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332" r:id="rId3"/>
    <p:sldId id="337" r:id="rId4"/>
    <p:sldId id="338" r:id="rId5"/>
    <p:sldId id="342" r:id="rId6"/>
    <p:sldId id="346" r:id="rId7"/>
    <p:sldId id="350" r:id="rId8"/>
    <p:sldId id="348" r:id="rId9"/>
    <p:sldId id="343" r:id="rId10"/>
    <p:sldId id="347" r:id="rId11"/>
    <p:sldId id="340" r:id="rId12"/>
    <p:sldId id="341" r:id="rId13"/>
    <p:sldId id="345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6"/>
    <p:restoredTop sz="80762" autoAdjust="0"/>
  </p:normalViewPr>
  <p:slideViewPr>
    <p:cSldViewPr snapToGrid="0" snapToObjects="1">
      <p:cViewPr varScale="1">
        <p:scale>
          <a:sx n="72" d="100"/>
          <a:sy n="72" d="100"/>
        </p:scale>
        <p:origin x="768" y="2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097E0-801E-744A-8175-FA19DB51F890}" type="datetimeFigureOut">
              <a:rPr lang="en-US" smtClean="0"/>
              <a:t>2/20/18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C30568-8513-8240-B838-EF6D2CD34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661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Ginni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30568-8513-8240-B838-EF6D2CD343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9692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Deborah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30568-8513-8240-B838-EF6D2CD343D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9605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Gohar</a:t>
            </a:r>
            <a:r>
              <a:rPr lang="en-US" dirty="0"/>
              <a:t> – put best self forward based on evidence, show how </a:t>
            </a:r>
            <a:r>
              <a:rPr lang="en-US" baseline="0" dirty="0"/>
              <a:t>aligning with standard</a:t>
            </a:r>
            <a:r>
              <a:rPr lang="en-US" dirty="0"/>
              <a:t>, if need stronger alignment</a:t>
            </a:r>
            <a:r>
              <a:rPr lang="en-US" baseline="0" dirty="0"/>
              <a:t> </a:t>
            </a:r>
            <a:r>
              <a:rPr lang="en-US" dirty="0"/>
              <a:t>address in report what you are doing about it (as improvement plan),</a:t>
            </a:r>
            <a:r>
              <a:rPr lang="en-US" baseline="0" dirty="0"/>
              <a:t> integrity key; reminder understand college in fluid environment (</a:t>
            </a:r>
            <a:r>
              <a:rPr lang="en-US" baseline="0" dirty="0" err="1"/>
              <a:t>eg</a:t>
            </a:r>
            <a:r>
              <a:rPr lang="en-US" baseline="0" dirty="0"/>
              <a:t>. not about 100% completion, but that have process and following process – think SLOs IB/IIA or completion of evaluations IIIA)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30568-8513-8240-B838-EF6D2CD343D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0241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Deborah</a:t>
            </a:r>
          </a:p>
          <a:p>
            <a:r>
              <a:rPr lang="en-US" dirty="0" err="1"/>
              <a:t>Gohar</a:t>
            </a:r>
            <a:r>
              <a:rPr lang="en-US" dirty="0"/>
              <a:t>-only what is needed and relevant to the standard; no data dumps; focus</a:t>
            </a:r>
            <a:r>
              <a:rPr lang="en-US" baseline="0" dirty="0"/>
              <a:t> on student achievement, how use that information for improvement, provide examples as evidence; keep in mind all evidence is snapshot in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30568-8513-8240-B838-EF6D2CD343D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0102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Gohar</a:t>
            </a:r>
            <a:r>
              <a:rPr lang="en-US" dirty="0"/>
              <a:t> – something about how its never over, best</a:t>
            </a:r>
            <a:r>
              <a:rPr lang="en-US" baseline="0" dirty="0"/>
              <a:t> to embed (raise level of awareness) of accreditation work in existing committee structures or </a:t>
            </a:r>
            <a:r>
              <a:rPr lang="en-US" baseline="0" dirty="0" err="1"/>
              <a:t>depts</a:t>
            </a:r>
            <a:r>
              <a:rPr lang="en-US" baseline="0" dirty="0"/>
              <a:t>/units, so not starting from scratch, and internal monitoring and continuity of process (and responsibility) is owned by various stakeholders engaged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30568-8513-8240-B838-EF6D2CD343D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290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Ginni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30568-8513-8240-B838-EF6D2CD343D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292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Ginni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30568-8513-8240-B838-EF6D2CD343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874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Ginni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30568-8513-8240-B838-EF6D2CD343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393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Gohar</a:t>
            </a:r>
            <a:r>
              <a:rPr lang="en-US" dirty="0"/>
              <a:t> – flipping</a:t>
            </a:r>
            <a:r>
              <a:rPr lang="en-US" baseline="0" dirty="0"/>
              <a:t> pyramid (</a:t>
            </a:r>
            <a:r>
              <a:rPr lang="en-US" dirty="0"/>
              <a:t>necessity of compliance &amp; focus</a:t>
            </a:r>
            <a:r>
              <a:rPr lang="en-US" baseline="0" dirty="0"/>
              <a:t> on improvement); assume meeting (degree of alignment) standards (and if not what doing about it); peer reviewer (not external evaluator); </a:t>
            </a:r>
            <a:r>
              <a:rPr lang="en-US" baseline="0" dirty="0" err="1"/>
              <a:t>collegial,supportive</a:t>
            </a:r>
            <a:r>
              <a:rPr lang="en-US" baseline="0" dirty="0"/>
              <a:t>; look at how align standard in context of college mission (e.g. rural, urban, private, HI); not about how to get the ‘A’, always depends on college; benefits of authentic self-reflection &amp; peer review process contributing to body of knowledge which evolves;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30568-8513-8240-B838-EF6D2CD343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59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Gohar</a:t>
            </a:r>
            <a:r>
              <a:rPr lang="en-US" baseline="0" dirty="0"/>
              <a:t> - </a:t>
            </a:r>
            <a:r>
              <a:rPr lang="en-US" dirty="0"/>
              <a:t>ISER compliance piece, focus on language in the standard, look</a:t>
            </a:r>
            <a:r>
              <a:rPr lang="en-US" baseline="0" dirty="0"/>
              <a:t> for </a:t>
            </a:r>
            <a:r>
              <a:rPr lang="en-US" dirty="0"/>
              <a:t>RELEVANT evidence. Start with evidence</a:t>
            </a:r>
            <a:r>
              <a:rPr lang="en-US" baseline="0" dirty="0"/>
              <a:t> first, then </a:t>
            </a:r>
            <a:r>
              <a:rPr lang="en-US" dirty="0"/>
              <a:t>write narrative,</a:t>
            </a:r>
            <a:r>
              <a:rPr lang="en-US" baseline="0" dirty="0"/>
              <a:t> helps to address gaps early and more focused report.</a:t>
            </a:r>
            <a:r>
              <a:rPr lang="en-US" dirty="0"/>
              <a:t>   </a:t>
            </a:r>
            <a:r>
              <a:rPr lang="en-US" baseline="0" dirty="0"/>
              <a:t>Think of reader (peer reviewer), make easy to make connection that meet standard; no data dumps.  Hope to get online platform, helps stay focused, not dissertation. Quality and culture of college comes through during visit (don’t need fancy formatting and pictures); not print doc anymore  -- Focus on improvement to strengthen alignment to standard; QFE – big picture what doing to move needle in student achievement and learning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30568-8513-8240-B838-EF6D2CD343D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88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Ginni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30568-8513-8240-B838-EF6D2CD343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85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Deborah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30568-8513-8240-B838-EF6D2CD343D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07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All three of us: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/>
              <a:t>Gohar</a:t>
            </a:r>
            <a:r>
              <a:rPr lang="en-US" baseline="0" dirty="0"/>
              <a:t> – how organize self and method will vary on culture/climate; e.g. transparency/trust key at CCSF so lots of pre-</a:t>
            </a:r>
            <a:r>
              <a:rPr lang="en-US" baseline="0" dirty="0" err="1"/>
              <a:t>mtg</a:t>
            </a:r>
            <a:r>
              <a:rPr lang="en-US" baseline="0" dirty="0"/>
              <a:t> meetings (AS Pres, Class Pres, Admin </a:t>
            </a:r>
            <a:r>
              <a:rPr lang="en-US" baseline="0" dirty="0" err="1"/>
              <a:t>Assoc</a:t>
            </a:r>
            <a:r>
              <a:rPr lang="en-US" baseline="0" dirty="0"/>
              <a:t> </a:t>
            </a:r>
            <a:r>
              <a:rPr lang="en-US" baseline="0" dirty="0" err="1"/>
              <a:t>pres</a:t>
            </a:r>
            <a:r>
              <a:rPr lang="en-US" baseline="0" dirty="0"/>
              <a:t>, student </a:t>
            </a:r>
            <a:r>
              <a:rPr lang="en-US" baseline="0" dirty="0" err="1"/>
              <a:t>pres</a:t>
            </a:r>
            <a:r>
              <a:rPr lang="en-US" baseline="0" dirty="0"/>
              <a:t>); explicit clarity on responsibilities, providing clear expectations, homework assignments &amp; mini-milestones to move from one stage to next key; google doc for writing process so can review doc as it gets edited and see how doc evolves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30568-8513-8240-B838-EF6D2CD343D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4882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Deborah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30568-8513-8240-B838-EF6D2CD343D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723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5DA3E-D01E-AD41-B24A-0A697DB152BE}" type="datetimeFigureOut">
              <a:rPr lang="en-US" smtClean="0"/>
              <a:t>2/20/18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D756-718A-164E-9CE8-73863761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729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5DA3E-D01E-AD41-B24A-0A697DB152BE}" type="datetimeFigureOut">
              <a:rPr lang="en-US" smtClean="0"/>
              <a:t>2/20/18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D756-718A-164E-9CE8-73863761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07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5DA3E-D01E-AD41-B24A-0A697DB152BE}" type="datetimeFigureOut">
              <a:rPr lang="en-US" smtClean="0"/>
              <a:t>2/20/18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D756-718A-164E-9CE8-73863761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15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5DA3E-D01E-AD41-B24A-0A697DB152BE}" type="datetimeFigureOut">
              <a:rPr lang="en-US" smtClean="0"/>
              <a:t>2/20/18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D756-718A-164E-9CE8-73863761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6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5DA3E-D01E-AD41-B24A-0A697DB152BE}" type="datetimeFigureOut">
              <a:rPr lang="en-US" smtClean="0"/>
              <a:t>2/20/18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D756-718A-164E-9CE8-73863761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229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5DA3E-D01E-AD41-B24A-0A697DB152BE}" type="datetimeFigureOut">
              <a:rPr lang="en-US" smtClean="0"/>
              <a:t>2/20/18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D756-718A-164E-9CE8-73863761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902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5DA3E-D01E-AD41-B24A-0A697DB152BE}" type="datetimeFigureOut">
              <a:rPr lang="en-US" smtClean="0"/>
              <a:t>2/20/18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D756-718A-164E-9CE8-73863761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63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5DA3E-D01E-AD41-B24A-0A697DB152BE}" type="datetimeFigureOut">
              <a:rPr lang="en-US" smtClean="0"/>
              <a:t>2/20/18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D756-718A-164E-9CE8-73863761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432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5DA3E-D01E-AD41-B24A-0A697DB152BE}" type="datetimeFigureOut">
              <a:rPr lang="en-US" smtClean="0"/>
              <a:t>2/20/18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D756-718A-164E-9CE8-73863761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199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5DA3E-D01E-AD41-B24A-0A697DB152BE}" type="datetimeFigureOut">
              <a:rPr lang="en-US" smtClean="0"/>
              <a:t>2/20/18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D756-718A-164E-9CE8-73863761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598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5DA3E-D01E-AD41-B24A-0A697DB152BE}" type="datetimeFigureOut">
              <a:rPr lang="en-US" smtClean="0"/>
              <a:t>2/20/18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D756-718A-164E-9CE8-73863761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001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  <a:alpha val="0"/>
              </a:schemeClr>
            </a:gs>
            <a:gs pos="100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0"/>
                <a:lumOff val="100000"/>
                <a:alpha val="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5DA3E-D01E-AD41-B24A-0A697DB152BE}" type="datetimeFigureOut">
              <a:rPr lang="en-US" smtClean="0"/>
              <a:t>2/20/18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D756-718A-164E-9CE8-73863761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40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tiff"/><Relationship Id="rId4" Type="http://schemas.openxmlformats.org/officeDocument/2006/relationships/image" Target="../media/image18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025" y="1347447"/>
            <a:ext cx="11762125" cy="1863726"/>
          </a:xfrm>
        </p:spPr>
        <p:txBody>
          <a:bodyPr anchor="ctr">
            <a:no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Nuts and Bolts of the ISER—</a:t>
            </a:r>
            <a:b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Demystifying the Process of Writing the </a:t>
            </a:r>
            <a:b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Institutional Self Evaluation Report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9508" y="3436257"/>
            <a:ext cx="10658007" cy="3128791"/>
          </a:xfrm>
        </p:spPr>
        <p:txBody>
          <a:bodyPr>
            <a:normAutofit fontScale="92500" lnSpcReduction="10000"/>
          </a:bodyPr>
          <a:lstStyle/>
          <a:p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Ginni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ASCCC Area A Representative, Accreditation Committee Chair</a:t>
            </a:r>
          </a:p>
          <a:p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Gohar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Momjian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Vice-President, ACCJC</a:t>
            </a:r>
          </a:p>
          <a:p>
            <a:r>
              <a:rPr lang="en-US" sz="2600" b="1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Deborah </a:t>
            </a:r>
            <a:r>
              <a:rPr lang="en-US" sz="2600" b="1" dirty="0" err="1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Wulff</a:t>
            </a:r>
            <a:r>
              <a:rPr lang="en-US" sz="2600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, Vice-President Academic Affairs Cuesta College, Accreditation Committee</a:t>
            </a:r>
          </a:p>
          <a:p>
            <a:endParaRPr lang="en-US" dirty="0"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Accreditation Institute, Garden Grove, CA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February 23, 2018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10:30-11:45 am</a:t>
            </a:r>
          </a:p>
        </p:txBody>
      </p:sp>
      <p:pic>
        <p:nvPicPr>
          <p:cNvPr id="7" name="Picture 6" descr="ASCCC_Logo">
            <a:extLst>
              <a:ext uri="{FF2B5EF4-FFF2-40B4-BE49-F238E27FC236}">
                <a16:creationId xmlns:a16="http://schemas.microsoft.com/office/drawing/2014/main" id="{F64B2D26-7586-C24D-9AF7-636D15C8FA81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63631" y="335893"/>
            <a:ext cx="4231670" cy="78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CBF1EB-5733-3046-8228-A6EE8704F4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716" y="4895217"/>
            <a:ext cx="2513922" cy="16698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5114DD-119F-444D-B1EC-E68BB16DEE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3689" y="5021173"/>
            <a:ext cx="2738539" cy="154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132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Engagement and Focus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Share document versions</a:t>
            </a:r>
          </a:p>
          <a:p>
            <a:pPr lvl="0"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Invite college-wide feedback</a:t>
            </a:r>
          </a:p>
          <a:p>
            <a:pPr lvl="0"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Forums</a:t>
            </a:r>
          </a:p>
          <a:p>
            <a:pPr lvl="0"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 at meetings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DA2E3B-AA06-314C-A805-4F5319364E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7963" y="2763499"/>
            <a:ext cx="4609788" cy="317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603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Simplifying the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open and honest about your college</a:t>
            </a:r>
          </a:p>
          <a:p>
            <a:pPr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Highlight your accomplishments</a:t>
            </a:r>
          </a:p>
          <a:p>
            <a:pPr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Share your plans for improvement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533963-C31F-AA43-A0B9-DBC2C4F7A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3481" y="2094847"/>
            <a:ext cx="3812893" cy="38128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C32113-7997-2B4F-8A32-30D98A13C7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2463" y="3848558"/>
            <a:ext cx="3483651" cy="261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297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Evidence Based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Evidence supports statements in the ISER…</a:t>
            </a:r>
          </a:p>
          <a:p>
            <a:pPr>
              <a:buClr>
                <a:srgbClr val="0070C0"/>
              </a:buClr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70C0"/>
              </a:buClr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B1F1B8-C8B8-D443-8D16-CC4A70BED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759" y="2807194"/>
            <a:ext cx="5492646" cy="36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682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is it over?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Attainable Goals</a:t>
            </a:r>
          </a:p>
          <a:p>
            <a:r>
              <a:rPr lang="en-US" dirty="0">
                <a:latin typeface="Times New Roman"/>
                <a:cs typeface="Times New Roman"/>
              </a:rPr>
              <a:t>Celebrate successes</a:t>
            </a:r>
          </a:p>
          <a:p>
            <a:r>
              <a:rPr lang="en-US" dirty="0">
                <a:latin typeface="Times New Roman"/>
                <a:cs typeface="Times New Roman"/>
              </a:rPr>
              <a:t>Prepare for visit</a:t>
            </a:r>
          </a:p>
          <a:p>
            <a:r>
              <a:rPr lang="en-US" dirty="0">
                <a:latin typeface="Times New Roman"/>
                <a:cs typeface="Times New Roman"/>
              </a:rPr>
              <a:t>Ongoing improvements</a:t>
            </a:r>
          </a:p>
          <a:p>
            <a:pPr marL="457200" lvl="1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dirty="0">
                <a:latin typeface="Times New Roman"/>
                <a:cs typeface="Times New Roman"/>
              </a:rPr>
              <a:t>			    	</a:t>
            </a: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dirty="0">
                <a:latin typeface="Times New Roman"/>
                <a:cs typeface="Times New Roman"/>
              </a:rPr>
              <a:t>				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A54E22-CF39-0B4B-9B0E-A92BBC9E51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6544" y="2131651"/>
            <a:ext cx="4837629" cy="342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977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Still have questions??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charset="2"/>
              <a:buNone/>
              <a:tabLst/>
              <a:defRPr/>
            </a:pPr>
            <a:endParaRPr lang="en-US" sz="4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charset="2"/>
              <a:buNone/>
              <a:tabLst/>
              <a:defRPr/>
            </a:pPr>
            <a:endParaRPr lang="en-US" sz="4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charset="2"/>
              <a:buNone/>
              <a:tabLst/>
              <a:defRPr/>
            </a:pPr>
            <a:endParaRPr lang="en-US" sz="4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charset="2"/>
              <a:buNone/>
              <a:tabLst/>
              <a:defRPr/>
            </a:pPr>
            <a:endParaRPr lang="en-US" sz="4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7705F8-FE3E-E14A-9EB8-B3AB26109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3637" y="2380777"/>
            <a:ext cx="4704725" cy="32410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CE306F-1371-5642-ABF5-B1A9F215EE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619" y="3093191"/>
            <a:ext cx="2415364" cy="18162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04F9C1-5B15-7A4F-8DA3-886286FA18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4016" y="2898268"/>
            <a:ext cx="2067182" cy="232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820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Clr>
                <a:srgbClr val="0070C0"/>
              </a:buClr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Accreditation </a:t>
            </a:r>
          </a:p>
          <a:p>
            <a:pPr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ISER</a:t>
            </a:r>
          </a:p>
          <a:p>
            <a:pPr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Getting Started</a:t>
            </a:r>
          </a:p>
          <a:p>
            <a:pPr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Laying Foundations/Communications</a:t>
            </a:r>
          </a:p>
          <a:p>
            <a:pPr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Engagement and Focus</a:t>
            </a:r>
          </a:p>
          <a:p>
            <a:pPr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Simplifying the Process</a:t>
            </a:r>
          </a:p>
          <a:p>
            <a:pPr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Evidence Based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5F3A78-9612-CF4E-B661-DAEE7AED1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4167" y="1825625"/>
            <a:ext cx="341890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031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3969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Acronym-ese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833" y="1652665"/>
            <a:ext cx="11692328" cy="5299023"/>
          </a:xfrm>
        </p:spPr>
        <p:txBody>
          <a:bodyPr>
            <a:noAutofit/>
          </a:bodyPr>
          <a:lstStyle/>
          <a:p>
            <a:pPr marL="285750" indent="-285750"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  <a:buFont typeface="Arial" charset="0"/>
              <a:buChar char="•"/>
            </a:pP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ACCJC – Accrediting Commission for Community and Junior Colleges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  <a:buFont typeface="Arial" charset="0"/>
              <a:buChar char="•"/>
            </a:pP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WASC </a:t>
            </a:r>
            <a:r>
              <a:rPr lang="mr-IN" sz="2000" dirty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 Western Association of Schools and Colleges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  <a:buFont typeface="Arial" charset="0"/>
              <a:buChar char="•"/>
            </a:pP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ISER </a:t>
            </a:r>
            <a:r>
              <a:rPr lang="mr-IN" sz="2000" dirty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 Institutional Self Evaluation Report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  <a:buFont typeface="Arial" charset="0"/>
              <a:buChar char="•"/>
            </a:pP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QFE </a:t>
            </a:r>
            <a:r>
              <a:rPr lang="mr-IN" sz="2000" dirty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 Quality Focus Essay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  <a:buFont typeface="Arial" charset="0"/>
              <a:buChar char="•"/>
            </a:pP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ER </a:t>
            </a:r>
            <a:r>
              <a:rPr lang="mr-IN" sz="2000" dirty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 Eligibility Requirement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  <a:buFont typeface="Arial" charset="0"/>
              <a:buChar char="•"/>
            </a:pP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SLO </a:t>
            </a:r>
            <a:r>
              <a:rPr lang="mr-IN" sz="2000" dirty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 Student Learning Outcome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  <a:buFont typeface="Arial" charset="0"/>
              <a:buChar char="•"/>
            </a:pP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ALO – Accreditation Liaison Officer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  <a:buFont typeface="Arial" charset="0"/>
              <a:buChar char="•"/>
            </a:pP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USDE </a:t>
            </a:r>
            <a:r>
              <a:rPr lang="mr-IN" sz="2000" dirty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 United States Department of Education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  <a:buFont typeface="Arial" charset="0"/>
              <a:buChar char="•"/>
            </a:pP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NACIQI </a:t>
            </a:r>
            <a:r>
              <a:rPr lang="mr-IN" sz="2000" dirty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 National Advisory Committee on Institutional Quality and Integrity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  <a:buFont typeface="Arial" charset="0"/>
              <a:buChar char="•"/>
            </a:pP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CEO </a:t>
            </a:r>
            <a:r>
              <a:rPr lang="mr-IN" sz="2000" dirty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 Chief Executive Officer (College President or District Chancellor)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  <a:buFont typeface="Arial" charset="0"/>
              <a:buChar char="•"/>
            </a:pP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CIO </a:t>
            </a:r>
            <a:r>
              <a:rPr lang="mr-IN" sz="2000" dirty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 Chief Instructional Officer (Vice President of Instruction or Academic Affairs)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5A6B63-F615-8047-AB1E-58A5DB662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2873" y="2215344"/>
            <a:ext cx="2660927" cy="226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575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Accreditation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6102248" cy="5167312"/>
          </a:xfrm>
        </p:spPr>
        <p:txBody>
          <a:bodyPr>
            <a:noAutofit/>
          </a:bodyPr>
          <a:lstStyle/>
          <a:p>
            <a:pPr marL="0" indent="0">
              <a:buClr>
                <a:srgbClr val="0070C0"/>
              </a:buCl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Purpose</a:t>
            </a:r>
          </a:p>
          <a:p>
            <a:pPr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Improvement</a:t>
            </a:r>
          </a:p>
          <a:p>
            <a:pPr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Compliance</a:t>
            </a:r>
          </a:p>
          <a:p>
            <a:pPr>
              <a:buClr>
                <a:srgbClr val="0070C0"/>
              </a:buClr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0070C0"/>
              </a:buCl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approach</a:t>
            </a:r>
          </a:p>
          <a:p>
            <a:pPr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Frame of mind</a:t>
            </a:r>
          </a:p>
          <a:p>
            <a:pPr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Context of college mission and fluid environment</a:t>
            </a:r>
          </a:p>
          <a:p>
            <a:pPr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Celebrate the college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89F98B-476B-3847-9093-8FC75EE505A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260" y="1690688"/>
            <a:ext cx="4302176" cy="48000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7806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ISER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Depth, Breadth, and Length</a:t>
            </a:r>
          </a:p>
          <a:p>
            <a:pPr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Evidence – should it stay or should it go?</a:t>
            </a:r>
          </a:p>
          <a:p>
            <a:pPr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Gaps</a:t>
            </a:r>
          </a:p>
          <a:p>
            <a:pPr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and now</a:t>
            </a:r>
          </a:p>
          <a:p>
            <a:pPr lvl="0">
              <a:buClr>
                <a:srgbClr val="0070C0"/>
              </a:buClr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Clr>
                <a:srgbClr val="0070C0"/>
              </a:buClr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BU005219.png">
            <a:extLst>
              <a:ext uri="{FF2B5EF4-FFF2-40B4-BE49-F238E27FC236}">
                <a16:creationId xmlns:a16="http://schemas.microsoft.com/office/drawing/2014/main" id="{EDF43030-F466-354A-858D-3A19747EF9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35919">
            <a:off x="6483864" y="3637239"/>
            <a:ext cx="4376123" cy="122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936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Getting Started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9056"/>
            <a:ext cx="10314482" cy="3102964"/>
          </a:xfrm>
        </p:spPr>
        <p:txBody>
          <a:bodyPr numCol="2">
            <a:noAutofit/>
          </a:bodyPr>
          <a:lstStyle/>
          <a:p>
            <a:pPr lvl="0"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Timeline</a:t>
            </a:r>
          </a:p>
          <a:p>
            <a:pPr lvl="0"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should be involved?</a:t>
            </a:r>
          </a:p>
          <a:p>
            <a:pPr lvl="1"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Faculty </a:t>
            </a:r>
          </a:p>
          <a:p>
            <a:pPr lvl="1"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Administrators</a:t>
            </a:r>
          </a:p>
          <a:p>
            <a:pPr lvl="1"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Staff</a:t>
            </a:r>
          </a:p>
          <a:p>
            <a:pPr lvl="1"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</a:t>
            </a:r>
          </a:p>
          <a:p>
            <a:pPr lvl="1"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Others…</a:t>
            </a:r>
          </a:p>
          <a:p>
            <a:pPr lvl="0"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Committee Structure</a:t>
            </a:r>
          </a:p>
          <a:p>
            <a:pPr lvl="1"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Co-Chairs? Tri-Chairs?</a:t>
            </a:r>
          </a:p>
          <a:p>
            <a:pPr lvl="1"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Steering Committee?</a:t>
            </a:r>
          </a:p>
          <a:p>
            <a:pPr lvl="1"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Advisory Committee?</a:t>
            </a:r>
          </a:p>
          <a:p>
            <a:pPr lvl="1"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Writing Team?</a:t>
            </a:r>
          </a:p>
          <a:p>
            <a:pPr lvl="0"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Roles and Responsibilities</a:t>
            </a:r>
          </a:p>
          <a:p>
            <a:pPr lvl="0"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Budget/Reassigned Time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8A7F9B-6145-B94D-8F9E-02D5B7EAC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2431" y="4905841"/>
            <a:ext cx="4814393" cy="183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005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" y="3175"/>
            <a:ext cx="11382375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Laying Foundations/Communications</a:t>
            </a:r>
          </a:p>
        </p:txBody>
      </p:sp>
      <p:pic>
        <p:nvPicPr>
          <p:cNvPr id="1028" name="Picture 4" descr="Free stock photo of road, internet, connection, c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2019300"/>
            <a:ext cx="4238625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6024"/>
            <a:ext cx="7404847" cy="5417857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Fostering of a Culture of Involvement</a:t>
            </a:r>
          </a:p>
          <a:p>
            <a:pPr>
              <a:buClr>
                <a:srgbClr val="0070C0"/>
              </a:buClr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College-Wide Workshops</a:t>
            </a:r>
          </a:p>
          <a:p>
            <a:pPr>
              <a:buClr>
                <a:srgbClr val="0070C0"/>
              </a:buClr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College-Wide Communication-Accreditation Updates</a:t>
            </a:r>
          </a:p>
          <a:p>
            <a:pPr>
              <a:buClr>
                <a:srgbClr val="0070C0"/>
              </a:buClr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Creating Information Tools</a:t>
            </a:r>
          </a:p>
          <a:p>
            <a:pPr>
              <a:buClr>
                <a:srgbClr val="0070C0"/>
              </a:buClr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Maintaining Accreditation Website and providing resources</a:t>
            </a:r>
          </a:p>
          <a:p>
            <a:pPr>
              <a:buClr>
                <a:srgbClr val="0070C0"/>
              </a:buClr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Educating about the Standards &amp; new regulations </a:t>
            </a:r>
          </a:p>
          <a:p>
            <a:pPr>
              <a:buClr>
                <a:srgbClr val="0070C0"/>
              </a:buClr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742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Stories from Three Institutions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5802"/>
            <a:ext cx="10515600" cy="5302198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Sacramento City College</a:t>
            </a:r>
          </a:p>
          <a:p>
            <a:pPr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City College of San Francisco</a:t>
            </a:r>
          </a:p>
          <a:p>
            <a:pPr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Cuesta College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B1C531-08E1-9041-B96F-A52C447AC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687" y="3952755"/>
            <a:ext cx="3972669" cy="189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492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Engagement and Focus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74978"/>
          </a:xfrm>
        </p:spPr>
        <p:txBody>
          <a:bodyPr>
            <a:noAutofit/>
          </a:bodyPr>
          <a:lstStyle/>
          <a:p>
            <a:pPr lvl="0"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 your hands dirty</a:t>
            </a:r>
          </a:p>
          <a:p>
            <a:pPr lvl="0"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Warning signs</a:t>
            </a:r>
          </a:p>
          <a:p>
            <a:pPr lvl="1"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Manic workers</a:t>
            </a:r>
          </a:p>
          <a:p>
            <a:pPr lvl="1"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Slackers</a:t>
            </a:r>
          </a:p>
          <a:p>
            <a:pPr lvl="0"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meetings fun</a:t>
            </a:r>
          </a:p>
          <a:p>
            <a:pPr lvl="0"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Acknowledge the hard work </a:t>
            </a:r>
          </a:p>
          <a:p>
            <a:pPr lvl="0"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Camaraderie</a:t>
            </a:r>
          </a:p>
          <a:p>
            <a:pPr lvl="0">
              <a:buClr>
                <a:srgbClr val="0070C0"/>
              </a:buClr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E09F28-FD64-2C46-B541-E71BB6D02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5539" y="1990611"/>
            <a:ext cx="4580772" cy="288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37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2051</TotalTime>
  <Words>838</Words>
  <Application>Microsoft Macintosh PowerPoint</Application>
  <PresentationFormat>Widescreen</PresentationFormat>
  <Paragraphs>138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Georgia</vt:lpstr>
      <vt:lpstr>Times New Roman</vt:lpstr>
      <vt:lpstr>Wingdings</vt:lpstr>
      <vt:lpstr>Office Theme</vt:lpstr>
      <vt:lpstr>The Nuts and Bolts of the ISER— Demystifying the Process of Writing the  Institutional Self Evaluation Report</vt:lpstr>
      <vt:lpstr>Overview</vt:lpstr>
      <vt:lpstr>Acronym-ese</vt:lpstr>
      <vt:lpstr>Accreditation</vt:lpstr>
      <vt:lpstr>The ISER</vt:lpstr>
      <vt:lpstr>Getting Started</vt:lpstr>
      <vt:lpstr>Laying Foundations/Communications</vt:lpstr>
      <vt:lpstr>Stories from Three Institutions</vt:lpstr>
      <vt:lpstr>Engagement and Focus</vt:lpstr>
      <vt:lpstr>Engagement and Focus</vt:lpstr>
      <vt:lpstr>Simplifying the Process</vt:lpstr>
      <vt:lpstr>Evidence Based</vt:lpstr>
      <vt:lpstr>When is it over?</vt:lpstr>
      <vt:lpstr>Still have questions??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Senate  The “10+1” and Shared Governance</dc:title>
  <dc:creator>Virginia May</dc:creator>
  <cp:lastModifiedBy>Virginia May</cp:lastModifiedBy>
  <cp:revision>189</cp:revision>
  <dcterms:created xsi:type="dcterms:W3CDTF">2017-10-02T12:56:57Z</dcterms:created>
  <dcterms:modified xsi:type="dcterms:W3CDTF">2018-02-20T17:55:12Z</dcterms:modified>
</cp:coreProperties>
</file>