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74" autoAdjust="0"/>
    <p:restoredTop sz="96242" autoAdjust="0"/>
  </p:normalViewPr>
  <p:slideViewPr>
    <p:cSldViewPr snapToGrid="0" snapToObjects="1">
      <p:cViewPr varScale="1">
        <p:scale>
          <a:sx n="71" d="100"/>
          <a:sy n="71" d="100"/>
        </p:scale>
        <p:origin x="498" y="66"/>
      </p:cViewPr>
      <p:guideLst/>
    </p:cSldViewPr>
  </p:slideViewPr>
  <p:outlineViewPr>
    <p:cViewPr>
      <p:scale>
        <a:sx n="33" d="100"/>
        <a:sy n="33" d="100"/>
      </p:scale>
      <p:origin x="0" y="-314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78f109f1b9_45_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278f109f1b9_4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78f109f1b9_45_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g278f109f1b9_45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78f109f1b9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78f109f1b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7c77842b11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7c77842b1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78f109f1b9_43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78f109f1b9_43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78f109f1b9_43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78f109f1b9_43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78f109f1b9_18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278f109f1b9_18_75: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196" name="Google Shape;196;g278f109f1b9_18_75:notes"/>
          <p:cNvSpPr txBox="1">
            <a:spLocks noGrp="1"/>
          </p:cNvSpPr>
          <p:nvPr>
            <p:ph type="sldNum" idx="12"/>
          </p:nvPr>
        </p:nvSpPr>
        <p:spPr>
          <a:xfrm>
            <a:off x="3884613" y="8685213"/>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16</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78f109f1b9_18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278f109f1b9_18_106: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279400" lvl="0" indent="-279400" algn="l" rtl="0">
              <a:lnSpc>
                <a:spcPct val="130000"/>
              </a:lnSpc>
              <a:spcBef>
                <a:spcPts val="0"/>
              </a:spcBef>
              <a:spcAft>
                <a:spcPts val="0"/>
              </a:spcAft>
              <a:buClr>
                <a:schemeClr val="dk1"/>
              </a:buClr>
              <a:buSzPts val="2800"/>
              <a:buFont typeface="Arial"/>
              <a:buChar char="•"/>
            </a:pPr>
            <a:r>
              <a:rPr lang="en" sz="2800"/>
              <a:t>.</a:t>
            </a:r>
            <a:endParaRPr sz="1400">
              <a:solidFill>
                <a:srgbClr val="000000"/>
              </a:solidFill>
              <a:latin typeface="Georgia"/>
              <a:ea typeface="Georgia"/>
              <a:cs typeface="Georgia"/>
              <a:sym typeface="Georgia"/>
            </a:endParaRPr>
          </a:p>
          <a:p>
            <a:pPr marL="0" lvl="0" indent="0" algn="l" rtl="0">
              <a:spcBef>
                <a:spcPts val="1800"/>
              </a:spcBef>
              <a:spcAft>
                <a:spcPts val="0"/>
              </a:spcAft>
              <a:buNone/>
            </a:pPr>
            <a:endParaRPr sz="1400"/>
          </a:p>
        </p:txBody>
      </p:sp>
      <p:sp>
        <p:nvSpPr>
          <p:cNvPr id="207" name="Google Shape;207;g278f109f1b9_18_106:notes"/>
          <p:cNvSpPr txBox="1">
            <a:spLocks noGrp="1"/>
          </p:cNvSpPr>
          <p:nvPr>
            <p:ph type="sldNum" idx="12"/>
          </p:nvPr>
        </p:nvSpPr>
        <p:spPr>
          <a:xfrm>
            <a:off x="3884613" y="8685213"/>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17</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78f109f1b9_18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278f109f1b9_18_130: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217" name="Google Shape;217;g278f109f1b9_18_130:notes"/>
          <p:cNvSpPr txBox="1">
            <a:spLocks noGrp="1"/>
          </p:cNvSpPr>
          <p:nvPr>
            <p:ph type="sldNum" idx="12"/>
          </p:nvPr>
        </p:nvSpPr>
        <p:spPr>
          <a:xfrm>
            <a:off x="3884613" y="8685213"/>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18</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78f109f1b9_18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278f109f1b9_18_150: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227" name="Google Shape;227;g278f109f1b9_18_150:notes"/>
          <p:cNvSpPr txBox="1">
            <a:spLocks noGrp="1"/>
          </p:cNvSpPr>
          <p:nvPr>
            <p:ph type="sldNum" idx="12"/>
          </p:nvPr>
        </p:nvSpPr>
        <p:spPr>
          <a:xfrm>
            <a:off x="3884613" y="8685213"/>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19</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78f109f1b9_4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78f109f1b9_4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78f109f1b9_18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278f109f1b9_18_159: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237" name="Google Shape;237;g278f109f1b9_18_159:notes"/>
          <p:cNvSpPr txBox="1">
            <a:spLocks noGrp="1"/>
          </p:cNvSpPr>
          <p:nvPr>
            <p:ph type="sldNum" idx="12"/>
          </p:nvPr>
        </p:nvSpPr>
        <p:spPr>
          <a:xfrm>
            <a:off x="3884613" y="8685213"/>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20</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78f109f1b9_18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278f109f1b9_18_170: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249" name="Google Shape;249;g278f109f1b9_18_170:notes"/>
          <p:cNvSpPr txBox="1">
            <a:spLocks noGrp="1"/>
          </p:cNvSpPr>
          <p:nvPr>
            <p:ph type="sldNum" idx="12"/>
          </p:nvPr>
        </p:nvSpPr>
        <p:spPr>
          <a:xfrm>
            <a:off x="3884613" y="8685213"/>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21</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78f109f1b9_18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278f109f1b9_18_181: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261" name="Google Shape;261;g278f109f1b9_18_181:notes"/>
          <p:cNvSpPr txBox="1">
            <a:spLocks noGrp="1"/>
          </p:cNvSpPr>
          <p:nvPr>
            <p:ph type="sldNum" idx="12"/>
          </p:nvPr>
        </p:nvSpPr>
        <p:spPr>
          <a:xfrm>
            <a:off x="3884613" y="8685213"/>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22</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7c77842b11_1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7c77842b11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7c77842b11_9_3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27c77842b11_9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7c77842b11_9_4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27c77842b11_9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7c77842b11_9_5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27c77842b11_9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7c77842b11_9_5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g27c77842b11_9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7c77842b11_9_6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g27c77842b11_9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7c77842b11_9_6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g27c77842b11_9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78f109f1b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78f109f1b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7c77842b11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7c77842b11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7c77842b11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7c77842b11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7c77842b11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7c77842b11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7c77842b11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27c77842b11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7c77842b11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7c77842b11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7c77842b11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7c77842b11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7c77842b11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7c77842b11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7c77842b11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7c77842b11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7c88a5a29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7c88a5a29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7c0e525f20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7c0e525f20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78f109f1b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78f109f1b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78f109f1b9_12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278f109f1b9_12_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
              <a:t>find it nearly impossible to hire industry experts</a:t>
            </a:r>
            <a:endParaRPr/>
          </a:p>
          <a:p>
            <a:pPr marL="0" lvl="0" indent="0" algn="l" rtl="0">
              <a:spcBef>
                <a:spcPts val="0"/>
              </a:spcBef>
              <a:spcAft>
                <a:spcPts val="0"/>
              </a:spcAft>
              <a:buClr>
                <a:schemeClr val="dk1"/>
              </a:buClr>
              <a:buSzPts val="1200"/>
              <a:buFont typeface="Calibri"/>
              <a:buNone/>
            </a:pPr>
            <a:r>
              <a:rPr lang="en" sz="1200" b="1"/>
              <a:t>Chancellor’s Request of a Survey: 43 Colleges</a:t>
            </a:r>
            <a:endParaRPr sz="1200"/>
          </a:p>
          <a:p>
            <a:pPr marL="0" lvl="0" indent="0" algn="l" rtl="0">
              <a:spcBef>
                <a:spcPts val="0"/>
              </a:spcBef>
              <a:spcAft>
                <a:spcPts val="0"/>
              </a:spcAft>
              <a:buClr>
                <a:schemeClr val="dk1"/>
              </a:buClr>
              <a:buSzPts val="1200"/>
              <a:buFont typeface="Calibri"/>
              <a:buNone/>
            </a:pPr>
            <a:r>
              <a:rPr lang="en" sz="1200" b="1"/>
              <a:t>Comments in the survey</a:t>
            </a:r>
            <a:endParaRPr/>
          </a:p>
          <a:p>
            <a:pPr marL="0" lvl="0" indent="0" algn="l" rtl="0">
              <a:spcBef>
                <a:spcPts val="0"/>
              </a:spcBef>
              <a:spcAft>
                <a:spcPts val="0"/>
              </a:spcAft>
              <a:buClr>
                <a:schemeClr val="dk1"/>
              </a:buClr>
              <a:buSzPts val="1200"/>
              <a:buFont typeface="Calibri"/>
              <a:buNone/>
            </a:pPr>
            <a:endParaRPr sz="1200" b="1"/>
          </a:p>
          <a:p>
            <a:pPr marL="0" lvl="0" indent="0" algn="l" rtl="0">
              <a:spcBef>
                <a:spcPts val="0"/>
              </a:spcBef>
              <a:spcAft>
                <a:spcPts val="0"/>
              </a:spcAft>
              <a:buNone/>
            </a:pPr>
            <a:r>
              <a:rPr lang="en" sz="1200"/>
              <a:t>Recognize the abilities people have</a:t>
            </a:r>
            <a:endParaRPr/>
          </a:p>
          <a:p>
            <a:pPr marL="0" lvl="0" indent="0" algn="l" rtl="0">
              <a:spcBef>
                <a:spcPts val="0"/>
              </a:spcBef>
              <a:spcAft>
                <a:spcPts val="0"/>
              </a:spcAft>
              <a:buClr>
                <a:schemeClr val="dk1"/>
              </a:buClr>
              <a:buSzPts val="1200"/>
              <a:buFont typeface="Calibri"/>
              <a:buNone/>
            </a:pPr>
            <a:endParaRPr sz="1200"/>
          </a:p>
          <a:p>
            <a:pPr marL="0" lvl="0" indent="0" algn="l" rtl="0">
              <a:spcBef>
                <a:spcPts val="0"/>
              </a:spcBef>
              <a:spcAft>
                <a:spcPts val="0"/>
              </a:spcAft>
              <a:buNone/>
            </a:pPr>
            <a:r>
              <a:rPr lang="en" sz="1200"/>
              <a:t>Eminent or nationally recognized experts in their field, without an Associate Degree</a:t>
            </a:r>
            <a:endParaRPr/>
          </a:p>
          <a:p>
            <a:pPr marL="0" lvl="0" indent="0" algn="l" rtl="0">
              <a:spcBef>
                <a:spcPts val="0"/>
              </a:spcBef>
              <a:spcAft>
                <a:spcPts val="0"/>
              </a:spcAft>
              <a:buClr>
                <a:schemeClr val="dk1"/>
              </a:buClr>
              <a:buSzPts val="1200"/>
              <a:buFont typeface="Calibri"/>
              <a:buNone/>
            </a:pPr>
            <a:r>
              <a:rPr lang="en" sz="1200"/>
              <a:t> </a:t>
            </a:r>
            <a:endParaRPr/>
          </a:p>
          <a:p>
            <a:pPr marL="0" lvl="0" indent="0" algn="l" rtl="0">
              <a:spcBef>
                <a:spcPts val="0"/>
              </a:spcBef>
              <a:spcAft>
                <a:spcPts val="0"/>
              </a:spcAft>
              <a:buNone/>
            </a:pPr>
            <a:r>
              <a:rPr lang="en" sz="1200"/>
              <a:t>Very small pool of applicants, often far less than 10, as opposed to general education areas that get xxx’s of applicants </a:t>
            </a:r>
            <a:endParaRPr/>
          </a:p>
          <a:p>
            <a:pPr marL="0" lvl="0" indent="0" algn="l" rtl="0">
              <a:spcBef>
                <a:spcPts val="0"/>
              </a:spcBef>
              <a:spcAft>
                <a:spcPts val="0"/>
              </a:spcAft>
              <a:buNone/>
            </a:pPr>
            <a:endParaRPr sz="1200"/>
          </a:p>
          <a:p>
            <a:pPr marL="0" lvl="0" indent="0" algn="l" rtl="0">
              <a:spcBef>
                <a:spcPts val="0"/>
              </a:spcBef>
              <a:spcAft>
                <a:spcPts val="0"/>
              </a:spcAft>
              <a:buNone/>
            </a:pPr>
            <a:r>
              <a:rPr lang="en" sz="1200"/>
              <a:t>Not understanding their CTE colleague’s issues and programs </a:t>
            </a:r>
            <a:endParaRPr/>
          </a:p>
          <a:p>
            <a:pPr marL="0" lvl="0" indent="0" algn="l" rtl="0">
              <a:spcBef>
                <a:spcPts val="0"/>
              </a:spcBef>
              <a:spcAft>
                <a:spcPts val="0"/>
              </a:spcAft>
              <a:buNone/>
            </a:pPr>
            <a:endParaRPr sz="1200"/>
          </a:p>
          <a:p>
            <a:pPr marL="0" lvl="0" indent="0" algn="l" rtl="0">
              <a:spcBef>
                <a:spcPts val="0"/>
              </a:spcBef>
              <a:spcAft>
                <a:spcPts val="0"/>
              </a:spcAft>
              <a:buNone/>
            </a:pPr>
            <a:r>
              <a:rPr lang="en" sz="1200"/>
              <a:t>Many comment on the irony of college preparing people for work, yet we didn’t accept industry credentials (the very place we are sending students to work) as equivalent to an Associate Degree </a:t>
            </a:r>
            <a:endParaRPr/>
          </a:p>
          <a:p>
            <a:pPr marL="0" lvl="0" indent="0" algn="l" rtl="0">
              <a:spcBef>
                <a:spcPts val="0"/>
              </a:spcBef>
              <a:spcAft>
                <a:spcPts val="0"/>
              </a:spcAft>
              <a:buNone/>
            </a:pPr>
            <a:endParaRPr sz="1200"/>
          </a:p>
          <a:p>
            <a:pPr marL="0" lvl="0" indent="0" algn="l" rtl="0">
              <a:spcBef>
                <a:spcPts val="0"/>
              </a:spcBef>
              <a:spcAft>
                <a:spcPts val="0"/>
              </a:spcAft>
              <a:buNone/>
            </a:pPr>
            <a:r>
              <a:rPr lang="en" sz="1200"/>
              <a:t>a mismatch of what colleges require and what the industry actually needs and wants. Colleges are preparing people for jobs in industries that sponsor the industry credentials, yet the college does not accept the industry experts as instructors with the industry credentials</a:t>
            </a:r>
            <a:endParaRPr/>
          </a:p>
          <a:p>
            <a:pPr marL="0" lvl="0" indent="0" algn="l" rtl="0">
              <a:spcBef>
                <a:spcPts val="0"/>
              </a:spcBef>
              <a:spcAft>
                <a:spcPts val="0"/>
              </a:spcAft>
              <a:buNone/>
            </a:pPr>
            <a:r>
              <a:rPr lang="en"/>
              <a:t>“Boils down to this- Experience should be the most important factor in any CTE discipline.”</a:t>
            </a:r>
            <a:endParaRPr/>
          </a:p>
          <a:p>
            <a:pPr marL="0" lvl="0" indent="0" algn="l" rtl="0">
              <a:spcBef>
                <a:spcPts val="0"/>
              </a:spcBef>
              <a:spcAft>
                <a:spcPts val="0"/>
              </a:spcAft>
              <a:buNone/>
            </a:pPr>
            <a:endParaRPr/>
          </a:p>
          <a:p>
            <a:pPr marL="0" lvl="0" indent="0" algn="l" rtl="0">
              <a:spcBef>
                <a:spcPts val="0"/>
              </a:spcBef>
              <a:spcAft>
                <a:spcPts val="0"/>
              </a:spcAft>
              <a:buNone/>
            </a:pPr>
            <a:r>
              <a:rPr lang="en"/>
              <a:t>“The need to revise the equivalency evaluation process for industry experts that do not have an AA/AS degree is extreme.”</a:t>
            </a:r>
            <a:endParaRPr/>
          </a:p>
        </p:txBody>
      </p:sp>
      <p:sp>
        <p:nvSpPr>
          <p:cNvPr id="371" name="Google Shape;371;g278f109f1b9_12_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78f109f1b9_12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278f109f1b9_12_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80" name="Google Shape;380;g278f109f1b9_12_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78f109f1b9_12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278f109f1b9_12_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r>
              <a:rPr lang="en" sz="1500">
                <a:solidFill>
                  <a:schemeClr val="dk1"/>
                </a:solidFill>
              </a:rPr>
              <a:t>Although we already have a published CCCO MQ handbook that recognizes CTE, the toolkit  is a supplemental document/resource that colleges and districts can use to elevate their local practices.</a:t>
            </a:r>
            <a:endParaRPr sz="1500">
              <a:solidFill>
                <a:schemeClr val="dk1"/>
              </a:solidFill>
            </a:endParaRPr>
          </a:p>
          <a:p>
            <a:pPr marL="457200" lvl="0" indent="-323850" algn="l" rtl="0">
              <a:lnSpc>
                <a:spcPct val="115000"/>
              </a:lnSpc>
              <a:spcBef>
                <a:spcPts val="400"/>
              </a:spcBef>
              <a:spcAft>
                <a:spcPts val="0"/>
              </a:spcAft>
              <a:buClr>
                <a:schemeClr val="dk1"/>
              </a:buClr>
              <a:buSzPts val="1500"/>
              <a:buChar char="●"/>
            </a:pPr>
            <a:r>
              <a:rPr lang="en" sz="1500">
                <a:solidFill>
                  <a:schemeClr val="dk1"/>
                </a:solidFill>
              </a:rPr>
              <a:t>Equivalency</a:t>
            </a:r>
            <a:endParaRPr sz="8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Faculty Internship</a:t>
            </a:r>
            <a:endParaRPr sz="8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Apprenticeship Minimum Qualifications</a:t>
            </a:r>
            <a:endParaRPr sz="400"/>
          </a:p>
        </p:txBody>
      </p:sp>
      <p:sp>
        <p:nvSpPr>
          <p:cNvPr id="388" name="Google Shape;388;g278f109f1b9_12_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78f109f1b9_12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278f109f1b9_12_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g278f109f1b9_12_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78f109f1b9_12_11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g278f109f1b9_12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78f109f1b9_12_12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g278f109f1b9_12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78f109f1b9_12_13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g278f109f1b9_12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78f109f1b9_12_14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g278f109f1b9_12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78f109f1b9_12_15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2" name="Google Shape;432;g278f109f1b9_12_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7c77842b1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27c77842b1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78f109f1b9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78f109f1b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793571572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g2793571572d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793571572d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2793571572d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793571572d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g2793571572d_1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793571572d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g2793571572d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Randy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793571572d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g2793571572d_1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793571572d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g2793571572d_1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2700" lvl="0" indent="0" algn="l" rtl="0">
              <a:lnSpc>
                <a:spcPct val="115000"/>
              </a:lnSpc>
              <a:spcBef>
                <a:spcPts val="0"/>
              </a:spcBef>
              <a:spcAft>
                <a:spcPts val="0"/>
              </a:spcAft>
              <a:buClr>
                <a:schemeClr val="dk1"/>
              </a:buClr>
              <a:buSzPts val="1200"/>
              <a:buFont typeface="Calibri"/>
              <a:buNone/>
            </a:pPr>
            <a:r>
              <a:rPr lang="en" sz="1200">
                <a:solidFill>
                  <a:schemeClr val="dk1"/>
                </a:solidFill>
              </a:rPr>
              <a:t>SW</a:t>
            </a:r>
            <a:endParaRPr sz="1200">
              <a:solidFill>
                <a:schemeClr val="dk1"/>
              </a:solidFill>
            </a:endParaRPr>
          </a:p>
          <a:p>
            <a:pPr marL="12700" lvl="0" indent="0" algn="l" rtl="0">
              <a:lnSpc>
                <a:spcPct val="115000"/>
              </a:lnSpc>
              <a:spcBef>
                <a:spcPts val="0"/>
              </a:spcBef>
              <a:spcAft>
                <a:spcPts val="0"/>
              </a:spcAft>
              <a:buClr>
                <a:schemeClr val="dk1"/>
              </a:buClr>
              <a:buSzPts val="1200"/>
              <a:buFont typeface="Calibri"/>
              <a:buNone/>
            </a:pPr>
            <a:endParaRPr sz="12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1C3965"/>
                </a:solidFill>
                <a:latin typeface="Calibri"/>
                <a:ea typeface="Calibri"/>
                <a:cs typeface="Calibri"/>
                <a:sym typeface="Calibri"/>
              </a:rPr>
              <a:t>Advanced Placement (AP) examination administered by the College Entrance Examination Board</a:t>
            </a:r>
            <a:endParaRPr sz="120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1C3965"/>
                </a:solidFill>
                <a:latin typeface="Calibri"/>
                <a:ea typeface="Calibri"/>
                <a:cs typeface="Calibri"/>
                <a:sym typeface="Calibri"/>
              </a:rPr>
              <a:t>High-level International Baccalaureate (IB) examination</a:t>
            </a:r>
            <a:endParaRPr sz="120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1C3965"/>
                </a:solidFill>
                <a:latin typeface="Calibri"/>
                <a:ea typeface="Calibri"/>
                <a:cs typeface="Calibri"/>
                <a:sym typeface="Calibri"/>
              </a:rPr>
              <a:t>College-Level Examination Program (CLEP) examination</a:t>
            </a:r>
            <a:endParaRPr sz="120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1C3965"/>
                </a:solidFill>
                <a:latin typeface="Calibri"/>
                <a:ea typeface="Calibri"/>
                <a:cs typeface="Calibri"/>
                <a:sym typeface="Calibri"/>
              </a:rPr>
              <a:t>Evaluation of industry-recognized credential</a:t>
            </a:r>
            <a:endParaRPr sz="120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1C3965"/>
                </a:solidFill>
                <a:latin typeface="Calibri"/>
                <a:ea typeface="Calibri"/>
                <a:cs typeface="Calibri"/>
                <a:sym typeface="Calibri"/>
              </a:rPr>
              <a:t>Evaluation of a student-created portfolio</a:t>
            </a:r>
            <a:endParaRPr sz="120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1C3965"/>
                </a:solidFill>
                <a:latin typeface="Calibri"/>
                <a:ea typeface="Calibri"/>
                <a:cs typeface="Calibri"/>
                <a:sym typeface="Calibri"/>
              </a:rPr>
              <a:t>Evaluation of Joint Services Transcripts</a:t>
            </a:r>
            <a:endParaRPr sz="120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1C3965"/>
                </a:solidFill>
                <a:latin typeface="Calibri"/>
                <a:ea typeface="Calibri"/>
                <a:cs typeface="Calibri"/>
                <a:sym typeface="Calibri"/>
              </a:rPr>
              <a:t>Exam administered by the college in lieu of completion of a course listed in the college catalog</a:t>
            </a:r>
            <a:endParaRPr sz="120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1C3965"/>
                </a:solidFill>
                <a:latin typeface="Calibri"/>
                <a:ea typeface="Calibri"/>
                <a:cs typeface="Calibri"/>
                <a:sym typeface="Calibri"/>
              </a:rPr>
              <a:t>Exam administered by other agencies approved by the college</a:t>
            </a:r>
            <a:endParaRPr sz="120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200"/>
              <a:buFont typeface="Calibri"/>
              <a:buNone/>
            </a:pPr>
            <a:r>
              <a:rPr lang="en" sz="1200">
                <a:solidFill>
                  <a:schemeClr val="dk1"/>
                </a:solidFill>
              </a:rPr>
              <a:t>•</a:t>
            </a:r>
            <a:r>
              <a:rPr lang="en" sz="1200">
                <a:solidFill>
                  <a:srgbClr val="1C3965"/>
                </a:solidFill>
                <a:latin typeface="Calibri"/>
                <a:ea typeface="Calibri"/>
                <a:cs typeface="Calibri"/>
                <a:sym typeface="Calibri"/>
              </a:rPr>
              <a:t>Assessment approved or conducted by proper authorities of the college.</a:t>
            </a:r>
            <a:endParaRPr sz="120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200"/>
              <a:buFont typeface="Calibri"/>
              <a:buNone/>
            </a:pPr>
            <a:endParaRPr sz="1200">
              <a:solidFill>
                <a:srgbClr val="1C3965"/>
              </a:solidFill>
              <a:latin typeface="Calibri"/>
              <a:ea typeface="Calibri"/>
              <a:cs typeface="Calibri"/>
              <a:sym typeface="Calibri"/>
            </a:endParaRPr>
          </a:p>
          <a:p>
            <a:pPr marL="457200" lvl="0" indent="-304800" algn="l" rtl="0">
              <a:lnSpc>
                <a:spcPct val="115000"/>
              </a:lnSpc>
              <a:spcBef>
                <a:spcPts val="0"/>
              </a:spcBef>
              <a:spcAft>
                <a:spcPts val="0"/>
              </a:spcAft>
              <a:buClr>
                <a:srgbClr val="1C3965"/>
              </a:buClr>
              <a:buSzPts val="1200"/>
              <a:buFont typeface="Calibri"/>
              <a:buChar char="●"/>
            </a:pPr>
            <a:r>
              <a:rPr lang="en" sz="1200">
                <a:solidFill>
                  <a:srgbClr val="1C3965"/>
                </a:solidFill>
                <a:latin typeface="Calibri"/>
                <a:ea typeface="Calibri"/>
                <a:cs typeface="Calibri"/>
                <a:sym typeface="Calibri"/>
              </a:rPr>
              <a:t>State/federal government training</a:t>
            </a:r>
            <a:endParaRPr sz="1200">
              <a:solidFill>
                <a:srgbClr val="1C3965"/>
              </a:solidFill>
              <a:latin typeface="Calibri"/>
              <a:ea typeface="Calibri"/>
              <a:cs typeface="Calibri"/>
              <a:sym typeface="Calibri"/>
            </a:endParaRPr>
          </a:p>
          <a:p>
            <a:pPr marL="457200" lvl="0" indent="-304800" algn="l" rtl="0">
              <a:lnSpc>
                <a:spcPct val="115000"/>
              </a:lnSpc>
              <a:spcBef>
                <a:spcPts val="0"/>
              </a:spcBef>
              <a:spcAft>
                <a:spcPts val="0"/>
              </a:spcAft>
              <a:buClr>
                <a:srgbClr val="1C3965"/>
              </a:buClr>
              <a:buSzPts val="1200"/>
              <a:buFont typeface="Calibri"/>
              <a:buChar char="●"/>
            </a:pPr>
            <a:r>
              <a:rPr lang="en" sz="1200">
                <a:solidFill>
                  <a:srgbClr val="1C3965"/>
                </a:solidFill>
                <a:latin typeface="Calibri"/>
                <a:ea typeface="Calibri"/>
                <a:cs typeface="Calibri"/>
                <a:sym typeface="Calibri"/>
              </a:rPr>
              <a:t>Military training (JST Transcripts)</a:t>
            </a:r>
            <a:endParaRPr sz="1200">
              <a:solidFill>
                <a:srgbClr val="1C3965"/>
              </a:solidFill>
              <a:latin typeface="Calibri"/>
              <a:ea typeface="Calibri"/>
              <a:cs typeface="Calibri"/>
              <a:sym typeface="Calibri"/>
            </a:endParaRPr>
          </a:p>
          <a:p>
            <a:pPr marL="457200" lvl="0" indent="-304800" algn="l" rtl="0">
              <a:lnSpc>
                <a:spcPct val="115000"/>
              </a:lnSpc>
              <a:spcBef>
                <a:spcPts val="0"/>
              </a:spcBef>
              <a:spcAft>
                <a:spcPts val="0"/>
              </a:spcAft>
              <a:buClr>
                <a:srgbClr val="1C3965"/>
              </a:buClr>
              <a:buSzPts val="1200"/>
              <a:buFont typeface="Calibri"/>
              <a:buChar char="●"/>
            </a:pPr>
            <a:r>
              <a:rPr lang="en" sz="1200">
                <a:solidFill>
                  <a:srgbClr val="1C3965"/>
                </a:solidFill>
                <a:latin typeface="Calibri"/>
                <a:ea typeface="Calibri"/>
                <a:cs typeface="Calibri"/>
                <a:sym typeface="Calibri"/>
              </a:rPr>
              <a:t>Volunteer and civic activities (e.g. Peace Corps)</a:t>
            </a:r>
            <a:endParaRPr sz="1200">
              <a:solidFill>
                <a:srgbClr val="1C3965"/>
              </a:solidFill>
              <a:latin typeface="Calibri"/>
              <a:ea typeface="Calibri"/>
              <a:cs typeface="Calibri"/>
              <a:sym typeface="Calibri"/>
            </a:endParaRPr>
          </a:p>
          <a:p>
            <a:pPr marL="457200" lvl="0" indent="-304800" algn="l" rtl="0">
              <a:lnSpc>
                <a:spcPct val="115000"/>
              </a:lnSpc>
              <a:spcBef>
                <a:spcPts val="0"/>
              </a:spcBef>
              <a:spcAft>
                <a:spcPts val="0"/>
              </a:spcAft>
              <a:buClr>
                <a:srgbClr val="1C3965"/>
              </a:buClr>
              <a:buSzPts val="1200"/>
              <a:buFont typeface="Calibri"/>
              <a:buChar char="●"/>
            </a:pPr>
            <a:r>
              <a:rPr lang="en" sz="1200">
                <a:solidFill>
                  <a:srgbClr val="1C3965"/>
                </a:solidFill>
                <a:latin typeface="Calibri"/>
                <a:ea typeface="Calibri"/>
                <a:cs typeface="Calibri"/>
                <a:sym typeface="Calibri"/>
              </a:rPr>
              <a:t>Apprenticeships, internships, work-based learning, or other industry-based experiential learning</a:t>
            </a:r>
            <a:endParaRPr sz="120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endParaRPr sz="1200">
              <a:solidFill>
                <a:srgbClr val="1C3965"/>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793571572d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2793571572d_1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SW</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Recognizing Prior Learning in the COVID Pandemic Era:</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 Helping Displaced Workers and Students</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 One Credit at a Time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Twice the higher ed completion rate for adult learners: 49% vs. 27%</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24,512 adult students (ages 25 and older) who earned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PLA credits had a credential completion rate of 49</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percent over the seven-and-a-half-year observation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period, compared to 27 percent of adult students with</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no PLA credits. This includes completion of bachelor’s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degrees, associate degrees, and certificates.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7c77842b11_3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g27c77842b11_3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TN</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7c77842b11_3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g27c77842b11_3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Need more</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7c77842b11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27c77842b11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7c0e525f20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7c0e525f20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278f109f1b9_2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g278f109f1b9_2_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Amy</a:t>
            </a:r>
            <a:endParaRPr/>
          </a:p>
        </p:txBody>
      </p:sp>
      <p:sp>
        <p:nvSpPr>
          <p:cNvPr id="504" name="Google Shape;504;g278f109f1b9_2_3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ASCCC Academic Academy 2020</a:t>
            </a:r>
            <a:endParaRPr/>
          </a:p>
        </p:txBody>
      </p:sp>
      <p:sp>
        <p:nvSpPr>
          <p:cNvPr id="505" name="Google Shape;505;g278f109f1b9_2_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78f109f1b9_2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g278f109f1b9_2_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Mark</a:t>
            </a:r>
            <a:endParaRPr/>
          </a:p>
        </p:txBody>
      </p:sp>
      <p:sp>
        <p:nvSpPr>
          <p:cNvPr id="513" name="Google Shape;513;g278f109f1b9_2_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78f109f1b9_2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g278f109f1b9_2_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Mark</a:t>
            </a:r>
            <a:endParaRPr/>
          </a:p>
        </p:txBody>
      </p:sp>
      <p:sp>
        <p:nvSpPr>
          <p:cNvPr id="521" name="Google Shape;521;g278f109f1b9_2_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78f109f1b9_2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g278f109f1b9_2_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Mark</a:t>
            </a:r>
            <a:endParaRPr/>
          </a:p>
        </p:txBody>
      </p:sp>
      <p:sp>
        <p:nvSpPr>
          <p:cNvPr id="529" name="Google Shape;529;g278f109f1b9_2_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78f109f1b9_2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g278f109f1b9_2_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Mark</a:t>
            </a:r>
            <a:endParaRPr/>
          </a:p>
        </p:txBody>
      </p:sp>
      <p:sp>
        <p:nvSpPr>
          <p:cNvPr id="537" name="Google Shape;537;g278f109f1b9_2_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78f109f1b9_2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g278f109f1b9_2_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Mark</a:t>
            </a:r>
            <a:endParaRPr/>
          </a:p>
        </p:txBody>
      </p:sp>
      <p:sp>
        <p:nvSpPr>
          <p:cNvPr id="545" name="Google Shape;545;g278f109f1b9_2_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78f109f1b9_2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278f109f1b9_2_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Sarah</a:t>
            </a:r>
            <a:endParaRPr/>
          </a:p>
        </p:txBody>
      </p:sp>
      <p:sp>
        <p:nvSpPr>
          <p:cNvPr id="554" name="Google Shape;554;g278f109f1b9_2_9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78f109f1b9_2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g278f109f1b9_2_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Sarah</a:t>
            </a:r>
            <a:endParaRPr/>
          </a:p>
        </p:txBody>
      </p:sp>
      <p:sp>
        <p:nvSpPr>
          <p:cNvPr id="563" name="Google Shape;563;g278f109f1b9_2_10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78f109f1b9_2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g278f109f1b9_2_1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Sarah</a:t>
            </a:r>
            <a:endParaRPr/>
          </a:p>
        </p:txBody>
      </p:sp>
      <p:sp>
        <p:nvSpPr>
          <p:cNvPr id="572" name="Google Shape;572;g278f109f1b9_2_1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7c88a5a29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27c88a5a29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7c0e525f20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7c0e525f2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278f109f1b9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278f109f1b9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27ca0bf42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27ca0bf42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7ca0bf420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27ca0bf420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7ca0bf420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27ca0bf420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78f109f1b9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278f109f1b9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278f109f1b9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278f109f1b9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7c0e525f20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7c0e525f20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Technical assistance could also be for equivalency and MQs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7c0e525f20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7c0e525f20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23FAFF0-097F-1C4A-A510-02936B413EF6}"/>
              </a:ext>
              <a:ext uri="{C183D7F6-B498-43B3-948B-1728B52AA6E4}">
                <adec:decorative xmlns:adec="http://schemas.microsoft.com/office/drawing/2017/decorative" val="1"/>
              </a:ext>
            </a:extLst>
          </p:cNvPr>
          <p:cNvGrpSpPr/>
          <p:nvPr userDrawn="1"/>
        </p:nvGrpSpPr>
        <p:grpSpPr>
          <a:xfrm>
            <a:off x="0" y="2812265"/>
            <a:ext cx="12192000" cy="4045735"/>
            <a:chOff x="0" y="2812265"/>
            <a:chExt cx="12192000" cy="4045735"/>
          </a:xfrm>
        </p:grpSpPr>
        <p:sp>
          <p:nvSpPr>
            <p:cNvPr id="10" name="Rectangle 9">
              <a:extLst>
                <a:ext uri="{FF2B5EF4-FFF2-40B4-BE49-F238E27FC236}">
                  <a16:creationId xmlns:a16="http://schemas.microsoft.com/office/drawing/2014/main" id="{CF0E0845-18E1-5945-A041-B07EAC8B3623}"/>
                </a:ext>
                <a:ext uri="{C183D7F6-B498-43B3-948B-1728B52AA6E4}">
                  <adec:decorative xmlns:adec="http://schemas.microsoft.com/office/drawing/2017/decorative" val="1"/>
                </a:ext>
              </a:extLst>
            </p:cNvPr>
            <p:cNvSpPr/>
            <p:nvPr userDrawn="1"/>
          </p:nvSpPr>
          <p:spPr>
            <a:xfrm rot="10800000">
              <a:off x="0" y="3177391"/>
              <a:ext cx="12192000" cy="36806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3B09942-DABE-0644-98E7-8C82B41ECE4B}"/>
                </a:ext>
                <a:ext uri="{C183D7F6-B498-43B3-948B-1728B52AA6E4}">
                  <adec:decorative xmlns:adec="http://schemas.microsoft.com/office/drawing/2017/decorative" val="1"/>
                </a:ext>
              </a:extLst>
            </p:cNvPr>
            <p:cNvSpPr/>
            <p:nvPr userDrawn="1"/>
          </p:nvSpPr>
          <p:spPr>
            <a:xfrm rot="10800000">
              <a:off x="0" y="2812265"/>
              <a:ext cx="12192000"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Academic Senate for California Community Colleges Logo">
            <a:extLst>
              <a:ext uri="{FF2B5EF4-FFF2-40B4-BE49-F238E27FC236}">
                <a16:creationId xmlns:a16="http://schemas.microsoft.com/office/drawing/2014/main" id="{13A6256D-FB97-4441-AB98-9691F3E35A5F}"/>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995054" y="829173"/>
            <a:ext cx="4540210" cy="1146403"/>
          </a:xfrm>
          <a:prstGeom prst="rect">
            <a:avLst/>
          </a:prstGeom>
        </p:spPr>
      </p:pic>
      <p:sp>
        <p:nvSpPr>
          <p:cNvPr id="7" name="Title 1">
            <a:extLst>
              <a:ext uri="{FF2B5EF4-FFF2-40B4-BE49-F238E27FC236}">
                <a16:creationId xmlns:a16="http://schemas.microsoft.com/office/drawing/2014/main" id="{E740FD2D-D9B8-AC45-BEA0-7C7100EE63E3}"/>
              </a:ext>
            </a:extLst>
          </p:cNvPr>
          <p:cNvSpPr>
            <a:spLocks noGrp="1"/>
          </p:cNvSpPr>
          <p:nvPr>
            <p:ph type="title" hasCustomPrompt="1"/>
          </p:nvPr>
        </p:nvSpPr>
        <p:spPr>
          <a:xfrm>
            <a:off x="2133598" y="3310152"/>
            <a:ext cx="9213852" cy="1312648"/>
          </a:xfrm>
          <a:prstGeom prst="rect">
            <a:avLst/>
          </a:prstGeom>
        </p:spPr>
        <p:txBody>
          <a:bodyPr anchor="b"/>
          <a:lstStyle>
            <a:lvl1pPr algn="l">
              <a:defRPr sz="4400">
                <a:solidFill>
                  <a:schemeClr val="bg1"/>
                </a:solidFill>
              </a:defRPr>
            </a:lvl1pPr>
          </a:lstStyle>
          <a:p>
            <a:r>
              <a:rPr lang="en-US" dirty="0"/>
              <a:t>Click to edit title</a:t>
            </a:r>
          </a:p>
        </p:txBody>
      </p:sp>
      <p:sp>
        <p:nvSpPr>
          <p:cNvPr id="21" name="Subtitle 2">
            <a:extLst>
              <a:ext uri="{FF2B5EF4-FFF2-40B4-BE49-F238E27FC236}">
                <a16:creationId xmlns:a16="http://schemas.microsoft.com/office/drawing/2014/main" id="{68570E13-05CC-2B4E-BDEF-FE4C25D7A53B}"/>
              </a:ext>
            </a:extLst>
          </p:cNvPr>
          <p:cNvSpPr>
            <a:spLocks noGrp="1"/>
          </p:cNvSpPr>
          <p:nvPr>
            <p:ph type="subTitle" idx="1" hasCustomPrompt="1"/>
          </p:nvPr>
        </p:nvSpPr>
        <p:spPr>
          <a:xfrm>
            <a:off x="2133597" y="4755561"/>
            <a:ext cx="9213851" cy="1655762"/>
          </a:xfrm>
        </p:spPr>
        <p:txBody>
          <a:bodyPr/>
          <a:lstStyle>
            <a:lvl1pPr marL="0" indent="0">
              <a:buNone/>
              <a:defRPr>
                <a:solidFill>
                  <a:schemeClr val="bg1"/>
                </a:solidFill>
              </a:defRPr>
            </a:lvl1pPr>
          </a:lstStyle>
          <a:p>
            <a:pPr algn="l"/>
            <a:r>
              <a:rPr lang="en-US" dirty="0">
                <a:solidFill>
                  <a:schemeClr val="bg1"/>
                </a:solidFill>
                <a:latin typeface="Gill Sans" panose="020B0502020104020203" pitchFamily="34" charset="-79"/>
                <a:cs typeface="Gill Sans" panose="020B0502020104020203" pitchFamily="34" charset="-79"/>
              </a:rPr>
              <a:t>Click to add a subtitle. Remember to add alt text to all imported graphics and images.</a:t>
            </a:r>
          </a:p>
        </p:txBody>
      </p:sp>
    </p:spTree>
    <p:extLst>
      <p:ext uri="{BB962C8B-B14F-4D97-AF65-F5344CB8AC3E}">
        <p14:creationId xmlns:p14="http://schemas.microsoft.com/office/powerpoint/2010/main" val="305746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400917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733201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9"/>
        <p:cNvGrpSpPr/>
        <p:nvPr/>
      </p:nvGrpSpPr>
      <p:grpSpPr>
        <a:xfrm>
          <a:off x="0" y="0"/>
          <a:ext cx="0" cy="0"/>
          <a:chOff x="0" y="0"/>
          <a:chExt cx="0" cy="0"/>
        </a:xfrm>
      </p:grpSpPr>
      <p:sp>
        <p:nvSpPr>
          <p:cNvPr id="60" name="Google Shape;60;p14"/>
          <p:cNvSpPr txBox="1">
            <a:spLocks noGrp="1"/>
          </p:cNvSpPr>
          <p:nvPr>
            <p:ph type="sldNum" idx="12"/>
          </p:nvPr>
        </p:nvSpPr>
        <p:spPr>
          <a:xfrm>
            <a:off x="8610600" y="6392047"/>
            <a:ext cx="2743200" cy="329429"/>
          </a:xfrm>
          <a:prstGeom prst="rect">
            <a:avLst/>
          </a:prstGeom>
          <a:noFill/>
          <a:ln>
            <a:noFill/>
          </a:ln>
        </p:spPr>
        <p:txBody>
          <a:bodyPr spcFirstLastPara="1" wrap="square" lIns="68575" tIns="34275" rIns="0" bIns="34275" anchor="ctr" anchorCtr="0">
            <a:normAutofit/>
          </a:bodyPr>
          <a:lstStyle>
            <a:lvl1pPr marL="0" lvl="0" indent="0" algn="r">
              <a:spcBef>
                <a:spcPts val="0"/>
              </a:spcBef>
              <a:buNone/>
              <a:defRPr sz="1467"/>
            </a:lvl1pPr>
            <a:lvl2pPr marL="0" lvl="1" indent="0" algn="r">
              <a:spcBef>
                <a:spcPts val="0"/>
              </a:spcBef>
              <a:buNone/>
              <a:defRPr sz="1467"/>
            </a:lvl2pPr>
            <a:lvl3pPr marL="0" lvl="2" indent="0" algn="r">
              <a:spcBef>
                <a:spcPts val="0"/>
              </a:spcBef>
              <a:buNone/>
              <a:defRPr sz="1467"/>
            </a:lvl3pPr>
            <a:lvl4pPr marL="0" lvl="3" indent="0" algn="r">
              <a:spcBef>
                <a:spcPts val="0"/>
              </a:spcBef>
              <a:buNone/>
              <a:defRPr sz="1467"/>
            </a:lvl4pPr>
            <a:lvl5pPr marL="0" lvl="4" indent="0" algn="r">
              <a:spcBef>
                <a:spcPts val="0"/>
              </a:spcBef>
              <a:buNone/>
              <a:defRPr sz="1467"/>
            </a:lvl5pPr>
            <a:lvl6pPr marL="0" lvl="5" indent="0" algn="r">
              <a:spcBef>
                <a:spcPts val="0"/>
              </a:spcBef>
              <a:buNone/>
              <a:defRPr sz="1467"/>
            </a:lvl6pPr>
            <a:lvl7pPr marL="0" lvl="6" indent="0" algn="r">
              <a:spcBef>
                <a:spcPts val="0"/>
              </a:spcBef>
              <a:buNone/>
              <a:defRPr sz="1467"/>
            </a:lvl7pPr>
            <a:lvl8pPr marL="0" lvl="7" indent="0" algn="r">
              <a:spcBef>
                <a:spcPts val="0"/>
              </a:spcBef>
              <a:buNone/>
              <a:defRPr sz="1467"/>
            </a:lvl8pPr>
            <a:lvl9pPr marL="0" lvl="8" indent="0" algn="r">
              <a:spcBef>
                <a:spcPts val="0"/>
              </a:spcBef>
              <a:buNone/>
              <a:defRPr sz="1467"/>
            </a:lvl9pPr>
          </a:lstStyle>
          <a:p>
            <a:fld id="{00000000-1234-1234-1234-123412341234}" type="slidenum">
              <a:rPr lang="en" smtClean="0"/>
              <a:pPr/>
              <a:t>‹#›</a:t>
            </a:fld>
            <a:endParaRPr lang="en"/>
          </a:p>
        </p:txBody>
      </p:sp>
      <p:pic>
        <p:nvPicPr>
          <p:cNvPr id="61" name="Google Shape;61;p14"/>
          <p:cNvPicPr preferRelativeResize="0"/>
          <p:nvPr/>
        </p:nvPicPr>
        <p:blipFill rotWithShape="1">
          <a:blip r:embed="rId2">
            <a:alphaModFix/>
          </a:blip>
          <a:srcRect/>
          <a:stretch/>
        </p:blipFill>
        <p:spPr>
          <a:xfrm>
            <a:off x="-7113" y="3809"/>
            <a:ext cx="822045" cy="6850383"/>
          </a:xfrm>
          <a:prstGeom prst="rect">
            <a:avLst/>
          </a:prstGeom>
          <a:noFill/>
          <a:ln>
            <a:noFill/>
          </a:ln>
          <a:effectLst>
            <a:outerShdw blurRad="190500" dist="50800" algn="ctr" rotWithShape="0">
              <a:srgbClr val="000000">
                <a:alpha val="40000"/>
              </a:srgbClr>
            </a:outerShdw>
          </a:effectLst>
        </p:spPr>
      </p:pic>
      <p:sp>
        <p:nvSpPr>
          <p:cNvPr id="62" name="Google Shape;62;p14"/>
          <p:cNvSpPr txBox="1">
            <a:spLocks noGrp="1"/>
          </p:cNvSpPr>
          <p:nvPr>
            <p:ph type="title"/>
          </p:nvPr>
        </p:nvSpPr>
        <p:spPr>
          <a:xfrm>
            <a:off x="1175658" y="365125"/>
            <a:ext cx="10178143"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5"/>
              </a:buClr>
              <a:buSzPts val="1400"/>
              <a:buNone/>
              <a:defRPr sz="1467"/>
            </a:lvl1pPr>
            <a:lvl2pPr lvl="1">
              <a:spcBef>
                <a:spcPts val="0"/>
              </a:spcBef>
              <a:spcAft>
                <a:spcPts val="0"/>
              </a:spcAft>
              <a:buSzPts val="1100"/>
              <a:buNone/>
              <a:defRPr sz="1467"/>
            </a:lvl2pPr>
            <a:lvl3pPr lvl="2">
              <a:spcBef>
                <a:spcPts val="0"/>
              </a:spcBef>
              <a:spcAft>
                <a:spcPts val="0"/>
              </a:spcAft>
              <a:buSzPts val="1100"/>
              <a:buNone/>
              <a:defRPr sz="1467"/>
            </a:lvl3pPr>
            <a:lvl4pPr lvl="3">
              <a:spcBef>
                <a:spcPts val="0"/>
              </a:spcBef>
              <a:spcAft>
                <a:spcPts val="0"/>
              </a:spcAft>
              <a:buSzPts val="1100"/>
              <a:buNone/>
              <a:defRPr sz="1467"/>
            </a:lvl4pPr>
            <a:lvl5pPr lvl="4">
              <a:spcBef>
                <a:spcPts val="0"/>
              </a:spcBef>
              <a:spcAft>
                <a:spcPts val="0"/>
              </a:spcAft>
              <a:buSzPts val="1100"/>
              <a:buNone/>
              <a:defRPr sz="1467"/>
            </a:lvl5pPr>
            <a:lvl6pPr lvl="5">
              <a:spcBef>
                <a:spcPts val="0"/>
              </a:spcBef>
              <a:spcAft>
                <a:spcPts val="0"/>
              </a:spcAft>
              <a:buSzPts val="1100"/>
              <a:buNone/>
              <a:defRPr sz="1467"/>
            </a:lvl6pPr>
            <a:lvl7pPr lvl="6">
              <a:spcBef>
                <a:spcPts val="0"/>
              </a:spcBef>
              <a:spcAft>
                <a:spcPts val="0"/>
              </a:spcAft>
              <a:buSzPts val="1100"/>
              <a:buNone/>
              <a:defRPr sz="1467"/>
            </a:lvl7pPr>
            <a:lvl8pPr lvl="7">
              <a:spcBef>
                <a:spcPts val="0"/>
              </a:spcBef>
              <a:spcAft>
                <a:spcPts val="0"/>
              </a:spcAft>
              <a:buSzPts val="1100"/>
              <a:buNone/>
              <a:defRPr sz="1467"/>
            </a:lvl8pPr>
            <a:lvl9pPr lvl="8">
              <a:spcBef>
                <a:spcPts val="0"/>
              </a:spcBef>
              <a:spcAft>
                <a:spcPts val="0"/>
              </a:spcAft>
              <a:buSzPts val="1100"/>
              <a:buNone/>
              <a:defRPr sz="1467"/>
            </a:lvl9pPr>
          </a:lstStyle>
          <a:p>
            <a:endParaRPr/>
          </a:p>
        </p:txBody>
      </p:sp>
      <p:pic>
        <p:nvPicPr>
          <p:cNvPr id="63" name="Google Shape;63;p14"/>
          <p:cNvPicPr preferRelativeResize="0"/>
          <p:nvPr/>
        </p:nvPicPr>
        <p:blipFill rotWithShape="1">
          <a:blip r:embed="rId3">
            <a:alphaModFix/>
          </a:blip>
          <a:srcRect/>
          <a:stretch/>
        </p:blipFill>
        <p:spPr>
          <a:xfrm>
            <a:off x="1175658" y="6343652"/>
            <a:ext cx="377825" cy="377825"/>
          </a:xfrm>
          <a:prstGeom prst="rect">
            <a:avLst/>
          </a:prstGeom>
          <a:noFill/>
          <a:ln>
            <a:noFill/>
          </a:ln>
        </p:spPr>
      </p:pic>
    </p:spTree>
    <p:extLst>
      <p:ext uri="{BB962C8B-B14F-4D97-AF65-F5344CB8AC3E}">
        <p14:creationId xmlns:p14="http://schemas.microsoft.com/office/powerpoint/2010/main" val="153385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609600" y="533400"/>
            <a:ext cx="10972800" cy="99060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dk2"/>
              </a:buClr>
              <a:buSzPts val="1400"/>
              <a:buNone/>
              <a:defRPr sz="1467"/>
            </a:lvl1pPr>
            <a:lvl2pPr lvl="1">
              <a:spcBef>
                <a:spcPts val="0"/>
              </a:spcBef>
              <a:spcAft>
                <a:spcPts val="0"/>
              </a:spcAft>
              <a:buSzPts val="1100"/>
              <a:buNone/>
              <a:defRPr sz="1467"/>
            </a:lvl2pPr>
            <a:lvl3pPr lvl="2">
              <a:spcBef>
                <a:spcPts val="0"/>
              </a:spcBef>
              <a:spcAft>
                <a:spcPts val="0"/>
              </a:spcAft>
              <a:buSzPts val="1100"/>
              <a:buNone/>
              <a:defRPr sz="1467"/>
            </a:lvl3pPr>
            <a:lvl4pPr lvl="3">
              <a:spcBef>
                <a:spcPts val="0"/>
              </a:spcBef>
              <a:spcAft>
                <a:spcPts val="0"/>
              </a:spcAft>
              <a:buSzPts val="1100"/>
              <a:buNone/>
              <a:defRPr sz="1467"/>
            </a:lvl4pPr>
            <a:lvl5pPr lvl="4">
              <a:spcBef>
                <a:spcPts val="0"/>
              </a:spcBef>
              <a:spcAft>
                <a:spcPts val="0"/>
              </a:spcAft>
              <a:buSzPts val="1100"/>
              <a:buNone/>
              <a:defRPr sz="1467"/>
            </a:lvl5pPr>
            <a:lvl6pPr lvl="5">
              <a:spcBef>
                <a:spcPts val="0"/>
              </a:spcBef>
              <a:spcAft>
                <a:spcPts val="0"/>
              </a:spcAft>
              <a:buSzPts val="1100"/>
              <a:buNone/>
              <a:defRPr sz="1467"/>
            </a:lvl6pPr>
            <a:lvl7pPr lvl="6">
              <a:spcBef>
                <a:spcPts val="0"/>
              </a:spcBef>
              <a:spcAft>
                <a:spcPts val="0"/>
              </a:spcAft>
              <a:buSzPts val="1100"/>
              <a:buNone/>
              <a:defRPr sz="1467"/>
            </a:lvl7pPr>
            <a:lvl8pPr lvl="7">
              <a:spcBef>
                <a:spcPts val="0"/>
              </a:spcBef>
              <a:spcAft>
                <a:spcPts val="0"/>
              </a:spcAft>
              <a:buSzPts val="1100"/>
              <a:buNone/>
              <a:defRPr sz="1467"/>
            </a:lvl8pPr>
            <a:lvl9pPr lvl="8">
              <a:spcBef>
                <a:spcPts val="0"/>
              </a:spcBef>
              <a:spcAft>
                <a:spcPts val="0"/>
              </a:spcAft>
              <a:buSzPts val="1100"/>
              <a:buNone/>
              <a:defRPr sz="1467"/>
            </a:lvl9pPr>
          </a:lstStyle>
          <a:p>
            <a:endParaRPr/>
          </a:p>
        </p:txBody>
      </p:sp>
      <p:sp>
        <p:nvSpPr>
          <p:cNvPr id="80" name="Google Shape;80;p17"/>
          <p:cNvSpPr txBox="1">
            <a:spLocks noGrp="1"/>
          </p:cNvSpPr>
          <p:nvPr>
            <p:ph type="body" idx="1"/>
          </p:nvPr>
        </p:nvSpPr>
        <p:spPr>
          <a:xfrm>
            <a:off x="609600" y="1600200"/>
            <a:ext cx="10972800" cy="4876800"/>
          </a:xfrm>
          <a:prstGeom prst="rect">
            <a:avLst/>
          </a:prstGeom>
          <a:noFill/>
          <a:ln>
            <a:noFill/>
          </a:ln>
        </p:spPr>
        <p:txBody>
          <a:bodyPr spcFirstLastPara="1" wrap="square" lIns="68575" tIns="34275" rIns="68575" bIns="34275" anchor="t" anchorCtr="0">
            <a:normAutofit/>
          </a:bodyPr>
          <a:lstStyle>
            <a:lvl1pPr marL="609585" lvl="0" indent="-397923" algn="l">
              <a:spcBef>
                <a:spcPts val="400"/>
              </a:spcBef>
              <a:spcAft>
                <a:spcPts val="0"/>
              </a:spcAft>
              <a:buSzPts val="1100"/>
              <a:buChar char="●"/>
              <a:defRPr sz="1467"/>
            </a:lvl1pPr>
            <a:lvl2pPr marL="1219170" lvl="1" indent="-397923" algn="l">
              <a:spcBef>
                <a:spcPts val="1600"/>
              </a:spcBef>
              <a:spcAft>
                <a:spcPts val="0"/>
              </a:spcAft>
              <a:buSzPts val="1100"/>
              <a:buChar char="○"/>
              <a:defRPr sz="1467"/>
            </a:lvl2pPr>
            <a:lvl3pPr marL="1828754" lvl="2" indent="-406390" algn="l">
              <a:spcBef>
                <a:spcPts val="1600"/>
              </a:spcBef>
              <a:spcAft>
                <a:spcPts val="0"/>
              </a:spcAft>
              <a:buSzPts val="1200"/>
              <a:buChar char="■"/>
              <a:defRPr sz="1467"/>
            </a:lvl3pPr>
            <a:lvl4pPr marL="2438339" lvl="3" indent="-423323" algn="l">
              <a:spcBef>
                <a:spcPts val="1600"/>
              </a:spcBef>
              <a:spcAft>
                <a:spcPts val="0"/>
              </a:spcAft>
              <a:buSzPts val="1400"/>
              <a:buChar char="●"/>
              <a:defRPr sz="1467"/>
            </a:lvl4pPr>
            <a:lvl5pPr marL="3047924" lvl="4" indent="-423323" algn="l">
              <a:spcBef>
                <a:spcPts val="1600"/>
              </a:spcBef>
              <a:spcAft>
                <a:spcPts val="0"/>
              </a:spcAft>
              <a:buSzPts val="1400"/>
              <a:buChar char="○"/>
              <a:defRPr sz="1467"/>
            </a:lvl5pPr>
            <a:lvl6pPr marL="3657509" lvl="5" indent="-423323" algn="l">
              <a:spcBef>
                <a:spcPts val="1600"/>
              </a:spcBef>
              <a:spcAft>
                <a:spcPts val="0"/>
              </a:spcAft>
              <a:buSzPts val="1400"/>
              <a:buChar char="■"/>
              <a:defRPr sz="1467"/>
            </a:lvl6pPr>
            <a:lvl7pPr marL="4267093" lvl="6" indent="-423323" algn="l">
              <a:spcBef>
                <a:spcPts val="1600"/>
              </a:spcBef>
              <a:spcAft>
                <a:spcPts val="0"/>
              </a:spcAft>
              <a:buSzPts val="1400"/>
              <a:buChar char="●"/>
              <a:defRPr sz="1467"/>
            </a:lvl7pPr>
            <a:lvl8pPr marL="4876678" lvl="7" indent="-423323" algn="l">
              <a:spcBef>
                <a:spcPts val="1600"/>
              </a:spcBef>
              <a:spcAft>
                <a:spcPts val="0"/>
              </a:spcAft>
              <a:buSzPts val="1400"/>
              <a:buChar char="○"/>
              <a:defRPr sz="1467"/>
            </a:lvl8pPr>
            <a:lvl9pPr marL="5486263" lvl="8" indent="-423323" algn="l">
              <a:spcBef>
                <a:spcPts val="1600"/>
              </a:spcBef>
              <a:spcAft>
                <a:spcPts val="1600"/>
              </a:spcAft>
              <a:buSzPts val="1400"/>
              <a:buChar char="■"/>
              <a:defRPr sz="1467"/>
            </a:lvl9pPr>
          </a:lstStyle>
          <a:p>
            <a:endParaRPr/>
          </a:p>
        </p:txBody>
      </p:sp>
      <p:sp>
        <p:nvSpPr>
          <p:cNvPr id="81" name="Google Shape;81;p17"/>
          <p:cNvSpPr txBox="1">
            <a:spLocks noGrp="1"/>
          </p:cNvSpPr>
          <p:nvPr>
            <p:ph type="dt" idx="10"/>
          </p:nvPr>
        </p:nvSpPr>
        <p:spPr>
          <a:xfrm>
            <a:off x="609600" y="18288"/>
            <a:ext cx="3860800" cy="32918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467"/>
            </a:lvl1pPr>
            <a:lvl2pPr lvl="1" algn="l">
              <a:spcBef>
                <a:spcPts val="0"/>
              </a:spcBef>
              <a:spcAft>
                <a:spcPts val="0"/>
              </a:spcAft>
              <a:buSzPts val="1100"/>
              <a:buNone/>
              <a:defRPr sz="1467"/>
            </a:lvl2pPr>
            <a:lvl3pPr lvl="2" algn="l">
              <a:spcBef>
                <a:spcPts val="0"/>
              </a:spcBef>
              <a:spcAft>
                <a:spcPts val="0"/>
              </a:spcAft>
              <a:buSzPts val="1100"/>
              <a:buNone/>
              <a:defRPr sz="1467"/>
            </a:lvl3pPr>
            <a:lvl4pPr lvl="3" algn="l">
              <a:spcBef>
                <a:spcPts val="0"/>
              </a:spcBef>
              <a:spcAft>
                <a:spcPts val="0"/>
              </a:spcAft>
              <a:buSzPts val="1100"/>
              <a:buNone/>
              <a:defRPr sz="1467"/>
            </a:lvl4pPr>
            <a:lvl5pPr lvl="4" algn="l">
              <a:spcBef>
                <a:spcPts val="0"/>
              </a:spcBef>
              <a:spcAft>
                <a:spcPts val="0"/>
              </a:spcAft>
              <a:buSzPts val="1100"/>
              <a:buNone/>
              <a:defRPr sz="1467"/>
            </a:lvl5pPr>
            <a:lvl6pPr lvl="5" algn="l">
              <a:spcBef>
                <a:spcPts val="0"/>
              </a:spcBef>
              <a:spcAft>
                <a:spcPts val="0"/>
              </a:spcAft>
              <a:buSzPts val="1100"/>
              <a:buNone/>
              <a:defRPr sz="1467"/>
            </a:lvl6pPr>
            <a:lvl7pPr lvl="6" algn="l">
              <a:spcBef>
                <a:spcPts val="0"/>
              </a:spcBef>
              <a:spcAft>
                <a:spcPts val="0"/>
              </a:spcAft>
              <a:buSzPts val="1100"/>
              <a:buNone/>
              <a:defRPr sz="1467"/>
            </a:lvl7pPr>
            <a:lvl8pPr lvl="7" algn="l">
              <a:spcBef>
                <a:spcPts val="0"/>
              </a:spcBef>
              <a:spcAft>
                <a:spcPts val="0"/>
              </a:spcAft>
              <a:buSzPts val="1100"/>
              <a:buNone/>
              <a:defRPr sz="1467"/>
            </a:lvl8pPr>
            <a:lvl9pPr lvl="8" algn="l">
              <a:spcBef>
                <a:spcPts val="0"/>
              </a:spcBef>
              <a:spcAft>
                <a:spcPts val="0"/>
              </a:spcAft>
              <a:buSzPts val="1100"/>
              <a:buNone/>
              <a:defRPr sz="1467"/>
            </a:lvl9pPr>
          </a:lstStyle>
          <a:p>
            <a:endParaRPr/>
          </a:p>
        </p:txBody>
      </p:sp>
      <p:sp>
        <p:nvSpPr>
          <p:cNvPr id="82" name="Google Shape;82;p17"/>
          <p:cNvSpPr txBox="1">
            <a:spLocks noGrp="1"/>
          </p:cNvSpPr>
          <p:nvPr>
            <p:ph type="ftr" idx="11"/>
          </p:nvPr>
        </p:nvSpPr>
        <p:spPr>
          <a:xfrm>
            <a:off x="4572000" y="18288"/>
            <a:ext cx="5486400" cy="32918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467"/>
            </a:lvl1pPr>
            <a:lvl2pPr lvl="1" algn="l">
              <a:spcBef>
                <a:spcPts val="0"/>
              </a:spcBef>
              <a:spcAft>
                <a:spcPts val="0"/>
              </a:spcAft>
              <a:buSzPts val="1100"/>
              <a:buNone/>
              <a:defRPr sz="1467"/>
            </a:lvl2pPr>
            <a:lvl3pPr lvl="2" algn="l">
              <a:spcBef>
                <a:spcPts val="0"/>
              </a:spcBef>
              <a:spcAft>
                <a:spcPts val="0"/>
              </a:spcAft>
              <a:buSzPts val="1100"/>
              <a:buNone/>
              <a:defRPr sz="1467"/>
            </a:lvl3pPr>
            <a:lvl4pPr lvl="3" algn="l">
              <a:spcBef>
                <a:spcPts val="0"/>
              </a:spcBef>
              <a:spcAft>
                <a:spcPts val="0"/>
              </a:spcAft>
              <a:buSzPts val="1100"/>
              <a:buNone/>
              <a:defRPr sz="1467"/>
            </a:lvl4pPr>
            <a:lvl5pPr lvl="4" algn="l">
              <a:spcBef>
                <a:spcPts val="0"/>
              </a:spcBef>
              <a:spcAft>
                <a:spcPts val="0"/>
              </a:spcAft>
              <a:buSzPts val="1100"/>
              <a:buNone/>
              <a:defRPr sz="1467"/>
            </a:lvl5pPr>
            <a:lvl6pPr lvl="5" algn="l">
              <a:spcBef>
                <a:spcPts val="0"/>
              </a:spcBef>
              <a:spcAft>
                <a:spcPts val="0"/>
              </a:spcAft>
              <a:buSzPts val="1100"/>
              <a:buNone/>
              <a:defRPr sz="1467"/>
            </a:lvl6pPr>
            <a:lvl7pPr lvl="6" algn="l">
              <a:spcBef>
                <a:spcPts val="0"/>
              </a:spcBef>
              <a:spcAft>
                <a:spcPts val="0"/>
              </a:spcAft>
              <a:buSzPts val="1100"/>
              <a:buNone/>
              <a:defRPr sz="1467"/>
            </a:lvl7pPr>
            <a:lvl8pPr lvl="7" algn="l">
              <a:spcBef>
                <a:spcPts val="0"/>
              </a:spcBef>
              <a:spcAft>
                <a:spcPts val="0"/>
              </a:spcAft>
              <a:buSzPts val="1100"/>
              <a:buNone/>
              <a:defRPr sz="1467"/>
            </a:lvl8pPr>
            <a:lvl9pPr lvl="8" algn="l">
              <a:spcBef>
                <a:spcPts val="0"/>
              </a:spcBef>
              <a:spcAft>
                <a:spcPts val="0"/>
              </a:spcAft>
              <a:buSzPts val="1100"/>
              <a:buNone/>
              <a:defRPr sz="1467"/>
            </a:lvl9pPr>
          </a:lstStyle>
          <a:p>
            <a:endParaRPr/>
          </a:p>
        </p:txBody>
      </p:sp>
      <p:sp>
        <p:nvSpPr>
          <p:cNvPr id="83" name="Google Shape;83;p17"/>
          <p:cNvSpPr txBox="1">
            <a:spLocks noGrp="1"/>
          </p:cNvSpPr>
          <p:nvPr>
            <p:ph type="sldNum" idx="12"/>
          </p:nvPr>
        </p:nvSpPr>
        <p:spPr>
          <a:xfrm>
            <a:off x="10160000" y="18288"/>
            <a:ext cx="1422400" cy="329184"/>
          </a:xfrm>
          <a:prstGeom prst="rect">
            <a:avLst/>
          </a:prstGeom>
          <a:noFill/>
          <a:ln>
            <a:noFill/>
          </a:ln>
        </p:spPr>
        <p:txBody>
          <a:bodyPr spcFirstLastPara="1" wrap="square" lIns="68575" tIns="34275" rIns="68575" bIns="34275" anchor="ctr" anchorCtr="0">
            <a:normAutofit/>
          </a:bodyPr>
          <a:lstStyle>
            <a:lvl1pPr marL="0" lvl="0" indent="0" algn="l">
              <a:spcBef>
                <a:spcPts val="0"/>
              </a:spcBef>
              <a:buNone/>
              <a:defRPr sz="1467"/>
            </a:lvl1pPr>
            <a:lvl2pPr marL="0" lvl="1" indent="0" algn="l">
              <a:spcBef>
                <a:spcPts val="0"/>
              </a:spcBef>
              <a:buNone/>
              <a:defRPr sz="1467"/>
            </a:lvl2pPr>
            <a:lvl3pPr marL="0" lvl="2" indent="0" algn="l">
              <a:spcBef>
                <a:spcPts val="0"/>
              </a:spcBef>
              <a:buNone/>
              <a:defRPr sz="1467"/>
            </a:lvl3pPr>
            <a:lvl4pPr marL="0" lvl="3" indent="0" algn="l">
              <a:spcBef>
                <a:spcPts val="0"/>
              </a:spcBef>
              <a:buNone/>
              <a:defRPr sz="1467"/>
            </a:lvl4pPr>
            <a:lvl5pPr marL="0" lvl="4" indent="0" algn="l">
              <a:spcBef>
                <a:spcPts val="0"/>
              </a:spcBef>
              <a:buNone/>
              <a:defRPr sz="1467"/>
            </a:lvl5pPr>
            <a:lvl6pPr marL="0" lvl="5" indent="0" algn="l">
              <a:spcBef>
                <a:spcPts val="0"/>
              </a:spcBef>
              <a:buNone/>
              <a:defRPr sz="1467"/>
            </a:lvl6pPr>
            <a:lvl7pPr marL="0" lvl="6" indent="0" algn="l">
              <a:spcBef>
                <a:spcPts val="0"/>
              </a:spcBef>
              <a:buNone/>
              <a:defRPr sz="1467"/>
            </a:lvl7pPr>
            <a:lvl8pPr marL="0" lvl="7" indent="0" algn="l">
              <a:spcBef>
                <a:spcPts val="0"/>
              </a:spcBef>
              <a:buNone/>
              <a:defRPr sz="1467"/>
            </a:lvl8pPr>
            <a:lvl9pPr marL="0" lvl="8" indent="0" algn="l">
              <a:spcBef>
                <a:spcPts val="0"/>
              </a:spcBef>
              <a:buNone/>
              <a:defRPr sz="1467"/>
            </a:lvl9pPr>
          </a:lstStyle>
          <a:p>
            <a:fld id="{00000000-1234-1234-1234-123412341234}" type="slidenum">
              <a:rPr lang="en" smtClean="0"/>
              <a:pPr/>
              <a:t>‹#›</a:t>
            </a:fld>
            <a:endParaRPr lang="en"/>
          </a:p>
        </p:txBody>
      </p:sp>
    </p:spTree>
    <p:extLst>
      <p:ext uri="{BB962C8B-B14F-4D97-AF65-F5344CB8AC3E}">
        <p14:creationId xmlns:p14="http://schemas.microsoft.com/office/powerpoint/2010/main" val="186153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609600" y="533400"/>
            <a:ext cx="10972800" cy="99060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dk2"/>
              </a:buClr>
              <a:buSzPts val="1400"/>
              <a:buNone/>
              <a:defRPr sz="1467"/>
            </a:lvl1pPr>
            <a:lvl2pPr lvl="1">
              <a:spcBef>
                <a:spcPts val="0"/>
              </a:spcBef>
              <a:spcAft>
                <a:spcPts val="0"/>
              </a:spcAft>
              <a:buSzPts val="1100"/>
              <a:buNone/>
              <a:defRPr sz="1467"/>
            </a:lvl2pPr>
            <a:lvl3pPr lvl="2">
              <a:spcBef>
                <a:spcPts val="0"/>
              </a:spcBef>
              <a:spcAft>
                <a:spcPts val="0"/>
              </a:spcAft>
              <a:buSzPts val="1100"/>
              <a:buNone/>
              <a:defRPr sz="1467"/>
            </a:lvl3pPr>
            <a:lvl4pPr lvl="3">
              <a:spcBef>
                <a:spcPts val="0"/>
              </a:spcBef>
              <a:spcAft>
                <a:spcPts val="0"/>
              </a:spcAft>
              <a:buSzPts val="1100"/>
              <a:buNone/>
              <a:defRPr sz="1467"/>
            </a:lvl4pPr>
            <a:lvl5pPr lvl="4">
              <a:spcBef>
                <a:spcPts val="0"/>
              </a:spcBef>
              <a:spcAft>
                <a:spcPts val="0"/>
              </a:spcAft>
              <a:buSzPts val="1100"/>
              <a:buNone/>
              <a:defRPr sz="1467"/>
            </a:lvl5pPr>
            <a:lvl6pPr lvl="5">
              <a:spcBef>
                <a:spcPts val="0"/>
              </a:spcBef>
              <a:spcAft>
                <a:spcPts val="0"/>
              </a:spcAft>
              <a:buSzPts val="1100"/>
              <a:buNone/>
              <a:defRPr sz="1467"/>
            </a:lvl6pPr>
            <a:lvl7pPr lvl="6">
              <a:spcBef>
                <a:spcPts val="0"/>
              </a:spcBef>
              <a:spcAft>
                <a:spcPts val="0"/>
              </a:spcAft>
              <a:buSzPts val="1100"/>
              <a:buNone/>
              <a:defRPr sz="1467"/>
            </a:lvl7pPr>
            <a:lvl8pPr lvl="7">
              <a:spcBef>
                <a:spcPts val="0"/>
              </a:spcBef>
              <a:spcAft>
                <a:spcPts val="0"/>
              </a:spcAft>
              <a:buSzPts val="1100"/>
              <a:buNone/>
              <a:defRPr sz="1467"/>
            </a:lvl8pPr>
            <a:lvl9pPr lvl="8">
              <a:spcBef>
                <a:spcPts val="0"/>
              </a:spcBef>
              <a:spcAft>
                <a:spcPts val="0"/>
              </a:spcAft>
              <a:buSzPts val="1100"/>
              <a:buNone/>
              <a:defRPr sz="1467"/>
            </a:lvl9pPr>
          </a:lstStyle>
          <a:p>
            <a:endParaRPr/>
          </a:p>
        </p:txBody>
      </p:sp>
      <p:sp>
        <p:nvSpPr>
          <p:cNvPr id="73" name="Google Shape;73;p16"/>
          <p:cNvSpPr txBox="1">
            <a:spLocks noGrp="1"/>
          </p:cNvSpPr>
          <p:nvPr>
            <p:ph type="body" idx="1"/>
          </p:nvPr>
        </p:nvSpPr>
        <p:spPr>
          <a:xfrm>
            <a:off x="609600" y="1673352"/>
            <a:ext cx="5384800" cy="4718304"/>
          </a:xfrm>
          <a:prstGeom prst="rect">
            <a:avLst/>
          </a:prstGeom>
          <a:noFill/>
          <a:ln>
            <a:noFill/>
          </a:ln>
        </p:spPr>
        <p:txBody>
          <a:bodyPr spcFirstLastPara="1" wrap="square" lIns="68575" tIns="34275" rIns="68575" bIns="34275" anchor="t" anchorCtr="0">
            <a:normAutofit/>
          </a:bodyPr>
          <a:lstStyle>
            <a:lvl1pPr marL="609585" lvl="0" indent="-457189" algn="l">
              <a:spcBef>
                <a:spcPts val="533"/>
              </a:spcBef>
              <a:spcAft>
                <a:spcPts val="0"/>
              </a:spcAft>
              <a:buSzPts val="1800"/>
              <a:buChar char="●"/>
              <a:defRPr sz="2800"/>
            </a:lvl1pPr>
            <a:lvl2pPr marL="1219170" lvl="1" indent="-431789" algn="l">
              <a:spcBef>
                <a:spcPts val="1600"/>
              </a:spcBef>
              <a:spcAft>
                <a:spcPts val="0"/>
              </a:spcAft>
              <a:buSzPts val="1500"/>
              <a:buChar char="○"/>
              <a:defRPr sz="2400"/>
            </a:lvl2pPr>
            <a:lvl3pPr marL="1828754" lvl="2" indent="-423323" algn="l">
              <a:spcBef>
                <a:spcPts val="1600"/>
              </a:spcBef>
              <a:spcAft>
                <a:spcPts val="0"/>
              </a:spcAft>
              <a:buSzPts val="1400"/>
              <a:buChar char="■"/>
              <a:defRPr sz="2000"/>
            </a:lvl3pPr>
            <a:lvl4pPr marL="2438339" lvl="3" indent="-423323" algn="l">
              <a:spcBef>
                <a:spcPts val="1600"/>
              </a:spcBef>
              <a:spcAft>
                <a:spcPts val="0"/>
              </a:spcAft>
              <a:buSzPts val="1400"/>
              <a:buChar char="●"/>
              <a:defRPr sz="1867"/>
            </a:lvl4pPr>
            <a:lvl5pPr marL="3047924" lvl="4" indent="-423323" algn="l">
              <a:spcBef>
                <a:spcPts val="1600"/>
              </a:spcBef>
              <a:spcAft>
                <a:spcPts val="0"/>
              </a:spcAft>
              <a:buSzPts val="1400"/>
              <a:buChar char="○"/>
              <a:defRPr sz="1867"/>
            </a:lvl5pPr>
            <a:lvl6pPr marL="3657509" lvl="5" indent="-423323" algn="l">
              <a:spcBef>
                <a:spcPts val="1600"/>
              </a:spcBef>
              <a:spcAft>
                <a:spcPts val="0"/>
              </a:spcAft>
              <a:buSzPts val="1400"/>
              <a:buChar char="■"/>
              <a:defRPr sz="1867"/>
            </a:lvl6pPr>
            <a:lvl7pPr marL="4267093" lvl="6" indent="-423323" algn="l">
              <a:spcBef>
                <a:spcPts val="1600"/>
              </a:spcBef>
              <a:spcAft>
                <a:spcPts val="0"/>
              </a:spcAft>
              <a:buSzPts val="1400"/>
              <a:buChar char="●"/>
              <a:defRPr sz="1867"/>
            </a:lvl7pPr>
            <a:lvl8pPr marL="4876678" lvl="7" indent="-423323" algn="l">
              <a:spcBef>
                <a:spcPts val="1600"/>
              </a:spcBef>
              <a:spcAft>
                <a:spcPts val="0"/>
              </a:spcAft>
              <a:buSzPts val="1400"/>
              <a:buChar char="○"/>
              <a:defRPr sz="1867"/>
            </a:lvl8pPr>
            <a:lvl9pPr marL="5486263" lvl="8" indent="-423323" algn="l">
              <a:spcBef>
                <a:spcPts val="1600"/>
              </a:spcBef>
              <a:spcAft>
                <a:spcPts val="1600"/>
              </a:spcAft>
              <a:buSzPts val="1400"/>
              <a:buChar char="■"/>
              <a:defRPr sz="1867"/>
            </a:lvl9pPr>
          </a:lstStyle>
          <a:p>
            <a:endParaRPr/>
          </a:p>
        </p:txBody>
      </p:sp>
      <p:sp>
        <p:nvSpPr>
          <p:cNvPr id="74" name="Google Shape;74;p16"/>
          <p:cNvSpPr txBox="1">
            <a:spLocks noGrp="1"/>
          </p:cNvSpPr>
          <p:nvPr>
            <p:ph type="body" idx="2"/>
          </p:nvPr>
        </p:nvSpPr>
        <p:spPr>
          <a:xfrm>
            <a:off x="6197600" y="1673352"/>
            <a:ext cx="5384800" cy="4718304"/>
          </a:xfrm>
          <a:prstGeom prst="rect">
            <a:avLst/>
          </a:prstGeom>
          <a:noFill/>
          <a:ln>
            <a:noFill/>
          </a:ln>
        </p:spPr>
        <p:txBody>
          <a:bodyPr spcFirstLastPara="1" wrap="square" lIns="68575" tIns="34275" rIns="68575" bIns="34275" anchor="t" anchorCtr="0">
            <a:normAutofit/>
          </a:bodyPr>
          <a:lstStyle>
            <a:lvl1pPr marL="609585" lvl="0" indent="-457189" algn="l">
              <a:spcBef>
                <a:spcPts val="533"/>
              </a:spcBef>
              <a:spcAft>
                <a:spcPts val="0"/>
              </a:spcAft>
              <a:buSzPts val="1800"/>
              <a:buChar char="●"/>
              <a:defRPr sz="2800"/>
            </a:lvl1pPr>
            <a:lvl2pPr marL="1219170" lvl="1" indent="-431789" algn="l">
              <a:spcBef>
                <a:spcPts val="1600"/>
              </a:spcBef>
              <a:spcAft>
                <a:spcPts val="0"/>
              </a:spcAft>
              <a:buSzPts val="1500"/>
              <a:buChar char="○"/>
              <a:defRPr sz="2400"/>
            </a:lvl2pPr>
            <a:lvl3pPr marL="1828754" lvl="2" indent="-423323" algn="l">
              <a:spcBef>
                <a:spcPts val="1600"/>
              </a:spcBef>
              <a:spcAft>
                <a:spcPts val="0"/>
              </a:spcAft>
              <a:buSzPts val="1400"/>
              <a:buChar char="■"/>
              <a:defRPr sz="2000"/>
            </a:lvl3pPr>
            <a:lvl4pPr marL="2438339" lvl="3" indent="-423323" algn="l">
              <a:spcBef>
                <a:spcPts val="1600"/>
              </a:spcBef>
              <a:spcAft>
                <a:spcPts val="0"/>
              </a:spcAft>
              <a:buSzPts val="1400"/>
              <a:buChar char="●"/>
              <a:defRPr sz="1867"/>
            </a:lvl4pPr>
            <a:lvl5pPr marL="3047924" lvl="4" indent="-423323" algn="l">
              <a:spcBef>
                <a:spcPts val="1600"/>
              </a:spcBef>
              <a:spcAft>
                <a:spcPts val="0"/>
              </a:spcAft>
              <a:buSzPts val="1400"/>
              <a:buChar char="○"/>
              <a:defRPr sz="1867"/>
            </a:lvl5pPr>
            <a:lvl6pPr marL="3657509" lvl="5" indent="-423323" algn="l">
              <a:spcBef>
                <a:spcPts val="1600"/>
              </a:spcBef>
              <a:spcAft>
                <a:spcPts val="0"/>
              </a:spcAft>
              <a:buSzPts val="1400"/>
              <a:buChar char="■"/>
              <a:defRPr sz="1867"/>
            </a:lvl6pPr>
            <a:lvl7pPr marL="4267093" lvl="6" indent="-423323" algn="l">
              <a:spcBef>
                <a:spcPts val="1600"/>
              </a:spcBef>
              <a:spcAft>
                <a:spcPts val="0"/>
              </a:spcAft>
              <a:buSzPts val="1400"/>
              <a:buChar char="●"/>
              <a:defRPr sz="1867"/>
            </a:lvl7pPr>
            <a:lvl8pPr marL="4876678" lvl="7" indent="-423323" algn="l">
              <a:spcBef>
                <a:spcPts val="1600"/>
              </a:spcBef>
              <a:spcAft>
                <a:spcPts val="0"/>
              </a:spcAft>
              <a:buSzPts val="1400"/>
              <a:buChar char="○"/>
              <a:defRPr sz="1867"/>
            </a:lvl8pPr>
            <a:lvl9pPr marL="5486263" lvl="8" indent="-423323" algn="l">
              <a:spcBef>
                <a:spcPts val="1600"/>
              </a:spcBef>
              <a:spcAft>
                <a:spcPts val="1600"/>
              </a:spcAft>
              <a:buSzPts val="1400"/>
              <a:buChar char="■"/>
              <a:defRPr sz="1867"/>
            </a:lvl9pPr>
          </a:lstStyle>
          <a:p>
            <a:endParaRPr/>
          </a:p>
        </p:txBody>
      </p:sp>
      <p:sp>
        <p:nvSpPr>
          <p:cNvPr id="75" name="Google Shape;75;p16"/>
          <p:cNvSpPr txBox="1">
            <a:spLocks noGrp="1"/>
          </p:cNvSpPr>
          <p:nvPr>
            <p:ph type="dt" idx="10"/>
          </p:nvPr>
        </p:nvSpPr>
        <p:spPr>
          <a:xfrm>
            <a:off x="609600" y="18288"/>
            <a:ext cx="3860800" cy="32918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467"/>
            </a:lvl1pPr>
            <a:lvl2pPr lvl="1" algn="l">
              <a:spcBef>
                <a:spcPts val="0"/>
              </a:spcBef>
              <a:spcAft>
                <a:spcPts val="0"/>
              </a:spcAft>
              <a:buSzPts val="1100"/>
              <a:buNone/>
              <a:defRPr sz="1467"/>
            </a:lvl2pPr>
            <a:lvl3pPr lvl="2" algn="l">
              <a:spcBef>
                <a:spcPts val="0"/>
              </a:spcBef>
              <a:spcAft>
                <a:spcPts val="0"/>
              </a:spcAft>
              <a:buSzPts val="1100"/>
              <a:buNone/>
              <a:defRPr sz="1467"/>
            </a:lvl3pPr>
            <a:lvl4pPr lvl="3" algn="l">
              <a:spcBef>
                <a:spcPts val="0"/>
              </a:spcBef>
              <a:spcAft>
                <a:spcPts val="0"/>
              </a:spcAft>
              <a:buSzPts val="1100"/>
              <a:buNone/>
              <a:defRPr sz="1467"/>
            </a:lvl4pPr>
            <a:lvl5pPr lvl="4" algn="l">
              <a:spcBef>
                <a:spcPts val="0"/>
              </a:spcBef>
              <a:spcAft>
                <a:spcPts val="0"/>
              </a:spcAft>
              <a:buSzPts val="1100"/>
              <a:buNone/>
              <a:defRPr sz="1467"/>
            </a:lvl5pPr>
            <a:lvl6pPr lvl="5" algn="l">
              <a:spcBef>
                <a:spcPts val="0"/>
              </a:spcBef>
              <a:spcAft>
                <a:spcPts val="0"/>
              </a:spcAft>
              <a:buSzPts val="1100"/>
              <a:buNone/>
              <a:defRPr sz="1467"/>
            </a:lvl6pPr>
            <a:lvl7pPr lvl="6" algn="l">
              <a:spcBef>
                <a:spcPts val="0"/>
              </a:spcBef>
              <a:spcAft>
                <a:spcPts val="0"/>
              </a:spcAft>
              <a:buSzPts val="1100"/>
              <a:buNone/>
              <a:defRPr sz="1467"/>
            </a:lvl7pPr>
            <a:lvl8pPr lvl="7" algn="l">
              <a:spcBef>
                <a:spcPts val="0"/>
              </a:spcBef>
              <a:spcAft>
                <a:spcPts val="0"/>
              </a:spcAft>
              <a:buSzPts val="1100"/>
              <a:buNone/>
              <a:defRPr sz="1467"/>
            </a:lvl8pPr>
            <a:lvl9pPr lvl="8" algn="l">
              <a:spcBef>
                <a:spcPts val="0"/>
              </a:spcBef>
              <a:spcAft>
                <a:spcPts val="0"/>
              </a:spcAft>
              <a:buSzPts val="1100"/>
              <a:buNone/>
              <a:defRPr sz="1467"/>
            </a:lvl9pPr>
          </a:lstStyle>
          <a:p>
            <a:endParaRPr/>
          </a:p>
        </p:txBody>
      </p:sp>
      <p:sp>
        <p:nvSpPr>
          <p:cNvPr id="76" name="Google Shape;76;p16"/>
          <p:cNvSpPr txBox="1">
            <a:spLocks noGrp="1"/>
          </p:cNvSpPr>
          <p:nvPr>
            <p:ph type="ftr" idx="11"/>
          </p:nvPr>
        </p:nvSpPr>
        <p:spPr>
          <a:xfrm>
            <a:off x="4572000" y="18288"/>
            <a:ext cx="5486400" cy="32918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467"/>
            </a:lvl1pPr>
            <a:lvl2pPr lvl="1" algn="l">
              <a:spcBef>
                <a:spcPts val="0"/>
              </a:spcBef>
              <a:spcAft>
                <a:spcPts val="0"/>
              </a:spcAft>
              <a:buSzPts val="1100"/>
              <a:buNone/>
              <a:defRPr sz="1467"/>
            </a:lvl2pPr>
            <a:lvl3pPr lvl="2" algn="l">
              <a:spcBef>
                <a:spcPts val="0"/>
              </a:spcBef>
              <a:spcAft>
                <a:spcPts val="0"/>
              </a:spcAft>
              <a:buSzPts val="1100"/>
              <a:buNone/>
              <a:defRPr sz="1467"/>
            </a:lvl3pPr>
            <a:lvl4pPr lvl="3" algn="l">
              <a:spcBef>
                <a:spcPts val="0"/>
              </a:spcBef>
              <a:spcAft>
                <a:spcPts val="0"/>
              </a:spcAft>
              <a:buSzPts val="1100"/>
              <a:buNone/>
              <a:defRPr sz="1467"/>
            </a:lvl4pPr>
            <a:lvl5pPr lvl="4" algn="l">
              <a:spcBef>
                <a:spcPts val="0"/>
              </a:spcBef>
              <a:spcAft>
                <a:spcPts val="0"/>
              </a:spcAft>
              <a:buSzPts val="1100"/>
              <a:buNone/>
              <a:defRPr sz="1467"/>
            </a:lvl5pPr>
            <a:lvl6pPr lvl="5" algn="l">
              <a:spcBef>
                <a:spcPts val="0"/>
              </a:spcBef>
              <a:spcAft>
                <a:spcPts val="0"/>
              </a:spcAft>
              <a:buSzPts val="1100"/>
              <a:buNone/>
              <a:defRPr sz="1467"/>
            </a:lvl6pPr>
            <a:lvl7pPr lvl="6" algn="l">
              <a:spcBef>
                <a:spcPts val="0"/>
              </a:spcBef>
              <a:spcAft>
                <a:spcPts val="0"/>
              </a:spcAft>
              <a:buSzPts val="1100"/>
              <a:buNone/>
              <a:defRPr sz="1467"/>
            </a:lvl7pPr>
            <a:lvl8pPr lvl="7" algn="l">
              <a:spcBef>
                <a:spcPts val="0"/>
              </a:spcBef>
              <a:spcAft>
                <a:spcPts val="0"/>
              </a:spcAft>
              <a:buSzPts val="1100"/>
              <a:buNone/>
              <a:defRPr sz="1467"/>
            </a:lvl8pPr>
            <a:lvl9pPr lvl="8" algn="l">
              <a:spcBef>
                <a:spcPts val="0"/>
              </a:spcBef>
              <a:spcAft>
                <a:spcPts val="0"/>
              </a:spcAft>
              <a:buSzPts val="1100"/>
              <a:buNone/>
              <a:defRPr sz="1467"/>
            </a:lvl9pPr>
          </a:lstStyle>
          <a:p>
            <a:endParaRPr/>
          </a:p>
        </p:txBody>
      </p:sp>
      <p:sp>
        <p:nvSpPr>
          <p:cNvPr id="77" name="Google Shape;77;p16"/>
          <p:cNvSpPr txBox="1">
            <a:spLocks noGrp="1"/>
          </p:cNvSpPr>
          <p:nvPr>
            <p:ph type="sldNum" idx="12"/>
          </p:nvPr>
        </p:nvSpPr>
        <p:spPr>
          <a:xfrm>
            <a:off x="10160000" y="18288"/>
            <a:ext cx="1422400" cy="329184"/>
          </a:xfrm>
          <a:prstGeom prst="rect">
            <a:avLst/>
          </a:prstGeom>
          <a:noFill/>
          <a:ln>
            <a:noFill/>
          </a:ln>
        </p:spPr>
        <p:txBody>
          <a:bodyPr spcFirstLastPara="1" wrap="square" lIns="68575" tIns="34275" rIns="68575" bIns="34275" anchor="ctr" anchorCtr="0">
            <a:normAutofit/>
          </a:bodyPr>
          <a:lstStyle>
            <a:lvl1pPr marL="0" lvl="0" indent="0" algn="l">
              <a:spcBef>
                <a:spcPts val="0"/>
              </a:spcBef>
              <a:buNone/>
              <a:defRPr sz="1467"/>
            </a:lvl1pPr>
            <a:lvl2pPr marL="0" lvl="1" indent="0" algn="l">
              <a:spcBef>
                <a:spcPts val="0"/>
              </a:spcBef>
              <a:buNone/>
              <a:defRPr sz="1467"/>
            </a:lvl2pPr>
            <a:lvl3pPr marL="0" lvl="2" indent="0" algn="l">
              <a:spcBef>
                <a:spcPts val="0"/>
              </a:spcBef>
              <a:buNone/>
              <a:defRPr sz="1467"/>
            </a:lvl3pPr>
            <a:lvl4pPr marL="0" lvl="3" indent="0" algn="l">
              <a:spcBef>
                <a:spcPts val="0"/>
              </a:spcBef>
              <a:buNone/>
              <a:defRPr sz="1467"/>
            </a:lvl4pPr>
            <a:lvl5pPr marL="0" lvl="4" indent="0" algn="l">
              <a:spcBef>
                <a:spcPts val="0"/>
              </a:spcBef>
              <a:buNone/>
              <a:defRPr sz="1467"/>
            </a:lvl5pPr>
            <a:lvl6pPr marL="0" lvl="5" indent="0" algn="l">
              <a:spcBef>
                <a:spcPts val="0"/>
              </a:spcBef>
              <a:buNone/>
              <a:defRPr sz="1467"/>
            </a:lvl6pPr>
            <a:lvl7pPr marL="0" lvl="6" indent="0" algn="l">
              <a:spcBef>
                <a:spcPts val="0"/>
              </a:spcBef>
              <a:buNone/>
              <a:defRPr sz="1467"/>
            </a:lvl7pPr>
            <a:lvl8pPr marL="0" lvl="7" indent="0" algn="l">
              <a:spcBef>
                <a:spcPts val="0"/>
              </a:spcBef>
              <a:buNone/>
              <a:defRPr sz="1467"/>
            </a:lvl8pPr>
            <a:lvl9pPr marL="0" lvl="8" indent="0" algn="l">
              <a:spcBef>
                <a:spcPts val="0"/>
              </a:spcBef>
              <a:buNone/>
              <a:defRPr sz="1467"/>
            </a:lvl9pPr>
          </a:lstStyle>
          <a:p>
            <a:fld id="{00000000-1234-1234-1234-123412341234}" type="slidenum">
              <a:rPr lang="en" smtClean="0"/>
              <a:pPr/>
              <a:t>‹#›</a:t>
            </a:fld>
            <a:endParaRPr lang="en"/>
          </a:p>
        </p:txBody>
      </p:sp>
    </p:spTree>
    <p:extLst>
      <p:ext uri="{BB962C8B-B14F-4D97-AF65-F5344CB8AC3E}">
        <p14:creationId xmlns:p14="http://schemas.microsoft.com/office/powerpoint/2010/main" val="2228753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804473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Section Slide">
    <p:bg>
      <p:bgRef idx="1001">
        <a:schemeClr val="bg1"/>
      </p:bgRef>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2E40F4-06B3-A04E-BAB7-ACB4DFADECBE}"/>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4" name="Rectangle 3">
              <a:extLst>
                <a:ext uri="{FF2B5EF4-FFF2-40B4-BE49-F238E27FC236}">
                  <a16:creationId xmlns:a16="http://schemas.microsoft.com/office/drawing/2014/main" id="{C44F28EA-8038-9B43-A556-FDEFBE65B481}"/>
                </a:ext>
              </a:extLst>
            </p:cNvPr>
            <p:cNvSpPr/>
            <p:nvPr userDrawn="1"/>
          </p:nvSpPr>
          <p:spPr>
            <a:xfrm>
              <a:off x="0" y="0"/>
              <a:ext cx="12192000" cy="1884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F127A8-4F37-D142-AB91-ECA155293916}"/>
                </a:ext>
              </a:extLst>
            </p:cNvPr>
            <p:cNvSpPr/>
            <p:nvPr userDrawn="1"/>
          </p:nvSpPr>
          <p:spPr>
            <a:xfrm>
              <a:off x="0" y="6276109"/>
              <a:ext cx="12192000" cy="5818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5738914-F2C2-854D-9708-D737579C324E}"/>
                </a:ext>
              </a:extLst>
            </p:cNvPr>
            <p:cNvSpPr/>
            <p:nvPr userDrawn="1"/>
          </p:nvSpPr>
          <p:spPr>
            <a:xfrm>
              <a:off x="0" y="1867368"/>
              <a:ext cx="12192000" cy="1497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8E5331D-721A-754F-942B-A90651FFD257}"/>
              </a:ext>
            </a:extLst>
          </p:cNvPr>
          <p:cNvSpPr>
            <a:spLocks noGrp="1"/>
          </p:cNvSpPr>
          <p:nvPr>
            <p:ph type="title" hasCustomPrompt="1"/>
          </p:nvPr>
        </p:nvSpPr>
        <p:spPr>
          <a:xfrm>
            <a:off x="831850" y="434518"/>
            <a:ext cx="10515600" cy="1312648"/>
          </a:xfrm>
          <a:prstGeom prst="rect">
            <a:avLst/>
          </a:prstGeom>
        </p:spPr>
        <p:txBody>
          <a:bodyPr anchor="b">
            <a:normAutofit/>
          </a:bodyPr>
          <a:lstStyle>
            <a:lvl1pPr algn="l">
              <a:defRPr sz="3600">
                <a:solidFill>
                  <a:schemeClr val="bg1"/>
                </a:solidFill>
              </a:defRPr>
            </a:lvl1pPr>
          </a:lstStyle>
          <a:p>
            <a:r>
              <a:rPr lang="en-US" dirty="0"/>
              <a:t>Click to edit section title</a:t>
            </a:r>
          </a:p>
        </p:txBody>
      </p:sp>
      <p:sp>
        <p:nvSpPr>
          <p:cNvPr id="3" name="Text Placeholder 2">
            <a:extLst>
              <a:ext uri="{FF2B5EF4-FFF2-40B4-BE49-F238E27FC236}">
                <a16:creationId xmlns:a16="http://schemas.microsoft.com/office/drawing/2014/main" id="{C3C4F635-4E32-2C45-9BD9-9C4B375AB562}"/>
              </a:ext>
            </a:extLst>
          </p:cNvPr>
          <p:cNvSpPr>
            <a:spLocks noGrp="1"/>
          </p:cNvSpPr>
          <p:nvPr>
            <p:ph type="body" idx="1" hasCustomPrompt="1"/>
          </p:nvPr>
        </p:nvSpPr>
        <p:spPr>
          <a:xfrm>
            <a:off x="831850" y="2221728"/>
            <a:ext cx="10515600" cy="706823"/>
          </a:xfrm>
        </p:spPr>
        <p:txBody>
          <a:bodyPr>
            <a:normAutofit/>
          </a:bodyPr>
          <a:lstStyle>
            <a:lvl1pPr marL="0" indent="0" algn="l">
              <a:buNone/>
              <a:defRPr sz="30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subtitle</a:t>
            </a:r>
          </a:p>
        </p:txBody>
      </p:sp>
      <p:sp>
        <p:nvSpPr>
          <p:cNvPr id="8" name="Content Placeholder 2">
            <a:extLst>
              <a:ext uri="{FF2B5EF4-FFF2-40B4-BE49-F238E27FC236}">
                <a16:creationId xmlns:a16="http://schemas.microsoft.com/office/drawing/2014/main" id="{8602FC1C-E415-C14A-9431-D009CC2D5E3F}"/>
              </a:ext>
            </a:extLst>
          </p:cNvPr>
          <p:cNvSpPr>
            <a:spLocks noGrp="1"/>
          </p:cNvSpPr>
          <p:nvPr>
            <p:ph idx="10"/>
          </p:nvPr>
        </p:nvSpPr>
        <p:spPr>
          <a:xfrm>
            <a:off x="831850" y="2997965"/>
            <a:ext cx="10515600" cy="3093226"/>
          </a:xfrm>
        </p:spPr>
        <p:txBody>
          <a:bodyPr/>
          <a:lstStyle>
            <a:lvl1pPr>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a:extLst>
              <a:ext uri="{FF2B5EF4-FFF2-40B4-BE49-F238E27FC236}">
                <a16:creationId xmlns:a16="http://schemas.microsoft.com/office/drawing/2014/main" id="{CC66BCDF-2525-4D46-9D4F-607A8C6C681D}"/>
              </a:ext>
            </a:extLst>
          </p:cNvPr>
          <p:cNvSpPr>
            <a:spLocks noGrp="1"/>
          </p:cNvSpPr>
          <p:nvPr>
            <p:ph type="sldNum" sz="quarter" idx="4"/>
          </p:nvPr>
        </p:nvSpPr>
        <p:spPr>
          <a:xfrm>
            <a:off x="1240719" y="6462512"/>
            <a:ext cx="820479" cy="225365"/>
          </a:xfrm>
          <a:prstGeom prst="rect">
            <a:avLst/>
          </a:prstGeom>
        </p:spPr>
        <p:txBody>
          <a:bodyPr vert="horz" lIns="91440" tIns="45720" rIns="91440" bIns="45720" rtlCol="0" anchor="ctr"/>
          <a:lstStyle>
            <a:lvl1pPr algn="l">
              <a:defRPr sz="1200">
                <a:solidFill>
                  <a:schemeClr val="bg1"/>
                </a:solidFill>
                <a:latin typeface="+mn-lt"/>
              </a:defRPr>
            </a:lvl1pPr>
          </a:lstStyle>
          <a:p>
            <a:fld id="{492D8F1A-69A8-9242-9469-8400121D240A}" type="slidenum">
              <a:rPr lang="en-US" smtClean="0"/>
              <a:pPr/>
              <a:t>‹#›</a:t>
            </a:fld>
            <a:endParaRPr lang="en-US" dirty="0"/>
          </a:p>
        </p:txBody>
      </p:sp>
      <p:pic>
        <p:nvPicPr>
          <p:cNvPr id="15" name="Picture 14" descr="A picture containing text, clipart&#10;&#10;Description automatically generated">
            <a:extLst>
              <a:ext uri="{FF2B5EF4-FFF2-40B4-BE49-F238E27FC236}">
                <a16:creationId xmlns:a16="http://schemas.microsoft.com/office/drawing/2014/main" id="{EF3575F3-61AA-334D-BF34-D3D1B80F2C90}"/>
              </a:ext>
            </a:extLst>
          </p:cNvPr>
          <p:cNvPicPr>
            <a:picLocks noChangeAspect="1"/>
          </p:cNvPicPr>
          <p:nvPr userDrawn="1"/>
        </p:nvPicPr>
        <p:blipFill>
          <a:blip r:embed="rId2"/>
          <a:stretch>
            <a:fillRect/>
          </a:stretch>
        </p:blipFill>
        <p:spPr>
          <a:xfrm>
            <a:off x="800427" y="6345089"/>
            <a:ext cx="419026" cy="419026"/>
          </a:xfrm>
          <a:prstGeom prst="rect">
            <a:avLst/>
          </a:prstGeom>
        </p:spPr>
      </p:pic>
    </p:spTree>
    <p:extLst>
      <p:ext uri="{BB962C8B-B14F-4D97-AF65-F5344CB8AC3E}">
        <p14:creationId xmlns:p14="http://schemas.microsoft.com/office/powerpoint/2010/main" val="213878440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ntent 2 Column Slide">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A72E784-6603-5141-900A-EDC5CB738396}"/>
              </a:ext>
              <a:ext uri="{C183D7F6-B498-43B3-948B-1728B52AA6E4}">
                <adec:decorative xmlns:adec="http://schemas.microsoft.com/office/drawing/2017/decorative" val="1"/>
              </a:ext>
            </a:extLst>
          </p:cNvPr>
          <p:cNvGrpSpPr/>
          <p:nvPr userDrawn="1"/>
        </p:nvGrpSpPr>
        <p:grpSpPr>
          <a:xfrm>
            <a:off x="0" y="0"/>
            <a:ext cx="12192000" cy="798858"/>
            <a:chOff x="0" y="0"/>
            <a:chExt cx="12192000" cy="798858"/>
          </a:xfrm>
        </p:grpSpPr>
        <p:sp>
          <p:nvSpPr>
            <p:cNvPr id="6" name="Rectangle 5">
              <a:extLst>
                <a:ext uri="{FF2B5EF4-FFF2-40B4-BE49-F238E27FC236}">
                  <a16:creationId xmlns:a16="http://schemas.microsoft.com/office/drawing/2014/main" id="{B2E8C9FE-4888-374D-BF4B-9F4375830E71}"/>
                </a:ext>
              </a:extLst>
            </p:cNvPr>
            <p:cNvSpPr/>
            <p:nvPr userDrawn="1"/>
          </p:nvSpPr>
          <p:spPr>
            <a:xfrm>
              <a:off x="0" y="0"/>
              <a:ext cx="12192000" cy="674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0545F2B-08F9-4E48-A235-37643862447C}"/>
                </a:ext>
              </a:extLst>
            </p:cNvPr>
            <p:cNvSpPr/>
            <p:nvPr userDrawn="1"/>
          </p:nvSpPr>
          <p:spPr>
            <a:xfrm>
              <a:off x="0" y="674328"/>
              <a:ext cx="12192000" cy="124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928DA5A-03EB-7C4E-BED7-BCB1E5A11604}"/>
              </a:ext>
            </a:extLst>
          </p:cNvPr>
          <p:cNvSpPr>
            <a:spLocks noGrp="1"/>
          </p:cNvSpPr>
          <p:nvPr>
            <p:ph type="title" hasCustomPrompt="1"/>
          </p:nvPr>
        </p:nvSpPr>
        <p:spPr>
          <a:xfrm>
            <a:off x="838200" y="1014921"/>
            <a:ext cx="10515600"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838200" y="2286442"/>
            <a:ext cx="5181600" cy="400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B07721E-11C3-6B42-AE2E-8506E4B9E51F}"/>
              </a:ext>
            </a:extLst>
          </p:cNvPr>
          <p:cNvSpPr>
            <a:spLocks noGrp="1"/>
          </p:cNvSpPr>
          <p:nvPr>
            <p:ph sz="half" idx="2"/>
          </p:nvPr>
        </p:nvSpPr>
        <p:spPr>
          <a:xfrm>
            <a:off x="6172200" y="2286442"/>
            <a:ext cx="5181600" cy="400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25D2E1E8-B870-864B-A0DD-EC84E238C58D}"/>
              </a:ext>
            </a:extLst>
          </p:cNvPr>
          <p:cNvSpPr>
            <a:spLocks noGrp="1"/>
          </p:cNvSpPr>
          <p:nvPr>
            <p:ph type="sldNum" sz="quarter" idx="4"/>
          </p:nvPr>
        </p:nvSpPr>
        <p:spPr>
          <a:xfrm>
            <a:off x="1240719" y="6462512"/>
            <a:ext cx="820479" cy="225365"/>
          </a:xfrm>
          <a:prstGeom prst="rect">
            <a:avLst/>
          </a:prstGeom>
        </p:spPr>
        <p:txBody>
          <a:bodyPr vert="horz" lIns="91440" tIns="45720" rIns="91440" bIns="45720" rtlCol="0" anchor="ctr"/>
          <a:lstStyle>
            <a:lvl1pPr algn="l">
              <a:defRPr sz="1200">
                <a:solidFill>
                  <a:schemeClr val="tx2"/>
                </a:solidFill>
                <a:latin typeface="+mn-lt"/>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32626646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ntent Slide">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80A3442-1326-DF4E-A985-460C269301C6}"/>
              </a:ext>
            </a:extLst>
          </p:cNvPr>
          <p:cNvSpPr>
            <a:spLocks noGrp="1"/>
          </p:cNvSpPr>
          <p:nvPr>
            <p:ph type="title" hasCustomPrompt="1"/>
          </p:nvPr>
        </p:nvSpPr>
        <p:spPr>
          <a:xfrm>
            <a:off x="838200" y="1014921"/>
            <a:ext cx="10515600"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838200" y="2286443"/>
            <a:ext cx="10515600" cy="400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4" name="Group 13">
            <a:extLst>
              <a:ext uri="{FF2B5EF4-FFF2-40B4-BE49-F238E27FC236}">
                <a16:creationId xmlns:a16="http://schemas.microsoft.com/office/drawing/2014/main" id="{AD1F3C40-5FAB-184D-A6C1-099E99E4409B}"/>
              </a:ext>
              <a:ext uri="{C183D7F6-B498-43B3-948B-1728B52AA6E4}">
                <adec:decorative xmlns:adec="http://schemas.microsoft.com/office/drawing/2017/decorative" val="1"/>
              </a:ext>
            </a:extLst>
          </p:cNvPr>
          <p:cNvGrpSpPr/>
          <p:nvPr userDrawn="1"/>
        </p:nvGrpSpPr>
        <p:grpSpPr>
          <a:xfrm>
            <a:off x="0" y="0"/>
            <a:ext cx="12192000" cy="798858"/>
            <a:chOff x="0" y="0"/>
            <a:chExt cx="12192000" cy="798858"/>
          </a:xfrm>
        </p:grpSpPr>
        <p:sp>
          <p:nvSpPr>
            <p:cNvPr id="15" name="Rectangle 14">
              <a:extLst>
                <a:ext uri="{FF2B5EF4-FFF2-40B4-BE49-F238E27FC236}">
                  <a16:creationId xmlns:a16="http://schemas.microsoft.com/office/drawing/2014/main" id="{CCC7A901-E22C-AA4F-BADC-39C915201514}"/>
                </a:ext>
              </a:extLst>
            </p:cNvPr>
            <p:cNvSpPr/>
            <p:nvPr userDrawn="1"/>
          </p:nvSpPr>
          <p:spPr>
            <a:xfrm>
              <a:off x="0" y="0"/>
              <a:ext cx="12192000" cy="674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4DCA827-EDB4-3B4C-BA9A-41E10F08A1A4}"/>
                </a:ext>
              </a:extLst>
            </p:cNvPr>
            <p:cNvSpPr/>
            <p:nvPr userDrawn="1"/>
          </p:nvSpPr>
          <p:spPr>
            <a:xfrm>
              <a:off x="0" y="674328"/>
              <a:ext cx="12192000" cy="124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5">
            <a:extLst>
              <a:ext uri="{FF2B5EF4-FFF2-40B4-BE49-F238E27FC236}">
                <a16:creationId xmlns:a16="http://schemas.microsoft.com/office/drawing/2014/main" id="{2EDCC086-ABB3-8D4F-8394-C8FE42171727}"/>
              </a:ext>
            </a:extLst>
          </p:cNvPr>
          <p:cNvSpPr>
            <a:spLocks noGrp="1"/>
          </p:cNvSpPr>
          <p:nvPr>
            <p:ph type="sldNum" sz="quarter" idx="4"/>
          </p:nvPr>
        </p:nvSpPr>
        <p:spPr>
          <a:xfrm>
            <a:off x="1240719" y="6462512"/>
            <a:ext cx="820479" cy="225365"/>
          </a:xfrm>
          <a:prstGeom prst="rect">
            <a:avLst/>
          </a:prstGeom>
        </p:spPr>
        <p:txBody>
          <a:bodyPr vert="horz" lIns="91440" tIns="45720" rIns="91440" bIns="45720" rtlCol="0" anchor="ctr"/>
          <a:lstStyle>
            <a:lvl1pPr algn="l">
              <a:defRPr sz="1200">
                <a:solidFill>
                  <a:schemeClr val="tx2"/>
                </a:solidFill>
                <a:latin typeface="+mn-lt"/>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105628362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p>
            <a:fld id="{492D8F1A-69A8-9242-9469-8400121D240A}" type="slidenum">
              <a:rPr lang="en-US" smtClean="0"/>
              <a:t>‹#›</a:t>
            </a:fld>
            <a:endParaRPr lang="en-US" dirty="0"/>
          </a:p>
        </p:txBody>
      </p:sp>
    </p:spTree>
    <p:extLst>
      <p:ext uri="{BB962C8B-B14F-4D97-AF65-F5344CB8AC3E}">
        <p14:creationId xmlns:p14="http://schemas.microsoft.com/office/powerpoint/2010/main" val="56886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319158" y="2752853"/>
            <a:ext cx="5502727" cy="3725893"/>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46452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DC406C7-C891-854D-B11C-9BA3F33D0C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1D28D4-0B63-4F49-885F-3C0F3FF9DDFD}"/>
              </a:ext>
            </a:extLst>
          </p:cNvPr>
          <p:cNvSpPr>
            <a:spLocks noGrp="1"/>
          </p:cNvSpPr>
          <p:nvPr>
            <p:ph type="sldNum" sz="quarter" idx="10"/>
          </p:nvPr>
        </p:nvSpPr>
        <p:spPr/>
        <p:txBody>
          <a:bodyPr/>
          <a:lstStyle>
            <a:lvl1pPr>
              <a:defRPr/>
            </a:lvl1pPr>
          </a:lstStyle>
          <a:p>
            <a:pPr>
              <a:defRPr/>
            </a:pPr>
            <a:fld id="{B3DECD38-FFDC-B946-A4F7-DDE361C58630}" type="slidenum">
              <a:rPr lang="en-US" altLang="en-US"/>
              <a:pPr>
                <a:defRPr/>
              </a:pPr>
              <a:t>‹#›</a:t>
            </a:fld>
            <a:endParaRPr lang="en-US" altLang="en-US"/>
          </a:p>
        </p:txBody>
      </p:sp>
      <p:pic>
        <p:nvPicPr>
          <p:cNvPr id="7" name="Picture 6">
            <a:extLst>
              <a:ext uri="{FF2B5EF4-FFF2-40B4-BE49-F238E27FC236}">
                <a16:creationId xmlns:a16="http://schemas.microsoft.com/office/drawing/2014/main" id="{6FBF5BDE-73CE-E04D-BC78-641C5C53E342}"/>
              </a:ext>
            </a:extLst>
          </p:cNvPr>
          <p:cNvPicPr>
            <a:picLocks noChangeAspect="1"/>
          </p:cNvPicPr>
          <p:nvPr userDrawn="1"/>
        </p:nvPicPr>
        <p:blipFill>
          <a:blip r:embed="rId3"/>
          <a:stretch>
            <a:fillRect/>
          </a:stretch>
        </p:blipFill>
        <p:spPr>
          <a:xfrm>
            <a:off x="0" y="2646"/>
            <a:ext cx="822325" cy="6852708"/>
          </a:xfrm>
          <a:prstGeom prst="rect">
            <a:avLst/>
          </a:prstGeom>
          <a:effectLst>
            <a:outerShdw blurRad="190500" dist="38100" algn="ctr" rotWithShape="0">
              <a:srgbClr val="000000">
                <a:alpha val="40000"/>
              </a:srgbClr>
            </a:outerShdw>
          </a:effectLst>
        </p:spPr>
      </p:pic>
    </p:spTree>
    <p:extLst>
      <p:ext uri="{BB962C8B-B14F-4D97-AF65-F5344CB8AC3E}">
        <p14:creationId xmlns:p14="http://schemas.microsoft.com/office/powerpoint/2010/main" val="737723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C19392-FD29-8D49-8560-1C7E7F1D96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E21365F-1657-3C40-90EB-F6DD9D95DB2D}"/>
              </a:ext>
            </a:extLst>
          </p:cNvPr>
          <p:cNvPicPr>
            <a:picLocks noChangeAspect="1"/>
          </p:cNvPicPr>
          <p:nvPr userDrawn="1"/>
        </p:nvPicPr>
        <p:blipFill>
          <a:blip r:embed="rId3"/>
          <a:stretch>
            <a:fillRect/>
          </a:stretch>
        </p:blipFill>
        <p:spPr>
          <a:xfrm>
            <a:off x="0" y="2646"/>
            <a:ext cx="822325" cy="6852708"/>
          </a:xfrm>
          <a:prstGeom prst="rect">
            <a:avLst/>
          </a:prstGeom>
          <a:effectLst>
            <a:outerShdw blurRad="190500" dist="381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77BBE42-6646-574A-8F8F-061779CCC8C6}"/>
              </a:ext>
            </a:extLst>
          </p:cNvPr>
          <p:cNvSpPr>
            <a:spLocks noGrp="1"/>
          </p:cNvSpPr>
          <p:nvPr>
            <p:ph type="sldNum" sz="quarter" idx="10"/>
          </p:nvPr>
        </p:nvSpPr>
        <p:spPr/>
        <p:txBody>
          <a:bodyPr/>
          <a:lstStyle>
            <a:lvl1pPr>
              <a:defRPr/>
            </a:lvl1pPr>
          </a:lstStyle>
          <a:p>
            <a:pPr>
              <a:defRPr/>
            </a:pPr>
            <a:fld id="{ACC24514-134D-334B-9247-30111F82FF65}" type="slidenum">
              <a:rPr lang="en-US" altLang="en-US"/>
              <a:pPr>
                <a:defRPr/>
              </a:pPr>
              <a:t>‹#›</a:t>
            </a:fld>
            <a:endParaRPr lang="en-US" altLang="en-US"/>
          </a:p>
        </p:txBody>
      </p:sp>
    </p:spTree>
    <p:extLst>
      <p:ext uri="{BB962C8B-B14F-4D97-AF65-F5344CB8AC3E}">
        <p14:creationId xmlns:p14="http://schemas.microsoft.com/office/powerpoint/2010/main" val="250653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56442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1240719" y="6462512"/>
            <a:ext cx="820479" cy="225365"/>
          </a:xfrm>
          <a:prstGeom prst="rect">
            <a:avLst/>
          </a:prstGeom>
        </p:spPr>
        <p:txBody>
          <a:bodyPr vert="horz" lIns="91440" tIns="45720" rIns="91440" bIns="45720" rtlCol="0" anchor="ctr"/>
          <a:lstStyle>
            <a:lvl1pPr algn="l">
              <a:defRPr sz="1200">
                <a:solidFill>
                  <a:schemeClr val="tx2"/>
                </a:solidFill>
                <a:latin typeface="+mn-lt"/>
              </a:defRPr>
            </a:lvl1pPr>
          </a:lstStyle>
          <a:p>
            <a:fld id="{492D8F1A-69A8-9242-9469-8400121D240A}" type="slidenum">
              <a:rPr lang="en-US" smtClean="0"/>
              <a:pPr/>
              <a:t>‹#›</a:t>
            </a:fld>
            <a:endParaRPr lang="en-US" dirty="0"/>
          </a:p>
        </p:txBody>
      </p:sp>
      <p:sp>
        <p:nvSpPr>
          <p:cNvPr id="7" name="Title Placeholder 6">
            <a:extLst>
              <a:ext uri="{FF2B5EF4-FFF2-40B4-BE49-F238E27FC236}">
                <a16:creationId xmlns:a16="http://schemas.microsoft.com/office/drawing/2014/main" id="{456AC5D1-15F0-954C-A07F-F99E0C1534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4" name="Picture 3" descr="A picture containing text, clipart&#10;&#10;Description automatically generated">
            <a:extLst>
              <a:ext uri="{FF2B5EF4-FFF2-40B4-BE49-F238E27FC236}">
                <a16:creationId xmlns:a16="http://schemas.microsoft.com/office/drawing/2014/main" id="{C6674C29-43EE-134E-93EF-70FA560253B1}"/>
              </a:ext>
            </a:extLst>
          </p:cNvPr>
          <p:cNvPicPr>
            <a:picLocks noChangeAspect="1"/>
          </p:cNvPicPr>
          <p:nvPr userDrawn="1"/>
        </p:nvPicPr>
        <p:blipFill>
          <a:blip r:embed="rId17"/>
          <a:stretch>
            <a:fillRect/>
          </a:stretch>
        </p:blipFill>
        <p:spPr>
          <a:xfrm>
            <a:off x="800427" y="6345089"/>
            <a:ext cx="419026" cy="419026"/>
          </a:xfrm>
          <a:prstGeom prst="rect">
            <a:avLst/>
          </a:prstGeom>
        </p:spPr>
      </p:pic>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2" r:id="rId3"/>
    <p:sldLayoutId id="2147483667" r:id="rId4"/>
    <p:sldLayoutId id="2147483655"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bg2">
              <a:lumMod val="25000"/>
            </a:schemeClr>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hyperlink" Target="http://asccc.org/signup-newsletters"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http://www.asccc.org/liaison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sccc.org/college_directory"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v.ca.gov/2023/08/31/freedom-to-succeed/"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https://www.asccc.org/resolutions/considering-merits-and-faults-artificial-intelligence-community-college-classroom#ftn1" TargetMode="External"/><Relationship Id="rId2" Type="http://schemas.openxmlformats.org/officeDocument/2006/relationships/notesSlide" Target="../notesSlides/notesSlide37.xml"/><Relationship Id="rId1" Type="http://schemas.openxmlformats.org/officeDocument/2006/relationships/slideLayout" Target="../slideLayouts/slideLayout10.xml"/><Relationship Id="rId5" Type="http://schemas.openxmlformats.org/officeDocument/2006/relationships/hyperlink" Target="https://www.asccc.org/resolutions/considering-merits-and-faults-artificial-intelligence-community-college-classroom#ftn3" TargetMode="External"/><Relationship Id="rId4" Type="http://schemas.openxmlformats.org/officeDocument/2006/relationships/hyperlink" Target="https://www.asccc.org/resolutions/considering-merits-and-faults-artificial-intelligence-community-college-classroom#ftn2"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www.cccco.edu/-/media/CCCCO-Website/About-Us/Divisions/Educational-Services-and-Support/Academic-Affairs/What-we-do/Curriculum-and-Instruction-Unit/Minimum-Qualifications/cccco-2022-report-min-qualifications-a11y.pdf?la=en&amp;hash=C250C473024B24162799C9E64C787EF7E50DC5C6" TargetMode="External"/><Relationship Id="rId7"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asccc.org/sites/default/files/ADAversion_CTEMinQualsToolkit.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https://go.boarddocs.com/ca/cccchan/Board.nsf/files/CG3R2N6B41DB/$file/work-experience-education-regulatory-text-a11y(871920.1).pdf" TargetMode="External"/><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hyperlink" Target="https://www.cccco.edu/-/media/CCCCO-Website/docs/memo/2023-08-29-work-experience-revisions-memo.pdf?la=en&amp;hash=BF4C7BF4905DE15DC4BDAFD56DB55992C07FAE72"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hyperlink" Target="https://docs.google.com/spreadsheets/d/1wU3obX2ddAjwX-c57Suxs561CKFUcK1R/edit?usp=share_link&amp;ouid=117575335378124766373&amp;rtpof=true&amp;sd=true" TargetMode="Externa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hyperlink" Target="https://datamart.cccco.edu/Students/Enrollment_Status.aspx"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8" Type="http://schemas.openxmlformats.org/officeDocument/2006/relationships/hyperlink" Target="https://asccc.org/sites/default/files/ADAversion_CTEMinQualsToolkit.pdf" TargetMode="External"/><Relationship Id="rId3" Type="http://schemas.openxmlformats.org/officeDocument/2006/relationships/hyperlink" Target="mailto:info@asccc.org" TargetMode="External"/><Relationship Id="rId7" Type="http://schemas.openxmlformats.org/officeDocument/2006/relationships/hyperlink" Target="https://www.asccc.org/content/new-faculty-application-statewide-service" TargetMode="External"/><Relationship Id="rId12" Type="http://schemas.openxmlformats.org/officeDocument/2006/relationships/hyperlink" Target="https://www.norcocollege.edu/services/enrollment/vrc/Pages/map.aspx" TargetMode="External"/><Relationship Id="rId2" Type="http://schemas.openxmlformats.org/officeDocument/2006/relationships/notesSlide" Target="../notesSlides/notesSlide75.xml"/><Relationship Id="rId1" Type="http://schemas.openxmlformats.org/officeDocument/2006/relationships/slideLayout" Target="../slideLayouts/slideLayout10.xml"/><Relationship Id="rId6" Type="http://schemas.openxmlformats.org/officeDocument/2006/relationships/hyperlink" Target="https://groups.io/g/CCCCurriculumChairs/" TargetMode="External"/><Relationship Id="rId11" Type="http://schemas.openxmlformats.org/officeDocument/2006/relationships/hyperlink" Target="https://cccaoe.org/" TargetMode="External"/><Relationship Id="rId5" Type="http://schemas.openxmlformats.org/officeDocument/2006/relationships/hyperlink" Target="https://www.ciwea.org/" TargetMode="External"/><Relationship Id="rId10" Type="http://schemas.openxmlformats.org/officeDocument/2006/relationships/hyperlink" Target="https://www.cccco.edu/About-Us/Vision-2030" TargetMode="External"/><Relationship Id="rId4" Type="http://schemas.openxmlformats.org/officeDocument/2006/relationships/hyperlink" Target="https://go.boarddocs.com/ca/cccchan/Board.nsf/files/CG3R2N6B41DB/$file/work-experience-education-regulatory-text-a11y(871920.1).pdf" TargetMode="External"/><Relationship Id="rId9" Type="http://schemas.openxmlformats.org/officeDocument/2006/relationships/hyperlink" Target="https://www.asccc.org/contact/request-service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asccc.org/services/technical-assistance" TargetMode="External"/><Relationship Id="rId3" Type="http://schemas.openxmlformats.org/officeDocument/2006/relationships/hyperlink" Target="https://asccc.org/services/accreditation-resource-teams" TargetMode="External"/><Relationship Id="rId7" Type="http://schemas.openxmlformats.org/officeDocument/2006/relationships/hyperlink" Target="https://asccc.org/curriculum-technical-assistance-visits"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asccc.org/local-senate-visits" TargetMode="External"/><Relationship Id="rId5" Type="http://schemas.openxmlformats.org/officeDocument/2006/relationships/hyperlink" Target="https://asccc.org/guided-pathways-resource-teams" TargetMode="External"/><Relationship Id="rId4" Type="http://schemas.openxmlformats.org/officeDocument/2006/relationships/hyperlink" Target="https://asccc.org/asccc-coaching-mode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asccc.org/volunteer-serve-committee"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p:txBody>
          <a:bodyPr/>
          <a:lstStyle/>
          <a:p>
            <a:r>
              <a:rPr lang="en-US" dirty="0"/>
              <a:t>CTE Regional Collaborations </a:t>
            </a:r>
          </a:p>
        </p:txBody>
      </p:sp>
      <p:sp>
        <p:nvSpPr>
          <p:cNvPr id="94" name="Google Shape;94;p19"/>
          <p:cNvSpPr txBox="1">
            <a:spLocks noGrp="1"/>
          </p:cNvSpPr>
          <p:nvPr>
            <p:ph type="subTitle" idx="1"/>
          </p:nvPr>
        </p:nvSpPr>
        <p:spPr/>
        <p:txBody>
          <a:bodyPr>
            <a:normAutofit fontScale="92500" lnSpcReduction="20000"/>
          </a:bodyPr>
          <a:lstStyle/>
          <a:p>
            <a:r>
              <a:rPr lang="en-US"/>
              <a:t>Orange County </a:t>
            </a:r>
          </a:p>
          <a:p>
            <a:r>
              <a:rPr lang="en-US"/>
              <a:t>September 21, 2023</a:t>
            </a:r>
          </a:p>
        </p:txBody>
      </p:sp>
      <p:pic>
        <p:nvPicPr>
          <p:cNvPr id="95" name="Google Shape;95;p19" descr="ASCCC Logo "/>
          <p:cNvPicPr preferRelativeResize="0"/>
          <p:nvPr/>
        </p:nvPicPr>
        <p:blipFill>
          <a:blip r:embed="rId3">
            <a:alphaModFix/>
          </a:blip>
          <a:stretch>
            <a:fillRect/>
          </a:stretch>
        </p:blipFill>
        <p:spPr>
          <a:xfrm>
            <a:off x="336764" y="4884899"/>
            <a:ext cx="6441880" cy="1615967"/>
          </a:xfrm>
          <a:prstGeom prst="rect">
            <a:avLst/>
          </a:prstGeom>
          <a:noFill/>
          <a:ln>
            <a:noFill/>
          </a:ln>
        </p:spPr>
      </p:pic>
      <p:pic>
        <p:nvPicPr>
          <p:cNvPr id="96" name="Google Shape;96;p19" descr="OCRC Logo "/>
          <p:cNvPicPr preferRelativeResize="0"/>
          <p:nvPr/>
        </p:nvPicPr>
        <p:blipFill>
          <a:blip r:embed="rId4">
            <a:alphaModFix/>
          </a:blip>
          <a:stretch>
            <a:fillRect/>
          </a:stretch>
        </p:blipFill>
        <p:spPr>
          <a:xfrm>
            <a:off x="9919734" y="5134765"/>
            <a:ext cx="2041567" cy="15200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415600" y="593367"/>
            <a:ext cx="11360800" cy="763600"/>
          </a:xfrm>
          <a:prstGeom prst="rect">
            <a:avLst/>
          </a:prstGeom>
          <a:noFill/>
          <a:ln>
            <a:noFill/>
          </a:ln>
        </p:spPr>
        <p:txBody>
          <a:bodyPr spcFirstLastPara="1" vert="horz" wrap="square" lIns="91433" tIns="45700" rIns="91433" bIns="45700" rtlCol="0" anchor="ctr" anchorCtr="0">
            <a:normAutofit/>
          </a:bodyPr>
          <a:lstStyle/>
          <a:p>
            <a:pPr algn="ctr">
              <a:buClr>
                <a:srgbClr val="261300"/>
              </a:buClr>
              <a:buSzPts val="2700"/>
            </a:pPr>
            <a:r>
              <a:rPr lang="en" sz="2933"/>
              <a:t>ASCCC CTE Liaisons </a:t>
            </a:r>
            <a:endParaRPr sz="2933"/>
          </a:p>
        </p:txBody>
      </p:sp>
      <p:sp>
        <p:nvSpPr>
          <p:cNvPr id="162" name="Google Shape;162;p28"/>
          <p:cNvSpPr txBox="1">
            <a:spLocks noGrp="1"/>
          </p:cNvSpPr>
          <p:nvPr>
            <p:ph type="body" idx="1"/>
          </p:nvPr>
        </p:nvSpPr>
        <p:spPr>
          <a:xfrm>
            <a:off x="415600" y="1509700"/>
            <a:ext cx="11360800" cy="4555200"/>
          </a:xfrm>
          <a:prstGeom prst="rect">
            <a:avLst/>
          </a:prstGeom>
          <a:noFill/>
          <a:ln>
            <a:noFill/>
          </a:ln>
        </p:spPr>
        <p:txBody>
          <a:bodyPr spcFirstLastPara="1" vert="horz" wrap="square" lIns="91433" tIns="45700" rIns="91433" bIns="45700" rtlCol="0" anchor="t" anchorCtr="0">
            <a:noAutofit/>
          </a:bodyPr>
          <a:lstStyle/>
          <a:p>
            <a:pPr marL="0" indent="0">
              <a:buNone/>
            </a:pPr>
            <a:r>
              <a:rPr lang="en" sz="2400" dirty="0">
                <a:solidFill>
                  <a:schemeClr val="tx2"/>
                </a:solidFill>
              </a:rPr>
              <a:t>In Spring 2015 – Delegates Passed Resolution 17.02 S15 </a:t>
            </a:r>
            <a:endParaRPr sz="2400" dirty="0">
              <a:solidFill>
                <a:schemeClr val="tx2"/>
              </a:solidFill>
            </a:endParaRPr>
          </a:p>
          <a:p>
            <a:pPr indent="-397923">
              <a:spcBef>
                <a:spcPts val="533"/>
              </a:spcBef>
              <a:buSzPts val="1100"/>
            </a:pPr>
            <a:r>
              <a:rPr lang="en" sz="2400" dirty="0">
                <a:solidFill>
                  <a:schemeClr val="tx2"/>
                </a:solidFill>
              </a:rPr>
              <a:t>Resolved, That the Academic Senate for California Community Colleges urge local academic senates to identify a CTE faculty member to act as a liaison to facilitate communication among local CTE faculty, the local academic senate, and the Academic Senate for California Community Colleges</a:t>
            </a:r>
            <a:endParaRPr sz="2400" dirty="0">
              <a:solidFill>
                <a:schemeClr val="tx2"/>
              </a:solidFill>
            </a:endParaRPr>
          </a:p>
          <a:p>
            <a:pPr marL="0" indent="0">
              <a:spcBef>
                <a:spcPts val="533"/>
              </a:spcBef>
              <a:buNone/>
            </a:pPr>
            <a:endParaRPr sz="2400" dirty="0">
              <a:solidFill>
                <a:schemeClr val="tx2"/>
              </a:solidFill>
            </a:endParaRPr>
          </a:p>
          <a:p>
            <a:pPr marL="0" indent="0">
              <a:spcBef>
                <a:spcPts val="533"/>
              </a:spcBef>
              <a:buNone/>
            </a:pPr>
            <a:r>
              <a:rPr lang="en" sz="2400" dirty="0">
                <a:solidFill>
                  <a:schemeClr val="tx2"/>
                </a:solidFill>
              </a:rPr>
              <a:t>Role and Responsibilities </a:t>
            </a:r>
            <a:endParaRPr sz="2400" dirty="0">
              <a:solidFill>
                <a:schemeClr val="tx2"/>
              </a:solidFill>
            </a:endParaRPr>
          </a:p>
          <a:p>
            <a:pPr indent="-397923">
              <a:buSzPts val="1100"/>
            </a:pPr>
            <a:r>
              <a:rPr lang="en" sz="2400" dirty="0">
                <a:solidFill>
                  <a:schemeClr val="tx2"/>
                </a:solidFill>
              </a:rPr>
              <a:t>Stay connected to local senate</a:t>
            </a:r>
            <a:endParaRPr sz="2400" dirty="0">
              <a:solidFill>
                <a:schemeClr val="tx2"/>
              </a:solidFill>
            </a:endParaRPr>
          </a:p>
          <a:p>
            <a:pPr indent="-397923">
              <a:buSzPts val="1100"/>
            </a:pPr>
            <a:r>
              <a:rPr lang="en" sz="2400" dirty="0">
                <a:solidFill>
                  <a:schemeClr val="tx2"/>
                </a:solidFill>
              </a:rPr>
              <a:t>Join ASCCC </a:t>
            </a:r>
            <a:r>
              <a:rPr lang="en" sz="2400" u="sng" dirty="0">
                <a:solidFill>
                  <a:schemeClr val="tx2"/>
                </a:solidFill>
                <a:hlinkClick r:id="rId3">
                  <a:extLst>
                    <a:ext uri="{A12FA001-AC4F-418D-AE19-62706E023703}">
                      <ahyp:hlinkClr xmlns:ahyp="http://schemas.microsoft.com/office/drawing/2018/hyperlinkcolor" val="tx"/>
                    </a:ext>
                  </a:extLst>
                </a:hlinkClick>
              </a:rPr>
              <a:t>Listserv</a:t>
            </a:r>
            <a:endParaRPr sz="2400" dirty="0">
              <a:solidFill>
                <a:schemeClr val="tx2"/>
              </a:solidFill>
            </a:endParaRPr>
          </a:p>
          <a:p>
            <a:pPr indent="-397923">
              <a:buSzPts val="1100"/>
            </a:pPr>
            <a:r>
              <a:rPr lang="en" sz="2400" dirty="0">
                <a:solidFill>
                  <a:schemeClr val="tx2"/>
                </a:solidFill>
              </a:rPr>
              <a:t>Create listservs of interested faculty </a:t>
            </a:r>
            <a:endParaRPr sz="2400" dirty="0">
              <a:solidFill>
                <a:schemeClr val="tx2"/>
              </a:solidFill>
            </a:endParaRPr>
          </a:p>
          <a:p>
            <a:pPr indent="-397923">
              <a:buSzPts val="1100"/>
            </a:pPr>
            <a:r>
              <a:rPr lang="en" sz="2400" dirty="0">
                <a:solidFill>
                  <a:schemeClr val="tx2"/>
                </a:solidFill>
              </a:rPr>
              <a:t>Hold local events to discuss related issues </a:t>
            </a:r>
            <a:endParaRPr sz="2400" dirty="0">
              <a:solidFill>
                <a:schemeClr val="tx2"/>
              </a:solidFill>
            </a:endParaRPr>
          </a:p>
          <a:p>
            <a:pPr indent="-397923">
              <a:buSzPts val="1100"/>
            </a:pPr>
            <a:r>
              <a:rPr lang="en" sz="2400" dirty="0">
                <a:solidFill>
                  <a:schemeClr val="tx2"/>
                </a:solidFill>
              </a:rPr>
              <a:t>Let’s check out other suggested </a:t>
            </a:r>
            <a:r>
              <a:rPr lang="en" sz="2400" u="sng" dirty="0">
                <a:solidFill>
                  <a:schemeClr val="tx2"/>
                </a:solidFill>
                <a:hlinkClick r:id="rId4">
                  <a:extLst>
                    <a:ext uri="{A12FA001-AC4F-418D-AE19-62706E023703}">
                      <ahyp:hlinkClr xmlns:ahyp="http://schemas.microsoft.com/office/drawing/2018/hyperlinkcolor" val="tx"/>
                    </a:ext>
                  </a:extLst>
                </a:hlinkClick>
              </a:rPr>
              <a:t>responsibilities</a:t>
            </a:r>
            <a:endParaRPr sz="2400" dirty="0">
              <a:solidFill>
                <a:schemeClr val="tx2"/>
              </a:solidFill>
            </a:endParaRPr>
          </a:p>
          <a:p>
            <a:pPr marL="0" indent="0">
              <a:spcBef>
                <a:spcPts val="1600"/>
              </a:spcBef>
              <a:buNone/>
            </a:pPr>
            <a:endParaRPr sz="2400" dirty="0">
              <a:solidFill>
                <a:schemeClr val="tx2"/>
              </a:solidFill>
            </a:endParaRPr>
          </a:p>
          <a:p>
            <a:pPr marL="0" indent="0">
              <a:spcBef>
                <a:spcPts val="533"/>
              </a:spcBef>
              <a:buNone/>
            </a:pPr>
            <a:endParaRPr sz="2400" dirty="0">
              <a:solidFill>
                <a:schemeClr val="tx2"/>
              </a:solidFill>
            </a:endParaRPr>
          </a:p>
          <a:p>
            <a:pPr marL="0" indent="0">
              <a:spcBef>
                <a:spcPts val="1067"/>
              </a:spcBef>
              <a:spcAft>
                <a:spcPts val="1600"/>
              </a:spcAft>
              <a:buClr>
                <a:srgbClr val="1A0D00"/>
              </a:buClr>
              <a:buNone/>
            </a:pPr>
            <a:br>
              <a:rPr lang="en" sz="2400" dirty="0">
                <a:solidFill>
                  <a:schemeClr val="tx2"/>
                </a:solidFill>
              </a:rPr>
            </a:br>
            <a:endParaRPr sz="2400" dirty="0">
              <a:solidFill>
                <a:schemeClr val="tx2"/>
              </a:solidFill>
            </a:endParaRPr>
          </a:p>
        </p:txBody>
      </p:sp>
      <p:sp>
        <p:nvSpPr>
          <p:cNvPr id="163" name="Google Shape;163;p28"/>
          <p:cNvSpPr txBox="1">
            <a:spLocks noGrp="1"/>
          </p:cNvSpPr>
          <p:nvPr>
            <p:ph type="sldNum" idx="12"/>
          </p:nvPr>
        </p:nvSpPr>
        <p:spPr>
          <a:xfrm>
            <a:off x="11296611" y="6217623"/>
            <a:ext cx="731600" cy="524800"/>
          </a:xfrm>
          <a:prstGeom prst="rect">
            <a:avLst/>
          </a:prstGeom>
          <a:noFill/>
          <a:ln>
            <a:noFill/>
          </a:ln>
        </p:spPr>
        <p:txBody>
          <a:bodyPr spcFirstLastPara="1" vert="horz" wrap="square" lIns="91433" tIns="45700" rIns="91433" bIns="45700" rtlCol="0" anchor="ctr" anchorCtr="0">
            <a:normAutofit/>
          </a:bodyPr>
          <a:lstStyle/>
          <a:p>
            <a:pPr algn="r"/>
            <a:fld id="{00000000-1234-1234-1234-123412341234}" type="slidenum">
              <a:rPr lang="en"/>
              <a:pPr algn="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352533" y="609133"/>
            <a:ext cx="11360800" cy="763600"/>
          </a:xfrm>
          <a:prstGeom prst="rect">
            <a:avLst/>
          </a:prstGeom>
          <a:noFill/>
          <a:ln>
            <a:noFill/>
          </a:ln>
        </p:spPr>
        <p:txBody>
          <a:bodyPr spcFirstLastPara="1" vert="horz" wrap="square" lIns="91433" tIns="45700" rIns="91433" bIns="45700" rtlCol="0" anchor="ctr" anchorCtr="0">
            <a:normAutofit/>
          </a:bodyPr>
          <a:lstStyle/>
          <a:p>
            <a:pPr algn="ctr">
              <a:buClr>
                <a:srgbClr val="261300"/>
              </a:buClr>
              <a:buSzPts val="2700"/>
            </a:pPr>
            <a:r>
              <a:rPr lang="en" sz="2533"/>
              <a:t>CTE Faculty Engagement  </a:t>
            </a:r>
            <a:endParaRPr sz="2533"/>
          </a:p>
        </p:txBody>
      </p:sp>
      <p:sp>
        <p:nvSpPr>
          <p:cNvPr id="169" name="Google Shape;169;p29"/>
          <p:cNvSpPr txBox="1">
            <a:spLocks noGrp="1"/>
          </p:cNvSpPr>
          <p:nvPr>
            <p:ph type="body" idx="1"/>
          </p:nvPr>
        </p:nvSpPr>
        <p:spPr>
          <a:xfrm>
            <a:off x="415600" y="1536633"/>
            <a:ext cx="11360800" cy="4555200"/>
          </a:xfrm>
          <a:prstGeom prst="rect">
            <a:avLst/>
          </a:prstGeom>
          <a:noFill/>
          <a:ln>
            <a:noFill/>
          </a:ln>
        </p:spPr>
        <p:txBody>
          <a:bodyPr spcFirstLastPara="1" vert="horz" wrap="square" lIns="91433" tIns="45700" rIns="91433" bIns="45700" rtlCol="0" anchor="t" anchorCtr="0">
            <a:normAutofit/>
          </a:bodyPr>
          <a:lstStyle/>
          <a:p>
            <a:pPr marL="0" indent="0">
              <a:buNone/>
            </a:pPr>
            <a:r>
              <a:rPr lang="en" sz="1800" dirty="0"/>
              <a:t>CTE Faculty and Local Academic Senates </a:t>
            </a:r>
            <a:endParaRPr sz="1800" dirty="0"/>
          </a:p>
          <a:p>
            <a:pPr marL="0" indent="0">
              <a:buNone/>
            </a:pPr>
            <a:endParaRPr sz="1800" dirty="0"/>
          </a:p>
          <a:p>
            <a:pPr indent="-397923">
              <a:buSzPts val="1100"/>
            </a:pPr>
            <a:r>
              <a:rPr lang="en" sz="1800" dirty="0"/>
              <a:t>CTE faculty are actively involved in your local senate</a:t>
            </a:r>
            <a:endParaRPr sz="1800" dirty="0"/>
          </a:p>
          <a:p>
            <a:pPr indent="-397923">
              <a:buSzPts val="1100"/>
            </a:pPr>
            <a:r>
              <a:rPr lang="en" sz="1800" dirty="0"/>
              <a:t>Your local senate has a CTE liaison and you know who that person is</a:t>
            </a:r>
            <a:endParaRPr sz="1800" dirty="0"/>
          </a:p>
          <a:p>
            <a:pPr indent="-397923">
              <a:buSzPts val="1100"/>
            </a:pPr>
            <a:r>
              <a:rPr lang="en" sz="1800" dirty="0"/>
              <a:t>Your CTE liaison presents at every senate meeting</a:t>
            </a:r>
            <a:endParaRPr sz="1800" dirty="0"/>
          </a:p>
          <a:p>
            <a:pPr indent="-397923">
              <a:buSzPts val="1100"/>
            </a:pPr>
            <a:r>
              <a:rPr lang="en" sz="1800" dirty="0"/>
              <a:t>Your CTE liaison reports on regional activity as well as statewide efforts</a:t>
            </a:r>
            <a:endParaRPr sz="1800" dirty="0"/>
          </a:p>
          <a:p>
            <a:pPr indent="-397923">
              <a:buSzPts val="1100"/>
            </a:pPr>
            <a:r>
              <a:rPr lang="en" sz="1800" dirty="0"/>
              <a:t>You attend the regional consortia in your area</a:t>
            </a:r>
            <a:endParaRPr sz="1800" dirty="0"/>
          </a:p>
          <a:p>
            <a:pPr marL="0" indent="0">
              <a:spcBef>
                <a:spcPts val="1600"/>
              </a:spcBef>
              <a:buNone/>
            </a:pPr>
            <a:r>
              <a:rPr lang="en" sz="1800" dirty="0"/>
              <a:t>Benefits include </a:t>
            </a:r>
            <a:endParaRPr sz="1800" dirty="0"/>
          </a:p>
          <a:p>
            <a:pPr indent="-397923">
              <a:spcBef>
                <a:spcPts val="1600"/>
              </a:spcBef>
              <a:buSzPts val="1100"/>
            </a:pPr>
            <a:r>
              <a:rPr lang="en" sz="1800" dirty="0"/>
              <a:t>Better communication between ASCCC and local senate </a:t>
            </a:r>
            <a:endParaRPr sz="1800" dirty="0"/>
          </a:p>
          <a:p>
            <a:pPr indent="-397923">
              <a:buSzPts val="1100"/>
            </a:pPr>
            <a:r>
              <a:rPr lang="en" sz="1800" dirty="0"/>
              <a:t>Building leadership for local senate </a:t>
            </a:r>
            <a:endParaRPr sz="1800" dirty="0"/>
          </a:p>
          <a:p>
            <a:pPr indent="-397923">
              <a:buSzPts val="1100"/>
            </a:pPr>
            <a:r>
              <a:rPr lang="en" sz="1800" dirty="0"/>
              <a:t>Another opportunity to recruit faculty to volunteer </a:t>
            </a:r>
            <a:endParaRPr sz="1800" dirty="0"/>
          </a:p>
          <a:p>
            <a:pPr indent="-397923">
              <a:buSzPts val="1100"/>
            </a:pPr>
            <a:r>
              <a:rPr lang="en" sz="1800" dirty="0"/>
              <a:t>Keep issues current </a:t>
            </a:r>
            <a:endParaRPr sz="1800" dirty="0"/>
          </a:p>
          <a:p>
            <a:pPr indent="-397923">
              <a:buSzPts val="1100"/>
            </a:pPr>
            <a:r>
              <a:rPr lang="en" sz="1800" dirty="0"/>
              <a:t>Seek advice from select faculty </a:t>
            </a:r>
            <a:endParaRPr sz="1800" dirty="0"/>
          </a:p>
          <a:p>
            <a:pPr marL="0" indent="0">
              <a:spcBef>
                <a:spcPts val="1067"/>
              </a:spcBef>
              <a:buNone/>
            </a:pPr>
            <a:endParaRPr sz="1800" dirty="0"/>
          </a:p>
          <a:p>
            <a:pPr marL="0" indent="0">
              <a:spcBef>
                <a:spcPts val="1067"/>
              </a:spcBef>
              <a:buNone/>
            </a:pPr>
            <a:r>
              <a:rPr lang="en" sz="1800" dirty="0"/>
              <a:t>Identify your CTE Liaison in the </a:t>
            </a:r>
            <a:r>
              <a:rPr lang="en" sz="1800" u="sng" dirty="0">
                <a:solidFill>
                  <a:schemeClr val="hlink"/>
                </a:solidFill>
                <a:hlinkClick r:id="rId3"/>
              </a:rPr>
              <a:t>ASCCC Directory </a:t>
            </a:r>
            <a:endParaRPr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CTE Related Updates and Emerging Issues 	</a:t>
            </a:r>
            <a:endParaRPr/>
          </a:p>
          <a:p>
            <a:endParaRPr/>
          </a:p>
          <a:p>
            <a:endParaRPr/>
          </a:p>
        </p:txBody>
      </p:sp>
      <p:sp>
        <p:nvSpPr>
          <p:cNvPr id="175" name="Google Shape;175;p30"/>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indent="0">
              <a:buNone/>
            </a:pPr>
            <a:endParaRPr dirty="0"/>
          </a:p>
          <a:p>
            <a:pPr>
              <a:spcBef>
                <a:spcPts val="1600"/>
              </a:spcBef>
            </a:pPr>
            <a:r>
              <a:rPr lang="en" dirty="0"/>
              <a:t>California Community College Chancellor’s Office Vision 2030</a:t>
            </a:r>
            <a:endParaRPr dirty="0"/>
          </a:p>
          <a:p>
            <a:r>
              <a:rPr lang="en" dirty="0"/>
              <a:t>CCCCO California State Plan for CTE </a:t>
            </a:r>
            <a:endParaRPr dirty="0"/>
          </a:p>
          <a:p>
            <a:r>
              <a:rPr lang="en" dirty="0"/>
              <a:t>AB 928 and General Education Impacts on CTE </a:t>
            </a:r>
            <a:endParaRPr dirty="0"/>
          </a:p>
          <a:p>
            <a:r>
              <a:rPr lang="en" dirty="0"/>
              <a:t>CTE Related Legislation </a:t>
            </a:r>
            <a:endParaRPr dirty="0"/>
          </a:p>
          <a:p>
            <a:r>
              <a:rPr lang="en" dirty="0"/>
              <a:t>Chat GPT/AI</a:t>
            </a:r>
            <a:endParaRPr dirty="0"/>
          </a:p>
          <a:p>
            <a:pPr marL="0" indent="0">
              <a:spcBef>
                <a:spcPts val="1600"/>
              </a:spcBef>
              <a:spcAft>
                <a:spcPts val="160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rtlCol="0" anchor="ctr" anchorCtr="0">
            <a:normAutofit/>
          </a:bodyPr>
          <a:lstStyle/>
          <a:p>
            <a:r>
              <a:rPr lang="en"/>
              <a:t>CCCCO Vision 2030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415600" y="490667"/>
            <a:ext cx="11360800" cy="763600"/>
          </a:xfrm>
          <a:prstGeom prst="rect">
            <a:avLst/>
          </a:prstGeom>
        </p:spPr>
        <p:txBody>
          <a:bodyPr spcFirstLastPara="1" vert="horz" wrap="square" lIns="121900" tIns="121900" rIns="121900" bIns="121900" rtlCol="0" anchor="t" anchorCtr="0">
            <a:noAutofit/>
          </a:bodyPr>
          <a:lstStyle/>
          <a:p>
            <a:pPr marL="609585">
              <a:lnSpc>
                <a:spcPct val="115000"/>
              </a:lnSpc>
              <a:buSzPts val="990"/>
            </a:pPr>
            <a:r>
              <a:rPr lang="en" sz="2693" b="1">
                <a:solidFill>
                  <a:schemeClr val="dk2"/>
                </a:solidFill>
              </a:rPr>
              <a:t>California Community College Chancellor’s Office Vision 2023</a:t>
            </a:r>
            <a:endParaRPr sz="2693" b="1">
              <a:solidFill>
                <a:schemeClr val="dk2"/>
              </a:solidFill>
            </a:endParaRPr>
          </a:p>
          <a:p>
            <a:pPr>
              <a:spcBef>
                <a:spcPts val="1600"/>
              </a:spcBef>
              <a:buSzPts val="990"/>
            </a:pPr>
            <a:endParaRPr sz="3360"/>
          </a:p>
        </p:txBody>
      </p:sp>
      <p:sp>
        <p:nvSpPr>
          <p:cNvPr id="186" name="Google Shape;186;p32"/>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fontScale="70000" lnSpcReduction="20000"/>
          </a:bodyPr>
          <a:lstStyle/>
          <a:p>
            <a:pPr marL="0" indent="0">
              <a:buNone/>
            </a:pPr>
            <a:r>
              <a:rPr lang="en" dirty="0"/>
              <a:t>Vision 2030 is a framework that builds on the goals of the Vision for Success (20172022) and the governor’s Roadmap (2022-2027). It incorporates:</a:t>
            </a:r>
            <a:endParaRPr dirty="0"/>
          </a:p>
          <a:p>
            <a:pPr marL="0" indent="0">
              <a:spcBef>
                <a:spcPts val="1600"/>
              </a:spcBef>
              <a:buNone/>
            </a:pPr>
            <a:r>
              <a:rPr lang="en" dirty="0"/>
              <a:t>  o Equity in access, a focus on proactively bringing learning opportunities to prospective students where they are rather than waiting for them to come to us. </a:t>
            </a:r>
            <a:endParaRPr dirty="0"/>
          </a:p>
          <a:p>
            <a:pPr marL="0" indent="0">
              <a:spcBef>
                <a:spcPts val="1600"/>
              </a:spcBef>
              <a:buNone/>
            </a:pPr>
            <a:r>
              <a:rPr lang="en" dirty="0"/>
              <a:t>o Equity in support, a focus on strengthening learning spaces to ensure every student experiences a sense of belonging and connectedness and has easy access to an ecosystem of high-touch services.  </a:t>
            </a:r>
            <a:endParaRPr dirty="0"/>
          </a:p>
          <a:p>
            <a:pPr marL="0" indent="0">
              <a:spcBef>
                <a:spcPts val="1600"/>
              </a:spcBef>
              <a:buNone/>
            </a:pPr>
            <a:r>
              <a:rPr lang="en" dirty="0"/>
              <a:t>o Engagement with the challenges and opportunities of generative artificial intelligence (AI) and the urgent need to address the troublesome effects of climate change.</a:t>
            </a:r>
            <a:endParaRPr dirty="0"/>
          </a:p>
          <a:p>
            <a:pPr marL="0" indent="0">
              <a:spcBef>
                <a:spcPts val="1600"/>
              </a:spcBef>
              <a:buNone/>
            </a:pPr>
            <a:r>
              <a:rPr lang="en" dirty="0"/>
              <a:t>The intent of the framework is to: </a:t>
            </a:r>
            <a:endParaRPr dirty="0"/>
          </a:p>
          <a:p>
            <a:pPr marL="0" indent="0">
              <a:spcBef>
                <a:spcPts val="1600"/>
              </a:spcBef>
              <a:buNone/>
            </a:pPr>
            <a:r>
              <a:rPr lang="en" dirty="0"/>
              <a:t>o Draw from what we have learned in recent years to continue with what works, fix what doesn’t, and create what is missing. </a:t>
            </a:r>
            <a:endParaRPr dirty="0"/>
          </a:p>
          <a:p>
            <a:pPr marL="0" indent="0">
              <a:spcBef>
                <a:spcPts val="1600"/>
              </a:spcBef>
              <a:spcAft>
                <a:spcPts val="1600"/>
              </a:spcAft>
              <a:buNone/>
            </a:pPr>
            <a:r>
              <a:rPr lang="en" dirty="0"/>
              <a:t>o Galvanize local, regional, and statewide action toward demolishing barriers for students and communities.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lnSpc>
                <a:spcPct val="115000"/>
              </a:lnSpc>
              <a:spcAft>
                <a:spcPts val="1600"/>
              </a:spcAft>
              <a:buClr>
                <a:schemeClr val="dk1"/>
              </a:buClr>
              <a:buSzPct val="61111"/>
            </a:pPr>
            <a:r>
              <a:rPr lang="en" sz="2400">
                <a:solidFill>
                  <a:schemeClr val="dk2"/>
                </a:solidFill>
              </a:rPr>
              <a:t>3 Goals and 6 Outcomes</a:t>
            </a:r>
            <a:endParaRPr/>
          </a:p>
        </p:txBody>
      </p:sp>
      <p:sp>
        <p:nvSpPr>
          <p:cNvPr id="192" name="Google Shape;192;p33"/>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fontScale="85000" lnSpcReduction="20000"/>
          </a:bodyPr>
          <a:lstStyle/>
          <a:p>
            <a:pPr marL="0" indent="0">
              <a:buNone/>
            </a:pPr>
            <a:r>
              <a:rPr lang="en" b="1" dirty="0"/>
              <a:t>(1) Equity in Success</a:t>
            </a:r>
            <a:endParaRPr b="1" dirty="0"/>
          </a:p>
          <a:p>
            <a:pPr marL="0" indent="0">
              <a:spcBef>
                <a:spcPts val="1600"/>
              </a:spcBef>
              <a:buNone/>
            </a:pPr>
            <a:r>
              <a:rPr lang="en" dirty="0"/>
              <a:t> i. Increase completion of a degree or certificate with equity</a:t>
            </a:r>
            <a:endParaRPr dirty="0"/>
          </a:p>
          <a:p>
            <a:pPr marL="0" indent="0">
              <a:spcBef>
                <a:spcPts val="1600"/>
              </a:spcBef>
              <a:buNone/>
            </a:pPr>
            <a:r>
              <a:rPr lang="en" dirty="0"/>
              <a:t> ii. Increase baccalaureate attainment with equity</a:t>
            </a:r>
            <a:endParaRPr dirty="0"/>
          </a:p>
          <a:p>
            <a:pPr marL="0" indent="0">
              <a:spcBef>
                <a:spcPts val="1600"/>
              </a:spcBef>
              <a:buNone/>
            </a:pPr>
            <a:r>
              <a:rPr lang="en" dirty="0"/>
              <a:t> iii. Increase share of graduates earning a living wage</a:t>
            </a:r>
            <a:endParaRPr dirty="0"/>
          </a:p>
          <a:p>
            <a:pPr marL="0" indent="0">
              <a:spcBef>
                <a:spcPts val="1600"/>
              </a:spcBef>
              <a:buNone/>
            </a:pPr>
            <a:r>
              <a:rPr lang="en" b="1" dirty="0"/>
              <a:t> (2) Equity in Access</a:t>
            </a:r>
            <a:endParaRPr b="1" dirty="0"/>
          </a:p>
          <a:p>
            <a:pPr marL="0" indent="0">
              <a:spcBef>
                <a:spcPts val="1600"/>
              </a:spcBef>
              <a:buNone/>
            </a:pPr>
            <a:r>
              <a:rPr lang="en" dirty="0"/>
              <a:t> iv. Increase participation/enrollments for dual enrollment, justice involved individuals, veterans, working adults, low-income adults </a:t>
            </a:r>
            <a:endParaRPr dirty="0"/>
          </a:p>
          <a:p>
            <a:pPr marL="0" indent="0">
              <a:spcBef>
                <a:spcPts val="1600"/>
              </a:spcBef>
              <a:buNone/>
            </a:pPr>
            <a:r>
              <a:rPr lang="en" b="1" dirty="0"/>
              <a:t>(3) Equity in Suppor</a:t>
            </a:r>
            <a:r>
              <a:rPr lang="en" dirty="0"/>
              <a:t>t </a:t>
            </a:r>
            <a:endParaRPr dirty="0"/>
          </a:p>
          <a:p>
            <a:pPr marL="0" indent="0">
              <a:spcBef>
                <a:spcPts val="1600"/>
              </a:spcBef>
              <a:buNone/>
            </a:pPr>
            <a:r>
              <a:rPr lang="en" dirty="0"/>
              <a:t>v. Increase number of Pell grant and CCPG recipients</a:t>
            </a:r>
            <a:endParaRPr dirty="0"/>
          </a:p>
          <a:p>
            <a:pPr marL="0" indent="0">
              <a:spcBef>
                <a:spcPts val="1600"/>
              </a:spcBef>
              <a:spcAft>
                <a:spcPts val="1600"/>
              </a:spcAft>
              <a:buNone/>
            </a:pPr>
            <a:r>
              <a:rPr lang="en" dirty="0"/>
              <a:t> vi. Reduce units to Associate Degree for Transfer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 name="Title 1">
            <a:extLst>
              <a:ext uri="{FF2B5EF4-FFF2-40B4-BE49-F238E27FC236}">
                <a16:creationId xmlns:a16="http://schemas.microsoft.com/office/drawing/2014/main" id="{9C380E86-2E58-45FA-969A-FB8155A1DBC0}"/>
              </a:ext>
            </a:extLst>
          </p:cNvPr>
          <p:cNvSpPr>
            <a:spLocks noGrp="1"/>
          </p:cNvSpPr>
          <p:nvPr>
            <p:ph type="title" idx="4294967295"/>
          </p:nvPr>
        </p:nvSpPr>
        <p:spPr>
          <a:xfrm>
            <a:off x="0" y="365125"/>
            <a:ext cx="10515600" cy="1325563"/>
          </a:xfrm>
        </p:spPr>
        <p:txBody>
          <a:bodyPr/>
          <a:lstStyle/>
          <a:p>
            <a:r>
              <a:rPr lang="en-US" dirty="0"/>
              <a:t>CTE State Plan </a:t>
            </a:r>
          </a:p>
        </p:txBody>
      </p:sp>
      <p:pic>
        <p:nvPicPr>
          <p:cNvPr id="198" name="Google Shape;198;p34" descr="Chancellors Office Logo">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5210175" y="695326"/>
            <a:ext cx="5600700" cy="733425"/>
          </a:xfrm>
          <a:prstGeom prst="rect">
            <a:avLst/>
          </a:prstGeom>
          <a:noFill/>
          <a:ln>
            <a:noFill/>
          </a:ln>
        </p:spPr>
      </p:pic>
      <p:pic>
        <p:nvPicPr>
          <p:cNvPr id="199" name="Google Shape;199;p3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3503" y="-63503"/>
            <a:ext cx="5070472" cy="6984997"/>
          </a:xfrm>
          <a:prstGeom prst="rect">
            <a:avLst/>
          </a:prstGeom>
          <a:noFill/>
          <a:ln>
            <a:noFill/>
          </a:ln>
        </p:spPr>
      </p:pic>
      <p:pic>
        <p:nvPicPr>
          <p:cNvPr id="200" name="Google Shape;200;p3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1334751" y="6153151"/>
            <a:ext cx="361951" cy="371475"/>
          </a:xfrm>
          <a:prstGeom prst="rect">
            <a:avLst/>
          </a:prstGeom>
          <a:noFill/>
          <a:ln>
            <a:noFill/>
          </a:ln>
        </p:spPr>
      </p:pic>
      <p:pic>
        <p:nvPicPr>
          <p:cNvPr id="201" name="Google Shape;201;p34">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1" y="914400"/>
            <a:ext cx="4686300" cy="4505325"/>
          </a:xfrm>
          <a:prstGeom prst="rect">
            <a:avLst/>
          </a:prstGeom>
          <a:noFill/>
          <a:ln>
            <a:noFill/>
          </a:ln>
        </p:spPr>
      </p:pic>
      <p:sp>
        <p:nvSpPr>
          <p:cNvPr id="202" name="Google Shape;202;p34"/>
          <p:cNvSpPr txBox="1"/>
          <p:nvPr/>
        </p:nvSpPr>
        <p:spPr>
          <a:xfrm>
            <a:off x="5210175" y="1828800"/>
            <a:ext cx="6789875" cy="2574359"/>
          </a:xfrm>
          <a:prstGeom prst="rect">
            <a:avLst/>
          </a:prstGeom>
          <a:noFill/>
          <a:ln>
            <a:noFill/>
          </a:ln>
        </p:spPr>
        <p:txBody>
          <a:bodyPr spcFirstLastPara="1" wrap="square" lIns="0" tIns="0" rIns="0" bIns="0" anchor="t" anchorCtr="0">
            <a:spAutoFit/>
          </a:bodyPr>
          <a:lstStyle/>
          <a:p>
            <a:pPr>
              <a:lnSpc>
                <a:spcPct val="102370"/>
              </a:lnSpc>
            </a:pPr>
            <a:r>
              <a:rPr lang="en" sz="5467" dirty="0">
                <a:solidFill>
                  <a:srgbClr val="002F6D"/>
                </a:solidFill>
                <a:latin typeface="Arial"/>
                <a:ea typeface="Arial"/>
                <a:cs typeface="Arial"/>
                <a:sym typeface="Arial"/>
              </a:rPr>
              <a:t>The California State Updates to CTE Plans and Programs</a:t>
            </a:r>
            <a:endParaRPr sz="1467" dirty="0"/>
          </a:p>
        </p:txBody>
      </p:sp>
      <p:sp>
        <p:nvSpPr>
          <p:cNvPr id="203" name="Google Shape;203;p34"/>
          <p:cNvSpPr txBox="1"/>
          <p:nvPr/>
        </p:nvSpPr>
        <p:spPr>
          <a:xfrm>
            <a:off x="11478893" y="6228999"/>
            <a:ext cx="75743" cy="258532"/>
          </a:xfrm>
          <a:prstGeom prst="rect">
            <a:avLst/>
          </a:prstGeom>
          <a:noFill/>
          <a:ln>
            <a:noFill/>
          </a:ln>
        </p:spPr>
        <p:txBody>
          <a:bodyPr spcFirstLastPara="1" wrap="square" lIns="0" tIns="0" rIns="0" bIns="0" anchor="t" anchorCtr="0">
            <a:spAutoFit/>
          </a:bodyPr>
          <a:lstStyle/>
          <a:p>
            <a:pPr>
              <a:lnSpc>
                <a:spcPct val="139916"/>
              </a:lnSpc>
            </a:pPr>
            <a:r>
              <a:rPr lang="en" sz="1200">
                <a:solidFill>
                  <a:srgbClr val="53575A"/>
                </a:solidFill>
                <a:latin typeface="Arial"/>
                <a:ea typeface="Arial"/>
                <a:cs typeface="Arial"/>
                <a:sym typeface="Arial"/>
              </a:rPr>
              <a:t>1</a:t>
            </a:r>
            <a:endParaRPr sz="1467"/>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Title 1">
            <a:extLst>
              <a:ext uri="{FF2B5EF4-FFF2-40B4-BE49-F238E27FC236}">
                <a16:creationId xmlns:a16="http://schemas.microsoft.com/office/drawing/2014/main" id="{5D94F248-89B4-420A-9DB0-11C1CBEE9624}"/>
              </a:ext>
            </a:extLst>
          </p:cNvPr>
          <p:cNvSpPr>
            <a:spLocks noGrp="1"/>
          </p:cNvSpPr>
          <p:nvPr>
            <p:ph type="title" idx="4294967295"/>
          </p:nvPr>
        </p:nvSpPr>
        <p:spPr>
          <a:xfrm>
            <a:off x="0" y="365125"/>
            <a:ext cx="10515600" cy="1325563"/>
          </a:xfrm>
        </p:spPr>
        <p:txBody>
          <a:bodyPr/>
          <a:lstStyle/>
          <a:p>
            <a:r>
              <a:rPr lang="en-US" dirty="0">
                <a:solidFill>
                  <a:schemeClr val="bg1"/>
                </a:solidFill>
              </a:rPr>
              <a:t>CTE Technical Education Guiding Principles </a:t>
            </a:r>
          </a:p>
        </p:txBody>
      </p:sp>
      <p:pic>
        <p:nvPicPr>
          <p:cNvPr id="209" name="Google Shape;209;p3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750398" y="978160"/>
            <a:ext cx="5149815" cy="5609968"/>
          </a:xfrm>
          <a:prstGeom prst="rect">
            <a:avLst/>
          </a:prstGeom>
          <a:noFill/>
          <a:ln>
            <a:noFill/>
          </a:ln>
        </p:spPr>
      </p:pic>
      <p:pic>
        <p:nvPicPr>
          <p:cNvPr id="210" name="Google Shape;210;p3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81000" y="6022571"/>
            <a:ext cx="1600200" cy="578253"/>
          </a:xfrm>
          <a:prstGeom prst="rect">
            <a:avLst/>
          </a:prstGeom>
          <a:noFill/>
          <a:ln>
            <a:noFill/>
          </a:ln>
        </p:spPr>
      </p:pic>
      <p:sp>
        <p:nvSpPr>
          <p:cNvPr id="211" name="Google Shape;211;p35"/>
          <p:cNvSpPr txBox="1"/>
          <p:nvPr/>
        </p:nvSpPr>
        <p:spPr>
          <a:xfrm>
            <a:off x="953100" y="234633"/>
            <a:ext cx="9314400" cy="1895904"/>
          </a:xfrm>
          <a:prstGeom prst="rect">
            <a:avLst/>
          </a:prstGeom>
          <a:noFill/>
          <a:ln>
            <a:noFill/>
          </a:ln>
        </p:spPr>
        <p:txBody>
          <a:bodyPr spcFirstLastPara="1" wrap="square" lIns="0" tIns="0" rIns="0" bIns="0" anchor="t" anchorCtr="0">
            <a:spAutoFit/>
          </a:bodyPr>
          <a:lstStyle/>
          <a:p>
            <a:pPr algn="ctr">
              <a:lnSpc>
                <a:spcPct val="140000"/>
              </a:lnSpc>
            </a:pPr>
            <a:r>
              <a:rPr lang="en" sz="4400">
                <a:solidFill>
                  <a:srgbClr val="002F6D"/>
                </a:solidFill>
                <a:latin typeface="Arial"/>
                <a:ea typeface="Arial"/>
                <a:cs typeface="Arial"/>
                <a:sym typeface="Arial"/>
              </a:rPr>
              <a:t>Career Technical Education </a:t>
            </a:r>
            <a:endParaRPr sz="1467"/>
          </a:p>
          <a:p>
            <a:pPr algn="ctr">
              <a:lnSpc>
                <a:spcPct val="140000"/>
              </a:lnSpc>
            </a:pPr>
            <a:r>
              <a:rPr lang="en" sz="4400">
                <a:solidFill>
                  <a:srgbClr val="002F6D"/>
                </a:solidFill>
                <a:latin typeface="Arial"/>
                <a:ea typeface="Arial"/>
                <a:cs typeface="Arial"/>
                <a:sym typeface="Arial"/>
              </a:rPr>
              <a:t>Guiding Principles</a:t>
            </a:r>
            <a:endParaRPr sz="4400">
              <a:solidFill>
                <a:srgbClr val="002F6D"/>
              </a:solidFill>
              <a:latin typeface="Arial"/>
              <a:ea typeface="Arial"/>
              <a:cs typeface="Arial"/>
              <a:sym typeface="Arial"/>
            </a:endParaRPr>
          </a:p>
        </p:txBody>
      </p:sp>
      <p:sp>
        <p:nvSpPr>
          <p:cNvPr id="213" name="Google Shape;213;p35"/>
          <p:cNvSpPr txBox="1"/>
          <p:nvPr/>
        </p:nvSpPr>
        <p:spPr>
          <a:xfrm>
            <a:off x="609600" y="1992231"/>
            <a:ext cx="11408267" cy="3877985"/>
          </a:xfrm>
          <a:prstGeom prst="rect">
            <a:avLst/>
          </a:prstGeom>
          <a:noFill/>
          <a:ln>
            <a:noFill/>
          </a:ln>
        </p:spPr>
        <p:txBody>
          <a:bodyPr spcFirstLastPara="1" wrap="square" lIns="0" tIns="0" rIns="0" bIns="0" anchor="t" anchorCtr="0">
            <a:spAutoFit/>
          </a:bodyPr>
          <a:lstStyle/>
          <a:p>
            <a:pPr marL="457189" indent="-448722">
              <a:lnSpc>
                <a:spcPct val="150000"/>
              </a:lnSpc>
              <a:buClr>
                <a:srgbClr val="555555"/>
              </a:buClr>
              <a:buSzPts val="2100"/>
              <a:buFont typeface="Arial"/>
              <a:buChar char="•"/>
            </a:pPr>
            <a:r>
              <a:rPr lang="en" sz="2800" dirty="0">
                <a:solidFill>
                  <a:srgbClr val="555555"/>
                </a:solidFill>
                <a:latin typeface="Gill Sans"/>
                <a:ea typeface="Arial"/>
                <a:cs typeface="Arial"/>
                <a:sym typeface="Arial"/>
              </a:rPr>
              <a:t>Focus on a Student-Centered Delivery of Services for all K–14+ college and career pathways</a:t>
            </a:r>
            <a:endParaRPr sz="1467" dirty="0">
              <a:latin typeface="Gill Sans"/>
            </a:endParaRPr>
          </a:p>
          <a:p>
            <a:pPr marL="457189" indent="-448722">
              <a:lnSpc>
                <a:spcPct val="150000"/>
              </a:lnSpc>
              <a:buClr>
                <a:srgbClr val="555555"/>
              </a:buClr>
              <a:buSzPts val="2100"/>
              <a:buFont typeface="Arial"/>
              <a:buChar char="•"/>
            </a:pPr>
            <a:r>
              <a:rPr lang="en" sz="2800" dirty="0">
                <a:solidFill>
                  <a:srgbClr val="555555"/>
                </a:solidFill>
                <a:latin typeface="Gill Sans"/>
                <a:ea typeface="Arial"/>
                <a:cs typeface="Arial"/>
                <a:sym typeface="Arial"/>
              </a:rPr>
              <a:t>Promote Equity and Access</a:t>
            </a:r>
            <a:endParaRPr sz="1467" dirty="0">
              <a:latin typeface="Gill Sans"/>
            </a:endParaRPr>
          </a:p>
          <a:p>
            <a:pPr marL="457189" indent="-448722">
              <a:lnSpc>
                <a:spcPct val="150000"/>
              </a:lnSpc>
              <a:buClr>
                <a:srgbClr val="555555"/>
              </a:buClr>
              <a:buSzPts val="2100"/>
              <a:buFont typeface="Arial"/>
              <a:buChar char="•"/>
            </a:pPr>
            <a:r>
              <a:rPr lang="en" sz="2800" dirty="0">
                <a:solidFill>
                  <a:srgbClr val="555555"/>
                </a:solidFill>
                <a:latin typeface="Gill Sans"/>
                <a:ea typeface="Arial"/>
                <a:cs typeface="Arial"/>
                <a:sym typeface="Arial"/>
              </a:rPr>
              <a:t>Achieve System Alignment</a:t>
            </a:r>
            <a:endParaRPr sz="2800" dirty="0">
              <a:solidFill>
                <a:srgbClr val="555555"/>
              </a:solidFill>
              <a:latin typeface="Gill Sans"/>
              <a:ea typeface="Arial"/>
              <a:cs typeface="Arial"/>
              <a:sym typeface="Arial"/>
            </a:endParaRPr>
          </a:p>
          <a:p>
            <a:pPr marL="457189" indent="-448722">
              <a:lnSpc>
                <a:spcPct val="150000"/>
              </a:lnSpc>
              <a:buClr>
                <a:srgbClr val="555555"/>
              </a:buClr>
              <a:buSzPts val="2100"/>
              <a:buFont typeface="Arial"/>
              <a:buChar char="•"/>
            </a:pPr>
            <a:r>
              <a:rPr lang="en" sz="2800" dirty="0">
                <a:solidFill>
                  <a:srgbClr val="555555"/>
                </a:solidFill>
                <a:latin typeface="Gill Sans"/>
                <a:ea typeface="Arial"/>
                <a:cs typeface="Arial"/>
                <a:sym typeface="Arial"/>
              </a:rPr>
              <a:t>Support the Continuous Improvement and Capacity Building</a:t>
            </a:r>
            <a:endParaRPr sz="1467" dirty="0">
              <a:latin typeface="Gill Sans"/>
            </a:endParaRPr>
          </a:p>
          <a:p>
            <a:pPr marL="457189" indent="-448722">
              <a:lnSpc>
                <a:spcPct val="150000"/>
              </a:lnSpc>
              <a:buClr>
                <a:srgbClr val="555555"/>
              </a:buClr>
              <a:buSzPts val="2100"/>
              <a:buFont typeface="Arial"/>
              <a:buChar char="•"/>
            </a:pPr>
            <a:r>
              <a:rPr lang="en" sz="2800" dirty="0">
                <a:solidFill>
                  <a:srgbClr val="555555"/>
                </a:solidFill>
                <a:latin typeface="Gill Sans"/>
                <a:ea typeface="Arial"/>
                <a:cs typeface="Arial"/>
                <a:sym typeface="Arial"/>
              </a:rPr>
              <a:t>Ensure that State Priorities and Direction Lead the State Plan</a:t>
            </a:r>
            <a:endParaRPr sz="2800" dirty="0">
              <a:solidFill>
                <a:srgbClr val="53575A"/>
              </a:solidFill>
              <a:latin typeface="Gill Sans"/>
              <a:ea typeface="Calibri"/>
              <a:cs typeface="Calibri"/>
              <a:sym typeface="Calibri"/>
            </a:endParaRPr>
          </a:p>
        </p:txBody>
      </p:sp>
      <p:sp>
        <p:nvSpPr>
          <p:cNvPr id="212" name="Google Shape;212;p35"/>
          <p:cNvSpPr txBox="1"/>
          <p:nvPr/>
        </p:nvSpPr>
        <p:spPr>
          <a:xfrm>
            <a:off x="11478893" y="6228999"/>
            <a:ext cx="75743" cy="258532"/>
          </a:xfrm>
          <a:prstGeom prst="rect">
            <a:avLst/>
          </a:prstGeom>
          <a:noFill/>
          <a:ln>
            <a:noFill/>
          </a:ln>
        </p:spPr>
        <p:txBody>
          <a:bodyPr spcFirstLastPara="1" wrap="square" lIns="0" tIns="0" rIns="0" bIns="0" anchor="t" anchorCtr="0">
            <a:spAutoFit/>
          </a:bodyPr>
          <a:lstStyle/>
          <a:p>
            <a:pPr>
              <a:lnSpc>
                <a:spcPct val="139916"/>
              </a:lnSpc>
            </a:pPr>
            <a:r>
              <a:rPr lang="en" sz="1200">
                <a:solidFill>
                  <a:srgbClr val="53575A"/>
                </a:solidFill>
                <a:latin typeface="Arial"/>
                <a:ea typeface="Arial"/>
                <a:cs typeface="Arial"/>
                <a:sym typeface="Arial"/>
              </a:rPr>
              <a:t>9</a:t>
            </a:r>
            <a:endParaRPr sz="1467"/>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 name="Title 1">
            <a:extLst>
              <a:ext uri="{FF2B5EF4-FFF2-40B4-BE49-F238E27FC236}">
                <a16:creationId xmlns:a16="http://schemas.microsoft.com/office/drawing/2014/main" id="{C6981A0E-BE62-47F3-8A7B-184F4227C47C}"/>
              </a:ext>
            </a:extLst>
          </p:cNvPr>
          <p:cNvSpPr>
            <a:spLocks noGrp="1"/>
          </p:cNvSpPr>
          <p:nvPr>
            <p:ph type="title" idx="4294967295"/>
          </p:nvPr>
        </p:nvSpPr>
        <p:spPr>
          <a:xfrm>
            <a:off x="323852" y="-42163"/>
            <a:ext cx="10515600" cy="1325563"/>
          </a:xfrm>
        </p:spPr>
        <p:txBody>
          <a:bodyPr/>
          <a:lstStyle/>
          <a:p>
            <a:r>
              <a:rPr lang="en-US" dirty="0">
                <a:solidFill>
                  <a:schemeClr val="bg1"/>
                </a:solidFill>
              </a:rPr>
              <a:t>CA Economy</a:t>
            </a:r>
          </a:p>
        </p:txBody>
      </p:sp>
      <p:pic>
        <p:nvPicPr>
          <p:cNvPr id="219" name="Google Shape;219;p3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775266" y="1175583"/>
            <a:ext cx="5149815" cy="5609968"/>
          </a:xfrm>
          <a:prstGeom prst="rect">
            <a:avLst/>
          </a:prstGeom>
          <a:noFill/>
          <a:ln>
            <a:noFill/>
          </a:ln>
        </p:spPr>
      </p:pic>
      <p:pic>
        <p:nvPicPr>
          <p:cNvPr id="220" name="Google Shape;220;p3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23852" y="6000751"/>
            <a:ext cx="1571625" cy="600075"/>
          </a:xfrm>
          <a:prstGeom prst="rect">
            <a:avLst/>
          </a:prstGeom>
          <a:noFill/>
          <a:ln>
            <a:noFill/>
          </a:ln>
        </p:spPr>
      </p:pic>
      <p:sp>
        <p:nvSpPr>
          <p:cNvPr id="221" name="Google Shape;221;p36"/>
          <p:cNvSpPr txBox="1"/>
          <p:nvPr/>
        </p:nvSpPr>
        <p:spPr>
          <a:xfrm>
            <a:off x="1198047" y="120413"/>
            <a:ext cx="10089995" cy="1895904"/>
          </a:xfrm>
          <a:prstGeom prst="rect">
            <a:avLst/>
          </a:prstGeom>
          <a:noFill/>
          <a:ln>
            <a:noFill/>
          </a:ln>
        </p:spPr>
        <p:txBody>
          <a:bodyPr spcFirstLastPara="1" wrap="square" lIns="0" tIns="0" rIns="0" bIns="0" anchor="t" anchorCtr="0">
            <a:spAutoFit/>
          </a:bodyPr>
          <a:lstStyle/>
          <a:p>
            <a:pPr algn="ctr">
              <a:lnSpc>
                <a:spcPct val="140000"/>
              </a:lnSpc>
            </a:pPr>
            <a:r>
              <a:rPr lang="en" sz="4400" dirty="0">
                <a:solidFill>
                  <a:srgbClr val="002F6D"/>
                </a:solidFill>
                <a:latin typeface="Arial"/>
                <a:ea typeface="Arial"/>
                <a:cs typeface="Arial"/>
                <a:sym typeface="Arial"/>
              </a:rPr>
              <a:t>The California Economy</a:t>
            </a:r>
            <a:endParaRPr sz="1467" dirty="0"/>
          </a:p>
          <a:p>
            <a:pPr algn="ctr">
              <a:lnSpc>
                <a:spcPct val="140000"/>
              </a:lnSpc>
            </a:pPr>
            <a:r>
              <a:rPr lang="en" sz="4400" dirty="0">
                <a:solidFill>
                  <a:srgbClr val="002F6D"/>
                </a:solidFill>
                <a:latin typeface="Arial"/>
                <a:ea typeface="Arial"/>
                <a:cs typeface="Arial"/>
                <a:sym typeface="Arial"/>
              </a:rPr>
              <a:t>California Future of Work Commission </a:t>
            </a:r>
            <a:endParaRPr sz="1467" dirty="0"/>
          </a:p>
        </p:txBody>
      </p:sp>
      <p:sp>
        <p:nvSpPr>
          <p:cNvPr id="223" name="Google Shape;223;p36"/>
          <p:cNvSpPr txBox="1"/>
          <p:nvPr/>
        </p:nvSpPr>
        <p:spPr>
          <a:xfrm>
            <a:off x="955160" y="1481142"/>
            <a:ext cx="10575767" cy="4524315"/>
          </a:xfrm>
          <a:prstGeom prst="rect">
            <a:avLst/>
          </a:prstGeom>
          <a:noFill/>
          <a:ln>
            <a:noFill/>
          </a:ln>
        </p:spPr>
        <p:txBody>
          <a:bodyPr spcFirstLastPara="1" wrap="square" lIns="0" tIns="0" rIns="0" bIns="0" anchor="t" anchorCtr="0">
            <a:spAutoFit/>
          </a:bodyPr>
          <a:lstStyle/>
          <a:p>
            <a:pPr marL="457189" indent="-270927">
              <a:lnSpc>
                <a:spcPct val="150000"/>
              </a:lnSpc>
              <a:buClr>
                <a:schemeClr val="dk1"/>
              </a:buClr>
              <a:buSzPts val="2100"/>
            </a:pPr>
            <a:endParaRPr sz="2800" dirty="0">
              <a:solidFill>
                <a:srgbClr val="002F6D"/>
              </a:solidFill>
              <a:latin typeface="Arial"/>
              <a:ea typeface="Arial"/>
              <a:cs typeface="Gill Sans" panose="020B0502020104020203"/>
              <a:sym typeface="Arial"/>
            </a:endParaRPr>
          </a:p>
          <a:p>
            <a:pPr marL="457189" indent="-448722">
              <a:lnSpc>
                <a:spcPct val="150000"/>
              </a:lnSpc>
              <a:buClr>
                <a:srgbClr val="002F6D"/>
              </a:buClr>
              <a:buSzPts val="2100"/>
              <a:buFont typeface="Arial"/>
              <a:buChar char="•"/>
            </a:pPr>
            <a:r>
              <a:rPr lang="en" sz="2800" dirty="0">
                <a:solidFill>
                  <a:srgbClr val="002F6D"/>
                </a:solidFill>
                <a:latin typeface="Arial"/>
                <a:ea typeface="Arial"/>
                <a:cs typeface="Gill Sans" panose="020B0502020104020203"/>
                <a:sym typeface="Arial"/>
              </a:rPr>
              <a:t>31 percent of California’s workers made less than $15 per hour</a:t>
            </a:r>
            <a:endParaRPr sz="1467" dirty="0">
              <a:cs typeface="Gill Sans" panose="020B0502020104020203"/>
            </a:endParaRPr>
          </a:p>
          <a:p>
            <a:pPr marL="457189" indent="-448722">
              <a:lnSpc>
                <a:spcPct val="150000"/>
              </a:lnSpc>
              <a:buClr>
                <a:srgbClr val="002F6D"/>
              </a:buClr>
              <a:buSzPts val="2100"/>
              <a:buFont typeface="Arial"/>
              <a:buChar char="•"/>
            </a:pPr>
            <a:r>
              <a:rPr lang="en" sz="2800" dirty="0">
                <a:solidFill>
                  <a:srgbClr val="002F6D"/>
                </a:solidFill>
                <a:latin typeface="Arial"/>
                <a:ea typeface="Arial"/>
                <a:cs typeface="Gill Sans" panose="020B0502020104020203"/>
                <a:sym typeface="Arial"/>
              </a:rPr>
              <a:t>45 percent of Californians in poverty have at least one family member working full time</a:t>
            </a:r>
            <a:endParaRPr sz="2800" i="1" dirty="0">
              <a:solidFill>
                <a:srgbClr val="002F6D"/>
              </a:solidFill>
              <a:latin typeface="Arial"/>
              <a:ea typeface="Arial"/>
              <a:cs typeface="Gill Sans" panose="020B0502020104020203"/>
              <a:sym typeface="Arial"/>
            </a:endParaRPr>
          </a:p>
          <a:p>
            <a:pPr algn="ctr">
              <a:lnSpc>
                <a:spcPct val="150000"/>
              </a:lnSpc>
            </a:pPr>
            <a:r>
              <a:rPr lang="en" sz="2800" b="1" i="1" dirty="0">
                <a:solidFill>
                  <a:srgbClr val="002F6D"/>
                </a:solidFill>
                <a:latin typeface="Arial"/>
                <a:ea typeface="Arial"/>
                <a:cs typeface="Gill Sans" panose="020B0502020104020203"/>
                <a:sym typeface="Arial"/>
              </a:rPr>
              <a:t>California Future of Work Commission Recommendation</a:t>
            </a:r>
            <a:endParaRPr sz="1467" dirty="0">
              <a:cs typeface="Gill Sans" panose="020B0502020104020203"/>
            </a:endParaRPr>
          </a:p>
          <a:p>
            <a:pPr marL="457189" indent="-448722">
              <a:lnSpc>
                <a:spcPct val="150000"/>
              </a:lnSpc>
              <a:buClr>
                <a:srgbClr val="002F6D"/>
              </a:buClr>
              <a:buSzPts val="2100"/>
              <a:buFont typeface="Arial"/>
              <a:buChar char="•"/>
            </a:pPr>
            <a:r>
              <a:rPr lang="en" sz="2800" dirty="0">
                <a:solidFill>
                  <a:srgbClr val="002F6D"/>
                </a:solidFill>
                <a:latin typeface="Arial"/>
                <a:ea typeface="Arial"/>
                <a:cs typeface="Gill Sans" panose="020B0502020104020203"/>
                <a:sym typeface="Arial"/>
              </a:rPr>
              <a:t>Future-proof California with jobs and skills to prepare for technology, climate, and other unpredictable events </a:t>
            </a:r>
            <a:endParaRPr sz="1467" dirty="0">
              <a:cs typeface="Gill Sans" panose="020B0502020104020203"/>
            </a:endParaRPr>
          </a:p>
        </p:txBody>
      </p:sp>
      <p:sp>
        <p:nvSpPr>
          <p:cNvPr id="222" name="Google Shape;222;p36"/>
          <p:cNvSpPr txBox="1"/>
          <p:nvPr/>
        </p:nvSpPr>
        <p:spPr>
          <a:xfrm>
            <a:off x="11440793" y="6228999"/>
            <a:ext cx="259700" cy="258532"/>
          </a:xfrm>
          <a:prstGeom prst="rect">
            <a:avLst/>
          </a:prstGeom>
          <a:noFill/>
          <a:ln>
            <a:noFill/>
          </a:ln>
        </p:spPr>
        <p:txBody>
          <a:bodyPr spcFirstLastPara="1" wrap="square" lIns="0" tIns="0" rIns="0" bIns="0" anchor="t" anchorCtr="0">
            <a:spAutoFit/>
          </a:bodyPr>
          <a:lstStyle/>
          <a:p>
            <a:pPr>
              <a:lnSpc>
                <a:spcPct val="139916"/>
              </a:lnSpc>
            </a:pPr>
            <a:r>
              <a:rPr lang="en" sz="1200">
                <a:solidFill>
                  <a:srgbClr val="53575A"/>
                </a:solidFill>
                <a:latin typeface="Arial"/>
                <a:ea typeface="Arial"/>
                <a:cs typeface="Arial"/>
                <a:sym typeface="Arial"/>
              </a:rPr>
              <a:t>13</a:t>
            </a:r>
            <a:endParaRPr sz="1467"/>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 name="Title 1">
            <a:extLst>
              <a:ext uri="{FF2B5EF4-FFF2-40B4-BE49-F238E27FC236}">
                <a16:creationId xmlns:a16="http://schemas.microsoft.com/office/drawing/2014/main" id="{17E78C69-CBFE-4F62-B6A0-12554DCBC116}"/>
              </a:ext>
            </a:extLst>
          </p:cNvPr>
          <p:cNvSpPr>
            <a:spLocks noGrp="1"/>
          </p:cNvSpPr>
          <p:nvPr>
            <p:ph type="title" idx="4294967295"/>
          </p:nvPr>
        </p:nvSpPr>
        <p:spPr>
          <a:xfrm>
            <a:off x="0" y="365125"/>
            <a:ext cx="10515600" cy="1325563"/>
          </a:xfrm>
        </p:spPr>
        <p:txBody>
          <a:bodyPr/>
          <a:lstStyle/>
          <a:p>
            <a:r>
              <a:rPr lang="en-US" dirty="0">
                <a:solidFill>
                  <a:schemeClr val="bg1"/>
                </a:solidFill>
              </a:rPr>
              <a:t>Short Term</a:t>
            </a:r>
            <a:r>
              <a:rPr lang="en-US" baseline="0" dirty="0">
                <a:solidFill>
                  <a:schemeClr val="bg1"/>
                </a:solidFill>
              </a:rPr>
              <a:t> Goals </a:t>
            </a:r>
            <a:endParaRPr lang="en-US" dirty="0">
              <a:solidFill>
                <a:schemeClr val="bg1"/>
              </a:solidFill>
            </a:endParaRPr>
          </a:p>
        </p:txBody>
      </p:sp>
      <p:pic>
        <p:nvPicPr>
          <p:cNvPr id="229" name="Google Shape;229;p3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775266" y="1175583"/>
            <a:ext cx="5149815" cy="5609968"/>
          </a:xfrm>
          <a:prstGeom prst="rect">
            <a:avLst/>
          </a:prstGeom>
          <a:noFill/>
          <a:ln>
            <a:noFill/>
          </a:ln>
        </p:spPr>
      </p:pic>
      <p:pic>
        <p:nvPicPr>
          <p:cNvPr id="230" name="Google Shape;230;p3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23852" y="6000751"/>
            <a:ext cx="1571625" cy="600075"/>
          </a:xfrm>
          <a:prstGeom prst="rect">
            <a:avLst/>
          </a:prstGeom>
          <a:noFill/>
          <a:ln>
            <a:noFill/>
          </a:ln>
        </p:spPr>
      </p:pic>
      <p:sp>
        <p:nvSpPr>
          <p:cNvPr id="231" name="Google Shape;231;p37"/>
          <p:cNvSpPr txBox="1"/>
          <p:nvPr/>
        </p:nvSpPr>
        <p:spPr>
          <a:xfrm>
            <a:off x="1047317" y="180711"/>
            <a:ext cx="10089995" cy="1895904"/>
          </a:xfrm>
          <a:prstGeom prst="rect">
            <a:avLst/>
          </a:prstGeom>
          <a:noFill/>
          <a:ln>
            <a:noFill/>
          </a:ln>
        </p:spPr>
        <p:txBody>
          <a:bodyPr spcFirstLastPara="1" wrap="square" lIns="0" tIns="0" rIns="0" bIns="0" anchor="t" anchorCtr="0">
            <a:spAutoFit/>
          </a:bodyPr>
          <a:lstStyle/>
          <a:p>
            <a:pPr algn="ctr">
              <a:lnSpc>
                <a:spcPct val="140000"/>
              </a:lnSpc>
            </a:pPr>
            <a:r>
              <a:rPr lang="en" sz="4400">
                <a:solidFill>
                  <a:srgbClr val="002F6D"/>
                </a:solidFill>
                <a:latin typeface="Arial"/>
                <a:ea typeface="Arial"/>
                <a:cs typeface="Arial"/>
                <a:sym typeface="Arial"/>
              </a:rPr>
              <a:t>Career Technical Education Plan</a:t>
            </a:r>
            <a:endParaRPr sz="4400">
              <a:solidFill>
                <a:srgbClr val="002F6D"/>
              </a:solidFill>
              <a:latin typeface="Arial"/>
              <a:ea typeface="Arial"/>
              <a:cs typeface="Arial"/>
              <a:sym typeface="Arial"/>
            </a:endParaRPr>
          </a:p>
          <a:p>
            <a:pPr algn="ctr">
              <a:lnSpc>
                <a:spcPct val="140000"/>
              </a:lnSpc>
            </a:pPr>
            <a:r>
              <a:rPr lang="en" sz="4400" i="1">
                <a:solidFill>
                  <a:srgbClr val="002F6D"/>
                </a:solidFill>
                <a:latin typeface="Arial"/>
                <a:ea typeface="Arial"/>
                <a:cs typeface="Arial"/>
                <a:sym typeface="Arial"/>
              </a:rPr>
              <a:t>Short-Term Goals and Strategies</a:t>
            </a:r>
            <a:endParaRPr sz="4400" i="1">
              <a:solidFill>
                <a:srgbClr val="002F6D"/>
              </a:solidFill>
              <a:latin typeface="Arial"/>
              <a:ea typeface="Arial"/>
              <a:cs typeface="Arial"/>
              <a:sym typeface="Arial"/>
            </a:endParaRPr>
          </a:p>
        </p:txBody>
      </p:sp>
      <p:sp>
        <p:nvSpPr>
          <p:cNvPr id="233" name="Google Shape;233;p37"/>
          <p:cNvSpPr txBox="1"/>
          <p:nvPr/>
        </p:nvSpPr>
        <p:spPr>
          <a:xfrm>
            <a:off x="561394" y="2571634"/>
            <a:ext cx="10575767" cy="3231654"/>
          </a:xfrm>
          <a:prstGeom prst="rect">
            <a:avLst/>
          </a:prstGeom>
          <a:noFill/>
          <a:ln>
            <a:noFill/>
          </a:ln>
        </p:spPr>
        <p:txBody>
          <a:bodyPr spcFirstLastPara="1" wrap="square" lIns="0" tIns="0" rIns="0" bIns="0" anchor="t" anchorCtr="0">
            <a:spAutoFit/>
          </a:bodyPr>
          <a:lstStyle/>
          <a:p>
            <a:pPr marL="457189" indent="-465655">
              <a:lnSpc>
                <a:spcPct val="150000"/>
              </a:lnSpc>
              <a:buClr>
                <a:srgbClr val="53575A"/>
              </a:buClr>
              <a:buSzPts val="2100"/>
              <a:buFont typeface="Arial"/>
              <a:buChar char="•"/>
            </a:pPr>
            <a:r>
              <a:rPr lang="en" sz="2800">
                <a:solidFill>
                  <a:srgbClr val="53575A"/>
                </a:solidFill>
                <a:latin typeface="Arial"/>
                <a:ea typeface="Arial"/>
                <a:cs typeface="Arial"/>
                <a:sym typeface="Arial"/>
              </a:rPr>
              <a:t>Boost data-informed decision-making for equity and impact</a:t>
            </a:r>
            <a:endParaRPr sz="1867">
              <a:solidFill>
                <a:schemeClr val="dk1"/>
              </a:solidFill>
              <a:latin typeface="Calibri"/>
              <a:ea typeface="Calibri"/>
              <a:cs typeface="Calibri"/>
              <a:sym typeface="Calibri"/>
            </a:endParaRPr>
          </a:p>
          <a:p>
            <a:pPr marL="457189" indent="-448722">
              <a:lnSpc>
                <a:spcPct val="150000"/>
              </a:lnSpc>
              <a:buClr>
                <a:srgbClr val="53575A"/>
              </a:buClr>
              <a:buSzPts val="2100"/>
              <a:buFont typeface="Arial"/>
              <a:buChar char="•"/>
            </a:pPr>
            <a:r>
              <a:rPr lang="en" sz="2800">
                <a:solidFill>
                  <a:srgbClr val="53575A"/>
                </a:solidFill>
                <a:latin typeface="Calibri"/>
                <a:ea typeface="Calibri"/>
                <a:cs typeface="Calibri"/>
                <a:sym typeface="Calibri"/>
              </a:rPr>
              <a:t>Expand work-based learning </a:t>
            </a:r>
            <a:endParaRPr sz="1467"/>
          </a:p>
          <a:p>
            <a:pPr marL="457189" indent="-448722">
              <a:lnSpc>
                <a:spcPct val="150000"/>
              </a:lnSpc>
              <a:buClr>
                <a:srgbClr val="53575A"/>
              </a:buClr>
              <a:buSzPts val="2100"/>
              <a:buFont typeface="Arial"/>
              <a:buChar char="•"/>
            </a:pPr>
            <a:r>
              <a:rPr lang="en" sz="2800">
                <a:solidFill>
                  <a:srgbClr val="53575A"/>
                </a:solidFill>
                <a:latin typeface="Calibri"/>
                <a:ea typeface="Calibri"/>
                <a:cs typeface="Calibri"/>
                <a:sym typeface="Calibri"/>
              </a:rPr>
              <a:t>Grow dual enrollment</a:t>
            </a:r>
            <a:endParaRPr sz="1467"/>
          </a:p>
          <a:p>
            <a:pPr marL="457189" indent="-448722">
              <a:lnSpc>
                <a:spcPct val="150000"/>
              </a:lnSpc>
              <a:buClr>
                <a:srgbClr val="53575A"/>
              </a:buClr>
              <a:buSzPts val="2100"/>
              <a:buFont typeface="Arial"/>
              <a:buChar char="•"/>
            </a:pPr>
            <a:r>
              <a:rPr lang="en" sz="2800">
                <a:solidFill>
                  <a:srgbClr val="53575A"/>
                </a:solidFill>
                <a:latin typeface="Calibri"/>
                <a:ea typeface="Calibri"/>
                <a:cs typeface="Calibri"/>
                <a:sym typeface="Calibri"/>
              </a:rPr>
              <a:t>Understand and plan to address career education teacher and faculty shortages</a:t>
            </a:r>
            <a:endParaRPr sz="1467"/>
          </a:p>
        </p:txBody>
      </p:sp>
      <p:sp>
        <p:nvSpPr>
          <p:cNvPr id="232" name="Google Shape;232;p37"/>
          <p:cNvSpPr txBox="1"/>
          <p:nvPr/>
        </p:nvSpPr>
        <p:spPr>
          <a:xfrm>
            <a:off x="11440793" y="6228999"/>
            <a:ext cx="259700" cy="258532"/>
          </a:xfrm>
          <a:prstGeom prst="rect">
            <a:avLst/>
          </a:prstGeom>
          <a:noFill/>
          <a:ln>
            <a:noFill/>
          </a:ln>
        </p:spPr>
        <p:txBody>
          <a:bodyPr spcFirstLastPara="1" wrap="square" lIns="0" tIns="0" rIns="0" bIns="0" anchor="t" anchorCtr="0">
            <a:spAutoFit/>
          </a:bodyPr>
          <a:lstStyle/>
          <a:p>
            <a:pPr>
              <a:lnSpc>
                <a:spcPct val="139916"/>
              </a:lnSpc>
            </a:pPr>
            <a:r>
              <a:rPr lang="en" sz="1200">
                <a:solidFill>
                  <a:srgbClr val="53575A"/>
                </a:solidFill>
                <a:latin typeface="Arial"/>
                <a:ea typeface="Arial"/>
                <a:cs typeface="Arial"/>
                <a:sym typeface="Arial"/>
              </a:rPr>
              <a:t>13</a:t>
            </a:r>
            <a:endParaRPr sz="1467"/>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p:txBody>
          <a:bodyPr>
            <a:normAutofit fontScale="90000"/>
          </a:bodyPr>
          <a:lstStyle/>
          <a:p>
            <a:r>
              <a:rPr lang="en-US" dirty="0"/>
              <a:t>Welcome </a:t>
            </a:r>
          </a:p>
        </p:txBody>
      </p:sp>
      <p:sp>
        <p:nvSpPr>
          <p:cNvPr id="102" name="Google Shape;102;p20"/>
          <p:cNvSpPr txBox="1">
            <a:spLocks noGrp="1"/>
          </p:cNvSpPr>
          <p:nvPr>
            <p:ph type="body" idx="1"/>
          </p:nvPr>
        </p:nvSpPr>
        <p:spPr/>
        <p:txBody>
          <a:bodyPr/>
          <a:lstStyle/>
          <a:p>
            <a:r>
              <a:rPr lang="en-US" dirty="0"/>
              <a:t>Coastline College </a:t>
            </a:r>
          </a:p>
          <a:p>
            <a:r>
              <a:rPr lang="en-US" dirty="0"/>
              <a:t>Cypress College </a:t>
            </a:r>
          </a:p>
          <a:p>
            <a:r>
              <a:rPr lang="en-US" dirty="0"/>
              <a:t>Fullerton College </a:t>
            </a:r>
          </a:p>
          <a:p>
            <a:r>
              <a:rPr lang="en-US" dirty="0"/>
              <a:t>Golden West College </a:t>
            </a:r>
          </a:p>
          <a:p>
            <a:r>
              <a:rPr lang="en-US" dirty="0"/>
              <a:t>Irvine Valley College </a:t>
            </a:r>
          </a:p>
          <a:p>
            <a:r>
              <a:rPr lang="en-US" dirty="0"/>
              <a:t>North Orange Continuing Education </a:t>
            </a:r>
          </a:p>
          <a:p>
            <a:r>
              <a:rPr lang="en-US" dirty="0"/>
              <a:t>Orange Coast College</a:t>
            </a:r>
          </a:p>
          <a:p>
            <a:r>
              <a:rPr lang="en-US" dirty="0"/>
              <a:t>Saddleback College </a:t>
            </a:r>
          </a:p>
          <a:p>
            <a:r>
              <a:rPr lang="en-US" dirty="0"/>
              <a:t>Santa Ana College </a:t>
            </a:r>
          </a:p>
          <a:p>
            <a:r>
              <a:rPr lang="en-US" dirty="0"/>
              <a:t>Santiago Canyon College </a:t>
            </a:r>
          </a:p>
        </p:txBody>
      </p:sp>
      <p:pic>
        <p:nvPicPr>
          <p:cNvPr id="103" name="Google Shape;103;p2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749426" y="593381"/>
            <a:ext cx="1123967" cy="1809776"/>
          </a:xfrm>
          <a:prstGeom prst="rect">
            <a:avLst/>
          </a:prstGeom>
          <a:noFill/>
          <a:ln>
            <a:noFill/>
          </a:ln>
        </p:spPr>
      </p:pic>
      <p:pic>
        <p:nvPicPr>
          <p:cNvPr id="104" name="Google Shape;104;p2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188851" y="646952"/>
            <a:ext cx="1628600" cy="1702633"/>
          </a:xfrm>
          <a:prstGeom prst="rect">
            <a:avLst/>
          </a:prstGeom>
          <a:noFill/>
          <a:ln>
            <a:noFill/>
          </a:ln>
        </p:spPr>
      </p:pic>
      <p:pic>
        <p:nvPicPr>
          <p:cNvPr id="105" name="Google Shape;105;p2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258101" y="756867"/>
            <a:ext cx="1482767" cy="1482800"/>
          </a:xfrm>
          <a:prstGeom prst="rect">
            <a:avLst/>
          </a:prstGeom>
          <a:noFill/>
          <a:ln>
            <a:noFill/>
          </a:ln>
        </p:spPr>
      </p:pic>
      <p:pic>
        <p:nvPicPr>
          <p:cNvPr id="106" name="Google Shape;106;p20">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10094833" y="593367"/>
            <a:ext cx="1809800" cy="1809800"/>
          </a:xfrm>
          <a:prstGeom prst="rect">
            <a:avLst/>
          </a:prstGeom>
          <a:noFill/>
          <a:ln>
            <a:noFill/>
          </a:ln>
        </p:spPr>
      </p:pic>
      <p:pic>
        <p:nvPicPr>
          <p:cNvPr id="107" name="Google Shape;107;p20">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6795012" y="2707785"/>
            <a:ext cx="1463089" cy="1482800"/>
          </a:xfrm>
          <a:prstGeom prst="rect">
            <a:avLst/>
          </a:prstGeom>
          <a:noFill/>
          <a:ln>
            <a:noFill/>
          </a:ln>
        </p:spPr>
      </p:pic>
      <p:pic>
        <p:nvPicPr>
          <p:cNvPr id="108" name="Google Shape;108;p20">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8936601" y="2848751"/>
            <a:ext cx="2216367" cy="1160500"/>
          </a:xfrm>
          <a:prstGeom prst="rect">
            <a:avLst/>
          </a:prstGeom>
          <a:noFill/>
          <a:ln>
            <a:noFill/>
          </a:ln>
        </p:spPr>
      </p:pic>
      <p:pic>
        <p:nvPicPr>
          <p:cNvPr id="109" name="Google Shape;109;p20">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a:off x="7019401" y="4658750"/>
            <a:ext cx="1702633" cy="1702633"/>
          </a:xfrm>
          <a:prstGeom prst="rect">
            <a:avLst/>
          </a:prstGeom>
          <a:noFill/>
          <a:ln>
            <a:noFill/>
          </a:ln>
        </p:spPr>
      </p:pic>
      <p:pic>
        <p:nvPicPr>
          <p:cNvPr id="110" name="Google Shape;110;p20">
            <a:extLst>
              <a:ext uri="{C183D7F6-B498-43B3-948B-1728B52AA6E4}">
                <adec:decorative xmlns:adec="http://schemas.microsoft.com/office/drawing/2017/decorative" val="1"/>
              </a:ext>
            </a:extLst>
          </p:cNvPr>
          <p:cNvPicPr preferRelativeResize="0"/>
          <p:nvPr/>
        </p:nvPicPr>
        <p:blipFill>
          <a:blip r:embed="rId10">
            <a:alphaModFix/>
          </a:blip>
          <a:stretch>
            <a:fillRect/>
          </a:stretch>
        </p:blipFill>
        <p:spPr>
          <a:xfrm>
            <a:off x="8409217" y="4510849"/>
            <a:ext cx="1998433" cy="1998433"/>
          </a:xfrm>
          <a:prstGeom prst="rect">
            <a:avLst/>
          </a:prstGeom>
          <a:noFill/>
          <a:ln>
            <a:noFill/>
          </a:ln>
        </p:spPr>
      </p:pic>
      <p:pic>
        <p:nvPicPr>
          <p:cNvPr id="111" name="Google Shape;111;p20">
            <a:extLst>
              <a:ext uri="{C183D7F6-B498-43B3-948B-1728B52AA6E4}">
                <adec:decorative xmlns:adec="http://schemas.microsoft.com/office/drawing/2017/decorative" val="1"/>
              </a:ext>
            </a:extLst>
          </p:cNvPr>
          <p:cNvPicPr preferRelativeResize="0"/>
          <p:nvPr/>
        </p:nvPicPr>
        <p:blipFill>
          <a:blip r:embed="rId11">
            <a:alphaModFix/>
          </a:blip>
          <a:stretch>
            <a:fillRect/>
          </a:stretch>
        </p:blipFill>
        <p:spPr>
          <a:xfrm>
            <a:off x="10094833" y="4905534"/>
            <a:ext cx="1809800" cy="951603"/>
          </a:xfrm>
          <a:prstGeom prst="rect">
            <a:avLst/>
          </a:prstGeom>
          <a:noFill/>
          <a:ln>
            <a:noFill/>
          </a:ln>
        </p:spPr>
      </p:pic>
      <p:pic>
        <p:nvPicPr>
          <p:cNvPr id="112" name="Google Shape;112;p20">
            <a:extLst>
              <a:ext uri="{C183D7F6-B498-43B3-948B-1728B52AA6E4}">
                <adec:decorative xmlns:adec="http://schemas.microsoft.com/office/drawing/2017/decorative" val="1"/>
              </a:ext>
            </a:extLst>
          </p:cNvPr>
          <p:cNvPicPr preferRelativeResize="0"/>
          <p:nvPr/>
        </p:nvPicPr>
        <p:blipFill>
          <a:blip r:embed="rId12">
            <a:alphaModFix/>
          </a:blip>
          <a:stretch>
            <a:fillRect/>
          </a:stretch>
        </p:blipFill>
        <p:spPr>
          <a:xfrm>
            <a:off x="5059166" y="4905534"/>
            <a:ext cx="2297333" cy="131496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 name="Title 1">
            <a:extLst>
              <a:ext uri="{FF2B5EF4-FFF2-40B4-BE49-F238E27FC236}">
                <a16:creationId xmlns:a16="http://schemas.microsoft.com/office/drawing/2014/main" id="{954CDAF6-30F0-4664-9268-86EF1FC5761E}"/>
              </a:ext>
            </a:extLst>
          </p:cNvPr>
          <p:cNvSpPr>
            <a:spLocks noGrp="1"/>
          </p:cNvSpPr>
          <p:nvPr>
            <p:ph type="title" idx="4294967295"/>
          </p:nvPr>
        </p:nvSpPr>
        <p:spPr>
          <a:xfrm>
            <a:off x="0" y="365125"/>
            <a:ext cx="10515600" cy="1325563"/>
          </a:xfrm>
        </p:spPr>
        <p:txBody>
          <a:bodyPr/>
          <a:lstStyle/>
          <a:p>
            <a:r>
              <a:rPr lang="en-US" dirty="0">
                <a:solidFill>
                  <a:schemeClr val="bg1"/>
                </a:solidFill>
              </a:rPr>
              <a:t>Key Priorities </a:t>
            </a:r>
          </a:p>
        </p:txBody>
      </p:sp>
      <p:sp>
        <p:nvSpPr>
          <p:cNvPr id="240" name="Google Shape;240;p38">
            <a:extLst>
              <a:ext uri="{C183D7F6-B498-43B3-948B-1728B52AA6E4}">
                <adec:decorative xmlns:adec="http://schemas.microsoft.com/office/drawing/2017/decorative" val="1"/>
              </a:ext>
            </a:extLst>
          </p:cNvPr>
          <p:cNvSpPr txBox="1"/>
          <p:nvPr/>
        </p:nvSpPr>
        <p:spPr>
          <a:xfrm>
            <a:off x="206714" y="317446"/>
            <a:ext cx="11785333" cy="1895904"/>
          </a:xfrm>
          <a:prstGeom prst="rect">
            <a:avLst/>
          </a:prstGeom>
          <a:noFill/>
          <a:ln>
            <a:noFill/>
          </a:ln>
        </p:spPr>
        <p:txBody>
          <a:bodyPr spcFirstLastPara="1" wrap="square" lIns="0" tIns="0" rIns="0" bIns="0" anchor="t" anchorCtr="0">
            <a:spAutoFit/>
          </a:bodyPr>
          <a:lstStyle/>
          <a:p>
            <a:pPr algn="ctr">
              <a:lnSpc>
                <a:spcPct val="154000"/>
              </a:lnSpc>
            </a:pPr>
            <a:r>
              <a:rPr lang="en" sz="4000" dirty="0">
                <a:solidFill>
                  <a:srgbClr val="002F6D"/>
                </a:solidFill>
                <a:latin typeface="Arial"/>
                <a:ea typeface="Arial"/>
                <a:cs typeface="Arial"/>
                <a:sym typeface="Arial"/>
              </a:rPr>
              <a:t>Career Technical Education Plan</a:t>
            </a:r>
            <a:endParaRPr sz="1467" dirty="0"/>
          </a:p>
          <a:p>
            <a:pPr algn="ctr">
              <a:lnSpc>
                <a:spcPct val="154000"/>
              </a:lnSpc>
            </a:pPr>
            <a:r>
              <a:rPr lang="en" sz="4000" dirty="0">
                <a:solidFill>
                  <a:srgbClr val="002F6D"/>
                </a:solidFill>
                <a:latin typeface="Arial"/>
                <a:ea typeface="Arial"/>
                <a:cs typeface="Arial"/>
                <a:sym typeface="Arial"/>
              </a:rPr>
              <a:t>Key Priorities</a:t>
            </a:r>
            <a:endParaRPr sz="1467" dirty="0"/>
          </a:p>
        </p:txBody>
      </p:sp>
      <p:pic>
        <p:nvPicPr>
          <p:cNvPr id="239" name="Google Shape;239;p3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23852" y="6000751"/>
            <a:ext cx="1571625" cy="600075"/>
          </a:xfrm>
          <a:prstGeom prst="rect">
            <a:avLst/>
          </a:prstGeom>
          <a:noFill/>
          <a:ln>
            <a:noFill/>
          </a:ln>
        </p:spPr>
      </p:pic>
      <p:grpSp>
        <p:nvGrpSpPr>
          <p:cNvPr id="241" name="Google Shape;241;p38">
            <a:extLst>
              <a:ext uri="{C183D7F6-B498-43B3-948B-1728B52AA6E4}">
                <adec:decorative xmlns:adec="http://schemas.microsoft.com/office/drawing/2017/decorative" val="1"/>
              </a:ext>
            </a:extLst>
          </p:cNvPr>
          <p:cNvGrpSpPr/>
          <p:nvPr/>
        </p:nvGrpSpPr>
        <p:grpSpPr>
          <a:xfrm>
            <a:off x="6186055" y="2255825"/>
            <a:ext cx="5135757" cy="4185057"/>
            <a:chOff x="0" y="0"/>
            <a:chExt cx="6350000" cy="6162040"/>
          </a:xfrm>
        </p:grpSpPr>
        <p:sp>
          <p:nvSpPr>
            <p:cNvPr id="242" name="Google Shape;242;p38"/>
            <p:cNvSpPr/>
            <p:nvPr/>
          </p:nvSpPr>
          <p:spPr>
            <a:xfrm>
              <a:off x="431800" y="431800"/>
              <a:ext cx="5918200" cy="5730240"/>
            </a:xfrm>
            <a:custGeom>
              <a:avLst/>
              <a:gdLst/>
              <a:ahLst/>
              <a:cxnLst/>
              <a:rect l="l" t="t" r="r" b="b"/>
              <a:pathLst>
                <a:path w="5918200" h="5730240" extrusionOk="0">
                  <a:moveTo>
                    <a:pt x="5486400" y="0"/>
                  </a:moveTo>
                  <a:lnTo>
                    <a:pt x="5486400" y="5298440"/>
                  </a:lnTo>
                  <a:lnTo>
                    <a:pt x="0" y="5298440"/>
                  </a:lnTo>
                  <a:lnTo>
                    <a:pt x="0" y="5730240"/>
                  </a:lnTo>
                  <a:lnTo>
                    <a:pt x="5918200" y="5730240"/>
                  </a:lnTo>
                  <a:lnTo>
                    <a:pt x="5918200" y="0"/>
                  </a:lnTo>
                  <a:close/>
                </a:path>
              </a:pathLst>
            </a:custGeom>
            <a:solidFill>
              <a:srgbClr val="FFB600"/>
            </a:solidFill>
            <a:ln>
              <a:noFill/>
            </a:ln>
          </p:spPr>
          <p:txBody>
            <a:bodyPr/>
            <a:lstStyle/>
            <a:p>
              <a:endParaRPr lang="en-US"/>
            </a:p>
          </p:txBody>
        </p:sp>
        <p:sp>
          <p:nvSpPr>
            <p:cNvPr id="243" name="Google Shape;243;p38">
              <a:extLst>
                <a:ext uri="{C183D7F6-B498-43B3-948B-1728B52AA6E4}">
                  <adec:decorative xmlns:adec="http://schemas.microsoft.com/office/drawing/2017/decorative" val="1"/>
                </a:ext>
              </a:extLst>
            </p:cNvPr>
            <p:cNvSpPr/>
            <p:nvPr/>
          </p:nvSpPr>
          <p:spPr>
            <a:xfrm>
              <a:off x="0" y="0"/>
              <a:ext cx="5918200" cy="5730240"/>
            </a:xfrm>
            <a:custGeom>
              <a:avLst/>
              <a:gdLst/>
              <a:ahLst/>
              <a:cxnLst/>
              <a:rect l="l" t="t" r="r" b="b"/>
              <a:pathLst>
                <a:path w="5918200" h="5730240" extrusionOk="0">
                  <a:moveTo>
                    <a:pt x="431800" y="0"/>
                  </a:moveTo>
                  <a:lnTo>
                    <a:pt x="0" y="0"/>
                  </a:lnTo>
                  <a:lnTo>
                    <a:pt x="0" y="5730240"/>
                  </a:lnTo>
                  <a:lnTo>
                    <a:pt x="5918200" y="5730240"/>
                  </a:lnTo>
                  <a:lnTo>
                    <a:pt x="5918200" y="0"/>
                  </a:lnTo>
                  <a:close/>
                </a:path>
              </a:pathLst>
            </a:custGeom>
            <a:blipFill rotWithShape="1">
              <a:blip r:embed="rId4">
                <a:alphaModFix/>
              </a:blip>
              <a:stretch>
                <a:fillRect l="-22661" r="-22661"/>
              </a:stretch>
            </a:blipFill>
            <a:ln>
              <a:noFill/>
            </a:ln>
          </p:spPr>
          <p:txBody>
            <a:bodyPr/>
            <a:lstStyle/>
            <a:p>
              <a:endParaRPr lang="en-US"/>
            </a:p>
          </p:txBody>
        </p:sp>
      </p:grpSp>
      <p:sp>
        <p:nvSpPr>
          <p:cNvPr id="245" name="Google Shape;245;p38"/>
          <p:cNvSpPr txBox="1"/>
          <p:nvPr/>
        </p:nvSpPr>
        <p:spPr>
          <a:xfrm>
            <a:off x="497032" y="2845699"/>
            <a:ext cx="5602349" cy="3231654"/>
          </a:xfrm>
          <a:prstGeom prst="rect">
            <a:avLst/>
          </a:prstGeom>
          <a:noFill/>
          <a:ln>
            <a:noFill/>
          </a:ln>
        </p:spPr>
        <p:txBody>
          <a:bodyPr spcFirstLastPara="1" wrap="square" lIns="0" tIns="0" rIns="0" bIns="0" anchor="t" anchorCtr="0">
            <a:spAutoFit/>
          </a:bodyPr>
          <a:lstStyle/>
          <a:p>
            <a:pPr marL="457189" indent="-448722">
              <a:lnSpc>
                <a:spcPct val="150000"/>
              </a:lnSpc>
              <a:buClr>
                <a:srgbClr val="53575A"/>
              </a:buClr>
              <a:buSzPts val="2100"/>
              <a:buFont typeface="Arial"/>
              <a:buChar char="•"/>
            </a:pPr>
            <a:r>
              <a:rPr lang="en" sz="2800" dirty="0">
                <a:solidFill>
                  <a:srgbClr val="53575A"/>
                </a:solidFill>
                <a:latin typeface="Gill Sans"/>
                <a:ea typeface="Arial"/>
                <a:cs typeface="Arial"/>
                <a:sym typeface="Arial"/>
              </a:rPr>
              <a:t>Supply that Meets Demand</a:t>
            </a:r>
            <a:endParaRPr sz="1467" dirty="0">
              <a:latin typeface="Gill Sans"/>
            </a:endParaRPr>
          </a:p>
          <a:p>
            <a:pPr marL="457189" indent="-448722">
              <a:lnSpc>
                <a:spcPct val="150000"/>
              </a:lnSpc>
              <a:buClr>
                <a:srgbClr val="53575A"/>
              </a:buClr>
              <a:buSzPts val="2100"/>
              <a:buFont typeface="Arial"/>
              <a:buChar char="•"/>
            </a:pPr>
            <a:r>
              <a:rPr lang="en" sz="2800" dirty="0">
                <a:solidFill>
                  <a:srgbClr val="53575A"/>
                </a:solidFill>
                <a:latin typeface="Gill Sans"/>
                <a:ea typeface="Arial"/>
                <a:cs typeface="Arial"/>
                <a:sym typeface="Arial"/>
              </a:rPr>
              <a:t>Effective Delivery and Support</a:t>
            </a:r>
            <a:endParaRPr sz="1467" dirty="0">
              <a:latin typeface="Gill Sans"/>
            </a:endParaRPr>
          </a:p>
          <a:p>
            <a:pPr marL="457189" indent="-448722">
              <a:lnSpc>
                <a:spcPct val="150000"/>
              </a:lnSpc>
              <a:buClr>
                <a:srgbClr val="53575A"/>
              </a:buClr>
              <a:buSzPts val="2100"/>
              <a:buFont typeface="Arial"/>
              <a:buChar char="•"/>
            </a:pPr>
            <a:r>
              <a:rPr lang="en" sz="2800" dirty="0">
                <a:solidFill>
                  <a:srgbClr val="53575A"/>
                </a:solidFill>
                <a:latin typeface="Gill Sans"/>
                <a:ea typeface="Arial"/>
                <a:cs typeface="Arial"/>
                <a:sym typeface="Arial"/>
              </a:rPr>
              <a:t>Data that Informs Investments</a:t>
            </a:r>
            <a:endParaRPr sz="1467" dirty="0">
              <a:latin typeface="Gill Sans"/>
            </a:endParaRPr>
          </a:p>
          <a:p>
            <a:pPr marL="457189" indent="-448722">
              <a:lnSpc>
                <a:spcPct val="150000"/>
              </a:lnSpc>
              <a:buClr>
                <a:srgbClr val="53575A"/>
              </a:buClr>
              <a:buSzPts val="2100"/>
              <a:buFont typeface="Arial"/>
              <a:buChar char="•"/>
            </a:pPr>
            <a:r>
              <a:rPr lang="en" sz="2800" dirty="0">
                <a:solidFill>
                  <a:srgbClr val="53575A"/>
                </a:solidFill>
                <a:latin typeface="Gill Sans"/>
                <a:ea typeface="Arial"/>
                <a:cs typeface="Arial"/>
                <a:sym typeface="Arial"/>
              </a:rPr>
              <a:t>Systems Alignment</a:t>
            </a:r>
            <a:endParaRPr sz="1467" dirty="0">
              <a:latin typeface="Gill Sans"/>
            </a:endParaRPr>
          </a:p>
          <a:p>
            <a:pPr marL="457189" indent="-270927">
              <a:lnSpc>
                <a:spcPct val="150000"/>
              </a:lnSpc>
              <a:buClr>
                <a:schemeClr val="dk1"/>
              </a:buClr>
              <a:buSzPts val="2100"/>
            </a:pPr>
            <a:endParaRPr sz="2800" dirty="0">
              <a:solidFill>
                <a:srgbClr val="53575A"/>
              </a:solidFill>
              <a:latin typeface="Gill Sans"/>
              <a:ea typeface="Arial"/>
              <a:cs typeface="Arial"/>
              <a:sym typeface="Arial"/>
            </a:endParaRPr>
          </a:p>
        </p:txBody>
      </p:sp>
      <p:sp>
        <p:nvSpPr>
          <p:cNvPr id="244" name="Google Shape;244;p38"/>
          <p:cNvSpPr txBox="1"/>
          <p:nvPr/>
        </p:nvSpPr>
        <p:spPr>
          <a:xfrm>
            <a:off x="11478893" y="6228999"/>
            <a:ext cx="75743" cy="258532"/>
          </a:xfrm>
          <a:prstGeom prst="rect">
            <a:avLst/>
          </a:prstGeom>
          <a:noFill/>
          <a:ln>
            <a:noFill/>
          </a:ln>
        </p:spPr>
        <p:txBody>
          <a:bodyPr spcFirstLastPara="1" wrap="square" lIns="0" tIns="0" rIns="0" bIns="0" anchor="t" anchorCtr="0">
            <a:spAutoFit/>
          </a:bodyPr>
          <a:lstStyle/>
          <a:p>
            <a:pPr>
              <a:lnSpc>
                <a:spcPct val="139916"/>
              </a:lnSpc>
            </a:pPr>
            <a:r>
              <a:rPr lang="en" sz="1200">
                <a:solidFill>
                  <a:srgbClr val="53575A"/>
                </a:solidFill>
                <a:latin typeface="Arial"/>
                <a:ea typeface="Arial"/>
                <a:cs typeface="Arial"/>
                <a:sym typeface="Arial"/>
              </a:rPr>
              <a:t>8</a:t>
            </a:r>
            <a:endParaRPr sz="1467"/>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23852" y="6000751"/>
            <a:ext cx="1571625" cy="600075"/>
          </a:xfrm>
          <a:prstGeom prst="rect">
            <a:avLst/>
          </a:prstGeom>
          <a:noFill/>
          <a:ln>
            <a:noFill/>
          </a:ln>
        </p:spPr>
      </p:pic>
      <p:grpSp>
        <p:nvGrpSpPr>
          <p:cNvPr id="252" name="Google Shape;252;p39">
            <a:extLst>
              <a:ext uri="{C183D7F6-B498-43B3-948B-1728B52AA6E4}">
                <adec:decorative xmlns:adec="http://schemas.microsoft.com/office/drawing/2017/decorative" val="1"/>
              </a:ext>
            </a:extLst>
          </p:cNvPr>
          <p:cNvGrpSpPr/>
          <p:nvPr/>
        </p:nvGrpSpPr>
        <p:grpSpPr>
          <a:xfrm>
            <a:off x="6265718" y="1814588"/>
            <a:ext cx="4717527" cy="4515747"/>
            <a:chOff x="0" y="0"/>
            <a:chExt cx="6350000" cy="6162040"/>
          </a:xfrm>
        </p:grpSpPr>
        <p:sp>
          <p:nvSpPr>
            <p:cNvPr id="253" name="Google Shape;253;p39"/>
            <p:cNvSpPr/>
            <p:nvPr/>
          </p:nvSpPr>
          <p:spPr>
            <a:xfrm>
              <a:off x="431800" y="431800"/>
              <a:ext cx="5918200" cy="5730240"/>
            </a:xfrm>
            <a:custGeom>
              <a:avLst/>
              <a:gdLst/>
              <a:ahLst/>
              <a:cxnLst/>
              <a:rect l="l" t="t" r="r" b="b"/>
              <a:pathLst>
                <a:path w="5918200" h="5730240" extrusionOk="0">
                  <a:moveTo>
                    <a:pt x="5486400" y="0"/>
                  </a:moveTo>
                  <a:lnTo>
                    <a:pt x="5486400" y="5298440"/>
                  </a:lnTo>
                  <a:lnTo>
                    <a:pt x="0" y="5298440"/>
                  </a:lnTo>
                  <a:lnTo>
                    <a:pt x="0" y="5730240"/>
                  </a:lnTo>
                  <a:lnTo>
                    <a:pt x="5918200" y="5730240"/>
                  </a:lnTo>
                  <a:lnTo>
                    <a:pt x="5918200" y="0"/>
                  </a:lnTo>
                  <a:close/>
                </a:path>
              </a:pathLst>
            </a:custGeom>
            <a:solidFill>
              <a:srgbClr val="FFB600"/>
            </a:solidFill>
            <a:ln>
              <a:noFill/>
            </a:ln>
          </p:spPr>
          <p:txBody>
            <a:bodyPr/>
            <a:lstStyle/>
            <a:p>
              <a:endParaRPr lang="en-US"/>
            </a:p>
          </p:txBody>
        </p:sp>
        <p:sp>
          <p:nvSpPr>
            <p:cNvPr id="254" name="Google Shape;254;p39">
              <a:extLst>
                <a:ext uri="{C183D7F6-B498-43B3-948B-1728B52AA6E4}">
                  <adec:decorative xmlns:adec="http://schemas.microsoft.com/office/drawing/2017/decorative" val="1"/>
                </a:ext>
              </a:extLst>
            </p:cNvPr>
            <p:cNvSpPr/>
            <p:nvPr/>
          </p:nvSpPr>
          <p:spPr>
            <a:xfrm>
              <a:off x="0" y="0"/>
              <a:ext cx="5918200" cy="5730240"/>
            </a:xfrm>
            <a:custGeom>
              <a:avLst/>
              <a:gdLst/>
              <a:ahLst/>
              <a:cxnLst/>
              <a:rect l="l" t="t" r="r" b="b"/>
              <a:pathLst>
                <a:path w="5918200" h="5730240" extrusionOk="0">
                  <a:moveTo>
                    <a:pt x="431800" y="0"/>
                  </a:moveTo>
                  <a:lnTo>
                    <a:pt x="0" y="0"/>
                  </a:lnTo>
                  <a:lnTo>
                    <a:pt x="0" y="5730240"/>
                  </a:lnTo>
                  <a:lnTo>
                    <a:pt x="5918200" y="5730240"/>
                  </a:lnTo>
                  <a:lnTo>
                    <a:pt x="5918200" y="0"/>
                  </a:lnTo>
                  <a:close/>
                </a:path>
              </a:pathLst>
            </a:custGeom>
            <a:blipFill rotWithShape="1">
              <a:blip r:embed="rId4">
                <a:alphaModFix/>
              </a:blip>
              <a:stretch>
                <a:fillRect l="-45325"/>
              </a:stretch>
            </a:blipFill>
            <a:ln>
              <a:noFill/>
            </a:ln>
          </p:spPr>
          <p:txBody>
            <a:bodyPr/>
            <a:lstStyle/>
            <a:p>
              <a:endParaRPr lang="en-US"/>
            </a:p>
          </p:txBody>
        </p:sp>
      </p:grpSp>
      <p:sp>
        <p:nvSpPr>
          <p:cNvPr id="2" name="Title 1">
            <a:extLst>
              <a:ext uri="{FF2B5EF4-FFF2-40B4-BE49-F238E27FC236}">
                <a16:creationId xmlns:a16="http://schemas.microsoft.com/office/drawing/2014/main" id="{F594AAC1-068B-4B23-BA47-C17DD81E04B9}"/>
              </a:ext>
            </a:extLst>
          </p:cNvPr>
          <p:cNvSpPr>
            <a:spLocks noGrp="1"/>
          </p:cNvSpPr>
          <p:nvPr>
            <p:ph type="title" idx="4294967295"/>
          </p:nvPr>
        </p:nvSpPr>
        <p:spPr>
          <a:xfrm>
            <a:off x="0" y="365125"/>
            <a:ext cx="10515600" cy="1325563"/>
          </a:xfrm>
        </p:spPr>
        <p:txBody>
          <a:bodyPr/>
          <a:lstStyle/>
          <a:p>
            <a:r>
              <a:rPr lang="en-US" dirty="0">
                <a:solidFill>
                  <a:schemeClr val="bg1"/>
                </a:solidFill>
              </a:rPr>
              <a:t>Major</a:t>
            </a:r>
            <a:r>
              <a:rPr lang="en-US" baseline="0" dirty="0">
                <a:solidFill>
                  <a:schemeClr val="bg1"/>
                </a:solidFill>
              </a:rPr>
              <a:t> Themes </a:t>
            </a:r>
            <a:endParaRPr lang="en-US" dirty="0">
              <a:solidFill>
                <a:schemeClr val="bg1"/>
              </a:solidFill>
            </a:endParaRPr>
          </a:p>
        </p:txBody>
      </p:sp>
      <p:sp>
        <p:nvSpPr>
          <p:cNvPr id="255" name="Google Shape;255;p39"/>
          <p:cNvSpPr txBox="1"/>
          <p:nvPr/>
        </p:nvSpPr>
        <p:spPr>
          <a:xfrm>
            <a:off x="1895475" y="274955"/>
            <a:ext cx="9087768" cy="1895904"/>
          </a:xfrm>
          <a:prstGeom prst="rect">
            <a:avLst/>
          </a:prstGeom>
          <a:noFill/>
          <a:ln>
            <a:noFill/>
          </a:ln>
        </p:spPr>
        <p:txBody>
          <a:bodyPr spcFirstLastPara="1" wrap="square" lIns="0" tIns="0" rIns="0" bIns="0" anchor="t" anchorCtr="0">
            <a:spAutoFit/>
          </a:bodyPr>
          <a:lstStyle/>
          <a:p>
            <a:pPr algn="ctr">
              <a:lnSpc>
                <a:spcPct val="140000"/>
              </a:lnSpc>
            </a:pPr>
            <a:r>
              <a:rPr lang="en" sz="4400">
                <a:solidFill>
                  <a:srgbClr val="002F6D"/>
                </a:solidFill>
                <a:latin typeface="Arial"/>
                <a:ea typeface="Arial"/>
                <a:cs typeface="Arial"/>
                <a:sym typeface="Arial"/>
              </a:rPr>
              <a:t>Career Technical Education Plan</a:t>
            </a:r>
            <a:endParaRPr sz="1467"/>
          </a:p>
          <a:p>
            <a:pPr algn="ctr">
              <a:lnSpc>
                <a:spcPct val="140000"/>
              </a:lnSpc>
            </a:pPr>
            <a:r>
              <a:rPr lang="en" sz="4400">
                <a:solidFill>
                  <a:srgbClr val="002F6D"/>
                </a:solidFill>
                <a:latin typeface="Arial"/>
                <a:ea typeface="Arial"/>
                <a:cs typeface="Arial"/>
                <a:sym typeface="Arial"/>
              </a:rPr>
              <a:t>Major Themes</a:t>
            </a:r>
            <a:endParaRPr sz="1867">
              <a:solidFill>
                <a:schemeClr val="dk1"/>
              </a:solidFill>
              <a:latin typeface="Calibri"/>
              <a:ea typeface="Calibri"/>
              <a:cs typeface="Calibri"/>
              <a:sym typeface="Calibri"/>
            </a:endParaRPr>
          </a:p>
        </p:txBody>
      </p:sp>
      <p:sp>
        <p:nvSpPr>
          <p:cNvPr id="257" name="Google Shape;257;p39"/>
          <p:cNvSpPr txBox="1"/>
          <p:nvPr/>
        </p:nvSpPr>
        <p:spPr>
          <a:xfrm>
            <a:off x="547894" y="2054219"/>
            <a:ext cx="5136263" cy="4524315"/>
          </a:xfrm>
          <a:prstGeom prst="rect">
            <a:avLst/>
          </a:prstGeom>
          <a:noFill/>
          <a:ln>
            <a:noFill/>
          </a:ln>
        </p:spPr>
        <p:txBody>
          <a:bodyPr spcFirstLastPara="1" wrap="square" lIns="0" tIns="0" rIns="0" bIns="0" anchor="t" anchorCtr="0">
            <a:spAutoFit/>
          </a:bodyPr>
          <a:lstStyle/>
          <a:p>
            <a:pPr marL="457189" indent="-465655">
              <a:lnSpc>
                <a:spcPct val="150000"/>
              </a:lnSpc>
              <a:buClr>
                <a:srgbClr val="53575A"/>
              </a:buClr>
              <a:buSzPts val="2100"/>
              <a:buFont typeface="Arial"/>
              <a:buChar char="•"/>
            </a:pPr>
            <a:r>
              <a:rPr lang="en" sz="2800" dirty="0">
                <a:solidFill>
                  <a:srgbClr val="53575A"/>
                </a:solidFill>
                <a:latin typeface="Gill Sans" panose="020B0502020104020203"/>
                <a:ea typeface="Arial"/>
                <a:cs typeface="Arial"/>
                <a:sym typeface="Arial"/>
              </a:rPr>
              <a:t>Pathways that bridge secondary and postsecondary education</a:t>
            </a:r>
            <a:endParaRPr sz="1467" dirty="0">
              <a:latin typeface="Gill Sans" panose="020B0502020104020203"/>
            </a:endParaRPr>
          </a:p>
          <a:p>
            <a:pPr marL="457189" indent="-465655">
              <a:lnSpc>
                <a:spcPct val="150000"/>
              </a:lnSpc>
              <a:buClr>
                <a:srgbClr val="53575A"/>
              </a:buClr>
              <a:buSzPts val="2100"/>
              <a:buFont typeface="Arial"/>
              <a:buChar char="•"/>
            </a:pPr>
            <a:r>
              <a:rPr lang="en" sz="2800" dirty="0">
                <a:solidFill>
                  <a:srgbClr val="53575A"/>
                </a:solidFill>
                <a:latin typeface="Gill Sans" panose="020B0502020104020203"/>
                <a:ea typeface="Arial"/>
                <a:cs typeface="Arial"/>
                <a:sym typeface="Arial"/>
              </a:rPr>
              <a:t>Strategic Dual Enrollment</a:t>
            </a:r>
            <a:endParaRPr sz="1467" dirty="0">
              <a:latin typeface="Gill Sans" panose="020B0502020104020203"/>
            </a:endParaRPr>
          </a:p>
          <a:p>
            <a:pPr marL="457189" indent="-465655">
              <a:lnSpc>
                <a:spcPct val="150000"/>
              </a:lnSpc>
              <a:buClr>
                <a:srgbClr val="53575A"/>
              </a:buClr>
              <a:buSzPts val="2100"/>
              <a:buFont typeface="Arial"/>
              <a:buChar char="•"/>
            </a:pPr>
            <a:r>
              <a:rPr lang="en" sz="2800" dirty="0">
                <a:solidFill>
                  <a:srgbClr val="53575A"/>
                </a:solidFill>
                <a:latin typeface="Gill Sans" panose="020B0502020104020203"/>
                <a:ea typeface="Arial"/>
                <a:cs typeface="Arial"/>
                <a:sym typeface="Arial"/>
              </a:rPr>
              <a:t>Regional Partnership Development</a:t>
            </a:r>
            <a:endParaRPr sz="1467" dirty="0">
              <a:latin typeface="Gill Sans" panose="020B0502020104020203"/>
            </a:endParaRPr>
          </a:p>
          <a:p>
            <a:pPr marL="457189" indent="-287859">
              <a:lnSpc>
                <a:spcPct val="150000"/>
              </a:lnSpc>
              <a:buClr>
                <a:schemeClr val="dk1"/>
              </a:buClr>
              <a:buSzPts val="2100"/>
            </a:pPr>
            <a:endParaRPr sz="2800" dirty="0">
              <a:solidFill>
                <a:srgbClr val="53575A"/>
              </a:solidFill>
              <a:latin typeface="Gill Sans" panose="020B0502020104020203"/>
              <a:ea typeface="Arial"/>
              <a:cs typeface="Arial"/>
              <a:sym typeface="Arial"/>
            </a:endParaRPr>
          </a:p>
          <a:p>
            <a:pPr marL="457189" indent="-287859">
              <a:lnSpc>
                <a:spcPct val="150000"/>
              </a:lnSpc>
              <a:buClr>
                <a:schemeClr val="dk1"/>
              </a:buClr>
              <a:buSzPts val="2100"/>
            </a:pPr>
            <a:endParaRPr sz="2800" dirty="0">
              <a:solidFill>
                <a:srgbClr val="53575A"/>
              </a:solidFill>
              <a:latin typeface="Gill Sans" panose="020B0502020104020203"/>
              <a:ea typeface="Arial"/>
              <a:cs typeface="Arial"/>
              <a:sym typeface="Arial"/>
            </a:endParaRPr>
          </a:p>
        </p:txBody>
      </p:sp>
      <p:sp>
        <p:nvSpPr>
          <p:cNvPr id="256" name="Google Shape;256;p39"/>
          <p:cNvSpPr txBox="1"/>
          <p:nvPr/>
        </p:nvSpPr>
        <p:spPr>
          <a:xfrm>
            <a:off x="11440793" y="6228999"/>
            <a:ext cx="275095" cy="258532"/>
          </a:xfrm>
          <a:prstGeom prst="rect">
            <a:avLst/>
          </a:prstGeom>
          <a:noFill/>
          <a:ln>
            <a:noFill/>
          </a:ln>
        </p:spPr>
        <p:txBody>
          <a:bodyPr spcFirstLastPara="1" wrap="square" lIns="0" tIns="0" rIns="0" bIns="0" anchor="t" anchorCtr="0">
            <a:spAutoFit/>
          </a:bodyPr>
          <a:lstStyle/>
          <a:p>
            <a:pPr>
              <a:lnSpc>
                <a:spcPct val="139916"/>
              </a:lnSpc>
            </a:pPr>
            <a:r>
              <a:rPr lang="en" sz="1200">
                <a:solidFill>
                  <a:srgbClr val="53575A"/>
                </a:solidFill>
                <a:latin typeface="Arial"/>
                <a:ea typeface="Arial"/>
                <a:cs typeface="Arial"/>
                <a:sym typeface="Arial"/>
              </a:rPr>
              <a:t>17</a:t>
            </a:r>
            <a:endParaRPr sz="1467"/>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4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23852" y="6000751"/>
            <a:ext cx="1571625" cy="600075"/>
          </a:xfrm>
          <a:prstGeom prst="rect">
            <a:avLst/>
          </a:prstGeom>
          <a:noFill/>
          <a:ln>
            <a:noFill/>
          </a:ln>
        </p:spPr>
      </p:pic>
      <p:sp>
        <p:nvSpPr>
          <p:cNvPr id="2" name="Title 1">
            <a:extLst>
              <a:ext uri="{FF2B5EF4-FFF2-40B4-BE49-F238E27FC236}">
                <a16:creationId xmlns:a16="http://schemas.microsoft.com/office/drawing/2014/main" id="{CD8D391A-128C-4243-81DC-2074E8652E77}"/>
              </a:ext>
            </a:extLst>
          </p:cNvPr>
          <p:cNvSpPr>
            <a:spLocks noGrp="1"/>
          </p:cNvSpPr>
          <p:nvPr>
            <p:ph type="title" idx="4294967295"/>
          </p:nvPr>
        </p:nvSpPr>
        <p:spPr>
          <a:xfrm>
            <a:off x="0" y="365125"/>
            <a:ext cx="10515600" cy="1325563"/>
          </a:xfrm>
        </p:spPr>
        <p:txBody>
          <a:bodyPr/>
          <a:lstStyle/>
          <a:p>
            <a:r>
              <a:rPr lang="en-US" dirty="0">
                <a:solidFill>
                  <a:schemeClr val="bg1"/>
                </a:solidFill>
              </a:rPr>
              <a:t>Major Themes 2</a:t>
            </a:r>
          </a:p>
        </p:txBody>
      </p:sp>
      <p:grpSp>
        <p:nvGrpSpPr>
          <p:cNvPr id="264" name="Google Shape;264;p40">
            <a:extLst>
              <a:ext uri="{C183D7F6-B498-43B3-948B-1728B52AA6E4}">
                <adec:decorative xmlns:adec="http://schemas.microsoft.com/office/drawing/2017/decorative" val="1"/>
              </a:ext>
            </a:extLst>
          </p:cNvPr>
          <p:cNvGrpSpPr/>
          <p:nvPr/>
        </p:nvGrpSpPr>
        <p:grpSpPr>
          <a:xfrm>
            <a:off x="6439359" y="2067502"/>
            <a:ext cx="4717627" cy="4515543"/>
            <a:chOff x="0" y="0"/>
            <a:chExt cx="6350000" cy="6162040"/>
          </a:xfrm>
        </p:grpSpPr>
        <p:sp>
          <p:nvSpPr>
            <p:cNvPr id="265" name="Google Shape;265;p40"/>
            <p:cNvSpPr/>
            <p:nvPr/>
          </p:nvSpPr>
          <p:spPr>
            <a:xfrm>
              <a:off x="431800" y="431800"/>
              <a:ext cx="5918200" cy="5730240"/>
            </a:xfrm>
            <a:custGeom>
              <a:avLst/>
              <a:gdLst/>
              <a:ahLst/>
              <a:cxnLst/>
              <a:rect l="l" t="t" r="r" b="b"/>
              <a:pathLst>
                <a:path w="5918200" h="5730240" extrusionOk="0">
                  <a:moveTo>
                    <a:pt x="5486400" y="0"/>
                  </a:moveTo>
                  <a:lnTo>
                    <a:pt x="5486400" y="5298440"/>
                  </a:lnTo>
                  <a:lnTo>
                    <a:pt x="0" y="5298440"/>
                  </a:lnTo>
                  <a:lnTo>
                    <a:pt x="0" y="5730240"/>
                  </a:lnTo>
                  <a:lnTo>
                    <a:pt x="5918200" y="5730240"/>
                  </a:lnTo>
                  <a:lnTo>
                    <a:pt x="5918200" y="0"/>
                  </a:lnTo>
                  <a:close/>
                </a:path>
              </a:pathLst>
            </a:custGeom>
            <a:solidFill>
              <a:srgbClr val="FFB600"/>
            </a:solidFill>
            <a:ln>
              <a:noFill/>
            </a:ln>
          </p:spPr>
          <p:txBody>
            <a:bodyPr/>
            <a:lstStyle/>
            <a:p>
              <a:endParaRPr lang="en-US"/>
            </a:p>
          </p:txBody>
        </p:sp>
        <p:sp>
          <p:nvSpPr>
            <p:cNvPr id="266" name="Google Shape;266;p40">
              <a:extLst>
                <a:ext uri="{C183D7F6-B498-43B3-948B-1728B52AA6E4}">
                  <adec:decorative xmlns:adec="http://schemas.microsoft.com/office/drawing/2017/decorative" val="1"/>
                </a:ext>
              </a:extLst>
            </p:cNvPr>
            <p:cNvSpPr/>
            <p:nvPr/>
          </p:nvSpPr>
          <p:spPr>
            <a:xfrm>
              <a:off x="0" y="0"/>
              <a:ext cx="5918200" cy="5730240"/>
            </a:xfrm>
            <a:custGeom>
              <a:avLst/>
              <a:gdLst/>
              <a:ahLst/>
              <a:cxnLst/>
              <a:rect l="l" t="t" r="r" b="b"/>
              <a:pathLst>
                <a:path w="5918200" h="5730240" extrusionOk="0">
                  <a:moveTo>
                    <a:pt x="431800" y="0"/>
                  </a:moveTo>
                  <a:lnTo>
                    <a:pt x="0" y="0"/>
                  </a:lnTo>
                  <a:lnTo>
                    <a:pt x="0" y="5730240"/>
                  </a:lnTo>
                  <a:lnTo>
                    <a:pt x="5918200" y="5730240"/>
                  </a:lnTo>
                  <a:lnTo>
                    <a:pt x="5918200" y="0"/>
                  </a:lnTo>
                  <a:close/>
                </a:path>
              </a:pathLst>
            </a:custGeom>
            <a:blipFill rotWithShape="1">
              <a:blip r:embed="rId4">
                <a:alphaModFix/>
              </a:blip>
              <a:stretch>
                <a:fillRect l="-45325"/>
              </a:stretch>
            </a:blipFill>
            <a:ln>
              <a:noFill/>
            </a:ln>
          </p:spPr>
          <p:txBody>
            <a:bodyPr/>
            <a:lstStyle/>
            <a:p>
              <a:endParaRPr lang="en-US"/>
            </a:p>
          </p:txBody>
        </p:sp>
      </p:grpSp>
      <p:sp>
        <p:nvSpPr>
          <p:cNvPr id="267" name="Google Shape;267;p40"/>
          <p:cNvSpPr txBox="1"/>
          <p:nvPr/>
        </p:nvSpPr>
        <p:spPr>
          <a:xfrm>
            <a:off x="1895475" y="274955"/>
            <a:ext cx="9087768" cy="1895904"/>
          </a:xfrm>
          <a:prstGeom prst="rect">
            <a:avLst/>
          </a:prstGeom>
          <a:noFill/>
          <a:ln>
            <a:noFill/>
          </a:ln>
        </p:spPr>
        <p:txBody>
          <a:bodyPr spcFirstLastPara="1" wrap="square" lIns="0" tIns="0" rIns="0" bIns="0" anchor="t" anchorCtr="0">
            <a:spAutoFit/>
          </a:bodyPr>
          <a:lstStyle/>
          <a:p>
            <a:pPr algn="ctr">
              <a:lnSpc>
                <a:spcPct val="140000"/>
              </a:lnSpc>
            </a:pPr>
            <a:r>
              <a:rPr lang="en" sz="4400">
                <a:solidFill>
                  <a:srgbClr val="002F6D"/>
                </a:solidFill>
                <a:latin typeface="Arial"/>
                <a:ea typeface="Arial"/>
                <a:cs typeface="Arial"/>
                <a:sym typeface="Arial"/>
              </a:rPr>
              <a:t>Career Technical Education Plan</a:t>
            </a:r>
            <a:endParaRPr sz="1467"/>
          </a:p>
          <a:p>
            <a:pPr algn="ctr">
              <a:lnSpc>
                <a:spcPct val="140000"/>
              </a:lnSpc>
            </a:pPr>
            <a:r>
              <a:rPr lang="en" sz="4400">
                <a:solidFill>
                  <a:srgbClr val="002F6D"/>
                </a:solidFill>
                <a:latin typeface="Arial"/>
                <a:ea typeface="Arial"/>
                <a:cs typeface="Arial"/>
                <a:sym typeface="Arial"/>
              </a:rPr>
              <a:t>Major Themes (continued)</a:t>
            </a:r>
            <a:endParaRPr sz="1867">
              <a:solidFill>
                <a:schemeClr val="dk1"/>
              </a:solidFill>
              <a:latin typeface="Calibri"/>
              <a:ea typeface="Calibri"/>
              <a:cs typeface="Calibri"/>
              <a:sym typeface="Calibri"/>
            </a:endParaRPr>
          </a:p>
        </p:txBody>
      </p:sp>
      <p:sp>
        <p:nvSpPr>
          <p:cNvPr id="269" name="Google Shape;269;p40"/>
          <p:cNvSpPr txBox="1"/>
          <p:nvPr/>
        </p:nvSpPr>
        <p:spPr>
          <a:xfrm>
            <a:off x="790022" y="2570795"/>
            <a:ext cx="5136263" cy="2585323"/>
          </a:xfrm>
          <a:prstGeom prst="rect">
            <a:avLst/>
          </a:prstGeom>
          <a:noFill/>
          <a:ln>
            <a:noFill/>
          </a:ln>
        </p:spPr>
        <p:txBody>
          <a:bodyPr spcFirstLastPara="1" wrap="square" lIns="0" tIns="0" rIns="0" bIns="0" anchor="t" anchorCtr="0">
            <a:spAutoFit/>
          </a:bodyPr>
          <a:lstStyle/>
          <a:p>
            <a:pPr marL="457189" indent="-465655">
              <a:lnSpc>
                <a:spcPct val="150000"/>
              </a:lnSpc>
              <a:buClr>
                <a:srgbClr val="53575A"/>
              </a:buClr>
              <a:buSzPts val="2100"/>
              <a:buFont typeface="Arial"/>
              <a:buChar char="•"/>
            </a:pPr>
            <a:r>
              <a:rPr lang="en" sz="2800">
                <a:solidFill>
                  <a:srgbClr val="53575A"/>
                </a:solidFill>
                <a:latin typeface="Arial"/>
                <a:ea typeface="Arial"/>
                <a:cs typeface="Arial"/>
                <a:sym typeface="Arial"/>
              </a:rPr>
              <a:t>CTE Teacher and Faculty Preparation and Pipeline</a:t>
            </a:r>
            <a:endParaRPr sz="1467"/>
          </a:p>
          <a:p>
            <a:pPr marL="457189" indent="-465655">
              <a:lnSpc>
                <a:spcPct val="150000"/>
              </a:lnSpc>
              <a:buClr>
                <a:srgbClr val="53575A"/>
              </a:buClr>
              <a:buSzPts val="2100"/>
              <a:buFont typeface="Arial"/>
              <a:buChar char="•"/>
            </a:pPr>
            <a:r>
              <a:rPr lang="en" sz="2800">
                <a:solidFill>
                  <a:srgbClr val="53575A"/>
                </a:solidFill>
                <a:latin typeface="Arial"/>
                <a:ea typeface="Arial"/>
                <a:cs typeface="Arial"/>
                <a:sym typeface="Arial"/>
              </a:rPr>
              <a:t>Work Based Learning</a:t>
            </a:r>
            <a:endParaRPr sz="1467"/>
          </a:p>
          <a:p>
            <a:pPr marL="457189" indent="-287859">
              <a:lnSpc>
                <a:spcPct val="150000"/>
              </a:lnSpc>
              <a:buClr>
                <a:schemeClr val="dk1"/>
              </a:buClr>
              <a:buSzPts val="2100"/>
            </a:pPr>
            <a:endParaRPr sz="2800">
              <a:solidFill>
                <a:srgbClr val="53575A"/>
              </a:solidFill>
              <a:latin typeface="Arial"/>
              <a:ea typeface="Arial"/>
              <a:cs typeface="Arial"/>
              <a:sym typeface="Arial"/>
            </a:endParaRPr>
          </a:p>
        </p:txBody>
      </p:sp>
      <p:sp>
        <p:nvSpPr>
          <p:cNvPr id="268" name="Google Shape;268;p40"/>
          <p:cNvSpPr txBox="1"/>
          <p:nvPr/>
        </p:nvSpPr>
        <p:spPr>
          <a:xfrm>
            <a:off x="11440793" y="6228999"/>
            <a:ext cx="275095" cy="258532"/>
          </a:xfrm>
          <a:prstGeom prst="rect">
            <a:avLst/>
          </a:prstGeom>
          <a:noFill/>
          <a:ln>
            <a:noFill/>
          </a:ln>
        </p:spPr>
        <p:txBody>
          <a:bodyPr spcFirstLastPara="1" wrap="square" lIns="0" tIns="0" rIns="0" bIns="0" anchor="t" anchorCtr="0">
            <a:spAutoFit/>
          </a:bodyPr>
          <a:lstStyle/>
          <a:p>
            <a:pPr>
              <a:lnSpc>
                <a:spcPct val="139916"/>
              </a:lnSpc>
            </a:pPr>
            <a:r>
              <a:rPr lang="en" sz="1200">
                <a:solidFill>
                  <a:srgbClr val="53575A"/>
                </a:solidFill>
                <a:latin typeface="Arial"/>
                <a:ea typeface="Arial"/>
                <a:cs typeface="Arial"/>
                <a:sym typeface="Arial"/>
              </a:rPr>
              <a:t>17</a:t>
            </a:r>
            <a:endParaRPr sz="1467"/>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1"/>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rtlCol="0" anchor="ctr" anchorCtr="0">
            <a:normAutofit/>
          </a:bodyPr>
          <a:lstStyle/>
          <a:p>
            <a:r>
              <a:rPr lang="en"/>
              <a:t>AB 928, General Education and CTE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2" hidden="1"/>
          <p:cNvSpPr txBox="1">
            <a:spLocks noGrp="1"/>
          </p:cNvSpPr>
          <p:nvPr>
            <p:ph type="title"/>
          </p:nvPr>
        </p:nvSpPr>
        <p:spPr/>
        <p:txBody>
          <a:bodyPr/>
          <a:lstStyle/>
          <a:p>
            <a:r>
              <a:rPr lang="en-US" dirty="0"/>
              <a:t>Cal-GETC  2</a:t>
            </a:r>
          </a:p>
        </p:txBody>
      </p:sp>
      <p:graphicFrame>
        <p:nvGraphicFramePr>
          <p:cNvPr id="280" name="Google Shape;280;p42" descr="Chart on CalGETC courses and units  "/>
          <p:cNvGraphicFramePr/>
          <p:nvPr>
            <p:extLst>
              <p:ext uri="{D42A27DB-BD31-4B8C-83A1-F6EECF244321}">
                <p14:modId xmlns:p14="http://schemas.microsoft.com/office/powerpoint/2010/main" val="988290210"/>
              </p:ext>
            </p:extLst>
          </p:nvPr>
        </p:nvGraphicFramePr>
        <p:xfrm>
          <a:off x="1701096" y="947853"/>
          <a:ext cx="9738667" cy="5471372"/>
        </p:xfrm>
        <a:graphic>
          <a:graphicData uri="http://schemas.openxmlformats.org/drawingml/2006/table">
            <a:tbl>
              <a:tblPr firstRow="1" bandRow="1">
                <a:noFill/>
              </a:tblPr>
              <a:tblGrid>
                <a:gridCol w="1032300">
                  <a:extLst>
                    <a:ext uri="{9D8B030D-6E8A-4147-A177-3AD203B41FA5}">
                      <a16:colId xmlns:a16="http://schemas.microsoft.com/office/drawing/2014/main" val="20000"/>
                    </a:ext>
                  </a:extLst>
                </a:gridCol>
                <a:gridCol w="6184267">
                  <a:extLst>
                    <a:ext uri="{9D8B030D-6E8A-4147-A177-3AD203B41FA5}">
                      <a16:colId xmlns:a16="http://schemas.microsoft.com/office/drawing/2014/main" val="20001"/>
                    </a:ext>
                  </a:extLst>
                </a:gridCol>
                <a:gridCol w="2522100">
                  <a:extLst>
                    <a:ext uri="{9D8B030D-6E8A-4147-A177-3AD203B41FA5}">
                      <a16:colId xmlns:a16="http://schemas.microsoft.com/office/drawing/2014/main" val="20002"/>
                    </a:ext>
                  </a:extLst>
                </a:gridCol>
              </a:tblGrid>
              <a:tr h="579147">
                <a:tc>
                  <a:txBody>
                    <a:bodyPr/>
                    <a:lstStyle/>
                    <a:p>
                      <a:pPr marL="0" marR="0" lvl="0" indent="0" algn="l" rtl="0">
                        <a:spcBef>
                          <a:spcPts val="0"/>
                        </a:spcBef>
                        <a:spcAft>
                          <a:spcPts val="0"/>
                        </a:spcAft>
                        <a:buNone/>
                      </a:pPr>
                      <a:r>
                        <a:rPr lang="en" sz="1600" u="none" strike="noStrike" cap="none">
                          <a:solidFill>
                            <a:schemeClr val="tx2"/>
                          </a:solidFill>
                        </a:rPr>
                        <a:t>Area</a:t>
                      </a:r>
                      <a:endParaRPr sz="1600" u="none" strike="noStrike" cap="none">
                        <a:solidFill>
                          <a:schemeClr val="tx2"/>
                        </a:solidFill>
                        <a:latin typeface="Times New Roman"/>
                        <a:ea typeface="Times New Roman"/>
                        <a:cs typeface="Times New Roman"/>
                        <a:sym typeface="Times New Roman"/>
                      </a:endParaRPr>
                    </a:p>
                  </a:txBody>
                  <a:tcPr marL="91467" marR="91467" marT="45733" marB="45733"/>
                </a:tc>
                <a:tc>
                  <a:txBody>
                    <a:bodyPr/>
                    <a:lstStyle/>
                    <a:p>
                      <a:pPr marL="0" marR="0" lvl="0" indent="0" algn="l" rtl="0">
                        <a:spcBef>
                          <a:spcPts val="0"/>
                        </a:spcBef>
                        <a:spcAft>
                          <a:spcPts val="0"/>
                        </a:spcAft>
                        <a:buNone/>
                      </a:pPr>
                      <a:r>
                        <a:rPr lang="en" sz="1600" u="none" strike="noStrike" cap="none">
                          <a:solidFill>
                            <a:schemeClr val="tx2"/>
                          </a:solidFill>
                        </a:rPr>
                        <a:t>Subject</a:t>
                      </a:r>
                      <a:endParaRPr sz="1600" u="none" strike="noStrike" cap="none">
                        <a:solidFill>
                          <a:schemeClr val="tx2"/>
                        </a:solidFill>
                        <a:latin typeface="Times New Roman"/>
                        <a:ea typeface="Times New Roman"/>
                        <a:cs typeface="Times New Roman"/>
                        <a:sym typeface="Times New Roman"/>
                      </a:endParaRPr>
                    </a:p>
                  </a:txBody>
                  <a:tcPr marL="91467" marR="91467" marT="45733" marB="45733"/>
                </a:tc>
                <a:tc>
                  <a:txBody>
                    <a:bodyPr/>
                    <a:lstStyle/>
                    <a:p>
                      <a:pPr marL="0" marR="0" lvl="0" indent="0" algn="l" rtl="0">
                        <a:spcBef>
                          <a:spcPts val="0"/>
                        </a:spcBef>
                        <a:spcAft>
                          <a:spcPts val="0"/>
                        </a:spcAft>
                        <a:buNone/>
                      </a:pPr>
                      <a:r>
                        <a:rPr lang="en" sz="1600" u="none" strike="noStrike" cap="none">
                          <a:solidFill>
                            <a:schemeClr val="tx2"/>
                          </a:solidFill>
                        </a:rPr>
                        <a:t>Courses (minimum 3 semester/4 quarter units)</a:t>
                      </a:r>
                      <a:endParaRPr sz="1600" u="none" strike="noStrike" cap="none">
                        <a:solidFill>
                          <a:schemeClr val="tx2"/>
                        </a:solidFill>
                        <a:latin typeface="Times New Roman"/>
                        <a:ea typeface="Times New Roman"/>
                        <a:cs typeface="Times New Roman"/>
                        <a:sym typeface="Times New Roman"/>
                      </a:endParaRPr>
                    </a:p>
                  </a:txBody>
                  <a:tcPr marL="91467" marR="91467" marT="45733" marB="45733"/>
                </a:tc>
                <a:extLst>
                  <a:ext uri="{0D108BD9-81ED-4DB2-BD59-A6C34878D82A}">
                    <a16:rowId xmlns:a16="http://schemas.microsoft.com/office/drawing/2014/main" val="10000"/>
                  </a:ext>
                </a:extLst>
              </a:tr>
              <a:tr h="1005867">
                <a:tc>
                  <a:txBody>
                    <a:bodyPr/>
                    <a:lstStyle/>
                    <a:p>
                      <a:pPr marL="0" marR="0" lvl="0" indent="0" algn="l" rtl="0">
                        <a:spcBef>
                          <a:spcPts val="0"/>
                        </a:spcBef>
                        <a:spcAft>
                          <a:spcPts val="0"/>
                        </a:spcAft>
                        <a:buNone/>
                      </a:pPr>
                      <a:r>
                        <a:rPr lang="en" sz="1600" u="none" strike="noStrike" cap="none">
                          <a:solidFill>
                            <a:schemeClr val="tx2"/>
                          </a:solidFill>
                        </a:rPr>
                        <a:t>1 </a:t>
                      </a:r>
                      <a:endParaRPr sz="1600" u="none" strike="noStrike" cap="none">
                        <a:solidFill>
                          <a:schemeClr val="tx2"/>
                        </a:solidFill>
                        <a:latin typeface="Times New Roman"/>
                        <a:ea typeface="Times New Roman"/>
                        <a:cs typeface="Times New Roman"/>
                        <a:sym typeface="Times New Roman"/>
                      </a:endParaRPr>
                    </a:p>
                  </a:txBody>
                  <a:tcPr marL="91467" marR="91467" marT="45733" marB="45733"/>
                </a:tc>
                <a:tc>
                  <a:txBody>
                    <a:bodyPr/>
                    <a:lstStyle/>
                    <a:p>
                      <a:pPr marL="0" marR="0" lvl="0" indent="0" algn="l" rtl="0">
                        <a:spcBef>
                          <a:spcPts val="0"/>
                        </a:spcBef>
                        <a:spcAft>
                          <a:spcPts val="0"/>
                        </a:spcAft>
                        <a:buNone/>
                      </a:pPr>
                      <a:r>
                        <a:rPr lang="en" sz="1600" b="1" u="none" strike="noStrike" cap="none" dirty="0">
                          <a:solidFill>
                            <a:schemeClr val="tx2"/>
                          </a:solidFill>
                        </a:rPr>
                        <a:t>English Communication</a:t>
                      </a:r>
                      <a:endParaRPr sz="1500" dirty="0">
                        <a:solidFill>
                          <a:schemeClr val="tx2"/>
                        </a:solidFill>
                      </a:endParaRPr>
                    </a:p>
                    <a:p>
                      <a:pPr marL="0" marR="0" lvl="0" indent="0" algn="l" rtl="0">
                        <a:spcBef>
                          <a:spcPts val="0"/>
                        </a:spcBef>
                        <a:spcAft>
                          <a:spcPts val="0"/>
                        </a:spcAft>
                        <a:buNone/>
                      </a:pPr>
                      <a:r>
                        <a:rPr lang="en" sz="1500" u="none" strike="noStrike" cap="none" dirty="0">
                          <a:solidFill>
                            <a:schemeClr val="tx2"/>
                          </a:solidFill>
                        </a:rPr>
                        <a:t>English Composition</a:t>
                      </a:r>
                      <a:endParaRPr sz="1500" dirty="0">
                        <a:solidFill>
                          <a:schemeClr val="tx2"/>
                        </a:solidFill>
                      </a:endParaRPr>
                    </a:p>
                    <a:p>
                      <a:pPr marL="0" marR="0" lvl="0" indent="0" algn="l" rtl="0">
                        <a:spcBef>
                          <a:spcPts val="0"/>
                        </a:spcBef>
                        <a:spcAft>
                          <a:spcPts val="0"/>
                        </a:spcAft>
                        <a:buNone/>
                      </a:pPr>
                      <a:r>
                        <a:rPr lang="en" sz="1500" u="none" strike="noStrike" cap="none" dirty="0">
                          <a:solidFill>
                            <a:schemeClr val="tx2"/>
                          </a:solidFill>
                        </a:rPr>
                        <a:t>Critical Thinking and Composition</a:t>
                      </a:r>
                      <a:endParaRPr sz="1500" dirty="0">
                        <a:solidFill>
                          <a:schemeClr val="tx2"/>
                        </a:solidFill>
                      </a:endParaRPr>
                    </a:p>
                    <a:p>
                      <a:pPr marL="0" marR="0" lvl="0" indent="0" algn="l" rtl="0">
                        <a:spcBef>
                          <a:spcPts val="0"/>
                        </a:spcBef>
                        <a:spcAft>
                          <a:spcPts val="0"/>
                        </a:spcAft>
                        <a:buNone/>
                      </a:pPr>
                      <a:r>
                        <a:rPr lang="en" sz="1500" u="none" strike="noStrike" cap="none" dirty="0">
                          <a:solidFill>
                            <a:schemeClr val="tx2"/>
                          </a:solidFill>
                        </a:rPr>
                        <a:t>Oral Communication</a:t>
                      </a:r>
                      <a:endParaRPr sz="1500" u="none" strike="noStrike" cap="none" dirty="0">
                        <a:solidFill>
                          <a:schemeClr val="tx2"/>
                        </a:solidFill>
                        <a:latin typeface="Times New Roman"/>
                        <a:ea typeface="Times New Roman"/>
                        <a:cs typeface="Times New Roman"/>
                        <a:sym typeface="Times New Roman"/>
                      </a:endParaRPr>
                    </a:p>
                  </a:txBody>
                  <a:tcPr marL="91467" marR="91467" marT="45733" marB="45733"/>
                </a:tc>
                <a:tc>
                  <a:txBody>
                    <a:bodyPr/>
                    <a:lstStyle/>
                    <a:p>
                      <a:pPr marL="0" marR="0" lvl="0" indent="0" algn="l" rtl="0">
                        <a:spcBef>
                          <a:spcPts val="0"/>
                        </a:spcBef>
                        <a:spcAft>
                          <a:spcPts val="0"/>
                        </a:spcAft>
                        <a:buNone/>
                      </a:pPr>
                      <a:r>
                        <a:rPr lang="en" sz="1500" u="none" strike="noStrike" cap="none" dirty="0">
                          <a:solidFill>
                            <a:schemeClr val="tx2"/>
                          </a:solidFill>
                        </a:rPr>
                        <a:t> </a:t>
                      </a:r>
                      <a:endParaRPr sz="1500" dirty="0">
                        <a:solidFill>
                          <a:schemeClr val="tx2"/>
                        </a:solidFill>
                      </a:endParaRPr>
                    </a:p>
                    <a:p>
                      <a:pPr marL="0" marR="0" lvl="0" indent="0" algn="l" rtl="0">
                        <a:spcBef>
                          <a:spcPts val="0"/>
                        </a:spcBef>
                        <a:spcAft>
                          <a:spcPts val="0"/>
                        </a:spcAft>
                        <a:buNone/>
                      </a:pPr>
                      <a:r>
                        <a:rPr lang="en" sz="1500" u="none" strike="noStrike" cap="none" dirty="0">
                          <a:solidFill>
                            <a:schemeClr val="tx2"/>
                          </a:solidFill>
                        </a:rPr>
                        <a:t>1 course</a:t>
                      </a:r>
                      <a:endParaRPr sz="1500" dirty="0">
                        <a:solidFill>
                          <a:schemeClr val="tx2"/>
                        </a:solidFill>
                      </a:endParaRPr>
                    </a:p>
                    <a:p>
                      <a:pPr marL="0" marR="0" lvl="0" indent="0" algn="l" rtl="0">
                        <a:spcBef>
                          <a:spcPts val="0"/>
                        </a:spcBef>
                        <a:spcAft>
                          <a:spcPts val="0"/>
                        </a:spcAft>
                        <a:buNone/>
                      </a:pPr>
                      <a:r>
                        <a:rPr lang="en" sz="1500" u="none" strike="noStrike" cap="none" dirty="0">
                          <a:solidFill>
                            <a:schemeClr val="tx2"/>
                          </a:solidFill>
                        </a:rPr>
                        <a:t>1 course </a:t>
                      </a:r>
                      <a:endParaRPr sz="1500" dirty="0">
                        <a:solidFill>
                          <a:schemeClr val="tx2"/>
                        </a:solidFill>
                      </a:endParaRPr>
                    </a:p>
                    <a:p>
                      <a:pPr marL="0" marR="0" lvl="0" indent="0" algn="l" rtl="0">
                        <a:spcBef>
                          <a:spcPts val="0"/>
                        </a:spcBef>
                        <a:spcAft>
                          <a:spcPts val="0"/>
                        </a:spcAft>
                        <a:buNone/>
                      </a:pPr>
                      <a:r>
                        <a:rPr lang="en" sz="1500" u="none" strike="noStrike" cap="none" dirty="0">
                          <a:solidFill>
                            <a:schemeClr val="tx2"/>
                          </a:solidFill>
                        </a:rPr>
                        <a:t>1 course </a:t>
                      </a:r>
                      <a:endParaRPr sz="1500" u="none" strike="noStrike" cap="none" dirty="0">
                        <a:solidFill>
                          <a:schemeClr val="tx2"/>
                        </a:solidFill>
                        <a:latin typeface="Times New Roman"/>
                        <a:ea typeface="Times New Roman"/>
                        <a:cs typeface="Times New Roman"/>
                        <a:sym typeface="Times New Roman"/>
                      </a:endParaRPr>
                    </a:p>
                  </a:txBody>
                  <a:tcPr marL="91467" marR="91467" marT="45733" marB="45733"/>
                </a:tc>
                <a:extLst>
                  <a:ext uri="{0D108BD9-81ED-4DB2-BD59-A6C34878D82A}">
                    <a16:rowId xmlns:a16="http://schemas.microsoft.com/office/drawing/2014/main" val="10001"/>
                  </a:ext>
                </a:extLst>
              </a:tr>
              <a:tr h="335307">
                <a:tc>
                  <a:txBody>
                    <a:bodyPr/>
                    <a:lstStyle/>
                    <a:p>
                      <a:pPr marL="0" marR="0" lvl="0" indent="0" algn="l" rtl="0">
                        <a:spcBef>
                          <a:spcPts val="0"/>
                        </a:spcBef>
                        <a:spcAft>
                          <a:spcPts val="0"/>
                        </a:spcAft>
                        <a:buNone/>
                      </a:pPr>
                      <a:r>
                        <a:rPr lang="en" sz="1600" u="none" strike="noStrike" cap="none">
                          <a:solidFill>
                            <a:schemeClr val="tx2"/>
                          </a:solidFill>
                        </a:rPr>
                        <a:t>2</a:t>
                      </a:r>
                      <a:endParaRPr sz="1600" u="none" strike="noStrike" cap="none">
                        <a:solidFill>
                          <a:schemeClr val="tx2"/>
                        </a:solidFill>
                        <a:latin typeface="Times New Roman"/>
                        <a:ea typeface="Times New Roman"/>
                        <a:cs typeface="Times New Roman"/>
                        <a:sym typeface="Times New Roman"/>
                      </a:endParaRPr>
                    </a:p>
                  </a:txBody>
                  <a:tcPr marL="91467" marR="91467" marT="45733" marB="45733"/>
                </a:tc>
                <a:tc>
                  <a:txBody>
                    <a:bodyPr/>
                    <a:lstStyle/>
                    <a:p>
                      <a:pPr marL="0" marR="0" lvl="0" indent="0" algn="l" rtl="0">
                        <a:spcBef>
                          <a:spcPts val="0"/>
                        </a:spcBef>
                        <a:spcAft>
                          <a:spcPts val="0"/>
                        </a:spcAft>
                        <a:buNone/>
                      </a:pPr>
                      <a:r>
                        <a:rPr lang="en" sz="1600" b="1" u="none" strike="noStrike" cap="none" dirty="0">
                          <a:solidFill>
                            <a:schemeClr val="tx2"/>
                          </a:solidFill>
                        </a:rPr>
                        <a:t>Mathematical Concepts and Quantitative Reasoning</a:t>
                      </a:r>
                      <a:endParaRPr sz="1600" b="1" u="none" strike="noStrike" cap="none" dirty="0">
                        <a:solidFill>
                          <a:schemeClr val="tx2"/>
                        </a:solidFill>
                        <a:latin typeface="Times New Roman"/>
                        <a:ea typeface="Times New Roman"/>
                        <a:cs typeface="Times New Roman"/>
                        <a:sym typeface="Times New Roman"/>
                      </a:endParaRPr>
                    </a:p>
                  </a:txBody>
                  <a:tcPr marL="91467" marR="91467" marT="45733" marB="45733"/>
                </a:tc>
                <a:tc>
                  <a:txBody>
                    <a:bodyPr/>
                    <a:lstStyle/>
                    <a:p>
                      <a:pPr marL="0" marR="0" lvl="0" indent="0" algn="l" rtl="0">
                        <a:spcBef>
                          <a:spcPts val="0"/>
                        </a:spcBef>
                        <a:spcAft>
                          <a:spcPts val="0"/>
                        </a:spcAft>
                        <a:buNone/>
                      </a:pPr>
                      <a:r>
                        <a:rPr lang="en" sz="1500" u="none" strike="noStrike" cap="none">
                          <a:solidFill>
                            <a:schemeClr val="tx2"/>
                          </a:solidFill>
                        </a:rPr>
                        <a:t>1 course </a:t>
                      </a:r>
                      <a:endParaRPr sz="1500" u="none" strike="noStrike" cap="none">
                        <a:solidFill>
                          <a:schemeClr val="tx2"/>
                        </a:solidFill>
                        <a:latin typeface="Times New Roman"/>
                        <a:ea typeface="Times New Roman"/>
                        <a:cs typeface="Times New Roman"/>
                        <a:sym typeface="Times New Roman"/>
                      </a:endParaRPr>
                    </a:p>
                  </a:txBody>
                  <a:tcPr marL="91467" marR="91467" marT="45733" marB="45733"/>
                </a:tc>
                <a:extLst>
                  <a:ext uri="{0D108BD9-81ED-4DB2-BD59-A6C34878D82A}">
                    <a16:rowId xmlns:a16="http://schemas.microsoft.com/office/drawing/2014/main" val="10002"/>
                  </a:ext>
                </a:extLst>
              </a:tr>
              <a:tr h="782347">
                <a:tc>
                  <a:txBody>
                    <a:bodyPr/>
                    <a:lstStyle/>
                    <a:p>
                      <a:pPr marL="0" marR="0" lvl="0" indent="0" algn="l" rtl="0">
                        <a:spcBef>
                          <a:spcPts val="0"/>
                        </a:spcBef>
                        <a:spcAft>
                          <a:spcPts val="0"/>
                        </a:spcAft>
                        <a:buNone/>
                      </a:pPr>
                      <a:r>
                        <a:rPr lang="en" sz="1600" u="none" strike="noStrike" cap="none">
                          <a:solidFill>
                            <a:schemeClr val="tx2"/>
                          </a:solidFill>
                        </a:rPr>
                        <a:t>3</a:t>
                      </a:r>
                      <a:endParaRPr sz="1600" u="none" strike="noStrike" cap="none">
                        <a:solidFill>
                          <a:schemeClr val="tx2"/>
                        </a:solidFill>
                        <a:latin typeface="Times New Roman"/>
                        <a:ea typeface="Times New Roman"/>
                        <a:cs typeface="Times New Roman"/>
                        <a:sym typeface="Times New Roman"/>
                      </a:endParaRPr>
                    </a:p>
                  </a:txBody>
                  <a:tcPr marL="91467" marR="91467" marT="45733" marB="45733"/>
                </a:tc>
                <a:tc>
                  <a:txBody>
                    <a:bodyPr/>
                    <a:lstStyle/>
                    <a:p>
                      <a:pPr marL="0" marR="0" lvl="0" indent="0" algn="l" rtl="0">
                        <a:spcBef>
                          <a:spcPts val="0"/>
                        </a:spcBef>
                        <a:spcAft>
                          <a:spcPts val="0"/>
                        </a:spcAft>
                        <a:buNone/>
                      </a:pPr>
                      <a:r>
                        <a:rPr lang="en" sz="1600" b="1" u="none" strike="noStrike" cap="none">
                          <a:solidFill>
                            <a:schemeClr val="tx2"/>
                          </a:solidFill>
                        </a:rPr>
                        <a:t>Arts and Humanities</a:t>
                      </a:r>
                      <a:endParaRPr sz="1500">
                        <a:solidFill>
                          <a:schemeClr val="tx2"/>
                        </a:solidFill>
                      </a:endParaRPr>
                    </a:p>
                    <a:p>
                      <a:pPr marL="0" marR="0" lvl="0" indent="0" algn="l" rtl="0">
                        <a:spcBef>
                          <a:spcPts val="0"/>
                        </a:spcBef>
                        <a:spcAft>
                          <a:spcPts val="0"/>
                        </a:spcAft>
                        <a:buNone/>
                      </a:pPr>
                      <a:r>
                        <a:rPr lang="en" sz="1500" u="none" strike="noStrike" cap="none">
                          <a:solidFill>
                            <a:schemeClr val="tx2"/>
                          </a:solidFill>
                        </a:rPr>
                        <a:t>Arts</a:t>
                      </a:r>
                      <a:endParaRPr sz="1500">
                        <a:solidFill>
                          <a:schemeClr val="tx2"/>
                        </a:solidFill>
                      </a:endParaRPr>
                    </a:p>
                    <a:p>
                      <a:pPr marL="0" marR="0" lvl="0" indent="0" algn="l" rtl="0">
                        <a:spcBef>
                          <a:spcPts val="0"/>
                        </a:spcBef>
                        <a:spcAft>
                          <a:spcPts val="0"/>
                        </a:spcAft>
                        <a:buNone/>
                      </a:pPr>
                      <a:r>
                        <a:rPr lang="en" sz="1500" u="none" strike="noStrike" cap="none">
                          <a:solidFill>
                            <a:schemeClr val="tx2"/>
                          </a:solidFill>
                        </a:rPr>
                        <a:t>Humanities</a:t>
                      </a:r>
                      <a:endParaRPr sz="1500" u="none" strike="noStrike" cap="none">
                        <a:solidFill>
                          <a:schemeClr val="tx2"/>
                        </a:solidFill>
                        <a:latin typeface="Times New Roman"/>
                        <a:ea typeface="Times New Roman"/>
                        <a:cs typeface="Times New Roman"/>
                        <a:sym typeface="Times New Roman"/>
                      </a:endParaRPr>
                    </a:p>
                  </a:txBody>
                  <a:tcPr marL="91467" marR="91467" marT="45733" marB="45733"/>
                </a:tc>
                <a:tc>
                  <a:txBody>
                    <a:bodyPr/>
                    <a:lstStyle/>
                    <a:p>
                      <a:pPr marL="0" marR="0" lvl="0" indent="0" algn="l" rtl="0">
                        <a:spcBef>
                          <a:spcPts val="0"/>
                        </a:spcBef>
                        <a:spcAft>
                          <a:spcPts val="0"/>
                        </a:spcAft>
                        <a:buNone/>
                      </a:pPr>
                      <a:r>
                        <a:rPr lang="en" sz="1500" u="none" strike="noStrike" cap="none">
                          <a:solidFill>
                            <a:schemeClr val="tx2"/>
                          </a:solidFill>
                        </a:rPr>
                        <a:t> </a:t>
                      </a:r>
                      <a:endParaRPr sz="1500">
                        <a:solidFill>
                          <a:schemeClr val="tx2"/>
                        </a:solidFill>
                      </a:endParaRPr>
                    </a:p>
                    <a:p>
                      <a:pPr marL="0" marR="0" lvl="0" indent="0" algn="l" rtl="0">
                        <a:spcBef>
                          <a:spcPts val="0"/>
                        </a:spcBef>
                        <a:spcAft>
                          <a:spcPts val="0"/>
                        </a:spcAft>
                        <a:buNone/>
                      </a:pPr>
                      <a:r>
                        <a:rPr lang="en" sz="1500" u="none" strike="noStrike" cap="none">
                          <a:solidFill>
                            <a:schemeClr val="tx2"/>
                          </a:solidFill>
                        </a:rPr>
                        <a:t>1 course </a:t>
                      </a:r>
                      <a:endParaRPr sz="1500">
                        <a:solidFill>
                          <a:schemeClr val="tx2"/>
                        </a:solidFill>
                      </a:endParaRPr>
                    </a:p>
                    <a:p>
                      <a:pPr marL="0" marR="0" lvl="0" indent="0" algn="l" rtl="0">
                        <a:spcBef>
                          <a:spcPts val="0"/>
                        </a:spcBef>
                        <a:spcAft>
                          <a:spcPts val="0"/>
                        </a:spcAft>
                        <a:buNone/>
                      </a:pPr>
                      <a:r>
                        <a:rPr lang="en" sz="1500" u="none" strike="noStrike" cap="none">
                          <a:solidFill>
                            <a:schemeClr val="tx2"/>
                          </a:solidFill>
                        </a:rPr>
                        <a:t>1 course </a:t>
                      </a:r>
                      <a:endParaRPr sz="1500" u="none" strike="noStrike" cap="none">
                        <a:solidFill>
                          <a:schemeClr val="tx2"/>
                        </a:solidFill>
                        <a:latin typeface="Times New Roman"/>
                        <a:ea typeface="Times New Roman"/>
                        <a:cs typeface="Times New Roman"/>
                        <a:sym typeface="Times New Roman"/>
                      </a:endParaRPr>
                    </a:p>
                  </a:txBody>
                  <a:tcPr marL="91467" marR="91467" marT="45733" marB="45733"/>
                </a:tc>
                <a:extLst>
                  <a:ext uri="{0D108BD9-81ED-4DB2-BD59-A6C34878D82A}">
                    <a16:rowId xmlns:a16="http://schemas.microsoft.com/office/drawing/2014/main" val="10003"/>
                  </a:ext>
                </a:extLst>
              </a:tr>
              <a:tr h="558827">
                <a:tc>
                  <a:txBody>
                    <a:bodyPr/>
                    <a:lstStyle/>
                    <a:p>
                      <a:pPr marL="0" marR="0" lvl="0" indent="0" algn="l" rtl="0">
                        <a:spcBef>
                          <a:spcPts val="0"/>
                        </a:spcBef>
                        <a:spcAft>
                          <a:spcPts val="0"/>
                        </a:spcAft>
                        <a:buNone/>
                      </a:pPr>
                      <a:r>
                        <a:rPr lang="en" sz="1600" u="none" strike="noStrike" cap="none">
                          <a:solidFill>
                            <a:schemeClr val="tx2"/>
                          </a:solidFill>
                        </a:rPr>
                        <a:t>4</a:t>
                      </a:r>
                      <a:endParaRPr sz="1600" u="none" strike="noStrike" cap="none">
                        <a:solidFill>
                          <a:schemeClr val="tx2"/>
                        </a:solidFill>
                        <a:latin typeface="Times New Roman"/>
                        <a:ea typeface="Times New Roman"/>
                        <a:cs typeface="Times New Roman"/>
                        <a:sym typeface="Times New Roman"/>
                      </a:endParaRPr>
                    </a:p>
                  </a:txBody>
                  <a:tcPr marL="91467" marR="91467" marT="45733" marB="45733"/>
                </a:tc>
                <a:tc>
                  <a:txBody>
                    <a:bodyPr/>
                    <a:lstStyle/>
                    <a:p>
                      <a:pPr marL="0" marR="0" lvl="0" indent="0" algn="l" rtl="0">
                        <a:spcBef>
                          <a:spcPts val="0"/>
                        </a:spcBef>
                        <a:spcAft>
                          <a:spcPts val="0"/>
                        </a:spcAft>
                        <a:buNone/>
                      </a:pPr>
                      <a:r>
                        <a:rPr lang="en" sz="1600" b="1" u="none" strike="noStrike" cap="none" dirty="0">
                          <a:solidFill>
                            <a:schemeClr val="tx2"/>
                          </a:solidFill>
                        </a:rPr>
                        <a:t>Social and Behavioral Sciences</a:t>
                      </a:r>
                      <a:endParaRPr sz="1500" dirty="0">
                        <a:solidFill>
                          <a:schemeClr val="tx2"/>
                        </a:solidFill>
                      </a:endParaRPr>
                    </a:p>
                    <a:p>
                      <a:pPr marL="0" marR="0" lvl="0" indent="0" algn="l" rtl="0">
                        <a:spcBef>
                          <a:spcPts val="0"/>
                        </a:spcBef>
                        <a:spcAft>
                          <a:spcPts val="0"/>
                        </a:spcAft>
                        <a:buNone/>
                      </a:pPr>
                      <a:r>
                        <a:rPr lang="en" sz="1500" u="none" strike="noStrike" cap="none" dirty="0">
                          <a:solidFill>
                            <a:schemeClr val="tx2"/>
                          </a:solidFill>
                        </a:rPr>
                        <a:t>Two disciplines</a:t>
                      </a:r>
                      <a:endParaRPr sz="1500" u="none" strike="noStrike" cap="none" dirty="0">
                        <a:solidFill>
                          <a:schemeClr val="tx2"/>
                        </a:solidFill>
                        <a:latin typeface="Times New Roman"/>
                        <a:ea typeface="Times New Roman"/>
                        <a:cs typeface="Times New Roman"/>
                        <a:sym typeface="Times New Roman"/>
                      </a:endParaRPr>
                    </a:p>
                  </a:txBody>
                  <a:tcPr marL="91467" marR="91467" marT="45733" marB="45733"/>
                </a:tc>
                <a:tc>
                  <a:txBody>
                    <a:bodyPr/>
                    <a:lstStyle/>
                    <a:p>
                      <a:pPr marL="0" marR="0" lvl="0" indent="0" algn="l" rtl="0">
                        <a:spcBef>
                          <a:spcPts val="0"/>
                        </a:spcBef>
                        <a:spcAft>
                          <a:spcPts val="0"/>
                        </a:spcAft>
                        <a:buNone/>
                      </a:pPr>
                      <a:r>
                        <a:rPr lang="en" sz="1500" u="none" strike="noStrike" cap="none">
                          <a:solidFill>
                            <a:schemeClr val="tx2"/>
                          </a:solidFill>
                        </a:rPr>
                        <a:t> </a:t>
                      </a:r>
                      <a:endParaRPr sz="1500">
                        <a:solidFill>
                          <a:schemeClr val="tx2"/>
                        </a:solidFill>
                      </a:endParaRPr>
                    </a:p>
                    <a:p>
                      <a:pPr marL="0" marR="0" lvl="0" indent="0" algn="l" rtl="0">
                        <a:spcBef>
                          <a:spcPts val="0"/>
                        </a:spcBef>
                        <a:spcAft>
                          <a:spcPts val="0"/>
                        </a:spcAft>
                        <a:buNone/>
                      </a:pPr>
                      <a:r>
                        <a:rPr lang="en" sz="1500" u="none" strike="noStrike" cap="none">
                          <a:solidFill>
                            <a:schemeClr val="tx2"/>
                          </a:solidFill>
                        </a:rPr>
                        <a:t>2 courses </a:t>
                      </a:r>
                      <a:endParaRPr sz="1500" u="none" strike="noStrike" cap="none">
                        <a:solidFill>
                          <a:schemeClr val="tx2"/>
                        </a:solidFill>
                        <a:latin typeface="Times New Roman"/>
                        <a:ea typeface="Times New Roman"/>
                        <a:cs typeface="Times New Roman"/>
                        <a:sym typeface="Times New Roman"/>
                      </a:endParaRPr>
                    </a:p>
                  </a:txBody>
                  <a:tcPr marL="91467" marR="91467" marT="45733" marB="45733"/>
                </a:tc>
                <a:extLst>
                  <a:ext uri="{0D108BD9-81ED-4DB2-BD59-A6C34878D82A}">
                    <a16:rowId xmlns:a16="http://schemas.microsoft.com/office/drawing/2014/main" val="10004"/>
                  </a:ext>
                </a:extLst>
              </a:tr>
              <a:tr h="1005867">
                <a:tc>
                  <a:txBody>
                    <a:bodyPr/>
                    <a:lstStyle/>
                    <a:p>
                      <a:pPr marL="0" marR="0" lvl="0" indent="0" algn="l" rtl="0">
                        <a:spcBef>
                          <a:spcPts val="0"/>
                        </a:spcBef>
                        <a:spcAft>
                          <a:spcPts val="0"/>
                        </a:spcAft>
                        <a:buNone/>
                      </a:pPr>
                      <a:r>
                        <a:rPr lang="en" sz="1600" u="none" strike="noStrike" cap="none">
                          <a:solidFill>
                            <a:schemeClr val="tx2"/>
                          </a:solidFill>
                        </a:rPr>
                        <a:t>5</a:t>
                      </a:r>
                      <a:endParaRPr sz="1600" u="none" strike="noStrike" cap="none">
                        <a:solidFill>
                          <a:schemeClr val="tx2"/>
                        </a:solidFill>
                        <a:latin typeface="Times New Roman"/>
                        <a:ea typeface="Times New Roman"/>
                        <a:cs typeface="Times New Roman"/>
                        <a:sym typeface="Times New Roman"/>
                      </a:endParaRPr>
                    </a:p>
                  </a:txBody>
                  <a:tcPr marL="91467" marR="91467" marT="45733" marB="45733"/>
                </a:tc>
                <a:tc>
                  <a:txBody>
                    <a:bodyPr/>
                    <a:lstStyle/>
                    <a:p>
                      <a:pPr marL="0" marR="0" lvl="0" indent="0" algn="l" rtl="0">
                        <a:spcBef>
                          <a:spcPts val="0"/>
                        </a:spcBef>
                        <a:spcAft>
                          <a:spcPts val="0"/>
                        </a:spcAft>
                        <a:buNone/>
                      </a:pPr>
                      <a:r>
                        <a:rPr lang="en" sz="1600" b="1" u="none" strike="noStrike" cap="none">
                          <a:solidFill>
                            <a:schemeClr val="tx2"/>
                          </a:solidFill>
                        </a:rPr>
                        <a:t>Physical and Biological Sciences</a:t>
                      </a:r>
                      <a:endParaRPr sz="1500">
                        <a:solidFill>
                          <a:schemeClr val="tx2"/>
                        </a:solidFill>
                      </a:endParaRPr>
                    </a:p>
                    <a:p>
                      <a:pPr marL="0" marR="0" lvl="0" indent="0" algn="l" rtl="0">
                        <a:spcBef>
                          <a:spcPts val="0"/>
                        </a:spcBef>
                        <a:spcAft>
                          <a:spcPts val="0"/>
                        </a:spcAft>
                        <a:buNone/>
                      </a:pPr>
                      <a:r>
                        <a:rPr lang="en" sz="1500" u="none" strike="noStrike" cap="none">
                          <a:solidFill>
                            <a:schemeClr val="tx2"/>
                          </a:solidFill>
                        </a:rPr>
                        <a:t>Physical Science</a:t>
                      </a:r>
                      <a:endParaRPr sz="1500">
                        <a:solidFill>
                          <a:schemeClr val="tx2"/>
                        </a:solidFill>
                      </a:endParaRPr>
                    </a:p>
                    <a:p>
                      <a:pPr marL="0" marR="0" lvl="0" indent="0" algn="l" rtl="0">
                        <a:spcBef>
                          <a:spcPts val="0"/>
                        </a:spcBef>
                        <a:spcAft>
                          <a:spcPts val="0"/>
                        </a:spcAft>
                        <a:buNone/>
                      </a:pPr>
                      <a:r>
                        <a:rPr lang="en" sz="1500" u="none" strike="noStrike" cap="none">
                          <a:solidFill>
                            <a:schemeClr val="tx2"/>
                          </a:solidFill>
                        </a:rPr>
                        <a:t>Biological Science</a:t>
                      </a:r>
                      <a:endParaRPr sz="1500">
                        <a:solidFill>
                          <a:schemeClr val="tx2"/>
                        </a:solidFill>
                      </a:endParaRPr>
                    </a:p>
                    <a:p>
                      <a:pPr marL="0" marR="0" lvl="0" indent="0" algn="l" rtl="0">
                        <a:spcBef>
                          <a:spcPts val="0"/>
                        </a:spcBef>
                        <a:spcAft>
                          <a:spcPts val="0"/>
                        </a:spcAft>
                        <a:buNone/>
                      </a:pPr>
                      <a:r>
                        <a:rPr lang="en" sz="1500" u="none" strike="noStrike" cap="none">
                          <a:solidFill>
                            <a:schemeClr val="tx2"/>
                          </a:solidFill>
                        </a:rPr>
                        <a:t>Laboratory (for physical or biological science course)</a:t>
                      </a:r>
                      <a:endParaRPr sz="1500" u="none" strike="noStrike" cap="none">
                        <a:solidFill>
                          <a:schemeClr val="tx2"/>
                        </a:solidFill>
                        <a:latin typeface="Times New Roman"/>
                        <a:ea typeface="Times New Roman"/>
                        <a:cs typeface="Times New Roman"/>
                        <a:sym typeface="Times New Roman"/>
                      </a:endParaRPr>
                    </a:p>
                  </a:txBody>
                  <a:tcPr marL="91467" marR="91467" marT="45733" marB="45733"/>
                </a:tc>
                <a:tc>
                  <a:txBody>
                    <a:bodyPr/>
                    <a:lstStyle/>
                    <a:p>
                      <a:pPr marL="0" marR="0" lvl="0" indent="0" algn="l" rtl="0">
                        <a:spcBef>
                          <a:spcPts val="0"/>
                        </a:spcBef>
                        <a:spcAft>
                          <a:spcPts val="0"/>
                        </a:spcAft>
                        <a:buNone/>
                      </a:pPr>
                      <a:r>
                        <a:rPr lang="en" sz="1500" u="none" strike="noStrike" cap="none">
                          <a:solidFill>
                            <a:schemeClr val="tx2"/>
                          </a:solidFill>
                        </a:rPr>
                        <a:t> </a:t>
                      </a:r>
                      <a:endParaRPr sz="1500">
                        <a:solidFill>
                          <a:schemeClr val="tx2"/>
                        </a:solidFill>
                      </a:endParaRPr>
                    </a:p>
                    <a:p>
                      <a:pPr marL="0" marR="0" lvl="0" indent="0" algn="l" rtl="0">
                        <a:spcBef>
                          <a:spcPts val="0"/>
                        </a:spcBef>
                        <a:spcAft>
                          <a:spcPts val="0"/>
                        </a:spcAft>
                        <a:buNone/>
                      </a:pPr>
                      <a:r>
                        <a:rPr lang="en" sz="1500" u="none" strike="noStrike" cap="none">
                          <a:solidFill>
                            <a:schemeClr val="tx2"/>
                          </a:solidFill>
                        </a:rPr>
                        <a:t>1 course </a:t>
                      </a:r>
                      <a:endParaRPr sz="1500">
                        <a:solidFill>
                          <a:schemeClr val="tx2"/>
                        </a:solidFill>
                      </a:endParaRPr>
                    </a:p>
                    <a:p>
                      <a:pPr marL="0" marR="0" lvl="0" indent="0" algn="l" rtl="0">
                        <a:spcBef>
                          <a:spcPts val="0"/>
                        </a:spcBef>
                        <a:spcAft>
                          <a:spcPts val="0"/>
                        </a:spcAft>
                        <a:buNone/>
                      </a:pPr>
                      <a:r>
                        <a:rPr lang="en" sz="1500" u="none" strike="noStrike" cap="none">
                          <a:solidFill>
                            <a:schemeClr val="tx2"/>
                          </a:solidFill>
                        </a:rPr>
                        <a:t>1 course </a:t>
                      </a:r>
                      <a:endParaRPr sz="1500">
                        <a:solidFill>
                          <a:schemeClr val="tx2"/>
                        </a:solidFill>
                      </a:endParaRPr>
                    </a:p>
                    <a:p>
                      <a:pPr marL="0" marR="0" lvl="0" indent="0" algn="l" rtl="0">
                        <a:spcBef>
                          <a:spcPts val="0"/>
                        </a:spcBef>
                        <a:spcAft>
                          <a:spcPts val="0"/>
                        </a:spcAft>
                        <a:buNone/>
                      </a:pPr>
                      <a:r>
                        <a:rPr lang="en" sz="1500" u="none" strike="noStrike" cap="none">
                          <a:solidFill>
                            <a:schemeClr val="tx2"/>
                          </a:solidFill>
                        </a:rPr>
                        <a:t>(1 unit)</a:t>
                      </a:r>
                      <a:endParaRPr sz="1500" u="none" strike="noStrike" cap="none">
                        <a:solidFill>
                          <a:schemeClr val="tx2"/>
                        </a:solidFill>
                        <a:latin typeface="Times New Roman"/>
                        <a:ea typeface="Times New Roman"/>
                        <a:cs typeface="Times New Roman"/>
                        <a:sym typeface="Times New Roman"/>
                      </a:endParaRPr>
                    </a:p>
                  </a:txBody>
                  <a:tcPr marL="91467" marR="91467" marT="45733" marB="45733"/>
                </a:tc>
                <a:extLst>
                  <a:ext uri="{0D108BD9-81ED-4DB2-BD59-A6C34878D82A}">
                    <a16:rowId xmlns:a16="http://schemas.microsoft.com/office/drawing/2014/main" val="10005"/>
                  </a:ext>
                </a:extLst>
              </a:tr>
              <a:tr h="335307">
                <a:tc>
                  <a:txBody>
                    <a:bodyPr/>
                    <a:lstStyle/>
                    <a:p>
                      <a:pPr marL="0" marR="0" lvl="0" indent="0" algn="l" rtl="0">
                        <a:spcBef>
                          <a:spcPts val="0"/>
                        </a:spcBef>
                        <a:spcAft>
                          <a:spcPts val="0"/>
                        </a:spcAft>
                        <a:buNone/>
                      </a:pPr>
                      <a:r>
                        <a:rPr lang="en" sz="1600" u="none" strike="noStrike" cap="none">
                          <a:solidFill>
                            <a:schemeClr val="tx2"/>
                          </a:solidFill>
                        </a:rPr>
                        <a:t>6</a:t>
                      </a:r>
                      <a:endParaRPr sz="1600" u="none" strike="noStrike" cap="none">
                        <a:solidFill>
                          <a:schemeClr val="tx2"/>
                        </a:solidFill>
                        <a:latin typeface="Times New Roman"/>
                        <a:ea typeface="Times New Roman"/>
                        <a:cs typeface="Times New Roman"/>
                        <a:sym typeface="Times New Roman"/>
                      </a:endParaRPr>
                    </a:p>
                  </a:txBody>
                  <a:tcPr marL="91467" marR="91467" marT="45733" marB="45733"/>
                </a:tc>
                <a:tc>
                  <a:txBody>
                    <a:bodyPr/>
                    <a:lstStyle/>
                    <a:p>
                      <a:pPr marL="0" marR="0" lvl="0" indent="0" algn="l" rtl="0">
                        <a:spcBef>
                          <a:spcPts val="0"/>
                        </a:spcBef>
                        <a:spcAft>
                          <a:spcPts val="0"/>
                        </a:spcAft>
                        <a:buNone/>
                      </a:pPr>
                      <a:r>
                        <a:rPr lang="en" sz="1600" b="1" u="none" strike="noStrike" cap="none">
                          <a:solidFill>
                            <a:schemeClr val="tx2"/>
                          </a:solidFill>
                        </a:rPr>
                        <a:t>Ethnic Studies</a:t>
                      </a:r>
                      <a:endParaRPr sz="1600" b="1" u="none" strike="noStrike" cap="none">
                        <a:solidFill>
                          <a:schemeClr val="tx2"/>
                        </a:solidFill>
                        <a:latin typeface="Times New Roman"/>
                        <a:ea typeface="Times New Roman"/>
                        <a:cs typeface="Times New Roman"/>
                        <a:sym typeface="Times New Roman"/>
                      </a:endParaRPr>
                    </a:p>
                  </a:txBody>
                  <a:tcPr marL="91467" marR="91467" marT="45733" marB="45733"/>
                </a:tc>
                <a:tc>
                  <a:txBody>
                    <a:bodyPr/>
                    <a:lstStyle/>
                    <a:p>
                      <a:pPr marL="0" marR="0" lvl="0" indent="0" algn="l" rtl="0">
                        <a:spcBef>
                          <a:spcPts val="0"/>
                        </a:spcBef>
                        <a:spcAft>
                          <a:spcPts val="0"/>
                        </a:spcAft>
                        <a:buNone/>
                      </a:pPr>
                      <a:r>
                        <a:rPr lang="en" sz="1500" u="none" strike="noStrike" cap="none">
                          <a:solidFill>
                            <a:schemeClr val="tx2"/>
                          </a:solidFill>
                        </a:rPr>
                        <a:t>1 course </a:t>
                      </a:r>
                      <a:endParaRPr sz="1500" u="none" strike="noStrike" cap="none">
                        <a:solidFill>
                          <a:schemeClr val="tx2"/>
                        </a:solidFill>
                        <a:latin typeface="Times New Roman"/>
                        <a:ea typeface="Times New Roman"/>
                        <a:cs typeface="Times New Roman"/>
                        <a:sym typeface="Times New Roman"/>
                      </a:endParaRPr>
                    </a:p>
                  </a:txBody>
                  <a:tcPr marL="91467" marR="91467" marT="45733" marB="45733"/>
                </a:tc>
                <a:extLst>
                  <a:ext uri="{0D108BD9-81ED-4DB2-BD59-A6C34878D82A}">
                    <a16:rowId xmlns:a16="http://schemas.microsoft.com/office/drawing/2014/main" val="10006"/>
                  </a:ext>
                </a:extLst>
              </a:tr>
              <a:tr h="822987">
                <a:tc>
                  <a:txBody>
                    <a:bodyPr/>
                    <a:lstStyle/>
                    <a:p>
                      <a:pPr marL="0" marR="0" lvl="0" indent="0" algn="l" rtl="0">
                        <a:spcBef>
                          <a:spcPts val="0"/>
                        </a:spcBef>
                        <a:spcAft>
                          <a:spcPts val="0"/>
                        </a:spcAft>
                        <a:buNone/>
                      </a:pPr>
                      <a:r>
                        <a:rPr lang="en" sz="1600" u="none" strike="noStrike" cap="none">
                          <a:solidFill>
                            <a:schemeClr val="tx2"/>
                          </a:solidFill>
                        </a:rPr>
                        <a:t>Total Courses (units)</a:t>
                      </a:r>
                      <a:endParaRPr sz="1600" u="none" strike="noStrike" cap="none">
                        <a:solidFill>
                          <a:schemeClr val="tx2"/>
                        </a:solidFill>
                        <a:latin typeface="Times New Roman"/>
                        <a:ea typeface="Times New Roman"/>
                        <a:cs typeface="Times New Roman"/>
                        <a:sym typeface="Times New Roman"/>
                      </a:endParaRPr>
                    </a:p>
                  </a:txBody>
                  <a:tcPr marL="91467" marR="91467" marT="45733" marB="45733"/>
                </a:tc>
                <a:tc>
                  <a:txBody>
                    <a:bodyPr/>
                    <a:lstStyle/>
                    <a:p>
                      <a:pPr marL="0" marR="0" lvl="0" indent="0" algn="l" rtl="0">
                        <a:spcBef>
                          <a:spcPts val="0"/>
                        </a:spcBef>
                        <a:spcAft>
                          <a:spcPts val="0"/>
                        </a:spcAft>
                        <a:buNone/>
                      </a:pPr>
                      <a:endParaRPr sz="1600" dirty="0">
                        <a:solidFill>
                          <a:schemeClr val="tx2"/>
                        </a:solidFill>
                        <a:latin typeface="Times New Roman"/>
                        <a:ea typeface="Times New Roman"/>
                        <a:cs typeface="Times New Roman"/>
                        <a:sym typeface="Times New Roman"/>
                      </a:endParaRPr>
                    </a:p>
                  </a:txBody>
                  <a:tcPr marL="91467" marR="91467" marT="45733" marB="45733"/>
                </a:tc>
                <a:tc>
                  <a:txBody>
                    <a:bodyPr/>
                    <a:lstStyle/>
                    <a:p>
                      <a:pPr marL="0" marR="0" lvl="0" indent="0" algn="l" rtl="0">
                        <a:spcBef>
                          <a:spcPts val="0"/>
                        </a:spcBef>
                        <a:spcAft>
                          <a:spcPts val="0"/>
                        </a:spcAft>
                        <a:buNone/>
                      </a:pPr>
                      <a:r>
                        <a:rPr lang="en" sz="1600" dirty="0">
                          <a:solidFill>
                            <a:schemeClr val="tx2"/>
                          </a:solidFill>
                        </a:rPr>
                        <a:t>11 courses </a:t>
                      </a:r>
                      <a:endParaRPr sz="1500" dirty="0">
                        <a:solidFill>
                          <a:schemeClr val="tx2"/>
                        </a:solidFill>
                      </a:endParaRPr>
                    </a:p>
                    <a:p>
                      <a:pPr marL="0" marR="0" lvl="0" indent="0" algn="l" rtl="0">
                        <a:spcBef>
                          <a:spcPts val="0"/>
                        </a:spcBef>
                        <a:spcAft>
                          <a:spcPts val="0"/>
                        </a:spcAft>
                        <a:buNone/>
                      </a:pPr>
                      <a:r>
                        <a:rPr lang="en" sz="1600" dirty="0">
                          <a:solidFill>
                            <a:schemeClr val="tx2"/>
                          </a:solidFill>
                        </a:rPr>
                        <a:t>(34 semester units)</a:t>
                      </a:r>
                      <a:endParaRPr sz="1600" dirty="0">
                        <a:solidFill>
                          <a:schemeClr val="tx2"/>
                        </a:solidFill>
                        <a:latin typeface="Times New Roman"/>
                        <a:ea typeface="Times New Roman"/>
                        <a:cs typeface="Times New Roman"/>
                        <a:sym typeface="Times New Roman"/>
                      </a:endParaRPr>
                    </a:p>
                  </a:txBody>
                  <a:tcPr marL="91467" marR="91467" marT="45733" marB="45733"/>
                </a:tc>
                <a:extLst>
                  <a:ext uri="{0D108BD9-81ED-4DB2-BD59-A6C34878D82A}">
                    <a16:rowId xmlns:a16="http://schemas.microsoft.com/office/drawing/2014/main" val="10007"/>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3"/>
          <p:cNvSpPr txBox="1">
            <a:spLocks noGrp="1"/>
          </p:cNvSpPr>
          <p:nvPr>
            <p:ph type="title"/>
          </p:nvPr>
        </p:nvSpPr>
        <p:spPr>
          <a:xfrm>
            <a:off x="609600" y="533400"/>
            <a:ext cx="10972800" cy="990800"/>
          </a:xfrm>
          <a:prstGeom prst="rect">
            <a:avLst/>
          </a:prstGeom>
          <a:noFill/>
          <a:ln>
            <a:noFill/>
          </a:ln>
        </p:spPr>
        <p:txBody>
          <a:bodyPr spcFirstLastPara="1" vert="horz" wrap="square" lIns="91433" tIns="45700" rIns="91433" bIns="45700" rtlCol="0" anchor="ctr" anchorCtr="0">
            <a:normAutofit/>
          </a:bodyPr>
          <a:lstStyle/>
          <a:p>
            <a:pPr>
              <a:buClr>
                <a:schemeClr val="lt1"/>
              </a:buClr>
              <a:buSzPts val="2700"/>
            </a:pPr>
            <a:r>
              <a:rPr lang="en" sz="3200"/>
              <a:t>Cal-GETC: Differences from other GE Patterns</a:t>
            </a:r>
            <a:endParaRPr sz="3200"/>
          </a:p>
        </p:txBody>
      </p:sp>
      <p:sp>
        <p:nvSpPr>
          <p:cNvPr id="286" name="Google Shape;286;p43"/>
          <p:cNvSpPr txBox="1">
            <a:spLocks noGrp="1"/>
          </p:cNvSpPr>
          <p:nvPr>
            <p:ph type="body" idx="1"/>
          </p:nvPr>
        </p:nvSpPr>
        <p:spPr>
          <a:xfrm>
            <a:off x="609600" y="1600200"/>
            <a:ext cx="10972800" cy="4876800"/>
          </a:xfrm>
          <a:prstGeom prst="rect">
            <a:avLst/>
          </a:prstGeom>
          <a:noFill/>
          <a:ln>
            <a:noFill/>
          </a:ln>
        </p:spPr>
        <p:txBody>
          <a:bodyPr spcFirstLastPara="1" vert="horz" wrap="square" lIns="91433" tIns="45700" rIns="91433" bIns="45700" rtlCol="0" anchor="t" anchorCtr="0">
            <a:normAutofit/>
          </a:bodyPr>
          <a:lstStyle/>
          <a:p>
            <a:pPr marL="237061" indent="-228594">
              <a:spcBef>
                <a:spcPts val="0"/>
              </a:spcBef>
              <a:buClr>
                <a:schemeClr val="dk1"/>
              </a:buClr>
              <a:buSzPts val="2100"/>
            </a:pPr>
            <a:r>
              <a:rPr lang="en" sz="2800" dirty="0">
                <a:solidFill>
                  <a:schemeClr val="tx2"/>
                </a:solidFill>
              </a:rPr>
              <a:t>Oral communication included; adjustments to CCC courses required</a:t>
            </a:r>
            <a:endParaRPr dirty="0">
              <a:solidFill>
                <a:schemeClr val="tx2"/>
              </a:solidFill>
            </a:endParaRPr>
          </a:p>
          <a:p>
            <a:pPr marL="237061" indent="-228594">
              <a:spcBef>
                <a:spcPts val="2267"/>
              </a:spcBef>
              <a:buClr>
                <a:schemeClr val="dk1"/>
              </a:buClr>
              <a:buSzPts val="2100"/>
            </a:pPr>
            <a:r>
              <a:rPr lang="en" sz="2800" dirty="0">
                <a:solidFill>
                  <a:schemeClr val="tx2"/>
                </a:solidFill>
              </a:rPr>
              <a:t>Arts and Humanities Area limited to two courses</a:t>
            </a:r>
            <a:endParaRPr dirty="0">
              <a:solidFill>
                <a:schemeClr val="tx2"/>
              </a:solidFill>
            </a:endParaRPr>
          </a:p>
          <a:p>
            <a:pPr marL="237061" indent="-228594">
              <a:spcBef>
                <a:spcPts val="2267"/>
              </a:spcBef>
              <a:buClr>
                <a:schemeClr val="dk1"/>
              </a:buClr>
              <a:buSzPts val="2100"/>
            </a:pPr>
            <a:r>
              <a:rPr lang="en" sz="2800" dirty="0">
                <a:solidFill>
                  <a:schemeClr val="tx2"/>
                </a:solidFill>
              </a:rPr>
              <a:t>Behavioral and Social Sciences Area limited to two courses</a:t>
            </a:r>
            <a:endParaRPr dirty="0">
              <a:solidFill>
                <a:schemeClr val="tx2"/>
              </a:solidFill>
            </a:endParaRPr>
          </a:p>
          <a:p>
            <a:pPr marL="237061" indent="-228594">
              <a:spcBef>
                <a:spcPts val="2267"/>
              </a:spcBef>
              <a:buClr>
                <a:schemeClr val="dk1"/>
              </a:buClr>
              <a:buSzPts val="2100"/>
            </a:pPr>
            <a:r>
              <a:rPr lang="en" sz="2800" dirty="0">
                <a:solidFill>
                  <a:schemeClr val="tx2"/>
                </a:solidFill>
              </a:rPr>
              <a:t>Lifelong Learning and Self-Development not included</a:t>
            </a:r>
            <a:endParaRPr dirty="0">
              <a:solidFill>
                <a:schemeClr val="tx2"/>
              </a:solidFill>
            </a:endParaRPr>
          </a:p>
          <a:p>
            <a:pPr marL="237061" indent="-228594">
              <a:spcBef>
                <a:spcPts val="2267"/>
              </a:spcBef>
              <a:buClr>
                <a:schemeClr val="dk1"/>
              </a:buClr>
              <a:buSzPts val="2100"/>
            </a:pPr>
            <a:r>
              <a:rPr lang="en" sz="2800" dirty="0">
                <a:solidFill>
                  <a:schemeClr val="tx2"/>
                </a:solidFill>
              </a:rPr>
              <a:t>Ethnic Studies included </a:t>
            </a:r>
            <a:endParaRPr dirty="0">
              <a:solidFill>
                <a:schemeClr val="tx2"/>
              </a:solidFill>
            </a:endParaRPr>
          </a:p>
          <a:p>
            <a:pPr marL="237061" indent="-101597">
              <a:spcBef>
                <a:spcPts val="2267"/>
              </a:spcBef>
              <a:spcAft>
                <a:spcPts val="1600"/>
              </a:spcAft>
              <a:buClr>
                <a:srgbClr val="262626"/>
              </a:buClr>
              <a:buSzPts val="1700"/>
              <a:buNone/>
            </a:pPr>
            <a:endParaRPr dirty="0">
              <a:solidFill>
                <a:schemeClr val="tx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4"/>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lgn="ctr">
              <a:buSzPts val="2700"/>
            </a:pPr>
            <a:r>
              <a:rPr lang="en" sz="3200" dirty="0"/>
              <a:t>Proposed Title 5 Associate Degree GE Pathway</a:t>
            </a:r>
            <a:endParaRPr sz="3200" dirty="0"/>
          </a:p>
        </p:txBody>
      </p:sp>
      <p:pic>
        <p:nvPicPr>
          <p:cNvPr id="292" name="Google Shape;292;p44" descr="proposed title 5 associate degree GE pathway"/>
          <p:cNvPicPr preferRelativeResize="0">
            <a:picLocks noGrp="1"/>
          </p:cNvPicPr>
          <p:nvPr>
            <p:ph sz="half" idx="1"/>
          </p:nvPr>
        </p:nvPicPr>
        <p:blipFill rotWithShape="1">
          <a:blip r:embed="rId3">
            <a:alphaModFix/>
          </a:blip>
          <a:stretch/>
        </p:blipFill>
        <p:spPr>
          <a:xfrm>
            <a:off x="2256058" y="2286000"/>
            <a:ext cx="7679883" cy="400843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5"/>
          <p:cNvSpPr txBox="1">
            <a:spLocks noGrp="1"/>
          </p:cNvSpPr>
          <p:nvPr>
            <p:ph type="title"/>
          </p:nvPr>
        </p:nvSpPr>
        <p:spPr/>
        <p:txBody>
          <a:bodyPr>
            <a:normAutofit/>
          </a:bodyPr>
          <a:lstStyle/>
          <a:p>
            <a:r>
              <a:rPr lang="en-US" sz="3200" dirty="0"/>
              <a:t>Proposed CCC Baccalaureate Lower Division Degree GE</a:t>
            </a:r>
          </a:p>
        </p:txBody>
      </p:sp>
      <p:sp>
        <p:nvSpPr>
          <p:cNvPr id="3" name="Content Placeholder 2">
            <a:extLst>
              <a:ext uri="{FF2B5EF4-FFF2-40B4-BE49-F238E27FC236}">
                <a16:creationId xmlns:a16="http://schemas.microsoft.com/office/drawing/2014/main" id="{8C219DCB-4A0F-456F-A1CF-B7CB9100CD2B}"/>
              </a:ext>
            </a:extLst>
          </p:cNvPr>
          <p:cNvSpPr>
            <a:spLocks noGrp="1"/>
          </p:cNvSpPr>
          <p:nvPr>
            <p:ph sz="half" idx="1"/>
          </p:nvPr>
        </p:nvSpPr>
        <p:spPr/>
        <p:txBody>
          <a:bodyPr/>
          <a:lstStyle/>
          <a:p>
            <a:pPr marL="338658" indent="-338658">
              <a:buClr>
                <a:srgbClr val="404040"/>
              </a:buClr>
              <a:buSzPts val="1800"/>
              <a:buFont typeface="Arial"/>
              <a:buChar char="•"/>
            </a:pPr>
            <a:r>
              <a:rPr lang="en-US" sz="2400" dirty="0">
                <a:solidFill>
                  <a:srgbClr val="404040"/>
                </a:solidFill>
                <a:latin typeface="Arial"/>
                <a:ea typeface="Arial"/>
                <a:cs typeface="Arial"/>
                <a:sym typeface="Arial"/>
              </a:rPr>
              <a:t>ACCJC currently requires 36 units of GE for CCC baccalaureate degree students (27 lower division; 9 upper division)</a:t>
            </a:r>
            <a:endParaRPr lang="en-US" sz="1467" dirty="0"/>
          </a:p>
          <a:p>
            <a:pPr marL="338658" indent="-338658">
              <a:spcBef>
                <a:spcPts val="1067"/>
              </a:spcBef>
              <a:buClr>
                <a:srgbClr val="404040"/>
              </a:buClr>
              <a:buSzPts val="1800"/>
              <a:buFont typeface="Arial"/>
              <a:buChar char="•"/>
            </a:pPr>
            <a:r>
              <a:rPr lang="en-US" sz="2400" dirty="0">
                <a:solidFill>
                  <a:srgbClr val="404040"/>
                </a:solidFill>
                <a:latin typeface="Arial"/>
                <a:ea typeface="Arial"/>
                <a:cs typeface="Arial"/>
                <a:sym typeface="Arial"/>
              </a:rPr>
              <a:t>Students are currently required to follow IGETC or CSU GE (which are being replaced by Cal-GETC)</a:t>
            </a:r>
            <a:endParaRPr lang="en-US" sz="1467" dirty="0"/>
          </a:p>
          <a:p>
            <a:pPr marL="338658" indent="-338658">
              <a:spcBef>
                <a:spcPts val="1067"/>
              </a:spcBef>
              <a:buClr>
                <a:srgbClr val="404040"/>
              </a:buClr>
              <a:buSzPts val="1800"/>
              <a:buFont typeface="Arial"/>
              <a:buChar char="•"/>
            </a:pPr>
            <a:r>
              <a:rPr lang="en-US" sz="2400" dirty="0">
                <a:solidFill>
                  <a:srgbClr val="404040"/>
                </a:solidFill>
                <a:latin typeface="Arial"/>
                <a:ea typeface="Arial"/>
                <a:cs typeface="Arial"/>
                <a:sym typeface="Arial"/>
              </a:rPr>
              <a:t>The proposed GE pathway:</a:t>
            </a:r>
            <a:endParaRPr lang="en-US" sz="1467" dirty="0"/>
          </a:p>
          <a:p>
            <a:pPr marL="1032908" lvl="1" indent="-347125">
              <a:spcBef>
                <a:spcPts val="533"/>
              </a:spcBef>
              <a:buClr>
                <a:srgbClr val="404040"/>
              </a:buClr>
              <a:buSzPts val="1700"/>
              <a:buFont typeface="Arial"/>
              <a:buChar char="•"/>
            </a:pPr>
            <a:r>
              <a:rPr lang="en-US" sz="2267" dirty="0">
                <a:solidFill>
                  <a:srgbClr val="404040"/>
                </a:solidFill>
                <a:latin typeface="Arial"/>
                <a:ea typeface="Arial"/>
                <a:cs typeface="Arial"/>
                <a:sym typeface="Arial"/>
              </a:rPr>
              <a:t>Helps address the challenge of high-unit technical degree programs</a:t>
            </a:r>
            <a:endParaRPr lang="en-US" sz="1467" dirty="0"/>
          </a:p>
          <a:p>
            <a:pPr marL="1032908" lvl="1" indent="-347125">
              <a:spcBef>
                <a:spcPts val="533"/>
              </a:spcBef>
              <a:buClr>
                <a:srgbClr val="404040"/>
              </a:buClr>
              <a:buSzPts val="1700"/>
              <a:buFont typeface="Arial"/>
              <a:buChar char="•"/>
            </a:pPr>
            <a:r>
              <a:rPr lang="en-US" sz="2267" dirty="0">
                <a:solidFill>
                  <a:srgbClr val="404040"/>
                </a:solidFill>
                <a:latin typeface="Arial"/>
                <a:ea typeface="Arial"/>
                <a:cs typeface="Arial"/>
                <a:sym typeface="Arial"/>
              </a:rPr>
              <a:t>May be more appropriate for our baccalaureate degree students (in terms of structure of pattern and area criteria)</a:t>
            </a:r>
            <a:endParaRPr lang="en-US" sz="1467" dirty="0"/>
          </a:p>
          <a:p>
            <a:pPr marL="1032908" lvl="1" indent="-347125">
              <a:spcBef>
                <a:spcPts val="533"/>
              </a:spcBef>
              <a:buClr>
                <a:srgbClr val="404040"/>
              </a:buClr>
              <a:buSzPts val="1700"/>
              <a:buFont typeface="Arial"/>
              <a:buChar char="•"/>
            </a:pPr>
            <a:r>
              <a:rPr lang="en-US" sz="2267" dirty="0">
                <a:solidFill>
                  <a:srgbClr val="404040"/>
                </a:solidFill>
                <a:latin typeface="Arial"/>
                <a:ea typeface="Arial"/>
                <a:cs typeface="Arial"/>
                <a:sym typeface="Arial"/>
              </a:rPr>
              <a:t>Would allow for increased flexibility for local approval of courses </a:t>
            </a:r>
            <a:endParaRPr lang="en-US" sz="1467"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6"/>
          <p:cNvSpPr txBox="1">
            <a:spLocks noGrp="1"/>
          </p:cNvSpPr>
          <p:nvPr>
            <p:ph type="title"/>
          </p:nvPr>
        </p:nvSpPr>
        <p:spPr/>
        <p:txBody>
          <a:bodyPr>
            <a:normAutofit/>
          </a:bodyPr>
          <a:lstStyle/>
          <a:p>
            <a:r>
              <a:rPr lang="en-US" sz="3200" dirty="0"/>
              <a:t>(proposal consideration) Baccalaureate Degree Lower Division GE Pathway</a:t>
            </a:r>
          </a:p>
        </p:txBody>
      </p:sp>
      <p:pic>
        <p:nvPicPr>
          <p:cNvPr id="4" name="Content Placeholder 3" descr="Table of BA Degree Lower Division GE Pathways ">
            <a:extLst>
              <a:ext uri="{FF2B5EF4-FFF2-40B4-BE49-F238E27FC236}">
                <a16:creationId xmlns:a16="http://schemas.microsoft.com/office/drawing/2014/main" id="{A9810408-3F67-4927-9B7A-6AD09C9D105A}"/>
              </a:ext>
            </a:extLst>
          </p:cNvPr>
          <p:cNvPicPr>
            <a:picLocks noGrp="1" noChangeAspect="1"/>
          </p:cNvPicPr>
          <p:nvPr>
            <p:ph sz="half" idx="1"/>
          </p:nvPr>
        </p:nvPicPr>
        <p:blipFill>
          <a:blip r:embed="rId3"/>
          <a:stretch>
            <a:fillRect/>
          </a:stretch>
        </p:blipFill>
        <p:spPr>
          <a:xfrm>
            <a:off x="1988319" y="2161912"/>
            <a:ext cx="7975869" cy="413252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7"/>
          <p:cNvSpPr txBox="1">
            <a:spLocks noGrp="1"/>
          </p:cNvSpPr>
          <p:nvPr>
            <p:ph type="title"/>
          </p:nvPr>
        </p:nvSpPr>
        <p:spPr/>
        <p:txBody>
          <a:bodyPr>
            <a:normAutofit/>
          </a:bodyPr>
          <a:lstStyle/>
          <a:p>
            <a:r>
              <a:rPr lang="en-US" sz="3200" dirty="0"/>
              <a:t>Opportunities and Challenges for Colleges and Students with GE </a:t>
            </a:r>
          </a:p>
        </p:txBody>
      </p:sp>
      <p:sp>
        <p:nvSpPr>
          <p:cNvPr id="3" name="Content Placeholder 2">
            <a:extLst>
              <a:ext uri="{FF2B5EF4-FFF2-40B4-BE49-F238E27FC236}">
                <a16:creationId xmlns:a16="http://schemas.microsoft.com/office/drawing/2014/main" id="{74B02BD0-F339-4108-8D33-CBD18CAC28EB}"/>
              </a:ext>
            </a:extLst>
          </p:cNvPr>
          <p:cNvSpPr>
            <a:spLocks noGrp="1"/>
          </p:cNvSpPr>
          <p:nvPr>
            <p:ph sz="half" idx="1"/>
          </p:nvPr>
        </p:nvSpPr>
        <p:spPr/>
        <p:txBody>
          <a:bodyPr>
            <a:normAutofit fontScale="77500" lnSpcReduction="20000"/>
          </a:bodyPr>
          <a:lstStyle/>
          <a:p>
            <a:r>
              <a:rPr lang="en-US" sz="2800" b="1" dirty="0">
                <a:solidFill>
                  <a:schemeClr val="tx2"/>
                </a:solidFill>
                <a:latin typeface="Arial"/>
                <a:ea typeface="Arial"/>
                <a:cs typeface="Gill Sans" panose="020B0502020104020203"/>
                <a:sym typeface="Arial"/>
              </a:rPr>
              <a:t>Opportunities:</a:t>
            </a:r>
            <a:endParaRPr lang="en-US" sz="1400" b="1" dirty="0">
              <a:solidFill>
                <a:schemeClr val="tx2"/>
              </a:solidFill>
              <a:cs typeface="Gill Sans" panose="020B0502020104020203"/>
            </a:endParaRPr>
          </a:p>
          <a:p>
            <a:pPr marL="338658" indent="-313259">
              <a:buClr>
                <a:schemeClr val="dk1"/>
              </a:buClr>
              <a:buSzPts val="1500"/>
              <a:buFont typeface="Arial"/>
              <a:buChar char="•"/>
            </a:pPr>
            <a:r>
              <a:rPr lang="en-US" sz="2800" dirty="0">
                <a:solidFill>
                  <a:schemeClr val="tx2"/>
                </a:solidFill>
                <a:latin typeface="Arial"/>
                <a:ea typeface="Arial"/>
                <a:cs typeface="Gill Sans" panose="020B0502020104020203"/>
                <a:sym typeface="Arial"/>
              </a:rPr>
              <a:t>Clear GE pathway </a:t>
            </a:r>
            <a:r>
              <a:rPr lang="en-US" sz="2800" dirty="0">
                <a:solidFill>
                  <a:schemeClr val="tx2"/>
                </a:solidFill>
                <a:cs typeface="Gill Sans" panose="020B0502020104020203"/>
              </a:rPr>
              <a:t>for local degrees and transfer</a:t>
            </a:r>
            <a:endParaRPr lang="en-US" sz="1400" dirty="0">
              <a:solidFill>
                <a:schemeClr val="tx2"/>
              </a:solidFill>
              <a:cs typeface="Gill Sans" panose="020B0502020104020203"/>
            </a:endParaRPr>
          </a:p>
          <a:p>
            <a:pPr marL="338658" indent="-313259">
              <a:buClr>
                <a:schemeClr val="dk1"/>
              </a:buClr>
              <a:buSzPts val="1500"/>
              <a:buFont typeface="Arial"/>
              <a:buChar char="•"/>
            </a:pPr>
            <a:r>
              <a:rPr lang="en-US" sz="2800" dirty="0">
                <a:solidFill>
                  <a:schemeClr val="tx2"/>
                </a:solidFill>
                <a:latin typeface="Arial"/>
                <a:ea typeface="Arial"/>
                <a:cs typeface="Gill Sans" panose="020B0502020104020203"/>
                <a:sym typeface="Arial"/>
              </a:rPr>
              <a:t>For local associate degrees, colleges may include additional areas (watch for additional units in degrees</a:t>
            </a:r>
            <a:r>
              <a:rPr lang="en-US" sz="2800" dirty="0">
                <a:solidFill>
                  <a:schemeClr val="tx2"/>
                </a:solidFill>
                <a:cs typeface="Gill Sans" panose="020B0502020104020203"/>
              </a:rPr>
              <a:t>)</a:t>
            </a:r>
            <a:endParaRPr lang="en-US" sz="1400" dirty="0">
              <a:solidFill>
                <a:schemeClr val="tx2"/>
              </a:solidFill>
              <a:cs typeface="Gill Sans" panose="020B0502020104020203"/>
            </a:endParaRPr>
          </a:p>
          <a:p>
            <a:pPr marL="338658" indent="-313259">
              <a:buClr>
                <a:schemeClr val="dk1"/>
              </a:buClr>
              <a:buSzPts val="1500"/>
              <a:buFont typeface="Arial"/>
              <a:buChar char="•"/>
            </a:pPr>
            <a:r>
              <a:rPr lang="en-US" sz="2800" dirty="0">
                <a:solidFill>
                  <a:schemeClr val="tx2"/>
                </a:solidFill>
                <a:latin typeface="Arial"/>
                <a:ea typeface="Arial"/>
                <a:cs typeface="Gill Sans" panose="020B0502020104020203"/>
                <a:sym typeface="Arial"/>
              </a:rPr>
              <a:t>All associate degree requirements will be GE or majors; no competency or additional graduation requirements needed</a:t>
            </a:r>
            <a:endParaRPr lang="en-US" sz="1400" dirty="0">
              <a:solidFill>
                <a:schemeClr val="tx2"/>
              </a:solidFill>
              <a:cs typeface="Gill Sans" panose="020B0502020104020203"/>
            </a:endParaRPr>
          </a:p>
          <a:p>
            <a:r>
              <a:rPr lang="en-US" sz="2800" b="1" dirty="0">
                <a:solidFill>
                  <a:schemeClr val="tx2"/>
                </a:solidFill>
                <a:latin typeface="Arial"/>
                <a:ea typeface="Arial"/>
                <a:cs typeface="Gill Sans" panose="020B0502020104020203"/>
                <a:sym typeface="Arial"/>
              </a:rPr>
              <a:t>Challenges:</a:t>
            </a:r>
            <a:endParaRPr lang="en-US" sz="1400" b="1" dirty="0">
              <a:solidFill>
                <a:schemeClr val="tx2"/>
              </a:solidFill>
              <a:cs typeface="Gill Sans" panose="020B0502020104020203"/>
            </a:endParaRPr>
          </a:p>
          <a:p>
            <a:pPr marL="338658" indent="-313259">
              <a:buClr>
                <a:schemeClr val="dk1"/>
              </a:buClr>
              <a:buSzPts val="1500"/>
              <a:buFont typeface="Arial"/>
              <a:buChar char="•"/>
            </a:pPr>
            <a:r>
              <a:rPr lang="en-US" sz="2800" dirty="0">
                <a:solidFill>
                  <a:schemeClr val="tx2"/>
                </a:solidFill>
                <a:latin typeface="Arial"/>
                <a:ea typeface="Arial"/>
                <a:cs typeface="Gill Sans" panose="020B0502020104020203"/>
                <a:sym typeface="Arial"/>
              </a:rPr>
              <a:t>All transfer students will need to take courses meeting UC course standard requirements, even if transferring to CSU</a:t>
            </a:r>
            <a:endParaRPr lang="en-US" sz="1400" dirty="0">
              <a:solidFill>
                <a:schemeClr val="tx2"/>
              </a:solidFill>
              <a:cs typeface="Gill Sans" panose="020B0502020104020203"/>
            </a:endParaRPr>
          </a:p>
          <a:p>
            <a:pPr marL="338658" indent="-313259">
              <a:buClr>
                <a:schemeClr val="dk1"/>
              </a:buClr>
              <a:buSzPts val="1500"/>
              <a:buFont typeface="Arial"/>
              <a:buChar char="•"/>
            </a:pPr>
            <a:r>
              <a:rPr lang="en-US" sz="2800" dirty="0">
                <a:solidFill>
                  <a:schemeClr val="tx2"/>
                </a:solidFill>
                <a:latin typeface="Arial"/>
                <a:ea typeface="Arial"/>
                <a:cs typeface="Gill Sans" panose="020B0502020104020203"/>
                <a:sym typeface="Arial"/>
              </a:rPr>
              <a:t>Reduced options for students – Fewer courses are UC transferable or approved for GE/majors requirements than at CSU</a:t>
            </a:r>
          </a:p>
          <a:p>
            <a:pPr marL="338658" indent="-313259">
              <a:buClr>
                <a:schemeClr val="dk1"/>
              </a:buClr>
              <a:buSzPts val="1500"/>
            </a:pPr>
            <a:r>
              <a:rPr lang="en-US" sz="2800" dirty="0">
                <a:solidFill>
                  <a:schemeClr val="tx2"/>
                </a:solidFill>
                <a:cs typeface="Gill Sans" panose="020B0502020104020203"/>
              </a:rPr>
              <a:t>CTE Courses currently in CSU GE pattern may not be included in </a:t>
            </a:r>
            <a:r>
              <a:rPr lang="en-US" sz="2800" dirty="0" err="1">
                <a:solidFill>
                  <a:schemeClr val="tx2"/>
                </a:solidFill>
                <a:cs typeface="Gill Sans" panose="020B0502020104020203"/>
              </a:rPr>
              <a:t>CalGETC</a:t>
            </a:r>
            <a:r>
              <a:rPr lang="en-US" sz="2800" dirty="0">
                <a:solidFill>
                  <a:schemeClr val="tx2"/>
                </a:solidFill>
                <a:cs typeface="Gill Sans" panose="020B0502020104020203"/>
              </a:rPr>
              <a:t> </a:t>
            </a:r>
          </a:p>
          <a:p>
            <a:endParaRPr lang="en-US" dirty="0">
              <a:cs typeface="Gill Sans" panose="020B0502020104020203"/>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Academic Senate Resolution </a:t>
            </a:r>
            <a:endParaRPr/>
          </a:p>
          <a:p>
            <a:endParaRPr/>
          </a:p>
        </p:txBody>
      </p:sp>
      <p:sp>
        <p:nvSpPr>
          <p:cNvPr id="118" name="Google Shape;118;p21"/>
          <p:cNvSpPr txBox="1">
            <a:spLocks noGrp="1"/>
          </p:cNvSpPr>
          <p:nvPr>
            <p:ph sz="half" idx="1"/>
          </p:nvPr>
        </p:nvSpPr>
        <p:spPr>
          <a:prstGeom prst="rect">
            <a:avLst/>
          </a:prstGeom>
        </p:spPr>
        <p:txBody>
          <a:bodyPr spcFirstLastPara="1" vert="horz" wrap="square" lIns="121900" tIns="121900" rIns="121900" bIns="121900" rtlCol="0" anchor="t" anchorCtr="0">
            <a:normAutofit/>
          </a:bodyPr>
          <a:lstStyle/>
          <a:p>
            <a:pPr marL="0" indent="0">
              <a:buNone/>
            </a:pPr>
            <a:r>
              <a:rPr lang="en" sz="2667" dirty="0">
                <a:solidFill>
                  <a:schemeClr val="tx2"/>
                </a:solidFill>
              </a:rPr>
              <a:t>21.01 S21 Collaborate with Regional Consortia </a:t>
            </a:r>
            <a:endParaRPr sz="2667" dirty="0">
              <a:solidFill>
                <a:schemeClr val="tx2"/>
              </a:solidFill>
            </a:endParaRPr>
          </a:p>
          <a:p>
            <a:pPr marL="0" indent="0">
              <a:spcBef>
                <a:spcPts val="1600"/>
              </a:spcBef>
              <a:buNone/>
            </a:pPr>
            <a:r>
              <a:rPr lang="en" sz="1867" dirty="0">
                <a:solidFill>
                  <a:schemeClr val="tx2"/>
                </a:solidFill>
                <a:highlight>
                  <a:srgbClr val="FFFFFF"/>
                </a:highlight>
              </a:rPr>
              <a:t>Resolved, That the Academic Senate for California Community Colleges collaborate with the regional consortia and the state and regional directors to empower and engage regional faculty leaders by working with the faculty leaders on regional boards, providing professional learning for career technical education faculty, sharing and developing new and emerging curriculum, and discussing how to streamline curriculum processes to move at the speed of industry and business so that students can be prepared for the jobs of tomorrow.</a:t>
            </a:r>
            <a:endParaRPr sz="2667" dirty="0">
              <a:solidFill>
                <a:schemeClr val="tx2"/>
              </a:solidFill>
            </a:endParaRPr>
          </a:p>
          <a:p>
            <a:pPr marL="0" indent="0">
              <a:spcBef>
                <a:spcPts val="1600"/>
              </a:spcBef>
              <a:spcAft>
                <a:spcPts val="1600"/>
              </a:spcAft>
              <a:buNone/>
            </a:pPr>
            <a:endParaRPr sz="2667" dirty="0">
              <a:solidFill>
                <a:schemeClr val="tx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8"/>
          <p:cNvSpPr txBox="1">
            <a:spLocks noGrp="1"/>
          </p:cNvSpPr>
          <p:nvPr>
            <p:ph type="title"/>
          </p:nvPr>
        </p:nvSpPr>
        <p:spPr>
          <a:xfrm>
            <a:off x="609600" y="533400"/>
            <a:ext cx="10972800" cy="990800"/>
          </a:xfrm>
          <a:prstGeom prst="rect">
            <a:avLst/>
          </a:prstGeom>
        </p:spPr>
        <p:txBody>
          <a:bodyPr spcFirstLastPara="1" vert="horz" wrap="square" lIns="91433" tIns="45700" rIns="91433" bIns="45700" rtlCol="0" anchor="ctr" anchorCtr="0">
            <a:normAutofit/>
          </a:bodyPr>
          <a:lstStyle/>
          <a:p>
            <a:r>
              <a:rPr lang="en" sz="3200" dirty="0"/>
              <a:t>CTE Faculty Engagement in GE Revisions </a:t>
            </a:r>
            <a:endParaRPr sz="3200" dirty="0"/>
          </a:p>
        </p:txBody>
      </p:sp>
      <p:sp>
        <p:nvSpPr>
          <p:cNvPr id="316" name="Google Shape;316;p48"/>
          <p:cNvSpPr txBox="1">
            <a:spLocks noGrp="1"/>
          </p:cNvSpPr>
          <p:nvPr>
            <p:ph type="body" idx="1"/>
          </p:nvPr>
        </p:nvSpPr>
        <p:spPr>
          <a:xfrm>
            <a:off x="609600" y="1600200"/>
            <a:ext cx="10972800" cy="4876800"/>
          </a:xfrm>
          <a:prstGeom prst="rect">
            <a:avLst/>
          </a:prstGeom>
        </p:spPr>
        <p:txBody>
          <a:bodyPr spcFirstLastPara="1" vert="horz" wrap="square" lIns="91433" tIns="45700" rIns="91433" bIns="45700" rtlCol="0" anchor="t" anchorCtr="0">
            <a:normAutofit/>
          </a:bodyPr>
          <a:lstStyle/>
          <a:p>
            <a:pPr indent="-457189">
              <a:buSzPts val="1800"/>
            </a:pPr>
            <a:r>
              <a:rPr lang="en" sz="2400" dirty="0">
                <a:solidFill>
                  <a:schemeClr val="tx2"/>
                </a:solidFill>
              </a:rPr>
              <a:t>Local Senate's leadership in GE revisions and updates </a:t>
            </a:r>
            <a:endParaRPr sz="2400" dirty="0">
              <a:solidFill>
                <a:schemeClr val="tx2"/>
              </a:solidFill>
            </a:endParaRPr>
          </a:p>
          <a:p>
            <a:pPr indent="-457189">
              <a:spcBef>
                <a:spcPts val="0"/>
              </a:spcBef>
              <a:buSzPts val="1800"/>
            </a:pPr>
            <a:r>
              <a:rPr lang="en" sz="2400" dirty="0">
                <a:solidFill>
                  <a:schemeClr val="tx2"/>
                </a:solidFill>
              </a:rPr>
              <a:t>CTE faculty should be engaged in degree and program impacts of GE revisions and impact of CalGETC on transfer CTE programs </a:t>
            </a:r>
            <a:endParaRPr sz="2400" dirty="0">
              <a:solidFill>
                <a:schemeClr val="tx2"/>
              </a:solidFill>
            </a:endParaRPr>
          </a:p>
          <a:p>
            <a:pPr indent="-457189">
              <a:spcBef>
                <a:spcPts val="0"/>
              </a:spcBef>
              <a:buSzPts val="1800"/>
            </a:pPr>
            <a:r>
              <a:rPr lang="en" sz="2400" dirty="0">
                <a:solidFill>
                  <a:schemeClr val="tx2"/>
                </a:solidFill>
              </a:rPr>
              <a:t>Programs should look plan for addition of Ethnic Studies Associate Degree requirement 2024-2025 </a:t>
            </a:r>
            <a:endParaRPr sz="2400" dirty="0">
              <a:solidFill>
                <a:schemeClr val="tx2"/>
              </a:solidFill>
            </a:endParaRPr>
          </a:p>
          <a:p>
            <a:pPr indent="-457189">
              <a:spcBef>
                <a:spcPts val="0"/>
              </a:spcBef>
              <a:buSzPts val="1800"/>
            </a:pPr>
            <a:r>
              <a:rPr lang="en" sz="2400" dirty="0">
                <a:solidFill>
                  <a:schemeClr val="tx2"/>
                </a:solidFill>
              </a:rPr>
              <a:t>CTE faculty should be engaged in GE for Baccalaureate Degree local discussions </a:t>
            </a:r>
            <a:endParaRPr sz="2400" dirty="0">
              <a:solidFill>
                <a:schemeClr val="tx2"/>
              </a:solidFill>
            </a:endParaRPr>
          </a:p>
          <a:p>
            <a:pPr marL="0" indent="0">
              <a:spcBef>
                <a:spcPts val="1600"/>
              </a:spcBef>
              <a:spcAft>
                <a:spcPts val="1600"/>
              </a:spcAft>
              <a:buNone/>
            </a:pPr>
            <a:endParaRPr dirty="0">
              <a:solidFill>
                <a:schemeClr val="tx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9"/>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rtlCol="0" anchor="ctr" anchorCtr="0">
            <a:normAutofit/>
          </a:bodyPr>
          <a:lstStyle/>
          <a:p>
            <a:r>
              <a:rPr lang="en"/>
              <a:t>CTE Related Legislation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Legislation and Executive Order </a:t>
            </a:r>
            <a:endParaRPr/>
          </a:p>
        </p:txBody>
      </p:sp>
      <p:sp>
        <p:nvSpPr>
          <p:cNvPr id="327" name="Google Shape;327;p50"/>
          <p:cNvSpPr txBox="1">
            <a:spLocks noGrp="1"/>
          </p:cNvSpPr>
          <p:nvPr>
            <p:ph type="body" idx="1"/>
          </p:nvPr>
        </p:nvSpPr>
        <p:spPr>
          <a:xfrm>
            <a:off x="415600" y="1564300"/>
            <a:ext cx="11360800" cy="4555200"/>
          </a:xfrm>
          <a:prstGeom prst="rect">
            <a:avLst/>
          </a:prstGeom>
        </p:spPr>
        <p:txBody>
          <a:bodyPr spcFirstLastPara="1" vert="horz" wrap="square" lIns="121900" tIns="121900" rIns="121900" bIns="121900" rtlCol="0" anchor="t" anchorCtr="0">
            <a:noAutofit/>
          </a:bodyPr>
          <a:lstStyle/>
          <a:p>
            <a:pPr marL="0" indent="0">
              <a:buNone/>
            </a:pPr>
            <a:r>
              <a:rPr lang="en" sz="2000" u="sng" dirty="0">
                <a:solidFill>
                  <a:schemeClr val="hlink"/>
                </a:solidFill>
                <a:hlinkClick r:id="rId3"/>
              </a:rPr>
              <a:t>Executive Order N-11-23</a:t>
            </a:r>
            <a:r>
              <a:rPr lang="en" sz="2000" dirty="0"/>
              <a:t>- </a:t>
            </a:r>
            <a:r>
              <a:rPr lang="en" sz="2000" dirty="0">
                <a:solidFill>
                  <a:srgbClr val="111111"/>
                </a:solidFill>
                <a:highlight>
                  <a:srgbClr val="FFFFFF"/>
                </a:highlight>
              </a:rPr>
              <a:t>Development of a new Master Plan on Career Education</a:t>
            </a:r>
            <a:endParaRPr sz="2000" dirty="0">
              <a:solidFill>
                <a:srgbClr val="111111"/>
              </a:solidFill>
              <a:highlight>
                <a:srgbClr val="FFFFFF"/>
              </a:highlight>
            </a:endParaRPr>
          </a:p>
          <a:p>
            <a:pPr indent="-406390">
              <a:spcBef>
                <a:spcPts val="1600"/>
              </a:spcBef>
              <a:buClr>
                <a:srgbClr val="111111"/>
              </a:buClr>
              <a:buSzPts val="1200"/>
            </a:pPr>
            <a:r>
              <a:rPr lang="en" sz="2000" dirty="0">
                <a:solidFill>
                  <a:srgbClr val="111111"/>
                </a:solidFill>
                <a:highlight>
                  <a:srgbClr val="FFFFFF"/>
                </a:highlight>
              </a:rPr>
              <a:t>Breakdown Silos </a:t>
            </a:r>
            <a:endParaRPr sz="2000" dirty="0">
              <a:solidFill>
                <a:srgbClr val="111111"/>
              </a:solidFill>
              <a:highlight>
                <a:srgbClr val="FFFFFF"/>
              </a:highlight>
            </a:endParaRPr>
          </a:p>
          <a:p>
            <a:pPr indent="-406390">
              <a:buClr>
                <a:srgbClr val="111111"/>
              </a:buClr>
              <a:buSzPts val="1200"/>
            </a:pPr>
            <a:r>
              <a:rPr lang="en" sz="2000" dirty="0">
                <a:solidFill>
                  <a:srgbClr val="111111"/>
                </a:solidFill>
                <a:highlight>
                  <a:srgbClr val="FFFFFF"/>
                </a:highlight>
              </a:rPr>
              <a:t>Strengthen Career Pathways </a:t>
            </a:r>
            <a:endParaRPr sz="2000" dirty="0">
              <a:solidFill>
                <a:srgbClr val="111111"/>
              </a:solidFill>
              <a:highlight>
                <a:srgbClr val="FFFFFF"/>
              </a:highlight>
            </a:endParaRPr>
          </a:p>
          <a:p>
            <a:pPr indent="-406390">
              <a:buClr>
                <a:srgbClr val="111111"/>
              </a:buClr>
              <a:buSzPts val="1200"/>
            </a:pPr>
            <a:r>
              <a:rPr lang="en" sz="2000" dirty="0">
                <a:solidFill>
                  <a:srgbClr val="111111"/>
                </a:solidFill>
                <a:highlight>
                  <a:srgbClr val="FFFFFF"/>
                </a:highlight>
              </a:rPr>
              <a:t>Prioritize Hands-On Learning and Real-Life Skills </a:t>
            </a:r>
            <a:endParaRPr sz="2000" dirty="0">
              <a:solidFill>
                <a:srgbClr val="111111"/>
              </a:solidFill>
              <a:highlight>
                <a:srgbClr val="FFFFFF"/>
              </a:highlight>
            </a:endParaRPr>
          </a:p>
          <a:p>
            <a:pPr indent="-406390">
              <a:buClr>
                <a:srgbClr val="111111"/>
              </a:buClr>
              <a:buSzPts val="1200"/>
            </a:pPr>
            <a:r>
              <a:rPr lang="en" sz="2000" dirty="0">
                <a:solidFill>
                  <a:srgbClr val="111111"/>
                </a:solidFill>
                <a:highlight>
                  <a:srgbClr val="FFFFFF"/>
                </a:highlight>
              </a:rPr>
              <a:t>Advance Universal Access and Affordability</a:t>
            </a:r>
            <a:endParaRPr sz="2000" dirty="0">
              <a:solidFill>
                <a:srgbClr val="111111"/>
              </a:solidFill>
              <a:highlight>
                <a:srgbClr val="FFFFFF"/>
              </a:highlight>
            </a:endParaRPr>
          </a:p>
          <a:p>
            <a:pPr marL="0" indent="0">
              <a:spcBef>
                <a:spcPts val="1600"/>
              </a:spcBef>
              <a:buNone/>
            </a:pPr>
            <a:r>
              <a:rPr lang="en" sz="2000" dirty="0"/>
              <a:t>AB 368 (Holden)-Priority reg. for students taking CCAP partnership courses. Exemption from fees</a:t>
            </a:r>
            <a:endParaRPr sz="2000" dirty="0"/>
          </a:p>
          <a:p>
            <a:pPr marL="0" indent="0">
              <a:spcBef>
                <a:spcPts val="1600"/>
              </a:spcBef>
              <a:buNone/>
            </a:pPr>
            <a:r>
              <a:rPr lang="en" sz="2000" dirty="0"/>
              <a:t>AB 634 (Ward)-Changes “sequence” to “a compliment”, allows for F2F or DE, and includes a means for FTES accounting</a:t>
            </a:r>
            <a:endParaRPr sz="2000" dirty="0"/>
          </a:p>
          <a:p>
            <a:pPr marL="0" indent="0">
              <a:spcBef>
                <a:spcPts val="1600"/>
              </a:spcBef>
              <a:buNone/>
            </a:pPr>
            <a:r>
              <a:rPr lang="en" sz="2000" dirty="0"/>
              <a:t>AB 1096 (Fong)- Allow for instruction of courses in a language other than English without also requiring students to enroll in an ESL course</a:t>
            </a:r>
            <a:endParaRPr sz="2000" dirty="0"/>
          </a:p>
          <a:p>
            <a:pPr marL="0" indent="0">
              <a:spcBef>
                <a:spcPts val="1600"/>
              </a:spcBef>
              <a:buNone/>
            </a:pPr>
            <a:r>
              <a:rPr lang="en" sz="2000" dirty="0"/>
              <a:t>SB 467 (Portantino) - Prohibit a student from being denied admission to apprenticeship or internship program because student uses ITIN for background check instead of SSN. </a:t>
            </a:r>
            <a:endParaRPr sz="2000" dirty="0"/>
          </a:p>
          <a:p>
            <a:pPr marL="0" indent="0">
              <a:spcBef>
                <a:spcPts val="1600"/>
              </a:spcBef>
              <a:buNone/>
            </a:pPr>
            <a:endParaRPr sz="2000" dirty="0"/>
          </a:p>
          <a:p>
            <a:pPr marL="0" indent="0">
              <a:spcBef>
                <a:spcPts val="1600"/>
              </a:spcBef>
              <a:buNone/>
            </a:pPr>
            <a:endParaRPr sz="2000" dirty="0"/>
          </a:p>
          <a:p>
            <a:pPr marL="0" indent="0">
              <a:spcBef>
                <a:spcPts val="1600"/>
              </a:spcBef>
              <a:spcAft>
                <a:spcPts val="1600"/>
              </a:spcAft>
              <a:buNone/>
            </a:pPr>
            <a:endParaRPr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1"/>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rtlCol="0" anchor="ctr" anchorCtr="0">
            <a:normAutofit/>
          </a:bodyPr>
          <a:lstStyle/>
          <a:p>
            <a:r>
              <a:rPr lang="en"/>
              <a:t>Chat GPT/AI</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What is Chat GPT </a:t>
            </a:r>
            <a:endParaRPr/>
          </a:p>
        </p:txBody>
      </p:sp>
      <p:sp>
        <p:nvSpPr>
          <p:cNvPr id="338" name="Google Shape;338;p52"/>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fontScale="92500" lnSpcReduction="10000"/>
          </a:bodyPr>
          <a:lstStyle/>
          <a:p>
            <a:pPr marL="0" indent="0">
              <a:buNone/>
            </a:pPr>
            <a:r>
              <a:rPr lang="en" dirty="0"/>
              <a:t>ChatGPT (Chat Generative Pre-Trained Transformer) is a chatbot that uses Artificial Intelligence (AI).</a:t>
            </a:r>
            <a:endParaRPr dirty="0"/>
          </a:p>
          <a:p>
            <a:pPr marL="0" indent="0">
              <a:spcBef>
                <a:spcPts val="1600"/>
              </a:spcBef>
              <a:buNone/>
            </a:pPr>
            <a:r>
              <a:rPr lang="en" dirty="0"/>
              <a:t>It was developed by OpenAI using the vast pool of texts and data accumulated from the internet in 2021 and prior. </a:t>
            </a:r>
            <a:endParaRPr dirty="0"/>
          </a:p>
          <a:p>
            <a:pPr marL="0" indent="0">
              <a:spcBef>
                <a:spcPts val="1600"/>
              </a:spcBef>
              <a:buNone/>
            </a:pPr>
            <a:r>
              <a:rPr lang="en" dirty="0"/>
              <a:t>It was trained to mimic human writing to produce informative dialogue through its conversations with people. </a:t>
            </a:r>
            <a:endParaRPr dirty="0"/>
          </a:p>
          <a:p>
            <a:pPr marL="0" indent="0">
              <a:spcBef>
                <a:spcPts val="1600"/>
              </a:spcBef>
              <a:buNone/>
            </a:pPr>
            <a:r>
              <a:rPr lang="en" dirty="0"/>
              <a:t>  Instructors might receive remarkable submissions or written work from students that are plagiarized from the program. ChatGPT can produce content that might be worth high grades in the class.  </a:t>
            </a:r>
            <a:endParaRPr dirty="0"/>
          </a:p>
          <a:p>
            <a:pPr marL="0" indent="0">
              <a:spcBef>
                <a:spcPts val="1600"/>
              </a:spcBef>
              <a:spcAft>
                <a:spcPts val="1600"/>
              </a:spcAft>
              <a:buNone/>
            </a:pPr>
            <a:r>
              <a:rPr lang="en" dirty="0"/>
              <a:t> It is “free” to use and easily accessible. It only requires the user to create an account with the OpenAI site.    </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How AI in Education can be used </a:t>
            </a:r>
            <a:endParaRPr/>
          </a:p>
        </p:txBody>
      </p:sp>
      <p:sp>
        <p:nvSpPr>
          <p:cNvPr id="344" name="Google Shape;344;p53"/>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r>
              <a:rPr lang="en" dirty="0"/>
              <a:t>It can generate human-like responses to inquiries from people.</a:t>
            </a:r>
            <a:endParaRPr dirty="0"/>
          </a:p>
          <a:p>
            <a:r>
              <a:rPr lang="en" dirty="0"/>
              <a:t>It can provide data and info on an almost seemingly endless number of subjects.</a:t>
            </a:r>
            <a:endParaRPr dirty="0"/>
          </a:p>
          <a:p>
            <a:r>
              <a:rPr lang="en" dirty="0"/>
              <a:t>It can write poems, essays, songs, short stories, and various other literature.</a:t>
            </a:r>
            <a:endParaRPr dirty="0"/>
          </a:p>
          <a:p>
            <a:r>
              <a:rPr lang="en" dirty="0"/>
              <a:t>It can create prompts for essays and other forms of writing.</a:t>
            </a:r>
            <a:endParaRPr dirty="0"/>
          </a:p>
          <a:p>
            <a:r>
              <a:rPr lang="en" dirty="0"/>
              <a:t>It can create and write data scripts or code. </a:t>
            </a:r>
            <a:endParaRPr dirty="0"/>
          </a:p>
          <a:p>
            <a:r>
              <a:rPr lang="en" dirty="0"/>
              <a:t>It can provide research on numerous topics.</a:t>
            </a:r>
            <a:endParaRPr dirty="0"/>
          </a:p>
          <a:p>
            <a:r>
              <a:rPr lang="en" dirty="0"/>
              <a:t>It can serve as a language translation program</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AI in Education Limitations </a:t>
            </a:r>
            <a:endParaRPr/>
          </a:p>
        </p:txBody>
      </p:sp>
      <p:sp>
        <p:nvSpPr>
          <p:cNvPr id="350" name="Google Shape;350;p5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r>
              <a:rPr lang="en" dirty="0"/>
              <a:t>It cannot provide "non-text” based responses.</a:t>
            </a:r>
            <a:endParaRPr dirty="0"/>
          </a:p>
          <a:p>
            <a:r>
              <a:rPr lang="en" dirty="0"/>
              <a:t>It is highly sensitive to question phrasing.</a:t>
            </a:r>
            <a:endParaRPr dirty="0"/>
          </a:p>
          <a:p>
            <a:r>
              <a:rPr lang="en" dirty="0"/>
              <a:t>It cannot provide much, if any, data for questions referencing in-class material.</a:t>
            </a:r>
            <a:endParaRPr dirty="0"/>
          </a:p>
          <a:p>
            <a:r>
              <a:rPr lang="en" dirty="0"/>
              <a:t>It has difficulty discerning between the truth and misinformation or fantasy. </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nSpc>
                <a:spcPct val="140000"/>
              </a:lnSpc>
              <a:spcAft>
                <a:spcPts val="1467"/>
              </a:spcAft>
              <a:buClr>
                <a:schemeClr val="dk1"/>
              </a:buClr>
              <a:buSzPts val="1100"/>
            </a:pPr>
            <a:r>
              <a:rPr lang="en" sz="2400">
                <a:solidFill>
                  <a:srgbClr val="0A0A0A"/>
                </a:solidFill>
                <a:highlight>
                  <a:srgbClr val="FFFFFF"/>
                </a:highlight>
              </a:rPr>
              <a:t>13.05 S23 Considering the Merits and Faults of Artificial Intelligence in the Community College Classroom</a:t>
            </a:r>
            <a:endParaRPr sz="2400"/>
          </a:p>
        </p:txBody>
      </p:sp>
      <p:sp>
        <p:nvSpPr>
          <p:cNvPr id="356" name="Google Shape;356;p55"/>
          <p:cNvSpPr txBox="1">
            <a:spLocks noGrp="1"/>
          </p:cNvSpPr>
          <p:nvPr>
            <p:ph type="body" idx="1"/>
          </p:nvPr>
        </p:nvSpPr>
        <p:spPr>
          <a:xfrm>
            <a:off x="415600" y="1818833"/>
            <a:ext cx="11360800" cy="4273200"/>
          </a:xfrm>
          <a:prstGeom prst="rect">
            <a:avLst/>
          </a:prstGeom>
        </p:spPr>
        <p:txBody>
          <a:bodyPr spcFirstLastPara="1" vert="horz" wrap="square" lIns="121900" tIns="121900" rIns="121900" bIns="121900" rtlCol="0" anchor="t" anchorCtr="0">
            <a:noAutofit/>
          </a:bodyPr>
          <a:lstStyle/>
          <a:p>
            <a:pPr marL="0" indent="0">
              <a:lnSpc>
                <a:spcPct val="160000"/>
              </a:lnSpc>
              <a:spcBef>
                <a:spcPts val="1467"/>
              </a:spcBef>
              <a:buClr>
                <a:schemeClr val="dk1"/>
              </a:buClr>
              <a:buSzPts val="1100"/>
              <a:buNone/>
            </a:pPr>
            <a:r>
              <a:rPr lang="en" sz="1200" dirty="0">
                <a:solidFill>
                  <a:srgbClr val="0A0A0A"/>
                </a:solidFill>
                <a:highlight>
                  <a:srgbClr val="FFFFFF"/>
                </a:highlight>
              </a:rPr>
              <a:t>Whereas, California Code of Regulations Title 5 §41301 [</a:t>
            </a:r>
            <a:r>
              <a:rPr lang="en" sz="1200" dirty="0">
                <a:solidFill>
                  <a:srgbClr val="005E99"/>
                </a:solidFill>
                <a:highlight>
                  <a:srgbClr val="FFFFFF"/>
                </a:highlight>
                <a:uFill>
                  <a:noFill/>
                </a:uFill>
                <a:hlinkClick r:id="rId3">
                  <a:extLst>
                    <a:ext uri="{A12FA001-AC4F-418D-AE19-62706E023703}">
                      <ahyp:hlinkClr xmlns:ahyp="http://schemas.microsoft.com/office/drawing/2018/hyperlinkcolor" val="tx"/>
                    </a:ext>
                  </a:extLst>
                </a:hlinkClick>
              </a:rPr>
              <a:t>1</a:t>
            </a:r>
            <a:r>
              <a:rPr lang="en" sz="1200" dirty="0">
                <a:solidFill>
                  <a:srgbClr val="0A0A0A"/>
                </a:solidFill>
                <a:highlight>
                  <a:srgbClr val="FFFFFF"/>
                </a:highlight>
              </a:rPr>
              <a:t>] and the California Community Colleges Chancellor’s Office Legal Opinions 07-12 [</a:t>
            </a:r>
            <a:r>
              <a:rPr lang="en" sz="1200" dirty="0">
                <a:solidFill>
                  <a:srgbClr val="005E99"/>
                </a:solidFill>
                <a:highlight>
                  <a:srgbClr val="FFFFFF"/>
                </a:highlight>
                <a:uFill>
                  <a:noFill/>
                </a:uFill>
                <a:hlinkClick r:id="rId4">
                  <a:extLst>
                    <a:ext uri="{A12FA001-AC4F-418D-AE19-62706E023703}">
                      <ahyp:hlinkClr xmlns:ahyp="http://schemas.microsoft.com/office/drawing/2018/hyperlinkcolor" val="tx"/>
                    </a:ext>
                  </a:extLst>
                </a:hlinkClick>
              </a:rPr>
              <a:t>2</a:t>
            </a:r>
            <a:r>
              <a:rPr lang="en" sz="1200" dirty="0">
                <a:solidFill>
                  <a:srgbClr val="0A0A0A"/>
                </a:solidFill>
                <a:highlight>
                  <a:srgbClr val="FFFFFF"/>
                </a:highlight>
              </a:rPr>
              <a:t>] and 95-31 [</a:t>
            </a:r>
            <a:r>
              <a:rPr lang="en" sz="1200" dirty="0">
                <a:solidFill>
                  <a:srgbClr val="005E99"/>
                </a:solidFill>
                <a:highlight>
                  <a:srgbClr val="FFFFFF"/>
                </a:highlight>
                <a:uFill>
                  <a:noFill/>
                </a:uFill>
                <a:hlinkClick r:id="rId5">
                  <a:extLst>
                    <a:ext uri="{A12FA001-AC4F-418D-AE19-62706E023703}">
                      <ahyp:hlinkClr xmlns:ahyp="http://schemas.microsoft.com/office/drawing/2018/hyperlinkcolor" val="tx"/>
                    </a:ext>
                  </a:extLst>
                </a:hlinkClick>
              </a:rPr>
              <a:t>3</a:t>
            </a:r>
            <a:r>
              <a:rPr lang="en" sz="1200" dirty="0">
                <a:solidFill>
                  <a:srgbClr val="0A0A0A"/>
                </a:solidFill>
                <a:highlight>
                  <a:srgbClr val="FFFFFF"/>
                </a:highlight>
              </a:rPr>
              <a:t>] promote academic integrity and aim to stymie academic dishonesty by outlining academic and professional ethics and disciplinary actions;</a:t>
            </a:r>
            <a:endParaRPr sz="1200" dirty="0">
              <a:solidFill>
                <a:srgbClr val="0A0A0A"/>
              </a:solidFill>
              <a:highlight>
                <a:srgbClr val="FFFFFF"/>
              </a:highlight>
            </a:endParaRPr>
          </a:p>
          <a:p>
            <a:pPr marL="0" indent="0">
              <a:lnSpc>
                <a:spcPct val="160000"/>
              </a:lnSpc>
              <a:spcBef>
                <a:spcPts val="2133"/>
              </a:spcBef>
              <a:buClr>
                <a:schemeClr val="dk1"/>
              </a:buClr>
              <a:buSzPts val="1100"/>
              <a:buNone/>
            </a:pPr>
            <a:r>
              <a:rPr lang="en" sz="1200" dirty="0">
                <a:solidFill>
                  <a:srgbClr val="0A0A0A"/>
                </a:solidFill>
                <a:highlight>
                  <a:srgbClr val="FFFFFF"/>
                </a:highlight>
              </a:rPr>
              <a:t>Whereas, Advancements in artificial intelligence (AI) have progressed rapidly, with generative technologies such as OpenAI’s ChatGPT, AI-powered Bing, and Google’s Bard among other AI technologies, have created powerful tools whereby students and faculty may generate powerful responses to queries that are not a product of the individual’s own effort, and could lead to potential questions and ethical dilemmas related to academic integrity; and</a:t>
            </a:r>
            <a:endParaRPr sz="1200" dirty="0">
              <a:solidFill>
                <a:srgbClr val="0A0A0A"/>
              </a:solidFill>
              <a:highlight>
                <a:srgbClr val="FFFFFF"/>
              </a:highlight>
            </a:endParaRPr>
          </a:p>
          <a:p>
            <a:pPr marL="0" indent="0">
              <a:lnSpc>
                <a:spcPct val="160000"/>
              </a:lnSpc>
              <a:spcBef>
                <a:spcPts val="2133"/>
              </a:spcBef>
              <a:buClr>
                <a:schemeClr val="dk1"/>
              </a:buClr>
              <a:buSzPts val="1100"/>
              <a:buNone/>
            </a:pPr>
            <a:r>
              <a:rPr lang="en" sz="1200" dirty="0">
                <a:solidFill>
                  <a:srgbClr val="0A0A0A"/>
                </a:solidFill>
                <a:highlight>
                  <a:srgbClr val="FFFFFF"/>
                </a:highlight>
              </a:rPr>
              <a:t>Whereas, Generative artificial intelligence is a new technology that could disrupt higher education should it go unregulated;</a:t>
            </a:r>
            <a:endParaRPr sz="1200" dirty="0">
              <a:solidFill>
                <a:srgbClr val="0A0A0A"/>
              </a:solidFill>
              <a:highlight>
                <a:srgbClr val="FFFFFF"/>
              </a:highlight>
            </a:endParaRPr>
          </a:p>
          <a:p>
            <a:pPr marL="0" indent="0">
              <a:lnSpc>
                <a:spcPct val="160000"/>
              </a:lnSpc>
              <a:spcBef>
                <a:spcPts val="2133"/>
              </a:spcBef>
              <a:buClr>
                <a:schemeClr val="dk1"/>
              </a:buClr>
              <a:buSzPts val="1100"/>
              <a:buNone/>
            </a:pPr>
            <a:r>
              <a:rPr lang="en" sz="1200" dirty="0">
                <a:solidFill>
                  <a:srgbClr val="0A0A0A"/>
                </a:solidFill>
                <a:highlight>
                  <a:srgbClr val="FFFFFF"/>
                </a:highlight>
              </a:rPr>
              <a:t>Resolved, That the Academic Senate for the California Community Colleges prioritize the development of resources addressing artificial intelligence and its implications on education and academic integrity, develop a framework for local colleges to use in developing academic and professional policies, and present these resources no later than the 2024 Spring Plenary Session or as soon as feasible.</a:t>
            </a:r>
            <a:endParaRPr sz="1200" dirty="0">
              <a:solidFill>
                <a:srgbClr val="0A0A0A"/>
              </a:solidFill>
              <a:highlight>
                <a:srgbClr val="FFFFFF"/>
              </a:highlight>
            </a:endParaRPr>
          </a:p>
          <a:p>
            <a:pPr marL="0" indent="0">
              <a:spcBef>
                <a:spcPts val="2133"/>
              </a:spcBef>
              <a:spcAft>
                <a:spcPts val="1600"/>
              </a:spcAft>
              <a:buNone/>
            </a:pPr>
            <a:endParaRPr sz="1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dirty="0"/>
              <a:t>Regional Impact? </a:t>
            </a:r>
            <a:endParaRPr dirty="0"/>
          </a:p>
        </p:txBody>
      </p:sp>
      <p:sp>
        <p:nvSpPr>
          <p:cNvPr id="362" name="Google Shape;362;p5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r>
              <a:rPr lang="en-US" dirty="0"/>
              <a:t>What are you hearing about Chat GPT/AI in your region? </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7"/>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rtlCol="0" anchor="ctr" anchorCtr="0">
            <a:normAutofit/>
          </a:bodyPr>
          <a:lstStyle/>
          <a:p>
            <a:r>
              <a:rPr lang="en"/>
              <a:t>CTE Minimum Qualifications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Today's Agenda </a:t>
            </a:r>
            <a:endParaRPr/>
          </a:p>
        </p:txBody>
      </p:sp>
      <p:sp>
        <p:nvSpPr>
          <p:cNvPr id="124" name="Google Shape;124;p22"/>
          <p:cNvSpPr txBox="1">
            <a:spLocks noGrp="1"/>
          </p:cNvSpPr>
          <p:nvPr>
            <p:ph sz="half" idx="1"/>
          </p:nvPr>
        </p:nvSpPr>
        <p:spPr>
          <a:xfrm>
            <a:off x="838200" y="1924594"/>
            <a:ext cx="10515600" cy="4369881"/>
          </a:xfrm>
          <a:prstGeom prst="rect">
            <a:avLst/>
          </a:prstGeom>
        </p:spPr>
        <p:txBody>
          <a:bodyPr spcFirstLastPara="1" vert="horz" wrap="square" lIns="121900" tIns="121900" rIns="121900" bIns="121900" rtlCol="0" anchor="t" anchorCtr="0">
            <a:normAutofit fontScale="92500" lnSpcReduction="20000"/>
          </a:bodyPr>
          <a:lstStyle/>
          <a:p>
            <a:pPr>
              <a:buAutoNum type="arabicPeriod"/>
            </a:pPr>
            <a:r>
              <a:rPr lang="en" dirty="0"/>
              <a:t>Welcome and Introductions</a:t>
            </a:r>
            <a:endParaRPr dirty="0"/>
          </a:p>
          <a:p>
            <a:pPr>
              <a:buAutoNum type="arabicPeriod"/>
            </a:pPr>
            <a:r>
              <a:rPr lang="en" dirty="0"/>
              <a:t>Working with your Regional Consortium </a:t>
            </a:r>
            <a:endParaRPr dirty="0"/>
          </a:p>
          <a:p>
            <a:pPr>
              <a:buAutoNum type="arabicPeriod"/>
            </a:pPr>
            <a:r>
              <a:rPr lang="en" dirty="0"/>
              <a:t>ASCCC, Local Senators and CTE Faculty Engagement </a:t>
            </a:r>
            <a:endParaRPr dirty="0"/>
          </a:p>
          <a:p>
            <a:pPr>
              <a:buAutoNum type="arabicPeriod"/>
            </a:pPr>
            <a:r>
              <a:rPr lang="en" dirty="0"/>
              <a:t>What is new in your Region </a:t>
            </a:r>
            <a:endParaRPr dirty="0"/>
          </a:p>
          <a:p>
            <a:pPr>
              <a:buAutoNum type="arabicPeriod"/>
            </a:pPr>
            <a:r>
              <a:rPr lang="en" dirty="0"/>
              <a:t>CTE Related Updates and Emerging Issues </a:t>
            </a:r>
            <a:endParaRPr dirty="0"/>
          </a:p>
          <a:p>
            <a:pPr>
              <a:buAutoNum type="arabicPeriod"/>
            </a:pPr>
            <a:r>
              <a:rPr lang="en" dirty="0"/>
              <a:t>A closer look at CTE Topics </a:t>
            </a:r>
            <a:endParaRPr dirty="0"/>
          </a:p>
          <a:p>
            <a:pPr lvl="1">
              <a:buAutoNum type="alphaLcPeriod"/>
            </a:pPr>
            <a:r>
              <a:rPr lang="en" dirty="0"/>
              <a:t>Minimum Qualifications </a:t>
            </a:r>
            <a:endParaRPr dirty="0"/>
          </a:p>
          <a:p>
            <a:pPr lvl="1">
              <a:buAutoNum type="alphaLcPeriod"/>
            </a:pPr>
            <a:r>
              <a:rPr lang="en" dirty="0"/>
              <a:t>CBE and CPL </a:t>
            </a:r>
            <a:endParaRPr dirty="0"/>
          </a:p>
          <a:p>
            <a:pPr lvl="1">
              <a:buAutoNum type="alphaLcPeriod"/>
            </a:pPr>
            <a:r>
              <a:rPr lang="en" dirty="0"/>
              <a:t>New Title 5 Regulations- Work Experience </a:t>
            </a:r>
            <a:endParaRPr dirty="0"/>
          </a:p>
          <a:p>
            <a:pPr lvl="1">
              <a:buAutoNum type="alphaLcPeriod"/>
            </a:pPr>
            <a:r>
              <a:rPr lang="en" dirty="0"/>
              <a:t>Early College/Dual Enrollment </a:t>
            </a:r>
            <a:endParaRPr dirty="0"/>
          </a:p>
          <a:p>
            <a:pPr>
              <a:buAutoNum type="arabicPeriod"/>
            </a:pPr>
            <a:r>
              <a:rPr lang="en" dirty="0"/>
              <a:t>Wrap Up </a:t>
            </a:r>
            <a:endParaRPr dirty="0"/>
          </a:p>
          <a:p>
            <a:pPr marL="0" indent="0">
              <a:spcBef>
                <a:spcPts val="1600"/>
              </a:spcBef>
              <a:spcAft>
                <a:spcPts val="1600"/>
              </a:spcAft>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8"/>
          <p:cNvSpPr txBox="1">
            <a:spLocks noGrp="1"/>
          </p:cNvSpPr>
          <p:nvPr>
            <p:ph type="title"/>
          </p:nvPr>
        </p:nvSpPr>
        <p:spPr>
          <a:xfrm>
            <a:off x="609600" y="533400"/>
            <a:ext cx="10972800" cy="990600"/>
          </a:xfrm>
          <a:prstGeom prst="rect">
            <a:avLst/>
          </a:prstGeom>
          <a:noFill/>
          <a:ln>
            <a:noFill/>
          </a:ln>
        </p:spPr>
        <p:txBody>
          <a:bodyPr spcFirstLastPara="1" vert="horz" wrap="square" lIns="91433" tIns="45700" rIns="91433" bIns="45700" rtlCol="0" anchor="ctr" anchorCtr="0">
            <a:normAutofit/>
          </a:bodyPr>
          <a:lstStyle/>
          <a:p>
            <a:pPr algn="ctr">
              <a:buSzPts val="3000"/>
            </a:pPr>
            <a:r>
              <a:rPr lang="en" sz="3067" b="1" dirty="0"/>
              <a:t>Challenges hiring CTE faculty?</a:t>
            </a:r>
            <a:endParaRPr sz="3067" dirty="0"/>
          </a:p>
        </p:txBody>
      </p:sp>
      <p:sp>
        <p:nvSpPr>
          <p:cNvPr id="374" name="Google Shape;374;p58"/>
          <p:cNvSpPr txBox="1">
            <a:spLocks noGrp="1"/>
          </p:cNvSpPr>
          <p:nvPr>
            <p:ph type="body" idx="1"/>
          </p:nvPr>
        </p:nvSpPr>
        <p:spPr>
          <a:xfrm>
            <a:off x="609600" y="1673352"/>
            <a:ext cx="5384800" cy="4718304"/>
          </a:xfrm>
          <a:prstGeom prst="rect">
            <a:avLst/>
          </a:prstGeom>
          <a:noFill/>
          <a:ln>
            <a:noFill/>
          </a:ln>
        </p:spPr>
        <p:txBody>
          <a:bodyPr spcFirstLastPara="1" vert="horz" wrap="square" lIns="91433" tIns="45700" rIns="91433" bIns="45700" rtlCol="0" anchor="t" anchorCtr="0">
            <a:normAutofit/>
          </a:bodyPr>
          <a:lstStyle/>
          <a:p>
            <a:pPr marL="0" indent="0">
              <a:spcBef>
                <a:spcPts val="0"/>
              </a:spcBef>
              <a:spcAft>
                <a:spcPts val="1600"/>
              </a:spcAft>
              <a:buSzPct val="85714"/>
              <a:buNone/>
            </a:pPr>
            <a:br>
              <a:rPr lang="en" sz="5600"/>
            </a:br>
            <a:br>
              <a:rPr lang="en" sz="5600"/>
            </a:br>
            <a:endParaRPr sz="5600"/>
          </a:p>
        </p:txBody>
      </p:sp>
      <p:sp>
        <p:nvSpPr>
          <p:cNvPr id="375" name="Google Shape;375;p58"/>
          <p:cNvSpPr txBox="1">
            <a:spLocks noGrp="1"/>
          </p:cNvSpPr>
          <p:nvPr>
            <p:ph type="body" idx="2"/>
          </p:nvPr>
        </p:nvSpPr>
        <p:spPr>
          <a:xfrm>
            <a:off x="354300" y="1673303"/>
            <a:ext cx="5384800" cy="4718400"/>
          </a:xfrm>
          <a:prstGeom prst="rect">
            <a:avLst/>
          </a:prstGeom>
          <a:noFill/>
          <a:ln>
            <a:noFill/>
          </a:ln>
        </p:spPr>
        <p:txBody>
          <a:bodyPr spcFirstLastPara="1" vert="horz" wrap="square" lIns="91433" tIns="45700" rIns="91433" bIns="45700" rtlCol="0" anchor="t" anchorCtr="0">
            <a:normAutofit/>
          </a:bodyPr>
          <a:lstStyle/>
          <a:p>
            <a:pPr marL="186262" indent="-203195">
              <a:spcBef>
                <a:spcPts val="0"/>
              </a:spcBef>
              <a:buClr>
                <a:schemeClr val="dk1"/>
              </a:buClr>
            </a:pPr>
            <a:r>
              <a:rPr lang="en" dirty="0">
                <a:solidFill>
                  <a:schemeClr val="tx2"/>
                </a:solidFill>
              </a:rPr>
              <a:t>Recognizing that our communities are filled with experts that never got an Associates Degree.</a:t>
            </a:r>
            <a:endParaRPr sz="1467" dirty="0">
              <a:solidFill>
                <a:schemeClr val="tx2"/>
              </a:solidFill>
            </a:endParaRPr>
          </a:p>
          <a:p>
            <a:pPr marL="0" indent="0">
              <a:buNone/>
            </a:pPr>
            <a:endParaRPr dirty="0">
              <a:solidFill>
                <a:schemeClr val="tx2"/>
              </a:solidFill>
            </a:endParaRPr>
          </a:p>
          <a:p>
            <a:pPr marL="186262" indent="-203195">
              <a:buClr>
                <a:schemeClr val="dk1"/>
              </a:buClr>
            </a:pPr>
            <a:r>
              <a:rPr lang="en" dirty="0">
                <a:solidFill>
                  <a:schemeClr val="tx2"/>
                </a:solidFill>
              </a:rPr>
              <a:t>Finding the best possible faculty for our students is a crucial part in CTE program excellence. </a:t>
            </a:r>
            <a:br>
              <a:rPr lang="en" dirty="0">
                <a:solidFill>
                  <a:schemeClr val="tx2"/>
                </a:solidFill>
              </a:rPr>
            </a:br>
            <a:endParaRPr dirty="0">
              <a:solidFill>
                <a:schemeClr val="tx2"/>
              </a:solidFill>
            </a:endParaRPr>
          </a:p>
          <a:p>
            <a:pPr marL="186262" indent="-203195">
              <a:spcAft>
                <a:spcPts val="1600"/>
              </a:spcAft>
              <a:buClr>
                <a:schemeClr val="dk1"/>
              </a:buClr>
            </a:pPr>
            <a:r>
              <a:rPr lang="en" dirty="0">
                <a:solidFill>
                  <a:schemeClr val="tx2"/>
                </a:solidFill>
              </a:rPr>
              <a:t>Document credentials and get local industry experts into the hiring pool.</a:t>
            </a:r>
            <a:endParaRPr sz="1467" dirty="0">
              <a:solidFill>
                <a:schemeClr val="tx2"/>
              </a:solidFill>
            </a:endParaRPr>
          </a:p>
        </p:txBody>
      </p:sp>
      <p:pic>
        <p:nvPicPr>
          <p:cNvPr id="376" name="Google Shape;376;p5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606100" y="2391000"/>
            <a:ext cx="4976301" cy="279916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9"/>
          <p:cNvSpPr txBox="1">
            <a:spLocks noGrp="1"/>
          </p:cNvSpPr>
          <p:nvPr>
            <p:ph type="title"/>
          </p:nvPr>
        </p:nvSpPr>
        <p:spPr>
          <a:xfrm>
            <a:off x="609600" y="463400"/>
            <a:ext cx="10972800" cy="990800"/>
          </a:xfrm>
          <a:prstGeom prst="rect">
            <a:avLst/>
          </a:prstGeom>
          <a:noFill/>
          <a:ln>
            <a:noFill/>
          </a:ln>
        </p:spPr>
        <p:txBody>
          <a:bodyPr spcFirstLastPara="1" vert="horz" wrap="square" lIns="91433" tIns="45700" rIns="91433" bIns="45700" rtlCol="0" anchor="ctr" anchorCtr="0">
            <a:normAutofit/>
          </a:bodyPr>
          <a:lstStyle/>
          <a:p>
            <a:pPr algn="ctr">
              <a:buSzPts val="2100"/>
            </a:pPr>
            <a:r>
              <a:rPr lang="en" sz="2800" b="1" dirty="0"/>
              <a:t>Need for Support?...Pull together a diverse team!</a:t>
            </a:r>
            <a:endParaRPr sz="2800" b="1" dirty="0"/>
          </a:p>
        </p:txBody>
      </p:sp>
      <p:sp>
        <p:nvSpPr>
          <p:cNvPr id="383" name="Google Shape;383;p59"/>
          <p:cNvSpPr txBox="1">
            <a:spLocks noGrp="1"/>
          </p:cNvSpPr>
          <p:nvPr>
            <p:ph type="body" idx="2"/>
          </p:nvPr>
        </p:nvSpPr>
        <p:spPr>
          <a:xfrm>
            <a:off x="4618667" y="1524000"/>
            <a:ext cx="6963600" cy="4867600"/>
          </a:xfrm>
          <a:prstGeom prst="rect">
            <a:avLst/>
          </a:prstGeom>
          <a:noFill/>
          <a:ln>
            <a:noFill/>
          </a:ln>
        </p:spPr>
        <p:txBody>
          <a:bodyPr spcFirstLastPara="1" vert="horz" wrap="square" lIns="91433" tIns="45700" rIns="91433" bIns="45700" rtlCol="0" anchor="t" anchorCtr="0">
            <a:normAutofit/>
          </a:bodyPr>
          <a:lstStyle/>
          <a:p>
            <a:pPr marL="0" indent="0">
              <a:spcBef>
                <a:spcPts val="0"/>
              </a:spcBef>
              <a:buSzPts val="1400"/>
              <a:buNone/>
            </a:pPr>
            <a:r>
              <a:rPr lang="en" sz="2267" b="1" dirty="0">
                <a:solidFill>
                  <a:schemeClr val="tx2"/>
                </a:solidFill>
              </a:rPr>
              <a:t>“The Team”</a:t>
            </a:r>
            <a:r>
              <a:rPr lang="en" sz="2267" dirty="0">
                <a:solidFill>
                  <a:schemeClr val="tx2"/>
                </a:solidFill>
              </a:rPr>
              <a:t>: CCCCO CTE Minimum Qualifications Work Group: Academic Senate, Chief Instructional Officers, College Presidents, Human Resources, California Community College Chancellor’s Office</a:t>
            </a:r>
            <a:endParaRPr sz="1467" dirty="0">
              <a:solidFill>
                <a:schemeClr val="tx2"/>
              </a:solidFill>
            </a:endParaRPr>
          </a:p>
          <a:p>
            <a:pPr marL="0" indent="0">
              <a:spcBef>
                <a:spcPts val="400"/>
              </a:spcBef>
              <a:buSzPts val="1400"/>
              <a:buNone/>
            </a:pPr>
            <a:endParaRPr sz="2267" dirty="0">
              <a:solidFill>
                <a:schemeClr val="tx2"/>
              </a:solidFill>
            </a:endParaRPr>
          </a:p>
          <a:p>
            <a:pPr marL="186262" indent="-186262">
              <a:spcBef>
                <a:spcPts val="400"/>
              </a:spcBef>
              <a:buClr>
                <a:schemeClr val="dk1"/>
              </a:buClr>
              <a:buSzPts val="1400"/>
            </a:pPr>
            <a:r>
              <a:rPr lang="en" sz="2267" dirty="0">
                <a:solidFill>
                  <a:schemeClr val="tx2"/>
                </a:solidFill>
              </a:rPr>
              <a:t>Colleges and districts who are struggling with consistent application of equivalency.</a:t>
            </a:r>
            <a:endParaRPr sz="1467" dirty="0">
              <a:solidFill>
                <a:schemeClr val="tx2"/>
              </a:solidFill>
            </a:endParaRPr>
          </a:p>
          <a:p>
            <a:pPr marL="186262" indent="-67732">
              <a:spcBef>
                <a:spcPts val="400"/>
              </a:spcBef>
              <a:buSzPts val="1400"/>
              <a:buNone/>
            </a:pPr>
            <a:endParaRPr sz="2267" dirty="0">
              <a:solidFill>
                <a:schemeClr val="tx2"/>
              </a:solidFill>
            </a:endParaRPr>
          </a:p>
          <a:p>
            <a:pPr marL="186262" indent="-186262">
              <a:spcBef>
                <a:spcPts val="400"/>
              </a:spcBef>
              <a:buClr>
                <a:schemeClr val="dk1"/>
              </a:buClr>
              <a:buSzPts val="1400"/>
            </a:pPr>
            <a:r>
              <a:rPr lang="en" sz="2267" dirty="0">
                <a:solidFill>
                  <a:schemeClr val="tx2"/>
                </a:solidFill>
              </a:rPr>
              <a:t>Address difficulties surround equivalence to the associate’s degree, particularly to the general education component.</a:t>
            </a:r>
            <a:endParaRPr sz="1467" dirty="0">
              <a:solidFill>
                <a:schemeClr val="tx2"/>
              </a:solidFill>
            </a:endParaRPr>
          </a:p>
          <a:p>
            <a:pPr marL="0" indent="0">
              <a:spcBef>
                <a:spcPts val="400"/>
              </a:spcBef>
              <a:spcAft>
                <a:spcPts val="1600"/>
              </a:spcAft>
              <a:buSzPts val="1400"/>
              <a:buNone/>
            </a:pPr>
            <a:endParaRPr sz="2267" dirty="0">
              <a:solidFill>
                <a:schemeClr val="tx2"/>
              </a:solidFill>
            </a:endParaRPr>
          </a:p>
        </p:txBody>
      </p:sp>
      <p:pic>
        <p:nvPicPr>
          <p:cNvPr id="384" name="Google Shape;384;p5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03200" y="1727201"/>
            <a:ext cx="4137933" cy="324136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1" name="Google Shape;391;p60"/>
          <p:cNvSpPr txBox="1">
            <a:spLocks noGrp="1"/>
          </p:cNvSpPr>
          <p:nvPr>
            <p:ph type="title"/>
          </p:nvPr>
        </p:nvSpPr>
        <p:spPr>
          <a:xfrm>
            <a:off x="415600" y="255167"/>
            <a:ext cx="11360800" cy="763600"/>
          </a:xfrm>
          <a:prstGeom prst="rect">
            <a:avLst/>
          </a:prstGeom>
        </p:spPr>
        <p:txBody>
          <a:bodyPr spcFirstLastPara="1" vert="horz" wrap="square" lIns="121900" tIns="121900" rIns="121900" bIns="121900" rtlCol="0" anchor="t" anchorCtr="0">
            <a:normAutofit fontScale="90000"/>
          </a:bodyPr>
          <a:lstStyle/>
          <a:p>
            <a:pPr algn="ctr">
              <a:lnSpc>
                <a:spcPct val="115000"/>
              </a:lnSpc>
              <a:spcBef>
                <a:spcPts val="667"/>
              </a:spcBef>
            </a:pPr>
            <a:r>
              <a:rPr lang="en" sz="3200" b="1" u="sng">
                <a:solidFill>
                  <a:schemeClr val="hlink"/>
                </a:solidFill>
                <a:hlinkClick r:id="rId3"/>
              </a:rPr>
              <a:t>MQ Handbook</a:t>
            </a:r>
            <a:r>
              <a:rPr lang="en" sz="3200" b="1"/>
              <a:t> &amp; </a:t>
            </a:r>
            <a:r>
              <a:rPr lang="en" sz="3200" b="1" u="sng">
                <a:solidFill>
                  <a:schemeClr val="hlink"/>
                </a:solidFill>
                <a:hlinkClick r:id="rId4"/>
              </a:rPr>
              <a:t>CTE Minimum Qualifications Toolkit</a:t>
            </a:r>
            <a:endParaRPr b="1"/>
          </a:p>
        </p:txBody>
      </p:sp>
      <p:pic>
        <p:nvPicPr>
          <p:cNvPr id="394" name="Google Shape;394;p60" descr="QR Code link to Min Qual Handbook "/>
          <p:cNvPicPr preferRelativeResize="0"/>
          <p:nvPr/>
        </p:nvPicPr>
        <p:blipFill>
          <a:blip r:embed="rId5">
            <a:alphaModFix/>
          </a:blip>
          <a:stretch>
            <a:fillRect/>
          </a:stretch>
        </p:blipFill>
        <p:spPr>
          <a:xfrm>
            <a:off x="186500" y="2312867"/>
            <a:ext cx="2227600" cy="2097400"/>
          </a:xfrm>
          <a:prstGeom prst="rect">
            <a:avLst/>
          </a:prstGeom>
          <a:noFill/>
          <a:ln>
            <a:noFill/>
          </a:ln>
        </p:spPr>
      </p:pic>
      <p:pic>
        <p:nvPicPr>
          <p:cNvPr id="393" name="Google Shape;393;p60" descr="Image of Min Qual Handbook "/>
          <p:cNvPicPr preferRelativeResize="0"/>
          <p:nvPr/>
        </p:nvPicPr>
        <p:blipFill>
          <a:blip r:embed="rId6">
            <a:alphaModFix/>
          </a:blip>
          <a:stretch>
            <a:fillRect/>
          </a:stretch>
        </p:blipFill>
        <p:spPr>
          <a:xfrm>
            <a:off x="2528901" y="1381485"/>
            <a:ext cx="3618367" cy="4648817"/>
          </a:xfrm>
          <a:prstGeom prst="rect">
            <a:avLst/>
          </a:prstGeom>
          <a:noFill/>
          <a:ln>
            <a:noFill/>
          </a:ln>
        </p:spPr>
      </p:pic>
      <p:pic>
        <p:nvPicPr>
          <p:cNvPr id="392" name="Google Shape;392;p60" descr="CTE Min Qual Toolkit Cover Image "/>
          <p:cNvPicPr preferRelativeResize="0"/>
          <p:nvPr/>
        </p:nvPicPr>
        <p:blipFill>
          <a:blip r:embed="rId7">
            <a:alphaModFix/>
          </a:blip>
          <a:stretch>
            <a:fillRect/>
          </a:stretch>
        </p:blipFill>
        <p:spPr>
          <a:xfrm>
            <a:off x="6434433" y="1390370"/>
            <a:ext cx="3618368" cy="4639932"/>
          </a:xfrm>
          <a:prstGeom prst="rect">
            <a:avLst/>
          </a:prstGeom>
          <a:noFill/>
          <a:ln>
            <a:noFill/>
          </a:ln>
        </p:spPr>
      </p:pic>
      <p:pic>
        <p:nvPicPr>
          <p:cNvPr id="390" name="Google Shape;390;p60" descr="QR Code to CTE Min Qual Handbook "/>
          <p:cNvPicPr preferRelativeResize="0"/>
          <p:nvPr/>
        </p:nvPicPr>
        <p:blipFill>
          <a:blip r:embed="rId8">
            <a:alphaModFix/>
          </a:blip>
          <a:stretch>
            <a:fillRect/>
          </a:stretch>
        </p:blipFill>
        <p:spPr>
          <a:xfrm>
            <a:off x="10052801" y="2585467"/>
            <a:ext cx="1966367" cy="191956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2" name="Google Shape;402;p6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b="1"/>
              <a:t>CTE Faculty MQ Toolkit Contents</a:t>
            </a:r>
            <a:endParaRPr b="1"/>
          </a:p>
        </p:txBody>
      </p:sp>
      <p:sp>
        <p:nvSpPr>
          <p:cNvPr id="400" name="Google Shape;400;p61"/>
          <p:cNvSpPr txBox="1">
            <a:spLocks noGrp="1"/>
          </p:cNvSpPr>
          <p:nvPr>
            <p:ph type="body" idx="1"/>
          </p:nvPr>
        </p:nvSpPr>
        <p:spPr>
          <a:xfrm>
            <a:off x="618167" y="1536633"/>
            <a:ext cx="9680800" cy="3093600"/>
          </a:xfrm>
          <a:prstGeom prst="rect">
            <a:avLst/>
          </a:prstGeom>
          <a:noFill/>
          <a:ln>
            <a:noFill/>
          </a:ln>
        </p:spPr>
        <p:txBody>
          <a:bodyPr spcFirstLastPara="1" vert="horz" wrap="square" lIns="91433" tIns="45700" rIns="91433" bIns="45700" rtlCol="0" anchor="t" anchorCtr="0">
            <a:normAutofit/>
          </a:bodyPr>
          <a:lstStyle/>
          <a:p>
            <a:pPr marL="186262" indent="-221749">
              <a:spcBef>
                <a:spcPts val="400"/>
              </a:spcBef>
              <a:buClr>
                <a:schemeClr val="dk1"/>
              </a:buClr>
              <a:buSzPts val="1819"/>
              <a:buFont typeface="Arial"/>
              <a:buChar char="•"/>
            </a:pPr>
            <a:r>
              <a:rPr lang="en" sz="2425" dirty="0">
                <a:solidFill>
                  <a:schemeClr val="tx2"/>
                </a:solidFill>
              </a:rPr>
              <a:t>Pre-planning checklist for Equivalency by Department</a:t>
            </a:r>
            <a:endParaRPr sz="2425" dirty="0">
              <a:solidFill>
                <a:schemeClr val="tx2"/>
              </a:solidFill>
            </a:endParaRPr>
          </a:p>
          <a:p>
            <a:pPr marL="186262" indent="-221749">
              <a:spcBef>
                <a:spcPts val="400"/>
              </a:spcBef>
              <a:buClr>
                <a:schemeClr val="dk1"/>
              </a:buClr>
              <a:buSzPts val="1819"/>
              <a:buFont typeface="Arial"/>
              <a:buChar char="•"/>
            </a:pPr>
            <a:r>
              <a:rPr lang="en" sz="2425" dirty="0">
                <a:solidFill>
                  <a:schemeClr val="tx2"/>
                </a:solidFill>
              </a:rPr>
              <a:t>Equivalency Checklist for Human Resources Departments</a:t>
            </a:r>
            <a:endParaRPr sz="2425" dirty="0">
              <a:solidFill>
                <a:schemeClr val="tx2"/>
              </a:solidFill>
            </a:endParaRPr>
          </a:p>
          <a:p>
            <a:pPr marL="186262" indent="-221749">
              <a:spcBef>
                <a:spcPts val="400"/>
              </a:spcBef>
              <a:buClr>
                <a:schemeClr val="dk1"/>
              </a:buClr>
              <a:buSzPts val="1819"/>
              <a:buFont typeface="Arial"/>
              <a:buChar char="•"/>
            </a:pPr>
            <a:r>
              <a:rPr lang="en" sz="2425" dirty="0">
                <a:solidFill>
                  <a:schemeClr val="tx2"/>
                </a:solidFill>
              </a:rPr>
              <a:t>Model Equivalency Committees Composition and Policies</a:t>
            </a:r>
            <a:endParaRPr sz="2425" dirty="0">
              <a:solidFill>
                <a:schemeClr val="tx2"/>
              </a:solidFill>
            </a:endParaRPr>
          </a:p>
          <a:p>
            <a:pPr marL="186262" indent="-221749">
              <a:spcBef>
                <a:spcPts val="400"/>
              </a:spcBef>
              <a:buClr>
                <a:schemeClr val="dk1"/>
              </a:buClr>
              <a:buSzPts val="1819"/>
              <a:buFont typeface="Arial"/>
              <a:buChar char="•"/>
            </a:pPr>
            <a:r>
              <a:rPr lang="en" sz="2425" dirty="0">
                <a:solidFill>
                  <a:schemeClr val="tx2"/>
                </a:solidFill>
              </a:rPr>
              <a:t>Information and Checklist for Potential Equivalency Applicants</a:t>
            </a:r>
            <a:endParaRPr sz="2425" dirty="0">
              <a:solidFill>
                <a:schemeClr val="tx2"/>
              </a:solidFill>
            </a:endParaRPr>
          </a:p>
          <a:p>
            <a:pPr marL="186262" indent="-221749">
              <a:spcBef>
                <a:spcPts val="400"/>
              </a:spcBef>
              <a:buClr>
                <a:schemeClr val="dk1"/>
              </a:buClr>
              <a:buSzPts val="1819"/>
              <a:buFont typeface="Arial"/>
              <a:buChar char="•"/>
            </a:pPr>
            <a:r>
              <a:rPr lang="en" sz="2425" dirty="0">
                <a:solidFill>
                  <a:schemeClr val="tx2"/>
                </a:solidFill>
              </a:rPr>
              <a:t>Credit for Prior Learning</a:t>
            </a:r>
            <a:endParaRPr sz="2400" dirty="0">
              <a:solidFill>
                <a:schemeClr val="tx2"/>
              </a:solidFill>
            </a:endParaRPr>
          </a:p>
          <a:p>
            <a:pPr marL="0" indent="0">
              <a:spcBef>
                <a:spcPts val="400"/>
              </a:spcBef>
              <a:spcAft>
                <a:spcPts val="1600"/>
              </a:spcAft>
              <a:buSzPts val="1500"/>
              <a:buNone/>
            </a:pPr>
            <a:endParaRPr sz="1467" dirty="0"/>
          </a:p>
        </p:txBody>
      </p:sp>
      <p:pic>
        <p:nvPicPr>
          <p:cNvPr id="401" name="Google Shape;401;p6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934240" y="3777530"/>
            <a:ext cx="5299704" cy="217660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2"/>
          <p:cNvSpPr txBox="1">
            <a:spLocks noGrp="1"/>
          </p:cNvSpPr>
          <p:nvPr>
            <p:ph type="title"/>
          </p:nvPr>
        </p:nvSpPr>
        <p:spPr>
          <a:xfrm>
            <a:off x="2082800" y="876300"/>
            <a:ext cx="9880600" cy="990600"/>
          </a:xfrm>
          <a:prstGeom prst="rect">
            <a:avLst/>
          </a:prstGeom>
          <a:noFill/>
          <a:ln>
            <a:noFill/>
          </a:ln>
        </p:spPr>
        <p:txBody>
          <a:bodyPr spcFirstLastPara="1" vert="horz" wrap="square" lIns="91433" tIns="45700" rIns="91433" bIns="45700" rtlCol="0" anchor="ctr" anchorCtr="0">
            <a:normAutofit fontScale="90000"/>
          </a:bodyPr>
          <a:lstStyle/>
          <a:p>
            <a:pPr>
              <a:buSzPct val="100000"/>
            </a:pPr>
            <a:r>
              <a:rPr lang="en" sz="3600"/>
              <a:t>Change to Apprenticeship Minimum Qualifications</a:t>
            </a:r>
            <a:endParaRPr/>
          </a:p>
        </p:txBody>
      </p:sp>
      <p:sp>
        <p:nvSpPr>
          <p:cNvPr id="408" name="Google Shape;408;p62"/>
          <p:cNvSpPr txBox="1">
            <a:spLocks noGrp="1"/>
          </p:cNvSpPr>
          <p:nvPr>
            <p:ph type="body" idx="1"/>
          </p:nvPr>
        </p:nvSpPr>
        <p:spPr>
          <a:xfrm>
            <a:off x="295275" y="2400300"/>
            <a:ext cx="11668125" cy="3581400"/>
          </a:xfrm>
          <a:prstGeom prst="rect">
            <a:avLst/>
          </a:prstGeom>
          <a:noFill/>
          <a:ln>
            <a:noFill/>
          </a:ln>
        </p:spPr>
        <p:txBody>
          <a:bodyPr spcFirstLastPara="1" vert="horz" wrap="square" lIns="91433" tIns="45700" rIns="91433" bIns="45700" rtlCol="0" anchor="t" anchorCtr="0">
            <a:normAutofit/>
          </a:bodyPr>
          <a:lstStyle/>
          <a:p>
            <a:pPr marL="0" indent="0">
              <a:spcBef>
                <a:spcPts val="0"/>
              </a:spcBef>
              <a:spcAft>
                <a:spcPts val="1600"/>
              </a:spcAft>
              <a:buSzPts val="1800"/>
              <a:buNone/>
            </a:pPr>
            <a:r>
              <a:rPr lang="en" sz="2667" dirty="0"/>
              <a:t>In May 2018, the Board of Governors approved a Title 5 change revising the minimum qualifications for apprenticeship instructors (§ 53413 of article 2 of subchapter 4 of chapter 4 of division 6 of title 5 of the California Code of Regulations). The goal and the result of this change was to expand the pool of industry experts to teach in apprenticeship classrooms. In the past, the minimum qualifications required a community college apprenticeship instructor to have 18 units of general education courses. </a:t>
            </a:r>
            <a:endParaRPr sz="1333" dirty="0"/>
          </a:p>
        </p:txBody>
      </p:sp>
      <p:pic>
        <p:nvPicPr>
          <p:cNvPr id="409" name="Google Shape;409;p6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27000" y="443681"/>
            <a:ext cx="1955800" cy="187168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3"/>
          <p:cNvSpPr txBox="1">
            <a:spLocks noGrp="1"/>
          </p:cNvSpPr>
          <p:nvPr>
            <p:ph type="title"/>
          </p:nvPr>
        </p:nvSpPr>
        <p:spPr>
          <a:xfrm>
            <a:off x="2082800" y="876300"/>
            <a:ext cx="10972800" cy="990600"/>
          </a:xfrm>
          <a:prstGeom prst="rect">
            <a:avLst/>
          </a:prstGeom>
          <a:noFill/>
          <a:ln>
            <a:noFill/>
          </a:ln>
        </p:spPr>
        <p:txBody>
          <a:bodyPr spcFirstLastPara="1" vert="horz" wrap="square" lIns="91433" tIns="45700" rIns="91433" bIns="45700" rtlCol="0" anchor="ctr" anchorCtr="0">
            <a:normAutofit fontScale="90000"/>
          </a:bodyPr>
          <a:lstStyle/>
          <a:p>
            <a:pPr>
              <a:buSzPct val="100000"/>
            </a:pPr>
            <a:r>
              <a:rPr lang="en" sz="3600"/>
              <a:t>Change to Apprenticeship Minimum</a:t>
            </a:r>
            <a:endParaRPr sz="3600"/>
          </a:p>
          <a:p>
            <a:pPr>
              <a:buSzPct val="100000"/>
            </a:pPr>
            <a:r>
              <a:rPr lang="en" sz="3600"/>
              <a:t> Qualifications</a:t>
            </a:r>
            <a:endParaRPr/>
          </a:p>
        </p:txBody>
      </p:sp>
      <p:sp>
        <p:nvSpPr>
          <p:cNvPr id="415" name="Google Shape;415;p63"/>
          <p:cNvSpPr txBox="1">
            <a:spLocks noGrp="1"/>
          </p:cNvSpPr>
          <p:nvPr>
            <p:ph type="body" idx="1"/>
          </p:nvPr>
        </p:nvSpPr>
        <p:spPr>
          <a:xfrm>
            <a:off x="723900" y="2268521"/>
            <a:ext cx="10972800" cy="4876800"/>
          </a:xfrm>
          <a:prstGeom prst="rect">
            <a:avLst/>
          </a:prstGeom>
          <a:noFill/>
          <a:ln>
            <a:noFill/>
          </a:ln>
        </p:spPr>
        <p:txBody>
          <a:bodyPr spcFirstLastPara="1" vert="horz" wrap="square" lIns="91433" tIns="45700" rIns="91433" bIns="45700" rtlCol="0" anchor="t" anchorCtr="0">
            <a:normAutofit/>
          </a:bodyPr>
          <a:lstStyle/>
          <a:p>
            <a:pPr marL="0" indent="0">
              <a:spcBef>
                <a:spcPts val="0"/>
              </a:spcBef>
              <a:buSzPts val="1800"/>
              <a:buNone/>
            </a:pPr>
            <a:endParaRPr sz="2800"/>
          </a:p>
          <a:p>
            <a:pPr marL="0" indent="0">
              <a:spcBef>
                <a:spcPts val="533"/>
              </a:spcBef>
              <a:spcAft>
                <a:spcPts val="1600"/>
              </a:spcAft>
              <a:buSzPts val="1800"/>
              <a:buNone/>
            </a:pPr>
            <a:r>
              <a:rPr lang="en" sz="2800"/>
              <a:t>The new regulations allow for credits earned within an apprenticeship program to count toward meeting the new minimum qualifications. In practice, this means anyone who completes a credit-based registered apprenticeship program (and nearly all community college apprenticeship programs are credit based) and has six years of work experience can qualify to teach.</a:t>
            </a:r>
            <a:endParaRPr/>
          </a:p>
        </p:txBody>
      </p:sp>
      <p:pic>
        <p:nvPicPr>
          <p:cNvPr id="416" name="Google Shape;416;p6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82300" y="348848"/>
            <a:ext cx="1955800" cy="187168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4"/>
          <p:cNvSpPr txBox="1">
            <a:spLocks noGrp="1"/>
          </p:cNvSpPr>
          <p:nvPr>
            <p:ph type="title"/>
          </p:nvPr>
        </p:nvSpPr>
        <p:spPr>
          <a:xfrm>
            <a:off x="674133" y="533400"/>
            <a:ext cx="10972800" cy="990800"/>
          </a:xfrm>
          <a:prstGeom prst="rect">
            <a:avLst/>
          </a:prstGeom>
          <a:noFill/>
          <a:ln>
            <a:noFill/>
          </a:ln>
        </p:spPr>
        <p:txBody>
          <a:bodyPr spcFirstLastPara="1" vert="horz" wrap="square" lIns="91433" tIns="45700" rIns="91433" bIns="45700" rtlCol="0" anchor="ctr" anchorCtr="0">
            <a:normAutofit/>
          </a:bodyPr>
          <a:lstStyle/>
          <a:p>
            <a:pPr algn="ctr">
              <a:buSzPts val="3000"/>
            </a:pPr>
            <a:r>
              <a:rPr lang="en" sz="2933" b="1"/>
              <a:t>Effective CTE Minimum Qualifications/Hiring Practices:</a:t>
            </a:r>
            <a:endParaRPr sz="2933" b="1"/>
          </a:p>
        </p:txBody>
      </p:sp>
      <p:sp>
        <p:nvSpPr>
          <p:cNvPr id="422" name="Google Shape;422;p64"/>
          <p:cNvSpPr txBox="1">
            <a:spLocks noGrp="1"/>
          </p:cNvSpPr>
          <p:nvPr>
            <p:ph type="body" idx="1"/>
          </p:nvPr>
        </p:nvSpPr>
        <p:spPr>
          <a:xfrm>
            <a:off x="268533" y="1524200"/>
            <a:ext cx="8282400" cy="3253600"/>
          </a:xfrm>
          <a:prstGeom prst="rect">
            <a:avLst/>
          </a:prstGeom>
          <a:noFill/>
          <a:ln>
            <a:noFill/>
          </a:ln>
        </p:spPr>
        <p:txBody>
          <a:bodyPr spcFirstLastPara="1" vert="horz" wrap="square" lIns="91433" tIns="45700" rIns="91433" bIns="45700" rtlCol="0" anchor="t" anchorCtr="0">
            <a:normAutofit/>
          </a:bodyPr>
          <a:lstStyle/>
          <a:p>
            <a:pPr marL="0" indent="0">
              <a:spcBef>
                <a:spcPts val="0"/>
              </a:spcBef>
              <a:buNone/>
            </a:pPr>
            <a:endParaRPr sz="1867" dirty="0"/>
          </a:p>
          <a:p>
            <a:pPr indent="-482588">
              <a:buClr>
                <a:schemeClr val="dk1"/>
              </a:buClr>
              <a:buSzPts val="2100"/>
            </a:pPr>
            <a:r>
              <a:rPr lang="en" dirty="0">
                <a:solidFill>
                  <a:schemeClr val="tx2"/>
                </a:solidFill>
              </a:rPr>
              <a:t>Train the local equivalency committee </a:t>
            </a:r>
            <a:endParaRPr dirty="0">
              <a:solidFill>
                <a:schemeClr val="tx2"/>
              </a:solidFill>
            </a:endParaRPr>
          </a:p>
          <a:p>
            <a:pPr indent="-482588">
              <a:spcBef>
                <a:spcPts val="0"/>
              </a:spcBef>
              <a:buClr>
                <a:schemeClr val="dk1"/>
              </a:buClr>
              <a:buSzPts val="2100"/>
            </a:pPr>
            <a:r>
              <a:rPr lang="en" dirty="0">
                <a:solidFill>
                  <a:schemeClr val="tx2"/>
                </a:solidFill>
              </a:rPr>
              <a:t>Professional development/ learning</a:t>
            </a:r>
            <a:endParaRPr dirty="0">
              <a:solidFill>
                <a:schemeClr val="tx2"/>
              </a:solidFill>
            </a:endParaRPr>
          </a:p>
          <a:p>
            <a:pPr indent="-482588">
              <a:spcBef>
                <a:spcPts val="0"/>
              </a:spcBef>
              <a:buClr>
                <a:schemeClr val="dk1"/>
              </a:buClr>
              <a:buSzPts val="2100"/>
            </a:pPr>
            <a:r>
              <a:rPr lang="en" dirty="0">
                <a:solidFill>
                  <a:schemeClr val="tx2"/>
                </a:solidFill>
              </a:rPr>
              <a:t>Disseminate resources</a:t>
            </a:r>
            <a:endParaRPr dirty="0">
              <a:solidFill>
                <a:schemeClr val="tx2"/>
              </a:solidFill>
            </a:endParaRPr>
          </a:p>
          <a:p>
            <a:pPr indent="-482588">
              <a:spcBef>
                <a:spcPts val="0"/>
              </a:spcBef>
              <a:buClr>
                <a:schemeClr val="dk1"/>
              </a:buClr>
              <a:buSzPts val="2100"/>
            </a:pPr>
            <a:r>
              <a:rPr lang="en" dirty="0">
                <a:solidFill>
                  <a:schemeClr val="tx2"/>
                </a:solidFill>
              </a:rPr>
              <a:t>Consider who is at the table, who is missing</a:t>
            </a:r>
            <a:endParaRPr dirty="0">
              <a:solidFill>
                <a:schemeClr val="tx2"/>
              </a:solidFill>
            </a:endParaRPr>
          </a:p>
          <a:p>
            <a:pPr indent="-482588">
              <a:spcBef>
                <a:spcPts val="0"/>
              </a:spcBef>
              <a:buClr>
                <a:schemeClr val="dk1"/>
              </a:buClr>
              <a:buSzPts val="2100"/>
            </a:pPr>
            <a:r>
              <a:rPr lang="en" dirty="0">
                <a:solidFill>
                  <a:schemeClr val="tx2"/>
                </a:solidFill>
              </a:rPr>
              <a:t>What else?</a:t>
            </a:r>
            <a:endParaRPr dirty="0">
              <a:solidFill>
                <a:schemeClr val="tx2"/>
              </a:solidFill>
            </a:endParaRPr>
          </a:p>
        </p:txBody>
      </p:sp>
      <p:pic>
        <p:nvPicPr>
          <p:cNvPr id="423" name="Google Shape;423;p6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550968" y="3691665"/>
            <a:ext cx="3234633" cy="2857267"/>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5"/>
          <p:cNvSpPr txBox="1">
            <a:spLocks noGrp="1"/>
          </p:cNvSpPr>
          <p:nvPr>
            <p:ph type="title"/>
          </p:nvPr>
        </p:nvSpPr>
        <p:spPr>
          <a:xfrm>
            <a:off x="609600" y="533400"/>
            <a:ext cx="10972800" cy="990600"/>
          </a:xfrm>
          <a:prstGeom prst="rect">
            <a:avLst/>
          </a:prstGeom>
          <a:noFill/>
          <a:ln>
            <a:noFill/>
          </a:ln>
        </p:spPr>
        <p:txBody>
          <a:bodyPr spcFirstLastPara="1" vert="horz" wrap="square" lIns="91433" tIns="45700" rIns="91433" bIns="45700" rtlCol="0" anchor="ctr" anchorCtr="0">
            <a:normAutofit/>
          </a:bodyPr>
          <a:lstStyle/>
          <a:p>
            <a:pPr>
              <a:buSzPts val="3000"/>
            </a:pPr>
            <a:r>
              <a:rPr lang="en" sz="3733" dirty="0"/>
              <a:t>Scenario 1</a:t>
            </a:r>
            <a:endParaRPr sz="3733" dirty="0"/>
          </a:p>
        </p:txBody>
      </p:sp>
      <p:sp>
        <p:nvSpPr>
          <p:cNvPr id="429" name="Google Shape;429;p65"/>
          <p:cNvSpPr txBox="1">
            <a:spLocks noGrp="1"/>
          </p:cNvSpPr>
          <p:nvPr>
            <p:ph type="body" idx="1"/>
          </p:nvPr>
        </p:nvSpPr>
        <p:spPr>
          <a:xfrm>
            <a:off x="609600" y="1600200"/>
            <a:ext cx="10972800" cy="4876800"/>
          </a:xfrm>
          <a:prstGeom prst="rect">
            <a:avLst/>
          </a:prstGeom>
          <a:noFill/>
          <a:ln>
            <a:noFill/>
          </a:ln>
        </p:spPr>
        <p:txBody>
          <a:bodyPr spcFirstLastPara="1" vert="horz" wrap="square" lIns="91433" tIns="45700" rIns="91433" bIns="45700" rtlCol="0" anchor="t" anchorCtr="0">
            <a:normAutofit/>
          </a:bodyPr>
          <a:lstStyle/>
          <a:p>
            <a:pPr marL="0" indent="0">
              <a:spcBef>
                <a:spcPts val="0"/>
              </a:spcBef>
              <a:buSzPts val="1500"/>
              <a:buNone/>
            </a:pPr>
            <a:r>
              <a:rPr lang="en" sz="2400" b="1" dirty="0"/>
              <a:t>Diesel Mechanics</a:t>
            </a:r>
            <a:endParaRPr sz="2400" dirty="0"/>
          </a:p>
          <a:p>
            <a:pPr marL="0" indent="0">
              <a:spcBef>
                <a:spcPts val="533"/>
              </a:spcBef>
              <a:buSzPts val="1700"/>
              <a:buNone/>
            </a:pPr>
            <a:r>
              <a:rPr lang="en" sz="2400" dirty="0"/>
              <a:t>Barron Drivetrain is actively managing one of the largest diesel repair facilities in the region. He has 15 years of experiences in diesel repair and is considered one of the region’s most highly respected diesel repair experts. He has extensive experience in training new mechanics and has established the first online, industry supported, professional development program in California for diesel professionals. Barron hires about 35% of the local program graduates and has been recognized by the High School Board of Trustees for his work with non-traditional students. Barron has a high school and certification from a private trade school.  </a:t>
            </a:r>
            <a:endParaRPr sz="2400" dirty="0"/>
          </a:p>
          <a:p>
            <a:pPr marL="186262" indent="-50799">
              <a:spcBef>
                <a:spcPts val="533"/>
              </a:spcBef>
              <a:spcAft>
                <a:spcPts val="1600"/>
              </a:spcAft>
              <a:buSzPts val="1500"/>
              <a:buNone/>
            </a:pPr>
            <a:endParaRPr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6"/>
          <p:cNvSpPr txBox="1">
            <a:spLocks noGrp="1"/>
          </p:cNvSpPr>
          <p:nvPr>
            <p:ph type="title"/>
          </p:nvPr>
        </p:nvSpPr>
        <p:spPr>
          <a:xfrm>
            <a:off x="609600" y="589844"/>
            <a:ext cx="10972800" cy="990600"/>
          </a:xfrm>
          <a:prstGeom prst="rect">
            <a:avLst/>
          </a:prstGeom>
          <a:noFill/>
          <a:ln>
            <a:noFill/>
          </a:ln>
        </p:spPr>
        <p:txBody>
          <a:bodyPr spcFirstLastPara="1" vert="horz" wrap="square" lIns="91433" tIns="45700" rIns="91433" bIns="45700" rtlCol="0" anchor="ctr" anchorCtr="0">
            <a:normAutofit/>
          </a:bodyPr>
          <a:lstStyle/>
          <a:p>
            <a:pPr>
              <a:buSzPts val="3000"/>
            </a:pPr>
            <a:r>
              <a:rPr lang="en" sz="3733" dirty="0"/>
              <a:t>Scenario 2</a:t>
            </a:r>
            <a:endParaRPr sz="3733" dirty="0"/>
          </a:p>
        </p:txBody>
      </p:sp>
      <p:sp>
        <p:nvSpPr>
          <p:cNvPr id="435" name="Google Shape;435;p66"/>
          <p:cNvSpPr txBox="1">
            <a:spLocks noGrp="1"/>
          </p:cNvSpPr>
          <p:nvPr>
            <p:ph type="body" idx="1"/>
          </p:nvPr>
        </p:nvSpPr>
        <p:spPr>
          <a:xfrm>
            <a:off x="609600" y="1600200"/>
            <a:ext cx="10972800" cy="4876800"/>
          </a:xfrm>
          <a:prstGeom prst="rect">
            <a:avLst/>
          </a:prstGeom>
          <a:noFill/>
          <a:ln>
            <a:noFill/>
          </a:ln>
        </p:spPr>
        <p:txBody>
          <a:bodyPr spcFirstLastPara="1" vert="horz" wrap="square" lIns="91433" tIns="45700" rIns="91433" bIns="45700" rtlCol="0" anchor="t" anchorCtr="0">
            <a:normAutofit/>
          </a:bodyPr>
          <a:lstStyle/>
          <a:p>
            <a:pPr marL="0" indent="0">
              <a:spcBef>
                <a:spcPts val="0"/>
              </a:spcBef>
              <a:buSzPts val="1500"/>
              <a:buNone/>
            </a:pPr>
            <a:r>
              <a:rPr lang="en" sz="2400" b="1" dirty="0"/>
              <a:t>Health Information Technology (Medical record technology)</a:t>
            </a:r>
            <a:endParaRPr sz="2400" dirty="0"/>
          </a:p>
          <a:p>
            <a:pPr marL="0" indent="0">
              <a:spcBef>
                <a:spcPts val="533"/>
              </a:spcBef>
              <a:spcAft>
                <a:spcPts val="1600"/>
              </a:spcAft>
              <a:buSzPts val="1500"/>
              <a:buNone/>
            </a:pPr>
            <a:r>
              <a:rPr lang="en" sz="2400" dirty="0"/>
              <a:t>Danika Datawinski currently manages an office of 5 staff at a regional Health Information Technology (HIT) company and has 15 years experience implementing HIT recommendations from California’s Department of Health Services. Danika has completed several industry recognized credentials. She is responsible for the staff development of her employees and has developed a training handbook as a resource.  Danika’s organization provides internships for the local community college’s HIT graduates. Danika speaks fluent Spanish, is a veteran, and has a certificate of achievement in HIT from her local community college. </a:t>
            </a:r>
            <a:endParaRPr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7"/>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rtlCol="0" anchor="ctr" anchorCtr="0">
            <a:normAutofit/>
          </a:bodyPr>
          <a:lstStyle/>
          <a:p>
            <a:r>
              <a:rPr lang="en"/>
              <a:t>CBE and CPL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Your Regional Consortium </a:t>
            </a:r>
            <a:endParaRPr/>
          </a:p>
        </p:txBody>
      </p:sp>
      <p:sp>
        <p:nvSpPr>
          <p:cNvPr id="130" name="Google Shape;130;p23"/>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r>
              <a:rPr lang="en" dirty="0"/>
              <a:t>What is the Regional Consortium?</a:t>
            </a:r>
            <a:endParaRPr dirty="0"/>
          </a:p>
          <a:p>
            <a:pPr marL="0" indent="0">
              <a:spcBef>
                <a:spcPts val="1600"/>
              </a:spcBef>
              <a:buNone/>
            </a:pPr>
            <a:endParaRPr dirty="0"/>
          </a:p>
          <a:p>
            <a:pPr>
              <a:spcBef>
                <a:spcPts val="1600"/>
              </a:spcBef>
            </a:pPr>
            <a:r>
              <a:rPr lang="en" dirty="0"/>
              <a:t>What does the Regional Consortium do?</a:t>
            </a:r>
            <a:endParaRPr dirty="0"/>
          </a:p>
          <a:p>
            <a:pPr marL="0" indent="0">
              <a:spcBef>
                <a:spcPts val="1600"/>
              </a:spcBef>
              <a:buNone/>
            </a:pPr>
            <a:endParaRPr dirty="0"/>
          </a:p>
          <a:p>
            <a:pPr>
              <a:spcBef>
                <a:spcPts val="1600"/>
              </a:spcBef>
            </a:pPr>
            <a:r>
              <a:rPr lang="en" dirty="0"/>
              <a:t>What are the current Regional Consortium projects in this region? </a:t>
            </a:r>
            <a:endParaRPr dirty="0"/>
          </a:p>
          <a:p>
            <a:pPr marL="0" indent="0">
              <a:spcBef>
                <a:spcPts val="1600"/>
              </a:spcBef>
              <a:buNone/>
            </a:pPr>
            <a:endParaRPr dirty="0"/>
          </a:p>
          <a:p>
            <a:pPr>
              <a:spcBef>
                <a:spcPts val="1600"/>
              </a:spcBef>
            </a:pPr>
            <a:r>
              <a:rPr lang="en" dirty="0"/>
              <a:t>Why should faculty care?</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8"/>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rmAutofit fontScale="90000"/>
          </a:bodyPr>
          <a:lstStyle/>
          <a:p>
            <a:pPr>
              <a:buClr>
                <a:schemeClr val="accent5"/>
              </a:buClr>
              <a:buSzPts val="2700"/>
            </a:pPr>
            <a:r>
              <a:rPr lang="en"/>
              <a:t>Competency Based Education (CBE)</a:t>
            </a:r>
            <a:endParaRPr sz="1467"/>
          </a:p>
        </p:txBody>
      </p:sp>
      <p:sp>
        <p:nvSpPr>
          <p:cNvPr id="446" name="Google Shape;446;p68"/>
          <p:cNvSpPr txBox="1">
            <a:spLocks noGrp="1"/>
          </p:cNvSpPr>
          <p:nvPr>
            <p:ph type="body" idx="4294967295"/>
          </p:nvPr>
        </p:nvSpPr>
        <p:spPr>
          <a:xfrm>
            <a:off x="838200" y="1536701"/>
            <a:ext cx="10521949" cy="4554537"/>
          </a:xfrm>
          <a:prstGeom prst="rect">
            <a:avLst/>
          </a:prstGeom>
          <a:noFill/>
          <a:ln>
            <a:noFill/>
          </a:ln>
        </p:spPr>
        <p:txBody>
          <a:bodyPr spcFirstLastPara="1" vert="horz" wrap="square" lIns="121900" tIns="121900" rIns="121900" bIns="121900" rtlCol="0" anchor="t" anchorCtr="0">
            <a:noAutofit/>
          </a:bodyPr>
          <a:lstStyle/>
          <a:p>
            <a:pPr marL="237061" indent="-287859">
              <a:spcBef>
                <a:spcPts val="1067"/>
              </a:spcBef>
              <a:buClr>
                <a:srgbClr val="262626"/>
              </a:buClr>
              <a:buSzPts val="2200"/>
              <a:buChar char="●"/>
            </a:pPr>
            <a:r>
              <a:rPr lang="en" sz="2400" dirty="0"/>
              <a:t>Our students need freedom and flexibility ​from the rigidity of the Carnegie hour demands and arbitrary use of time as a measure of learning</a:t>
            </a:r>
            <a:endParaRPr sz="2400" dirty="0"/>
          </a:p>
          <a:p>
            <a:pPr marL="237061" indent="-287859">
              <a:spcBef>
                <a:spcPts val="1067"/>
              </a:spcBef>
              <a:buClr>
                <a:srgbClr val="262626"/>
              </a:buClr>
              <a:buSzPts val="2200"/>
              <a:buChar char="●"/>
            </a:pPr>
            <a:r>
              <a:rPr lang="en" sz="2400" dirty="0"/>
              <a:t>Direct assessment leads to more personalization​ of instruction at the student’s pace</a:t>
            </a:r>
            <a:endParaRPr sz="2400" dirty="0"/>
          </a:p>
          <a:p>
            <a:pPr marL="237061" indent="-287859">
              <a:spcBef>
                <a:spcPts val="1067"/>
              </a:spcBef>
              <a:buClr>
                <a:srgbClr val="262626"/>
              </a:buClr>
              <a:buSzPts val="2200"/>
              <a:buChar char="●"/>
            </a:pPr>
            <a:r>
              <a:rPr lang="en" sz="2400" dirty="0"/>
              <a:t>Student self-pacing leads to more affordability​ for students </a:t>
            </a:r>
            <a:endParaRPr sz="2400" dirty="0"/>
          </a:p>
          <a:p>
            <a:pPr marL="237061" indent="-287859">
              <a:spcBef>
                <a:spcPts val="1067"/>
              </a:spcBef>
              <a:buClr>
                <a:srgbClr val="262626"/>
              </a:buClr>
              <a:buSzPts val="2200"/>
              <a:buChar char="●"/>
            </a:pPr>
            <a:r>
              <a:rPr lang="en" sz="2400" dirty="0"/>
              <a:t>Direct assessment promises more personalized student support from faculty and staff (case management approach)​</a:t>
            </a:r>
            <a:endParaRPr sz="2400" dirty="0"/>
          </a:p>
          <a:p>
            <a:pPr marL="237061" indent="-287859">
              <a:spcBef>
                <a:spcPts val="1067"/>
              </a:spcBef>
              <a:buClr>
                <a:srgbClr val="262626"/>
              </a:buClr>
              <a:buSzPts val="2200"/>
              <a:buChar char="●"/>
            </a:pPr>
            <a:r>
              <a:rPr lang="en" sz="2400" dirty="0"/>
              <a:t>Students work with a trusted local institution rather than national provider ​</a:t>
            </a:r>
            <a:endParaRPr sz="2400" dirty="0"/>
          </a:p>
          <a:p>
            <a:pPr marL="237061" indent="-287859">
              <a:spcBef>
                <a:spcPts val="1067"/>
              </a:spcBef>
              <a:spcAft>
                <a:spcPts val="1600"/>
              </a:spcAft>
              <a:buClr>
                <a:srgbClr val="262626"/>
              </a:buClr>
              <a:buSzPts val="2200"/>
              <a:buChar char="●"/>
            </a:pPr>
            <a:r>
              <a:rPr lang="en" sz="2400" dirty="0"/>
              <a:t>CBE programs are developed with the local community workforce needs and the institution’s equity mission in mind</a:t>
            </a:r>
            <a:endParaRPr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9"/>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rmAutofit/>
          </a:bodyPr>
          <a:lstStyle/>
          <a:p>
            <a:pPr>
              <a:buClr>
                <a:schemeClr val="accent5"/>
              </a:buClr>
              <a:buSzPts val="2700"/>
            </a:pPr>
            <a:r>
              <a:rPr lang="en" sz="3333" b="1"/>
              <a:t>The Direct Assessment CBE Pilot</a:t>
            </a:r>
            <a:endParaRPr sz="3333" b="1"/>
          </a:p>
        </p:txBody>
      </p:sp>
      <p:sp>
        <p:nvSpPr>
          <p:cNvPr id="452" name="Google Shape;452;p69"/>
          <p:cNvSpPr txBox="1">
            <a:spLocks noGrp="1"/>
          </p:cNvSpPr>
          <p:nvPr>
            <p:ph type="body" idx="4294967295"/>
          </p:nvPr>
        </p:nvSpPr>
        <p:spPr>
          <a:xfrm>
            <a:off x="972064" y="1536700"/>
            <a:ext cx="10388000" cy="4554400"/>
          </a:xfrm>
          <a:prstGeom prst="rect">
            <a:avLst/>
          </a:prstGeom>
          <a:noFill/>
          <a:ln>
            <a:noFill/>
          </a:ln>
        </p:spPr>
        <p:txBody>
          <a:bodyPr spcFirstLastPara="1" vert="horz" wrap="square" lIns="121900" tIns="121900" rIns="121900" bIns="121900" rtlCol="0" anchor="t" anchorCtr="0">
            <a:noAutofit/>
          </a:bodyPr>
          <a:lstStyle/>
          <a:p>
            <a:pPr marL="237061" indent="-287859">
              <a:spcBef>
                <a:spcPts val="1067"/>
              </a:spcBef>
              <a:buClr>
                <a:srgbClr val="262626"/>
              </a:buClr>
              <a:buSzPts val="2200"/>
              <a:buChar char="●"/>
            </a:pPr>
            <a:r>
              <a:rPr lang="en" sz="2133" dirty="0"/>
              <a:t>Eight colleges participating in design and implementation of a direct assessment CBE program since Summer 2021</a:t>
            </a:r>
            <a:endParaRPr sz="2133" dirty="0"/>
          </a:p>
          <a:p>
            <a:pPr marL="609585" indent="-440256">
              <a:lnSpc>
                <a:spcPct val="100000"/>
              </a:lnSpc>
              <a:spcBef>
                <a:spcPts val="0"/>
              </a:spcBef>
              <a:buSzPts val="1600"/>
              <a:buChar char="●"/>
            </a:pPr>
            <a:r>
              <a:rPr lang="en" sz="2133" dirty="0"/>
              <a:t>Bakersfield College</a:t>
            </a:r>
            <a:endParaRPr sz="2133" dirty="0"/>
          </a:p>
          <a:p>
            <a:pPr marL="609585" indent="-440256">
              <a:lnSpc>
                <a:spcPct val="100000"/>
              </a:lnSpc>
              <a:spcBef>
                <a:spcPts val="0"/>
              </a:spcBef>
              <a:buSzPts val="1600"/>
              <a:buChar char="●"/>
            </a:pPr>
            <a:r>
              <a:rPr lang="en" sz="2133" dirty="0"/>
              <a:t>Coastline College</a:t>
            </a:r>
            <a:endParaRPr sz="2133" dirty="0"/>
          </a:p>
          <a:p>
            <a:pPr marL="609585" indent="-440256">
              <a:lnSpc>
                <a:spcPct val="100000"/>
              </a:lnSpc>
              <a:spcBef>
                <a:spcPts val="0"/>
              </a:spcBef>
              <a:buSzPts val="1600"/>
              <a:buChar char="●"/>
            </a:pPr>
            <a:r>
              <a:rPr lang="en" sz="2133" dirty="0"/>
              <a:t>East LA City College</a:t>
            </a:r>
            <a:endParaRPr sz="2133" dirty="0"/>
          </a:p>
          <a:p>
            <a:pPr marL="609585" indent="-440256">
              <a:lnSpc>
                <a:spcPct val="100000"/>
              </a:lnSpc>
              <a:spcBef>
                <a:spcPts val="0"/>
              </a:spcBef>
              <a:buSzPts val="1600"/>
              <a:buChar char="●"/>
            </a:pPr>
            <a:r>
              <a:rPr lang="en" sz="2133" dirty="0"/>
              <a:t>Madera College</a:t>
            </a:r>
            <a:endParaRPr sz="2133" dirty="0"/>
          </a:p>
          <a:p>
            <a:pPr marL="609585" indent="-440256">
              <a:lnSpc>
                <a:spcPct val="100000"/>
              </a:lnSpc>
              <a:spcBef>
                <a:spcPts val="0"/>
              </a:spcBef>
              <a:buSzPts val="1600"/>
              <a:buChar char="●"/>
            </a:pPr>
            <a:r>
              <a:rPr lang="en" sz="2133" dirty="0"/>
              <a:t>Merced College</a:t>
            </a:r>
            <a:endParaRPr sz="2133" dirty="0"/>
          </a:p>
          <a:p>
            <a:pPr marL="609585" indent="-440256">
              <a:lnSpc>
                <a:spcPct val="100000"/>
              </a:lnSpc>
              <a:spcBef>
                <a:spcPts val="0"/>
              </a:spcBef>
              <a:buSzPts val="1600"/>
              <a:buChar char="●"/>
            </a:pPr>
            <a:r>
              <a:rPr lang="en" sz="2133" dirty="0"/>
              <a:t>Mt. San Antonio College</a:t>
            </a:r>
            <a:endParaRPr sz="2133" dirty="0"/>
          </a:p>
          <a:p>
            <a:pPr marL="609585" indent="-440256">
              <a:lnSpc>
                <a:spcPct val="100000"/>
              </a:lnSpc>
              <a:spcBef>
                <a:spcPts val="0"/>
              </a:spcBef>
              <a:buSzPts val="1600"/>
              <a:buChar char="●"/>
            </a:pPr>
            <a:r>
              <a:rPr lang="en" sz="2133" dirty="0"/>
              <a:t>Shasta College</a:t>
            </a:r>
            <a:endParaRPr sz="2133" dirty="0"/>
          </a:p>
          <a:p>
            <a:pPr marL="609585" indent="-440256">
              <a:lnSpc>
                <a:spcPct val="100000"/>
              </a:lnSpc>
              <a:spcBef>
                <a:spcPts val="0"/>
              </a:spcBef>
              <a:buSzPts val="1600"/>
              <a:buChar char="●"/>
            </a:pPr>
            <a:r>
              <a:rPr lang="en" sz="2133" dirty="0"/>
              <a:t>Southwestern College</a:t>
            </a:r>
            <a:endParaRPr sz="2133" dirty="0"/>
          </a:p>
          <a:p>
            <a:pPr marL="237061" indent="-287859">
              <a:spcBef>
                <a:spcPts val="1067"/>
              </a:spcBef>
              <a:spcAft>
                <a:spcPts val="1600"/>
              </a:spcAft>
              <a:buClr>
                <a:srgbClr val="262626"/>
              </a:buClr>
              <a:buSzPts val="2200"/>
              <a:buChar char="●"/>
            </a:pPr>
            <a:r>
              <a:rPr lang="en" sz="2133" dirty="0"/>
              <a:t>Support from Jobs for the Future; Competency-Based Education Network (C-BEN); Volta Learning Group; Various CBE SMEs and practitioners, others   </a:t>
            </a:r>
            <a:endParaRPr sz="2133"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70"/>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rmAutofit/>
          </a:bodyPr>
          <a:lstStyle/>
          <a:p>
            <a:pPr>
              <a:buClr>
                <a:schemeClr val="accent5"/>
              </a:buClr>
              <a:buSzPts val="2200"/>
            </a:pPr>
            <a:r>
              <a:rPr lang="en" sz="2933" b="1"/>
              <a:t>How Does Direct Assessment Work?</a:t>
            </a:r>
            <a:endParaRPr sz="2933" b="1"/>
          </a:p>
        </p:txBody>
      </p:sp>
      <p:sp>
        <p:nvSpPr>
          <p:cNvPr id="458" name="Google Shape;458;p70"/>
          <p:cNvSpPr txBox="1">
            <a:spLocks noGrp="1"/>
          </p:cNvSpPr>
          <p:nvPr>
            <p:ph type="body" idx="4294967295"/>
          </p:nvPr>
        </p:nvSpPr>
        <p:spPr>
          <a:xfrm>
            <a:off x="906162" y="1536701"/>
            <a:ext cx="10453988" cy="4554537"/>
          </a:xfrm>
          <a:prstGeom prst="rect">
            <a:avLst/>
          </a:prstGeom>
          <a:noFill/>
          <a:ln>
            <a:noFill/>
          </a:ln>
        </p:spPr>
        <p:txBody>
          <a:bodyPr spcFirstLastPara="1" vert="horz" wrap="square" lIns="121900" tIns="121900" rIns="121900" bIns="121900" rtlCol="0" anchor="t" anchorCtr="0">
            <a:noAutofit/>
          </a:bodyPr>
          <a:lstStyle/>
          <a:p>
            <a:pPr marL="237061" indent="-279393">
              <a:spcBef>
                <a:spcPts val="1067"/>
              </a:spcBef>
              <a:buClr>
                <a:srgbClr val="262626"/>
              </a:buClr>
              <a:buSzPts val="2100"/>
              <a:buChar char="●"/>
            </a:pPr>
            <a:r>
              <a:rPr lang="en" sz="2000"/>
              <a:t>Students enroll in a program of competencies, not courses</a:t>
            </a:r>
            <a:endParaRPr sz="2000"/>
          </a:p>
          <a:p>
            <a:pPr marL="237061" indent="-279393">
              <a:spcBef>
                <a:spcPts val="1067"/>
              </a:spcBef>
              <a:buClr>
                <a:srgbClr val="262626"/>
              </a:buClr>
              <a:buSzPts val="2100"/>
              <a:buChar char="●"/>
            </a:pPr>
            <a:r>
              <a:rPr lang="en" sz="2000"/>
              <a:t>Competencies are faculty-written statements of knowledge, skills, and abilities relevant to the discipline, often industry-recognized</a:t>
            </a:r>
            <a:endParaRPr sz="2000"/>
          </a:p>
          <a:p>
            <a:pPr marL="237061" indent="-279393">
              <a:spcBef>
                <a:spcPts val="1067"/>
              </a:spcBef>
              <a:buClr>
                <a:srgbClr val="262626"/>
              </a:buClr>
              <a:buSzPts val="2100"/>
              <a:buChar char="●"/>
            </a:pPr>
            <a:r>
              <a:rPr lang="en" sz="2000"/>
              <a:t>Learning is defined by demonstration of knowledge, skills, abilities and not seat time </a:t>
            </a:r>
            <a:endParaRPr sz="2000"/>
          </a:p>
          <a:p>
            <a:pPr marL="237061" indent="-279393">
              <a:spcBef>
                <a:spcPts val="1067"/>
              </a:spcBef>
              <a:buClr>
                <a:srgbClr val="262626"/>
              </a:buClr>
              <a:buSzPts val="2100"/>
              <a:buChar char="●"/>
            </a:pPr>
            <a:r>
              <a:rPr lang="en" sz="2000"/>
              <a:t>Demonstration of “Mastery” level of achievement of summative assessments for each competency is the required proof of learning</a:t>
            </a:r>
            <a:endParaRPr sz="2000"/>
          </a:p>
          <a:p>
            <a:pPr marL="237061" indent="-279393">
              <a:spcBef>
                <a:spcPts val="1067"/>
              </a:spcBef>
              <a:buClr>
                <a:srgbClr val="262626"/>
              </a:buClr>
              <a:buSzPts val="2100"/>
              <a:buChar char="●"/>
            </a:pPr>
            <a:r>
              <a:rPr lang="en" sz="2000"/>
              <a:t>Rigor is increased because mastery (or higher) is required for ALL competencies</a:t>
            </a:r>
            <a:endParaRPr sz="2000"/>
          </a:p>
          <a:p>
            <a:pPr marL="237061" indent="-279393">
              <a:spcBef>
                <a:spcPts val="1067"/>
              </a:spcBef>
              <a:buClr>
                <a:srgbClr val="262626"/>
              </a:buClr>
              <a:buSzPts val="2100"/>
              <a:buChar char="●"/>
            </a:pPr>
            <a:r>
              <a:rPr lang="en" sz="2000"/>
              <a:t>Students move as quickly or slowly as needed; moving quickly through content they understand, slower when more support is needed</a:t>
            </a:r>
            <a:endParaRPr sz="2000"/>
          </a:p>
          <a:p>
            <a:pPr marL="237061" indent="-279393">
              <a:spcBef>
                <a:spcPts val="1067"/>
              </a:spcBef>
              <a:spcAft>
                <a:spcPts val="1600"/>
              </a:spcAft>
              <a:buClr>
                <a:srgbClr val="262626"/>
              </a:buClr>
              <a:buSzPts val="2100"/>
              <a:buChar char="●"/>
            </a:pPr>
            <a:r>
              <a:rPr lang="en" sz="2000"/>
              <a:t>Students receive a competency transcript and a traditional course transcript</a:t>
            </a:r>
            <a:endParaRPr sz="20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71"/>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rmAutofit/>
          </a:bodyPr>
          <a:lstStyle/>
          <a:p>
            <a:pPr>
              <a:buClr>
                <a:schemeClr val="accent5"/>
              </a:buClr>
              <a:buSzPts val="2700"/>
            </a:pPr>
            <a:r>
              <a:rPr lang="en" sz="2800" b="1" dirty="0"/>
              <a:t>Faculty Roles and Competency-Based Education</a:t>
            </a:r>
            <a:endParaRPr sz="2800" b="1" dirty="0"/>
          </a:p>
        </p:txBody>
      </p:sp>
      <p:sp>
        <p:nvSpPr>
          <p:cNvPr id="464" name="Google Shape;464;p71"/>
          <p:cNvSpPr txBox="1">
            <a:spLocks noGrp="1"/>
          </p:cNvSpPr>
          <p:nvPr>
            <p:ph type="body" idx="4294967295"/>
          </p:nvPr>
        </p:nvSpPr>
        <p:spPr>
          <a:xfrm>
            <a:off x="743339" y="1439775"/>
            <a:ext cx="10437600" cy="4554400"/>
          </a:xfrm>
          <a:prstGeom prst="rect">
            <a:avLst/>
          </a:prstGeom>
          <a:noFill/>
          <a:ln>
            <a:noFill/>
          </a:ln>
        </p:spPr>
        <p:txBody>
          <a:bodyPr spcFirstLastPara="1" vert="horz" wrap="square" lIns="121900" tIns="121900" rIns="121900" bIns="121900" rtlCol="0" anchor="t" anchorCtr="0">
            <a:normAutofit/>
          </a:bodyPr>
          <a:lstStyle/>
          <a:p>
            <a:pPr marL="237061" indent="-287859">
              <a:spcBef>
                <a:spcPts val="1067"/>
              </a:spcBef>
              <a:buClr>
                <a:srgbClr val="262626"/>
              </a:buClr>
              <a:buSzPts val="2200"/>
              <a:buChar char="●"/>
            </a:pPr>
            <a:r>
              <a:rPr lang="en" sz="2133" dirty="0"/>
              <a:t>CBE offers opportunity for new instructional models</a:t>
            </a:r>
            <a:endParaRPr sz="2133" dirty="0"/>
          </a:p>
          <a:p>
            <a:pPr marL="237061" indent="-287859">
              <a:spcBef>
                <a:spcPts val="1067"/>
              </a:spcBef>
              <a:buClr>
                <a:srgbClr val="262626"/>
              </a:buClr>
              <a:buSzPts val="2200"/>
              <a:buChar char="●"/>
            </a:pPr>
            <a:r>
              <a:rPr lang="en" sz="2133" dirty="0"/>
              <a:t>Faculty duties can be split across a team of faculty; referred to as “unbundled faculty”</a:t>
            </a:r>
            <a:endParaRPr sz="2133" dirty="0"/>
          </a:p>
          <a:p>
            <a:pPr marL="694249" lvl="1" indent="-270927">
              <a:spcBef>
                <a:spcPts val="533"/>
              </a:spcBef>
              <a:buClr>
                <a:srgbClr val="262626"/>
              </a:buClr>
              <a:buSzPts val="2000"/>
              <a:buChar char="○"/>
            </a:pPr>
            <a:r>
              <a:rPr lang="en" sz="2133" dirty="0"/>
              <a:t>Faculty curriculum designers (writing competency statements) </a:t>
            </a:r>
            <a:endParaRPr sz="2133" dirty="0"/>
          </a:p>
          <a:p>
            <a:pPr marL="694249" lvl="1" indent="-270927">
              <a:spcBef>
                <a:spcPts val="533"/>
              </a:spcBef>
              <a:buClr>
                <a:srgbClr val="262626"/>
              </a:buClr>
              <a:buSzPts val="2000"/>
              <a:buChar char="○"/>
            </a:pPr>
            <a:r>
              <a:rPr lang="en" sz="2133" dirty="0"/>
              <a:t>Faculty instructional designers (creating instructional content)</a:t>
            </a:r>
            <a:endParaRPr sz="2133" dirty="0"/>
          </a:p>
          <a:p>
            <a:pPr marL="694249" lvl="1" indent="-270927">
              <a:spcBef>
                <a:spcPts val="533"/>
              </a:spcBef>
              <a:buClr>
                <a:srgbClr val="262626"/>
              </a:buClr>
              <a:buSzPts val="2000"/>
              <a:buChar char="○"/>
            </a:pPr>
            <a:r>
              <a:rPr lang="en" sz="2133" dirty="0"/>
              <a:t>Assessment faculty (formative and summative assessment) </a:t>
            </a:r>
            <a:endParaRPr sz="2133" dirty="0"/>
          </a:p>
          <a:p>
            <a:pPr marL="694249" lvl="1" indent="-270927">
              <a:spcBef>
                <a:spcPts val="533"/>
              </a:spcBef>
              <a:buClr>
                <a:srgbClr val="262626"/>
              </a:buClr>
              <a:buSzPts val="2000"/>
              <a:buChar char="○"/>
            </a:pPr>
            <a:r>
              <a:rPr lang="en" sz="2133" dirty="0"/>
              <a:t>Coaching faculty (student progress monitoring and relationship-building) </a:t>
            </a:r>
            <a:endParaRPr sz="2133" dirty="0"/>
          </a:p>
          <a:p>
            <a:pPr marL="694249" lvl="1" indent="-270927">
              <a:spcBef>
                <a:spcPts val="533"/>
              </a:spcBef>
              <a:buClr>
                <a:srgbClr val="262626"/>
              </a:buClr>
              <a:buSzPts val="2000"/>
              <a:buChar char="○"/>
            </a:pPr>
            <a:r>
              <a:rPr lang="en" sz="2133" dirty="0"/>
              <a:t> Others…?</a:t>
            </a:r>
            <a:endParaRPr sz="2133" dirty="0"/>
          </a:p>
          <a:p>
            <a:pPr marL="237061" indent="-287859">
              <a:spcBef>
                <a:spcPts val="1067"/>
              </a:spcBef>
              <a:spcAft>
                <a:spcPts val="1600"/>
              </a:spcAft>
              <a:buClr>
                <a:srgbClr val="262626"/>
              </a:buClr>
              <a:buSzPts val="2200"/>
              <a:buChar char="●"/>
            </a:pPr>
            <a:r>
              <a:rPr lang="en" sz="2133" dirty="0"/>
              <a:t>Requires reimagining of traditional approaches to faculty compensation and extensive professional development that supports collaborative work</a:t>
            </a:r>
            <a:endParaRPr sz="2133"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69" name="Google Shape;469;p72" descr="Infographic comparing Credit for Prior Learning and Competency Based Education "/>
          <p:cNvPicPr preferRelativeResize="0"/>
          <p:nvPr/>
        </p:nvPicPr>
        <p:blipFill rotWithShape="1">
          <a:blip r:embed="rId3">
            <a:alphaModFix/>
          </a:blip>
          <a:srcRect/>
          <a:stretch/>
        </p:blipFill>
        <p:spPr>
          <a:xfrm>
            <a:off x="2793282" y="2"/>
            <a:ext cx="6605441" cy="6858001"/>
          </a:xfrm>
          <a:prstGeom prst="rect">
            <a:avLst/>
          </a:prstGeom>
          <a:noFill/>
          <a:ln>
            <a:noFill/>
          </a:ln>
        </p:spPr>
      </p:pic>
      <p:sp>
        <p:nvSpPr>
          <p:cNvPr id="470" name="Google Shape;470;p72"/>
          <p:cNvSpPr txBox="1">
            <a:spLocks noGrp="1"/>
          </p:cNvSpPr>
          <p:nvPr>
            <p:ph type="title" idx="4294967295"/>
          </p:nvPr>
        </p:nvSpPr>
        <p:spPr>
          <a:xfrm>
            <a:off x="191386" y="365125"/>
            <a:ext cx="11162415" cy="1325563"/>
          </a:xfrm>
          <a:prstGeom prst="rect">
            <a:avLst/>
          </a:prstGeom>
          <a:noFill/>
          <a:ln>
            <a:noFill/>
          </a:ln>
        </p:spPr>
        <p:txBody>
          <a:bodyPr spcFirstLastPara="1" vert="horz" wrap="square" lIns="91433" tIns="45700" rIns="91433" bIns="45700" rtlCol="0" anchor="ctr" anchorCtr="0">
            <a:normAutofit/>
          </a:bodyPr>
          <a:lstStyle/>
          <a:p>
            <a:pPr>
              <a:spcBef>
                <a:spcPts val="0"/>
              </a:spcBef>
              <a:buClr>
                <a:schemeClr val="lt1"/>
              </a:buClr>
              <a:buSzPts val="2700"/>
            </a:pPr>
            <a:r>
              <a:rPr lang="en" sz="1467">
                <a:solidFill>
                  <a:schemeClr val="lt1"/>
                </a:solidFill>
              </a:rPr>
              <a:t>Infographic</a:t>
            </a:r>
            <a:r>
              <a:rPr lang="en" sz="1467"/>
              <a:t> </a:t>
            </a:r>
            <a:endParaRPr sz="1467"/>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3"/>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pPr>
              <a:buClr>
                <a:schemeClr val="accent5"/>
              </a:buClr>
              <a:buSzPts val="3500"/>
            </a:pPr>
            <a:r>
              <a:rPr lang="en" sz="4667" b="1"/>
              <a:t>How CPL is Awarded</a:t>
            </a:r>
            <a:endParaRPr sz="4667" b="1"/>
          </a:p>
        </p:txBody>
      </p:sp>
      <p:sp>
        <p:nvSpPr>
          <p:cNvPr id="476" name="Google Shape;476;p73"/>
          <p:cNvSpPr txBox="1">
            <a:spLocks noGrp="1"/>
          </p:cNvSpPr>
          <p:nvPr>
            <p:ph type="body" idx="4294967295"/>
          </p:nvPr>
        </p:nvSpPr>
        <p:spPr>
          <a:xfrm>
            <a:off x="831851" y="1747839"/>
            <a:ext cx="11360151" cy="4556125"/>
          </a:xfrm>
          <a:prstGeom prst="rect">
            <a:avLst/>
          </a:prstGeom>
          <a:noFill/>
          <a:ln>
            <a:noFill/>
          </a:ln>
        </p:spPr>
        <p:txBody>
          <a:bodyPr spcFirstLastPara="1" vert="horz" wrap="square" lIns="121900" tIns="121900" rIns="121900" bIns="121900" rtlCol="0" anchor="t" anchorCtr="0">
            <a:normAutofit/>
          </a:bodyPr>
          <a:lstStyle/>
          <a:p>
            <a:pPr marL="237061" indent="-237061">
              <a:spcBef>
                <a:spcPts val="1067"/>
              </a:spcBef>
              <a:buClr>
                <a:schemeClr val="dk1"/>
              </a:buClr>
              <a:buSzPts val="2800"/>
              <a:buChar char="●"/>
            </a:pPr>
            <a:r>
              <a:rPr lang="en" sz="2800" dirty="0">
                <a:solidFill>
                  <a:schemeClr val="tx2"/>
                </a:solidFill>
              </a:rPr>
              <a:t>Advanced Placement Examination (AP)</a:t>
            </a:r>
            <a:endParaRPr sz="2800" dirty="0">
              <a:solidFill>
                <a:schemeClr val="tx2"/>
              </a:solidFill>
            </a:endParaRPr>
          </a:p>
          <a:p>
            <a:pPr marL="237061" indent="-237061">
              <a:spcBef>
                <a:spcPts val="1067"/>
              </a:spcBef>
              <a:buClr>
                <a:schemeClr val="dk1"/>
              </a:buClr>
              <a:buSzPts val="2800"/>
              <a:buChar char="●"/>
            </a:pPr>
            <a:r>
              <a:rPr lang="en" sz="2800" dirty="0">
                <a:solidFill>
                  <a:schemeClr val="tx2"/>
                </a:solidFill>
              </a:rPr>
              <a:t>International Baccalaureate Examination</a:t>
            </a:r>
            <a:endParaRPr sz="2800" dirty="0">
              <a:solidFill>
                <a:schemeClr val="tx2"/>
              </a:solidFill>
            </a:endParaRPr>
          </a:p>
          <a:p>
            <a:pPr marL="237061" indent="-237061">
              <a:spcBef>
                <a:spcPts val="1067"/>
              </a:spcBef>
              <a:buClr>
                <a:schemeClr val="dk1"/>
              </a:buClr>
              <a:buSzPts val="2800"/>
              <a:buChar char="●"/>
            </a:pPr>
            <a:r>
              <a:rPr lang="en" sz="2800" dirty="0">
                <a:solidFill>
                  <a:schemeClr val="tx2"/>
                </a:solidFill>
              </a:rPr>
              <a:t>College-Level Examination Program (CLEP)</a:t>
            </a:r>
            <a:endParaRPr sz="2800" dirty="0">
              <a:solidFill>
                <a:schemeClr val="tx2"/>
              </a:solidFill>
            </a:endParaRPr>
          </a:p>
          <a:p>
            <a:pPr marL="237061" indent="-237061">
              <a:spcBef>
                <a:spcPts val="1067"/>
              </a:spcBef>
              <a:buClr>
                <a:schemeClr val="dk1"/>
              </a:buClr>
              <a:buSzPts val="2800"/>
              <a:buChar char="●"/>
            </a:pPr>
            <a:r>
              <a:rPr lang="en" sz="2800" dirty="0">
                <a:solidFill>
                  <a:schemeClr val="tx2"/>
                </a:solidFill>
              </a:rPr>
              <a:t>Industry-Recognized Credential</a:t>
            </a:r>
            <a:endParaRPr sz="2800" dirty="0">
              <a:solidFill>
                <a:schemeClr val="tx2"/>
              </a:solidFill>
            </a:endParaRPr>
          </a:p>
          <a:p>
            <a:pPr marL="237061" indent="-237061">
              <a:spcBef>
                <a:spcPts val="1067"/>
              </a:spcBef>
              <a:buClr>
                <a:schemeClr val="dk1"/>
              </a:buClr>
              <a:buSzPts val="2800"/>
              <a:buChar char="●"/>
            </a:pPr>
            <a:r>
              <a:rPr lang="en" sz="2800" dirty="0">
                <a:solidFill>
                  <a:schemeClr val="tx2"/>
                </a:solidFill>
              </a:rPr>
              <a:t>Student-Created Portfolio</a:t>
            </a:r>
            <a:endParaRPr sz="2800" dirty="0">
              <a:solidFill>
                <a:schemeClr val="tx2"/>
              </a:solidFill>
            </a:endParaRPr>
          </a:p>
          <a:p>
            <a:pPr marL="237061" indent="-237061">
              <a:spcBef>
                <a:spcPts val="1067"/>
              </a:spcBef>
              <a:buClr>
                <a:schemeClr val="dk1"/>
              </a:buClr>
              <a:buSzPts val="2800"/>
              <a:buChar char="●"/>
            </a:pPr>
            <a:r>
              <a:rPr lang="en" sz="2800" dirty="0">
                <a:solidFill>
                  <a:schemeClr val="tx2"/>
                </a:solidFill>
              </a:rPr>
              <a:t>Credit by Examination in lieu of…</a:t>
            </a:r>
            <a:endParaRPr sz="2800" dirty="0">
              <a:solidFill>
                <a:schemeClr val="tx2"/>
              </a:solidFill>
            </a:endParaRPr>
          </a:p>
          <a:p>
            <a:pPr marL="237061" indent="-237061">
              <a:spcBef>
                <a:spcPts val="1067"/>
              </a:spcBef>
              <a:spcAft>
                <a:spcPts val="1600"/>
              </a:spcAft>
              <a:buClr>
                <a:schemeClr val="dk1"/>
              </a:buClr>
              <a:buSzPts val="2800"/>
              <a:buChar char="●"/>
            </a:pPr>
            <a:r>
              <a:rPr lang="en" sz="2800" dirty="0">
                <a:solidFill>
                  <a:schemeClr val="tx2"/>
                </a:solidFill>
              </a:rPr>
              <a:t>Assessment Approved</a:t>
            </a:r>
            <a:endParaRPr sz="2800" dirty="0">
              <a:solidFill>
                <a:schemeClr val="tx2"/>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74"/>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pPr>
              <a:buClr>
                <a:schemeClr val="accent5"/>
              </a:buClr>
              <a:buSzPts val="3500"/>
            </a:pPr>
            <a:r>
              <a:rPr lang="en" sz="4667" b="1"/>
              <a:t>Impact on Students </a:t>
            </a:r>
            <a:endParaRPr sz="4667" b="1"/>
          </a:p>
        </p:txBody>
      </p:sp>
      <p:sp>
        <p:nvSpPr>
          <p:cNvPr id="482" name="Google Shape;482;p74"/>
          <p:cNvSpPr txBox="1">
            <a:spLocks noGrp="1"/>
          </p:cNvSpPr>
          <p:nvPr>
            <p:ph type="body" idx="4294967295"/>
          </p:nvPr>
        </p:nvSpPr>
        <p:spPr>
          <a:xfrm>
            <a:off x="996778" y="1536700"/>
            <a:ext cx="10363372" cy="5180013"/>
          </a:xfrm>
          <a:prstGeom prst="rect">
            <a:avLst/>
          </a:prstGeom>
          <a:noFill/>
          <a:ln>
            <a:noFill/>
          </a:ln>
        </p:spPr>
        <p:txBody>
          <a:bodyPr spcFirstLastPara="1" vert="horz" wrap="square" lIns="121900" tIns="121900" rIns="121900" bIns="121900" rtlCol="0" anchor="t" anchorCtr="0">
            <a:normAutofit/>
          </a:bodyPr>
          <a:lstStyle/>
          <a:p>
            <a:pPr marL="237061" indent="-237061">
              <a:spcBef>
                <a:spcPts val="1067"/>
              </a:spcBef>
              <a:buClr>
                <a:srgbClr val="212121"/>
              </a:buClr>
              <a:buSzPts val="2400"/>
              <a:buChar char="●"/>
            </a:pPr>
            <a:r>
              <a:rPr lang="en" sz="3200" dirty="0">
                <a:solidFill>
                  <a:schemeClr val="tx2"/>
                </a:solidFill>
                <a:latin typeface="Calibri"/>
                <a:ea typeface="Calibri"/>
                <a:cs typeface="Gill Sans" panose="020B0502020104020203"/>
                <a:sym typeface="Calibri"/>
              </a:rPr>
              <a:t>Equity Bump: Latinx +24%, Black +14% , Enrolled in community college +25%, Pell recipients +19%</a:t>
            </a:r>
            <a:endParaRPr sz="3200" dirty="0">
              <a:solidFill>
                <a:schemeClr val="tx2"/>
              </a:solidFill>
              <a:latin typeface="Calibri"/>
              <a:ea typeface="Calibri"/>
              <a:cs typeface="Gill Sans" panose="020B0502020104020203"/>
              <a:sym typeface="Calibri"/>
            </a:endParaRPr>
          </a:p>
          <a:p>
            <a:pPr marL="237061" indent="-237061">
              <a:spcBef>
                <a:spcPts val="1067"/>
              </a:spcBef>
              <a:buClr>
                <a:schemeClr val="dk1"/>
              </a:buClr>
              <a:buSzPts val="2400"/>
              <a:buFont typeface="Calibri"/>
              <a:buChar char="●"/>
            </a:pPr>
            <a:r>
              <a:rPr lang="en" sz="3200" dirty="0">
                <a:solidFill>
                  <a:schemeClr val="tx2"/>
                </a:solidFill>
                <a:latin typeface="Calibri"/>
                <a:ea typeface="Calibri"/>
                <a:cs typeface="Gill Sans" panose="020B0502020104020203"/>
                <a:sym typeface="Calibri"/>
              </a:rPr>
              <a:t>Reduced time to degree:  9-14 months</a:t>
            </a:r>
            <a:endParaRPr sz="3200" dirty="0">
              <a:solidFill>
                <a:schemeClr val="tx2"/>
              </a:solidFill>
              <a:latin typeface="Calibri"/>
              <a:ea typeface="Calibri"/>
              <a:cs typeface="Gill Sans" panose="020B0502020104020203"/>
              <a:sym typeface="Calibri"/>
            </a:endParaRPr>
          </a:p>
          <a:p>
            <a:pPr marL="237061" indent="-237061">
              <a:spcBef>
                <a:spcPts val="1067"/>
              </a:spcBef>
              <a:buClr>
                <a:schemeClr val="dk1"/>
              </a:buClr>
              <a:buSzPts val="2400"/>
              <a:buFont typeface="Calibri"/>
              <a:buChar char="●"/>
            </a:pPr>
            <a:r>
              <a:rPr lang="en" sz="3200" dirty="0">
                <a:solidFill>
                  <a:schemeClr val="tx2"/>
                </a:solidFill>
                <a:latin typeface="Calibri"/>
                <a:ea typeface="Calibri"/>
                <a:cs typeface="Gill Sans" panose="020B0502020104020203"/>
                <a:sym typeface="Calibri"/>
              </a:rPr>
              <a:t>Savings: $1,500 to $10,200. $68K for Vets.</a:t>
            </a:r>
            <a:endParaRPr sz="3200" dirty="0">
              <a:solidFill>
                <a:schemeClr val="tx2"/>
              </a:solidFill>
              <a:latin typeface="Calibri"/>
              <a:ea typeface="Calibri"/>
              <a:cs typeface="Gill Sans" panose="020B0502020104020203"/>
              <a:sym typeface="Calibri"/>
            </a:endParaRPr>
          </a:p>
          <a:p>
            <a:pPr marL="237061" indent="-237061">
              <a:spcBef>
                <a:spcPts val="1067"/>
              </a:spcBef>
              <a:buClr>
                <a:schemeClr val="dk1"/>
              </a:buClr>
              <a:buSzPts val="2400"/>
              <a:buFont typeface="Calibri"/>
              <a:buChar char="●"/>
            </a:pPr>
            <a:r>
              <a:rPr lang="en" sz="3200" dirty="0">
                <a:solidFill>
                  <a:schemeClr val="tx2"/>
                </a:solidFill>
                <a:latin typeface="Calibri"/>
                <a:ea typeface="Calibri"/>
                <a:cs typeface="Gill Sans" panose="020B0502020104020203"/>
                <a:sym typeface="Calibri"/>
              </a:rPr>
              <a:t>Completion Bump: 49% vs. 27% </a:t>
            </a:r>
            <a:endParaRPr sz="3200" dirty="0">
              <a:solidFill>
                <a:schemeClr val="tx2"/>
              </a:solidFill>
              <a:latin typeface="Calibri"/>
              <a:ea typeface="Calibri"/>
              <a:cs typeface="Gill Sans" panose="020B0502020104020203"/>
              <a:sym typeface="Calibri"/>
            </a:endParaRPr>
          </a:p>
          <a:p>
            <a:pPr marL="237061" indent="-237061">
              <a:spcBef>
                <a:spcPts val="1067"/>
              </a:spcBef>
              <a:buClr>
                <a:schemeClr val="dk1"/>
              </a:buClr>
              <a:buSzPts val="2400"/>
              <a:buChar char="●"/>
            </a:pPr>
            <a:r>
              <a:rPr lang="en" sz="3200" dirty="0">
                <a:solidFill>
                  <a:schemeClr val="tx2"/>
                </a:solidFill>
                <a:latin typeface="Calibri"/>
                <a:ea typeface="Calibri"/>
                <a:cs typeface="Gill Sans" panose="020B0502020104020203"/>
                <a:sym typeface="Calibri"/>
              </a:rPr>
              <a:t>When analyzed in isolation, CPL increases the likelihood of higher ed completion by more than 17% in adult learners.</a:t>
            </a:r>
            <a:endParaRPr sz="3200" dirty="0">
              <a:solidFill>
                <a:schemeClr val="tx2"/>
              </a:solidFill>
              <a:latin typeface="Calibri"/>
              <a:ea typeface="Calibri"/>
              <a:cs typeface="Gill Sans" panose="020B0502020104020203"/>
              <a:sym typeface="Calibri"/>
            </a:endParaRPr>
          </a:p>
          <a:p>
            <a:pPr marL="237061" indent="-237061">
              <a:spcBef>
                <a:spcPts val="1067"/>
              </a:spcBef>
              <a:spcAft>
                <a:spcPts val="1600"/>
              </a:spcAft>
              <a:buClr>
                <a:schemeClr val="dk1"/>
              </a:buClr>
              <a:buSzPts val="2400"/>
              <a:buFont typeface="Calibri"/>
              <a:buChar char="●"/>
            </a:pPr>
            <a:r>
              <a:rPr lang="en" sz="3200" dirty="0">
                <a:solidFill>
                  <a:schemeClr val="tx2"/>
                </a:solidFill>
                <a:latin typeface="Calibri"/>
                <a:ea typeface="Calibri"/>
                <a:cs typeface="Gill Sans" panose="020B0502020104020203"/>
                <a:sym typeface="Calibri"/>
              </a:rPr>
              <a:t>Validation and Motivation!</a:t>
            </a:r>
            <a:endParaRPr sz="1467" dirty="0">
              <a:solidFill>
                <a:schemeClr val="tx2"/>
              </a:solidFill>
              <a:cs typeface="Gill Sans" panose="020B0502020104020203"/>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5"/>
          <p:cNvSpPr txBox="1">
            <a:spLocks noGrp="1"/>
          </p:cNvSpPr>
          <p:nvPr>
            <p:ph type="title"/>
          </p:nvPr>
        </p:nvSpPr>
        <p:spPr>
          <a:xfrm>
            <a:off x="0" y="1270700"/>
            <a:ext cx="12192000" cy="763600"/>
          </a:xfrm>
          <a:prstGeom prst="rect">
            <a:avLst/>
          </a:prstGeom>
          <a:noFill/>
          <a:ln>
            <a:noFill/>
          </a:ln>
        </p:spPr>
        <p:txBody>
          <a:bodyPr spcFirstLastPara="1" vert="horz" wrap="square" lIns="121900" tIns="121900" rIns="121900" bIns="121900" rtlCol="0" anchor="t" anchorCtr="0">
            <a:noAutofit/>
          </a:bodyPr>
          <a:lstStyle/>
          <a:p>
            <a:pPr algn="ctr">
              <a:buClr>
                <a:schemeClr val="accent5"/>
              </a:buClr>
              <a:buSzPts val="2100"/>
            </a:pPr>
            <a:r>
              <a:rPr lang="en" sz="4267" b="1"/>
              <a:t>CA MAP Initiative and CPL Workgroup Efforts</a:t>
            </a:r>
            <a:endParaRPr sz="4267" b="1"/>
          </a:p>
        </p:txBody>
      </p:sp>
      <p:sp>
        <p:nvSpPr>
          <p:cNvPr id="488" name="Google Shape;488;p75"/>
          <p:cNvSpPr txBox="1">
            <a:spLocks noGrp="1"/>
          </p:cNvSpPr>
          <p:nvPr>
            <p:ph type="body" idx="1"/>
          </p:nvPr>
        </p:nvSpPr>
        <p:spPr>
          <a:xfrm>
            <a:off x="630433" y="2449700"/>
            <a:ext cx="11360800" cy="4016000"/>
          </a:xfrm>
          <a:prstGeom prst="rect">
            <a:avLst/>
          </a:prstGeom>
          <a:noFill/>
          <a:ln>
            <a:noFill/>
          </a:ln>
        </p:spPr>
        <p:txBody>
          <a:bodyPr spcFirstLastPara="1" vert="horz" wrap="square" lIns="121900" tIns="121900" rIns="121900" bIns="121900" rtlCol="0" anchor="t" anchorCtr="0">
            <a:noAutofit/>
          </a:bodyPr>
          <a:lstStyle/>
          <a:p>
            <a:pPr indent="-507987">
              <a:buClr>
                <a:srgbClr val="262626"/>
              </a:buClr>
            </a:pPr>
            <a:r>
              <a:rPr lang="en" sz="3200" dirty="0"/>
              <a:t>Broad group of CPL professionals from various systems including faculty, staff and administrators</a:t>
            </a:r>
            <a:endParaRPr sz="3200" dirty="0"/>
          </a:p>
          <a:p>
            <a:pPr indent="-507987">
              <a:buClr>
                <a:srgbClr val="262626"/>
              </a:buClr>
            </a:pPr>
            <a:r>
              <a:rPr lang="en" sz="3200" dirty="0"/>
              <a:t>Meeting since Summer 2022</a:t>
            </a:r>
            <a:endParaRPr sz="3200" dirty="0"/>
          </a:p>
          <a:p>
            <a:pPr indent="-507987">
              <a:buClr>
                <a:srgbClr val="262626"/>
              </a:buClr>
            </a:pPr>
            <a:r>
              <a:rPr lang="en" sz="3200" dirty="0"/>
              <a:t>Recommendations and sharing of best practices </a:t>
            </a:r>
            <a:endParaRPr sz="3200" dirty="0"/>
          </a:p>
          <a:p>
            <a:pPr indent="-507987">
              <a:buClr>
                <a:srgbClr val="262626"/>
              </a:buClr>
            </a:pPr>
            <a:r>
              <a:rPr lang="en" sz="3200" dirty="0"/>
              <a:t>Guide in CA MAP Initiative direction and trainings</a:t>
            </a:r>
            <a:endParaRPr sz="3200" dirty="0"/>
          </a:p>
          <a:p>
            <a:pPr indent="-507987">
              <a:buClr>
                <a:srgbClr val="262626"/>
              </a:buClr>
            </a:pPr>
            <a:r>
              <a:rPr lang="en" sz="3200" dirty="0"/>
              <a:t>Recommend and advise on workgroups for policy and CPL crosswalks</a:t>
            </a:r>
            <a:endParaRPr sz="3200" dirty="0"/>
          </a:p>
        </p:txBody>
      </p:sp>
      <p:pic>
        <p:nvPicPr>
          <p:cNvPr id="489" name="Google Shape;489;p7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 y="0"/>
            <a:ext cx="12192001" cy="855288"/>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6"/>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rmAutofit fontScale="90000"/>
          </a:bodyPr>
          <a:lstStyle/>
          <a:p>
            <a:pPr>
              <a:buClr>
                <a:srgbClr val="203864"/>
              </a:buClr>
              <a:buSzPct val="50000"/>
            </a:pPr>
            <a:r>
              <a:rPr lang="en" sz="6133" dirty="0">
                <a:solidFill>
                  <a:srgbClr val="203864"/>
                </a:solidFill>
                <a:latin typeface="Calibri"/>
                <a:ea typeface="Calibri"/>
                <a:cs typeface="Calibri"/>
                <a:sym typeface="Calibri"/>
              </a:rPr>
              <a:t>Example Outcomes &amp; Activities</a:t>
            </a:r>
            <a:r>
              <a:rPr lang="en" sz="4267" b="1" dirty="0">
                <a:solidFill>
                  <a:srgbClr val="000000"/>
                </a:solidFill>
              </a:rPr>
              <a:t> </a:t>
            </a:r>
            <a:endParaRPr sz="4267" b="1" dirty="0">
              <a:solidFill>
                <a:srgbClr val="000000"/>
              </a:solidFill>
            </a:endParaRPr>
          </a:p>
          <a:p>
            <a:pPr>
              <a:buClr>
                <a:schemeClr val="accent5"/>
              </a:buClr>
              <a:buSzPct val="82142"/>
            </a:pPr>
            <a:endParaRPr dirty="0"/>
          </a:p>
        </p:txBody>
      </p:sp>
      <p:sp>
        <p:nvSpPr>
          <p:cNvPr id="495" name="Google Shape;495;p76"/>
          <p:cNvSpPr txBox="1">
            <a:spLocks noGrp="1"/>
          </p:cNvSpPr>
          <p:nvPr>
            <p:ph type="body" idx="1"/>
          </p:nvPr>
        </p:nvSpPr>
        <p:spPr>
          <a:xfrm>
            <a:off x="197709" y="1797978"/>
            <a:ext cx="11578692" cy="4768289"/>
          </a:xfrm>
          <a:prstGeom prst="rect">
            <a:avLst/>
          </a:prstGeom>
          <a:noFill/>
          <a:ln>
            <a:noFill/>
          </a:ln>
        </p:spPr>
        <p:txBody>
          <a:bodyPr spcFirstLastPara="1" vert="horz" wrap="square" lIns="121900" tIns="121900" rIns="121900" bIns="121900" rtlCol="0" anchor="t" anchorCtr="0">
            <a:normAutofit fontScale="92500" lnSpcReduction="20000"/>
          </a:bodyPr>
          <a:lstStyle/>
          <a:p>
            <a:pPr indent="-410199">
              <a:buClr>
                <a:schemeClr val="dk1"/>
              </a:buClr>
              <a:buSzPct val="47222"/>
            </a:pPr>
            <a:r>
              <a:rPr lang="en" sz="4800" dirty="0">
                <a:solidFill>
                  <a:srgbClr val="404040"/>
                </a:solidFill>
                <a:highlight>
                  <a:schemeClr val="lt1"/>
                </a:highlight>
                <a:latin typeface="Calibri"/>
                <a:ea typeface="Calibri"/>
                <a:cs typeface="Gill Sans" panose="020B0502020104020203"/>
                <a:sym typeface="Calibri"/>
              </a:rPr>
              <a:t>1000+ JSTs in MAP Student Intake​</a:t>
            </a:r>
            <a:endParaRPr sz="4800" dirty="0">
              <a:solidFill>
                <a:srgbClr val="404040"/>
              </a:solidFill>
              <a:highlight>
                <a:schemeClr val="lt1"/>
              </a:highlight>
              <a:latin typeface="Calibri"/>
              <a:ea typeface="Calibri"/>
              <a:cs typeface="Gill Sans" panose="020B0502020104020203"/>
              <a:sym typeface="Calibri"/>
            </a:endParaRPr>
          </a:p>
          <a:p>
            <a:pPr indent="-410199">
              <a:buClr>
                <a:schemeClr val="dk1"/>
              </a:buClr>
              <a:buSzPct val="47222"/>
            </a:pPr>
            <a:r>
              <a:rPr lang="en" sz="4800" dirty="0">
                <a:solidFill>
                  <a:srgbClr val="404040"/>
                </a:solidFill>
                <a:highlight>
                  <a:schemeClr val="lt1"/>
                </a:highlight>
                <a:latin typeface="Calibri"/>
                <a:ea typeface="Calibri"/>
                <a:cs typeface="Gill Sans" panose="020B0502020104020203"/>
                <a:sym typeface="Calibri"/>
              </a:rPr>
              <a:t>41 of 76 colleges uploaded JSTs since May 2023​</a:t>
            </a:r>
            <a:endParaRPr sz="4800" dirty="0">
              <a:solidFill>
                <a:srgbClr val="404040"/>
              </a:solidFill>
              <a:highlight>
                <a:schemeClr val="lt1"/>
              </a:highlight>
              <a:latin typeface="Calibri"/>
              <a:ea typeface="Calibri"/>
              <a:cs typeface="Gill Sans" panose="020B0502020104020203"/>
              <a:sym typeface="Calibri"/>
            </a:endParaRPr>
          </a:p>
          <a:p>
            <a:pPr indent="-410199">
              <a:buClr>
                <a:schemeClr val="dk1"/>
              </a:buClr>
              <a:buSzPct val="47222"/>
            </a:pPr>
            <a:r>
              <a:rPr lang="en" sz="4800" dirty="0">
                <a:solidFill>
                  <a:srgbClr val="404040"/>
                </a:solidFill>
                <a:highlight>
                  <a:schemeClr val="lt1"/>
                </a:highlight>
                <a:latin typeface="Calibri"/>
                <a:ea typeface="Calibri"/>
                <a:cs typeface="Gill Sans" panose="020B0502020104020203"/>
                <a:sym typeface="Calibri"/>
              </a:rPr>
              <a:t>650+ ACE Courses Articulated or Pending Approval​</a:t>
            </a:r>
            <a:endParaRPr sz="4800" dirty="0">
              <a:solidFill>
                <a:srgbClr val="404040"/>
              </a:solidFill>
              <a:highlight>
                <a:schemeClr val="lt1"/>
              </a:highlight>
              <a:latin typeface="Calibri"/>
              <a:ea typeface="Calibri"/>
              <a:cs typeface="Gill Sans" panose="020B0502020104020203"/>
              <a:sym typeface="Calibri"/>
            </a:endParaRPr>
          </a:p>
          <a:p>
            <a:pPr indent="-410199">
              <a:buClr>
                <a:schemeClr val="dk1"/>
              </a:buClr>
              <a:buSzPct val="47222"/>
            </a:pPr>
            <a:r>
              <a:rPr lang="en" sz="4800" dirty="0">
                <a:solidFill>
                  <a:srgbClr val="404040"/>
                </a:solidFill>
                <a:highlight>
                  <a:schemeClr val="lt1"/>
                </a:highlight>
                <a:latin typeface="Calibri"/>
                <a:ea typeface="Calibri"/>
                <a:cs typeface="Gill Sans" panose="020B0502020104020203"/>
                <a:sym typeface="Calibri"/>
              </a:rPr>
              <a:t>150+ College Courses Articulated​</a:t>
            </a:r>
            <a:endParaRPr sz="4800" dirty="0">
              <a:solidFill>
                <a:srgbClr val="404040"/>
              </a:solidFill>
              <a:highlight>
                <a:schemeClr val="lt1"/>
              </a:highlight>
              <a:latin typeface="Calibri"/>
              <a:ea typeface="Calibri"/>
              <a:cs typeface="Gill Sans" panose="020B0502020104020203"/>
              <a:sym typeface="Calibri"/>
            </a:endParaRPr>
          </a:p>
          <a:p>
            <a:pPr indent="-410199">
              <a:buClr>
                <a:schemeClr val="dk1"/>
              </a:buClr>
              <a:buSzPct val="47222"/>
            </a:pPr>
            <a:r>
              <a:rPr lang="en" sz="4800" dirty="0">
                <a:solidFill>
                  <a:srgbClr val="404040"/>
                </a:solidFill>
                <a:highlight>
                  <a:schemeClr val="lt1"/>
                </a:highlight>
                <a:latin typeface="Calibri"/>
                <a:ea typeface="Calibri"/>
                <a:cs typeface="Gill Sans" panose="020B0502020104020203"/>
                <a:sym typeface="Calibri"/>
              </a:rPr>
              <a:t>Statewide first responder credit recommendations underway​</a:t>
            </a:r>
            <a:endParaRPr sz="4800" dirty="0">
              <a:solidFill>
                <a:srgbClr val="404040"/>
              </a:solidFill>
              <a:highlight>
                <a:schemeClr val="lt1"/>
              </a:highlight>
              <a:latin typeface="Calibri"/>
              <a:ea typeface="Calibri"/>
              <a:cs typeface="Gill Sans" panose="020B0502020104020203"/>
              <a:sym typeface="Calibri"/>
            </a:endParaRPr>
          </a:p>
          <a:p>
            <a:pPr indent="-410199">
              <a:buClr>
                <a:schemeClr val="dk1"/>
              </a:buClr>
              <a:buSzPct val="47222"/>
            </a:pPr>
            <a:r>
              <a:rPr lang="en" sz="4800" dirty="0">
                <a:solidFill>
                  <a:srgbClr val="404040"/>
                </a:solidFill>
                <a:highlight>
                  <a:schemeClr val="lt1"/>
                </a:highlight>
                <a:latin typeface="Calibri"/>
                <a:ea typeface="Calibri"/>
                <a:cs typeface="Gill Sans" panose="020B0502020104020203"/>
                <a:sym typeface="Calibri"/>
              </a:rPr>
              <a:t>Non-military CPL exhibit building underway</a:t>
            </a:r>
            <a:endParaRPr sz="4800" dirty="0">
              <a:solidFill>
                <a:srgbClr val="404040"/>
              </a:solidFill>
              <a:highlight>
                <a:schemeClr val="lt1"/>
              </a:highlight>
              <a:latin typeface="Calibri"/>
              <a:ea typeface="Calibri"/>
              <a:cs typeface="Gill Sans" panose="020B0502020104020203"/>
              <a:sym typeface="Calibri"/>
            </a:endParaRPr>
          </a:p>
          <a:p>
            <a:pPr indent="0">
              <a:spcAft>
                <a:spcPts val="1600"/>
              </a:spcAft>
              <a:buClr>
                <a:srgbClr val="262626"/>
              </a:buClr>
              <a:buSzPct val="83333"/>
              <a:buNone/>
            </a:pPr>
            <a:endParaRPr dirty="0">
              <a:cs typeface="Gill Sans" panose="020B0502020104020203"/>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77"/>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rtlCol="0" anchor="ctr" anchorCtr="0">
            <a:normAutofit/>
          </a:bodyPr>
          <a:lstStyle/>
          <a:p>
            <a:pPr algn="l"/>
            <a:r>
              <a:rPr lang="en"/>
              <a:t>Title 5 Regulations- Work Experience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p:txBody>
          <a:bodyPr>
            <a:normAutofit fontScale="90000"/>
          </a:bodyPr>
          <a:lstStyle/>
          <a:p>
            <a:r>
              <a:rPr lang="en-US" dirty="0"/>
              <a:t>ASCCC, Local Senates and CTE Faculty Engagement</a:t>
            </a:r>
          </a:p>
        </p:txBody>
      </p:sp>
      <p:pic>
        <p:nvPicPr>
          <p:cNvPr id="136" name="Google Shape;136;p24" descr="ASCCC Logo "/>
          <p:cNvPicPr preferRelativeResize="0"/>
          <p:nvPr/>
        </p:nvPicPr>
        <p:blipFill>
          <a:blip r:embed="rId3">
            <a:alphaModFix/>
          </a:blip>
          <a:stretch>
            <a:fillRect/>
          </a:stretch>
        </p:blipFill>
        <p:spPr>
          <a:xfrm>
            <a:off x="2828867" y="1114301"/>
            <a:ext cx="6534267" cy="16499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78"/>
          <p:cNvSpPr txBox="1">
            <a:spLocks noGrp="1"/>
          </p:cNvSpPr>
          <p:nvPr>
            <p:ph type="title"/>
          </p:nvPr>
        </p:nvSpPr>
        <p:spPr>
          <a:prstGeom prst="rect">
            <a:avLst/>
          </a:prstGeom>
          <a:noFill/>
          <a:ln>
            <a:noFill/>
          </a:ln>
        </p:spPr>
        <p:txBody>
          <a:bodyPr spcFirstLastPara="1" vert="horz" wrap="square" lIns="91433" tIns="45700" rIns="91433" bIns="45700" rtlCol="0" anchor="ctr" anchorCtr="0">
            <a:noAutofit/>
          </a:bodyPr>
          <a:lstStyle/>
          <a:p>
            <a:pPr>
              <a:buSzPts val="2700"/>
            </a:pPr>
            <a:r>
              <a:rPr lang="en" sz="3867">
                <a:latin typeface="Georgia"/>
                <a:ea typeface="Georgia"/>
                <a:cs typeface="Georgia"/>
                <a:sym typeface="Georgia"/>
              </a:rPr>
              <a:t>Work-Based Learning in California Community Colleges</a:t>
            </a:r>
            <a:endParaRPr sz="3867"/>
          </a:p>
        </p:txBody>
      </p:sp>
      <p:sp>
        <p:nvSpPr>
          <p:cNvPr id="508" name="Google Shape;508;p78"/>
          <p:cNvSpPr txBox="1">
            <a:spLocks noGrp="1"/>
          </p:cNvSpPr>
          <p:nvPr>
            <p:ph sz="half" idx="1"/>
          </p:nvPr>
        </p:nvSpPr>
        <p:spPr>
          <a:prstGeom prst="rect">
            <a:avLst/>
          </a:prstGeom>
          <a:noFill/>
          <a:ln>
            <a:noFill/>
          </a:ln>
        </p:spPr>
        <p:txBody>
          <a:bodyPr spcFirstLastPara="1" vert="horz" wrap="square" lIns="91433" tIns="45700" rIns="91433" bIns="45700" rtlCol="0" anchor="t" anchorCtr="0">
            <a:normAutofit lnSpcReduction="10000"/>
          </a:bodyPr>
          <a:lstStyle/>
          <a:p>
            <a:pPr marL="237061" indent="-228594">
              <a:spcBef>
                <a:spcPts val="0"/>
              </a:spcBef>
              <a:buClr>
                <a:srgbClr val="262626"/>
              </a:buClr>
              <a:buSzPts val="1500"/>
              <a:buChar char="●"/>
            </a:pPr>
            <a:r>
              <a:rPr lang="en" sz="2000" dirty="0">
                <a:latin typeface="Arial"/>
                <a:ea typeface="Arial"/>
                <a:cs typeface="Gill Sans" panose="020B0502020104020203"/>
                <a:sym typeface="Arial"/>
              </a:rPr>
              <a:t>Work-based learning is an educational strategy used to connect classroom instruction to careers by providing students with opportunities to reinforce and make relevant their classroom experiences. It also allows students to explore potential careers through immersion in their fields and, most importantly, to apply their learned skills in an authentic setting.</a:t>
            </a:r>
            <a:endParaRPr sz="1467" dirty="0">
              <a:cs typeface="Gill Sans" panose="020B0502020104020203"/>
            </a:endParaRPr>
          </a:p>
          <a:p>
            <a:pPr marL="0" indent="0">
              <a:spcBef>
                <a:spcPts val="1067"/>
              </a:spcBef>
              <a:buClr>
                <a:srgbClr val="262626"/>
              </a:buClr>
              <a:buSzPts val="1500"/>
              <a:buNone/>
            </a:pPr>
            <a:endParaRPr sz="2000" dirty="0">
              <a:latin typeface="Arial"/>
              <a:ea typeface="Arial"/>
              <a:cs typeface="Gill Sans" panose="020B0502020104020203"/>
              <a:sym typeface="Arial"/>
            </a:endParaRPr>
          </a:p>
          <a:p>
            <a:pPr marL="237061" indent="-228594">
              <a:spcBef>
                <a:spcPts val="1067"/>
              </a:spcBef>
              <a:buClr>
                <a:srgbClr val="262626"/>
              </a:buClr>
              <a:buSzPts val="1500"/>
              <a:buChar char="●"/>
            </a:pPr>
            <a:r>
              <a:rPr lang="en" sz="2000" dirty="0">
                <a:latin typeface="Arial"/>
                <a:ea typeface="Arial"/>
                <a:cs typeface="Gill Sans" panose="020B0502020104020203"/>
                <a:sym typeface="Arial"/>
              </a:rPr>
              <a:t>INTENT:</a:t>
            </a:r>
            <a:endParaRPr sz="1467" dirty="0">
              <a:cs typeface="Gill Sans" panose="020B0502020104020203"/>
            </a:endParaRPr>
          </a:p>
          <a:p>
            <a:pPr marL="694249" lvl="1" indent="-228594">
              <a:spcBef>
                <a:spcPts val="533"/>
              </a:spcBef>
              <a:buClr>
                <a:srgbClr val="262626"/>
              </a:buClr>
              <a:buSzPts val="1500"/>
              <a:buChar char="○"/>
            </a:pPr>
            <a:r>
              <a:rPr lang="en" sz="2000" dirty="0">
                <a:latin typeface="Arial"/>
                <a:ea typeface="Arial"/>
                <a:cs typeface="Gill Sans" panose="020B0502020104020203"/>
                <a:sym typeface="Arial"/>
              </a:rPr>
              <a:t>Expand opportunities for students</a:t>
            </a:r>
            <a:endParaRPr sz="1467" dirty="0">
              <a:cs typeface="Gill Sans" panose="020B0502020104020203"/>
            </a:endParaRPr>
          </a:p>
          <a:p>
            <a:pPr marL="694249" lvl="1" indent="-228594">
              <a:spcBef>
                <a:spcPts val="533"/>
              </a:spcBef>
              <a:buClr>
                <a:srgbClr val="262626"/>
              </a:buClr>
              <a:buSzPts val="1500"/>
              <a:buChar char="○"/>
            </a:pPr>
            <a:r>
              <a:rPr lang="en" sz="2000" dirty="0">
                <a:latin typeface="Arial"/>
                <a:ea typeface="Arial"/>
                <a:cs typeface="Gill Sans" panose="020B0502020104020203"/>
                <a:sym typeface="Arial"/>
              </a:rPr>
              <a:t>Support the student experience</a:t>
            </a:r>
            <a:endParaRPr sz="1467" dirty="0">
              <a:cs typeface="Gill Sans" panose="020B0502020104020203"/>
            </a:endParaRPr>
          </a:p>
          <a:p>
            <a:pPr marL="694249" lvl="1" indent="-228594">
              <a:spcBef>
                <a:spcPts val="533"/>
              </a:spcBef>
              <a:buClr>
                <a:srgbClr val="262626"/>
              </a:buClr>
              <a:buSzPts val="1500"/>
              <a:buChar char="○"/>
            </a:pPr>
            <a:r>
              <a:rPr lang="en" sz="2000" dirty="0">
                <a:latin typeface="Arial"/>
                <a:ea typeface="Arial"/>
                <a:cs typeface="Gill Sans" panose="020B0502020104020203"/>
                <a:sym typeface="Arial"/>
              </a:rPr>
              <a:t>Changes to and confusion of  “work experience” for students</a:t>
            </a:r>
            <a:endParaRPr sz="1467" dirty="0">
              <a:cs typeface="Gill Sans" panose="020B0502020104020203"/>
            </a:endParaRPr>
          </a:p>
          <a:p>
            <a:pPr marL="694249" lvl="1" indent="-228594">
              <a:spcBef>
                <a:spcPts val="533"/>
              </a:spcBef>
              <a:buClr>
                <a:srgbClr val="262626"/>
              </a:buClr>
              <a:buSzPts val="1500"/>
              <a:buChar char="○"/>
            </a:pPr>
            <a:r>
              <a:rPr lang="en" sz="2000" dirty="0">
                <a:latin typeface="Arial"/>
                <a:ea typeface="Arial"/>
                <a:cs typeface="Gill Sans" panose="020B0502020104020203"/>
                <a:sym typeface="Arial"/>
              </a:rPr>
              <a:t>Need for work experience for students and employers</a:t>
            </a:r>
            <a:endParaRPr sz="1467" dirty="0">
              <a:cs typeface="Gill Sans" panose="020B0502020104020203"/>
            </a:endParaRPr>
          </a:p>
          <a:p>
            <a:pPr marL="694249" lvl="1" indent="-228594">
              <a:spcBef>
                <a:spcPts val="533"/>
              </a:spcBef>
              <a:spcAft>
                <a:spcPts val="1600"/>
              </a:spcAft>
              <a:buClr>
                <a:srgbClr val="262626"/>
              </a:buClr>
              <a:buSzPts val="1500"/>
              <a:buChar char="○"/>
            </a:pPr>
            <a:r>
              <a:rPr lang="en" sz="2000" dirty="0">
                <a:latin typeface="Arial"/>
                <a:ea typeface="Arial"/>
                <a:cs typeface="Gill Sans" panose="020B0502020104020203"/>
                <a:sym typeface="Arial"/>
              </a:rPr>
              <a:t>Need for universal aspects of a work experience program</a:t>
            </a:r>
            <a:endParaRPr sz="1467" dirty="0">
              <a:cs typeface="Gill Sans" panose="020B0502020104020203"/>
            </a:endParaRPr>
          </a:p>
        </p:txBody>
      </p:sp>
      <p:sp>
        <p:nvSpPr>
          <p:cNvPr id="509" name="Google Shape;509;p78"/>
          <p:cNvSpPr txBox="1">
            <a:spLocks noGrp="1"/>
          </p:cNvSpPr>
          <p:nvPr>
            <p:ph type="sldNum" sz="quarter" idx="4"/>
          </p:nvPr>
        </p:nvSpPr>
        <p:spPr>
          <a:prstGeom prst="rect">
            <a:avLst/>
          </a:prstGeom>
          <a:noFill/>
          <a:ln>
            <a:noFill/>
          </a:ln>
        </p:spPr>
        <p:txBody>
          <a:bodyPr spcFirstLastPara="1" vert="horz" wrap="square" lIns="91433" tIns="45700" rIns="0" bIns="45700" rtlCol="0" anchor="ctr" anchorCtr="0">
            <a:normAutofit fontScale="85000" lnSpcReduction="20000"/>
          </a:bodyPr>
          <a:lstStyle/>
          <a:p>
            <a:pPr>
              <a:buClr>
                <a:srgbClr val="000000"/>
              </a:buClr>
            </a:pPr>
            <a:fld id="{00000000-1234-1234-1234-123412341234}" type="slidenum">
              <a:rPr lang="en"/>
              <a:pPr>
                <a:buClr>
                  <a:srgbClr val="000000"/>
                </a:buClr>
              </a:pPr>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9"/>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buSzPts val="2700"/>
            </a:pPr>
            <a:r>
              <a:rPr lang="en" sz="2800"/>
              <a:t>Work Experience Regulation Update Timeline </a:t>
            </a:r>
            <a:endParaRPr sz="2800"/>
          </a:p>
        </p:txBody>
      </p:sp>
      <p:sp>
        <p:nvSpPr>
          <p:cNvPr id="516" name="Google Shape;516;p79"/>
          <p:cNvSpPr txBox="1">
            <a:spLocks noGrp="1"/>
          </p:cNvSpPr>
          <p:nvPr>
            <p:ph sz="half" idx="1"/>
          </p:nvPr>
        </p:nvSpPr>
        <p:spPr>
          <a:prstGeom prst="rect">
            <a:avLst/>
          </a:prstGeom>
          <a:noFill/>
          <a:ln>
            <a:noFill/>
          </a:ln>
        </p:spPr>
        <p:txBody>
          <a:bodyPr spcFirstLastPara="1" vert="horz" wrap="square" lIns="91433" tIns="45700" rIns="91433" bIns="45700" rtlCol="0" anchor="t" anchorCtr="0">
            <a:normAutofit/>
          </a:bodyPr>
          <a:lstStyle/>
          <a:p>
            <a:pPr marL="237061" indent="-245527">
              <a:spcBef>
                <a:spcPts val="0"/>
              </a:spcBef>
              <a:buClr>
                <a:srgbClr val="262626"/>
              </a:buClr>
              <a:buSzPts val="1700"/>
              <a:buChar char="●"/>
            </a:pPr>
            <a:r>
              <a:rPr lang="en" sz="3200" dirty="0">
                <a:solidFill>
                  <a:schemeClr val="tx2"/>
                </a:solidFill>
              </a:rPr>
              <a:t>Revised Title 5 Work Experience Regulations Approved by BOG July 2022. </a:t>
            </a:r>
            <a:endParaRPr sz="3200" dirty="0">
              <a:solidFill>
                <a:schemeClr val="tx2"/>
              </a:solidFill>
            </a:endParaRPr>
          </a:p>
          <a:p>
            <a:pPr marL="237061" indent="-245527">
              <a:spcBef>
                <a:spcPts val="0"/>
              </a:spcBef>
              <a:buClr>
                <a:srgbClr val="262626"/>
              </a:buClr>
              <a:buSzPts val="1700"/>
              <a:buChar char="●"/>
            </a:pPr>
            <a:r>
              <a:rPr lang="en" sz="3200" dirty="0">
                <a:solidFill>
                  <a:schemeClr val="tx2"/>
                </a:solidFill>
              </a:rPr>
              <a:t>Chaptered in July 2023 and official on August 26, 2023 </a:t>
            </a:r>
            <a:endParaRPr sz="3200" dirty="0">
              <a:solidFill>
                <a:schemeClr val="tx2"/>
              </a:solidFill>
            </a:endParaRPr>
          </a:p>
          <a:p>
            <a:pPr marL="237061" indent="-245527">
              <a:spcBef>
                <a:spcPts val="1067"/>
              </a:spcBef>
              <a:buClr>
                <a:srgbClr val="262626"/>
              </a:buClr>
              <a:buSzPts val="1700"/>
              <a:buChar char="●"/>
            </a:pPr>
            <a:r>
              <a:rPr lang="en" sz="3200" u="sng" dirty="0">
                <a:solidFill>
                  <a:schemeClr val="tx2"/>
                </a:solidFill>
                <a:hlinkClick r:id="rId3">
                  <a:extLst>
                    <a:ext uri="{A12FA001-AC4F-418D-AE19-62706E023703}">
                      <ahyp:hlinkClr xmlns:ahyp="http://schemas.microsoft.com/office/drawing/2018/hyperlinkcolor" val="tx"/>
                    </a:ext>
                  </a:extLst>
                </a:hlinkClick>
              </a:rPr>
              <a:t>Text of Updated Regulations</a:t>
            </a:r>
            <a:endParaRPr sz="3200" dirty="0">
              <a:solidFill>
                <a:schemeClr val="tx2"/>
              </a:solidFill>
            </a:endParaRPr>
          </a:p>
          <a:p>
            <a:pPr marL="237061" indent="-194728">
              <a:spcBef>
                <a:spcPts val="1600"/>
              </a:spcBef>
              <a:spcAft>
                <a:spcPts val="1600"/>
              </a:spcAft>
              <a:buSzPts val="1100"/>
              <a:buChar char="●"/>
            </a:pPr>
            <a:r>
              <a:rPr lang="en" sz="3200" u="sng" dirty="0">
                <a:solidFill>
                  <a:schemeClr val="tx2"/>
                </a:solidFill>
                <a:hlinkClick r:id="rId4">
                  <a:extLst>
                    <a:ext uri="{A12FA001-AC4F-418D-AE19-62706E023703}">
                      <ahyp:hlinkClr xmlns:ahyp="http://schemas.microsoft.com/office/drawing/2018/hyperlinkcolor" val="tx"/>
                    </a:ext>
                  </a:extLst>
                </a:hlinkClick>
              </a:rPr>
              <a:t>CCCCO Guidance </a:t>
            </a:r>
            <a:endParaRPr sz="3200" dirty="0">
              <a:solidFill>
                <a:schemeClr val="tx2"/>
              </a:solidFill>
            </a:endParaRPr>
          </a:p>
        </p:txBody>
      </p:sp>
      <p:sp>
        <p:nvSpPr>
          <p:cNvPr id="517" name="Google Shape;517;p79"/>
          <p:cNvSpPr txBox="1">
            <a:spLocks noGrp="1"/>
          </p:cNvSpPr>
          <p:nvPr>
            <p:ph type="sldNum" sz="quarter" idx="4"/>
          </p:nvPr>
        </p:nvSpPr>
        <p:spPr>
          <a:prstGeom prst="rect">
            <a:avLst/>
          </a:prstGeom>
          <a:noFill/>
          <a:ln>
            <a:noFill/>
          </a:ln>
        </p:spPr>
        <p:txBody>
          <a:bodyPr spcFirstLastPara="1" vert="horz" wrap="square" lIns="91433" tIns="45700" rIns="0" bIns="45700" rtlCol="0" anchor="ctr" anchorCtr="0">
            <a:normAutofit fontScale="85000" lnSpcReduction="20000"/>
          </a:bodyPr>
          <a:lstStyle/>
          <a:p>
            <a:pPr>
              <a:buClr>
                <a:srgbClr val="000000"/>
              </a:buClr>
            </a:pPr>
            <a:fld id="{00000000-1234-1234-1234-123412341234}" type="slidenum">
              <a:rPr lang="en"/>
              <a:pPr>
                <a:buClr>
                  <a:srgbClr val="000000"/>
                </a:buClr>
              </a:pPr>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80">
            <a:extLst>
              <a:ext uri="{C183D7F6-B498-43B3-948B-1728B52AA6E4}">
                <adec:decorative xmlns:adec="http://schemas.microsoft.com/office/drawing/2017/decorative" val="1"/>
              </a:ext>
            </a:extLst>
          </p:cNvPr>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buSzPts val="2700"/>
            </a:pPr>
            <a:r>
              <a:rPr lang="en" sz="3600" dirty="0"/>
              <a:t>Revisions – General</a:t>
            </a:r>
            <a:endParaRPr dirty="0"/>
          </a:p>
        </p:txBody>
      </p:sp>
      <p:sp>
        <p:nvSpPr>
          <p:cNvPr id="2" name="Content Placeholder 1">
            <a:extLst>
              <a:ext uri="{FF2B5EF4-FFF2-40B4-BE49-F238E27FC236}">
                <a16:creationId xmlns:a16="http://schemas.microsoft.com/office/drawing/2014/main" id="{27A93DBA-31AD-4692-B628-27E97287E0FE}"/>
              </a:ext>
            </a:extLst>
          </p:cNvPr>
          <p:cNvSpPr>
            <a:spLocks noGrp="1"/>
          </p:cNvSpPr>
          <p:nvPr>
            <p:ph sz="half" idx="1"/>
          </p:nvPr>
        </p:nvSpPr>
        <p:spPr/>
        <p:txBody>
          <a:bodyPr>
            <a:normAutofit fontScale="92500" lnSpcReduction="20000"/>
          </a:bodyPr>
          <a:lstStyle/>
          <a:p>
            <a:pPr marL="457189" indent="-338658">
              <a:buClr>
                <a:srgbClr val="404040"/>
              </a:buClr>
              <a:buSzPts val="1400"/>
              <a:buFont typeface="Arial"/>
              <a:buChar char="•"/>
            </a:pPr>
            <a:r>
              <a:rPr lang="en-US" sz="2800" dirty="0">
                <a:solidFill>
                  <a:srgbClr val="404040"/>
                </a:solidFill>
                <a:latin typeface="Arial"/>
                <a:ea typeface="Arial"/>
                <a:cs typeface="Gill Sans" panose="020B0502020104020203"/>
                <a:sym typeface="Arial"/>
              </a:rPr>
              <a:t>Simplify regulations to allow local districts to increase work experience opportunities for students and expand beyond a strict focus on CTE programs.  Existing regulations include onerous and archaic requirements that stifle innovation and expansion of work experience</a:t>
            </a:r>
            <a:endParaRPr lang="en-US" sz="2000" dirty="0">
              <a:cs typeface="Gill Sans" panose="020B0502020104020203"/>
            </a:endParaRPr>
          </a:p>
          <a:p>
            <a:pPr marL="457189" indent="-338658">
              <a:spcBef>
                <a:spcPts val="667"/>
              </a:spcBef>
              <a:buClr>
                <a:srgbClr val="404040"/>
              </a:buClr>
              <a:buSzPts val="1400"/>
              <a:buFont typeface="Arial"/>
              <a:buChar char="•"/>
            </a:pPr>
            <a:r>
              <a:rPr lang="en-US" sz="2800" dirty="0">
                <a:solidFill>
                  <a:srgbClr val="404040"/>
                </a:solidFill>
                <a:latin typeface="Arial"/>
                <a:ea typeface="Arial"/>
                <a:cs typeface="Gill Sans" panose="020B0502020104020203"/>
                <a:sym typeface="Arial"/>
              </a:rPr>
              <a:t>Rename from “Cooperative Work Experience” to “Work Experience Education”</a:t>
            </a:r>
            <a:endParaRPr lang="en-US" sz="2000" dirty="0">
              <a:cs typeface="Gill Sans" panose="020B0502020104020203"/>
            </a:endParaRPr>
          </a:p>
          <a:p>
            <a:pPr marL="457189" indent="-338658">
              <a:spcBef>
                <a:spcPts val="667"/>
              </a:spcBef>
              <a:buClr>
                <a:srgbClr val="404040"/>
              </a:buClr>
              <a:buSzPts val="1400"/>
              <a:buFont typeface="Arial"/>
              <a:buChar char="•"/>
            </a:pPr>
            <a:r>
              <a:rPr lang="en-US" sz="2800" dirty="0">
                <a:solidFill>
                  <a:srgbClr val="404040"/>
                </a:solidFill>
                <a:latin typeface="Arial"/>
                <a:ea typeface="Arial"/>
                <a:cs typeface="Gill Sans" panose="020B0502020104020203"/>
                <a:sym typeface="Arial"/>
              </a:rPr>
              <a:t>Establish new numbering for all of Article 4 on Work Experience Education, previously organized as §§55250 – 55257 with revised regulations organized as §§55250 – 55254. </a:t>
            </a:r>
            <a:endParaRPr lang="en-US" sz="2000" dirty="0">
              <a:cs typeface="Gill Sans" panose="020B0502020104020203"/>
            </a:endParaRPr>
          </a:p>
          <a:p>
            <a:pPr marL="457189" indent="-338658">
              <a:spcBef>
                <a:spcPts val="667"/>
              </a:spcBef>
              <a:buClr>
                <a:srgbClr val="404040"/>
              </a:buClr>
              <a:buSzPts val="1400"/>
              <a:buFont typeface="Arial"/>
              <a:buChar char="•"/>
            </a:pPr>
            <a:r>
              <a:rPr lang="en-US" sz="2800" dirty="0">
                <a:solidFill>
                  <a:srgbClr val="404040"/>
                </a:solidFill>
                <a:latin typeface="Arial"/>
                <a:ea typeface="Arial"/>
                <a:cs typeface="Gill Sans" panose="020B0502020104020203"/>
                <a:sym typeface="Arial"/>
              </a:rPr>
              <a:t>Collapses 14 existing separate sections into more intentionally organized and sequenced 5 sections.  </a:t>
            </a:r>
            <a:endParaRPr lang="en-US" sz="2000" dirty="0">
              <a:cs typeface="Gill Sans" panose="020B0502020104020203"/>
            </a:endParaRPr>
          </a:p>
          <a:p>
            <a:endParaRPr lang="en-US" dirty="0">
              <a:cs typeface="Gill Sans" panose="020B0502020104020203"/>
            </a:endParaRPr>
          </a:p>
        </p:txBody>
      </p:sp>
      <p:sp>
        <p:nvSpPr>
          <p:cNvPr id="525" name="Google Shape;525;p80"/>
          <p:cNvSpPr txBox="1">
            <a:spLocks noGrp="1"/>
          </p:cNvSpPr>
          <p:nvPr>
            <p:ph type="sldNum" sz="quarter" idx="4"/>
          </p:nvPr>
        </p:nvSpPr>
        <p:spPr>
          <a:prstGeom prst="rect">
            <a:avLst/>
          </a:prstGeom>
          <a:noFill/>
          <a:ln>
            <a:noFill/>
          </a:ln>
        </p:spPr>
        <p:txBody>
          <a:bodyPr spcFirstLastPara="1" vert="horz" wrap="square" lIns="91433" tIns="45700" rIns="0" bIns="45700" rtlCol="0" anchor="ctr" anchorCtr="0">
            <a:normAutofit fontScale="85000" lnSpcReduction="20000"/>
          </a:bodyPr>
          <a:lstStyle/>
          <a:p>
            <a:pPr>
              <a:buClr>
                <a:srgbClr val="000000"/>
              </a:buClr>
            </a:pPr>
            <a:fld id="{00000000-1234-1234-1234-123412341234}" type="slidenum">
              <a:rPr lang="en"/>
              <a:pPr>
                <a:buClr>
                  <a:srgbClr val="000000"/>
                </a:buClr>
              </a:pPr>
              <a:t>62</a:t>
            </a:fld>
            <a:endParaRPr/>
          </a:p>
        </p:txBody>
      </p:sp>
      <p:sp>
        <p:nvSpPr>
          <p:cNvPr id="524" name="Google Shape;524;p80">
            <a:extLst>
              <a:ext uri="{C183D7F6-B498-43B3-948B-1728B52AA6E4}">
                <adec:decorative xmlns:adec="http://schemas.microsoft.com/office/drawing/2017/decorative" val="1"/>
              </a:ext>
            </a:extLst>
          </p:cNvPr>
          <p:cNvSpPr/>
          <p:nvPr/>
        </p:nvSpPr>
        <p:spPr>
          <a:xfrm>
            <a:off x="1277651" y="1798320"/>
            <a:ext cx="10058400" cy="4419600"/>
          </a:xfrm>
          <a:prstGeom prst="rect">
            <a:avLst/>
          </a:prstGeom>
          <a:noFill/>
          <a:ln>
            <a:noFill/>
          </a:ln>
        </p:spPr>
        <p:txBody>
          <a:bodyPr spcFirstLastPara="1" wrap="square" lIns="91433" tIns="45700" rIns="91433" bIns="45700" anchor="t" anchorCtr="0">
            <a:noAutofit/>
          </a:bodyPr>
          <a:lstStyle/>
          <a:p>
            <a:pPr marL="457189" indent="-338658">
              <a:lnSpc>
                <a:spcPct val="90000"/>
              </a:lnSpc>
              <a:buClr>
                <a:srgbClr val="404040"/>
              </a:buClr>
              <a:buSzPts val="1400"/>
              <a:buFont typeface="Arial"/>
              <a:buChar char="•"/>
            </a:pPr>
            <a:endParaRPr sz="1467"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81"/>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buSzPts val="2700"/>
            </a:pPr>
            <a:r>
              <a:rPr lang="en" sz="3600" dirty="0"/>
              <a:t>Revisions – </a:t>
            </a:r>
            <a:br>
              <a:rPr lang="en" sz="3600" dirty="0"/>
            </a:br>
            <a:r>
              <a:rPr lang="en" sz="3600" dirty="0"/>
              <a:t>Alignment with System Goals</a:t>
            </a:r>
            <a:endParaRPr dirty="0"/>
          </a:p>
        </p:txBody>
      </p:sp>
      <p:sp>
        <p:nvSpPr>
          <p:cNvPr id="2" name="Content Placeholder 1">
            <a:extLst>
              <a:ext uri="{FF2B5EF4-FFF2-40B4-BE49-F238E27FC236}">
                <a16:creationId xmlns:a16="http://schemas.microsoft.com/office/drawing/2014/main" id="{7D4F7BCE-BA68-4211-8169-D581E1DE809C}"/>
              </a:ext>
            </a:extLst>
          </p:cNvPr>
          <p:cNvSpPr>
            <a:spLocks noGrp="1"/>
          </p:cNvSpPr>
          <p:nvPr>
            <p:ph sz="half" idx="1"/>
          </p:nvPr>
        </p:nvSpPr>
        <p:spPr/>
        <p:txBody>
          <a:bodyPr>
            <a:normAutofit fontScale="92500" lnSpcReduction="20000"/>
          </a:bodyPr>
          <a:lstStyle/>
          <a:p>
            <a:pPr marL="457189" indent="-338658">
              <a:buClr>
                <a:srgbClr val="404040"/>
              </a:buClr>
              <a:buSzPts val="1400"/>
              <a:buFont typeface="Arial"/>
              <a:buChar char="•"/>
            </a:pPr>
            <a:r>
              <a:rPr lang="en-US" sz="2800" dirty="0">
                <a:solidFill>
                  <a:srgbClr val="404040"/>
                </a:solidFill>
                <a:latin typeface="Arial"/>
                <a:ea typeface="Arial"/>
                <a:cs typeface="Arial"/>
                <a:sym typeface="Arial"/>
              </a:rPr>
              <a:t>Simplify regulations to allow local districts to increase work experience opportunities for students and expand beyond a strict focus on CTE programs.  Existing regulations include onerous and archaic requirements that stifle innovation and expansion of work experience</a:t>
            </a:r>
            <a:endParaRPr lang="en-US" sz="2000" dirty="0"/>
          </a:p>
          <a:p>
            <a:pPr marL="457189" indent="-338658">
              <a:spcBef>
                <a:spcPts val="667"/>
              </a:spcBef>
              <a:buClr>
                <a:srgbClr val="404040"/>
              </a:buClr>
              <a:buSzPts val="1400"/>
              <a:buFont typeface="Arial"/>
              <a:buChar char="•"/>
            </a:pPr>
            <a:r>
              <a:rPr lang="en-US" sz="2800" dirty="0">
                <a:solidFill>
                  <a:srgbClr val="404040"/>
                </a:solidFill>
                <a:latin typeface="Arial"/>
                <a:ea typeface="Arial"/>
                <a:cs typeface="Arial"/>
                <a:sym typeface="Arial"/>
              </a:rPr>
              <a:t>Rename from “Cooperative Work Experience” to “Work Experience Education”</a:t>
            </a:r>
            <a:endParaRPr lang="en-US" sz="2000" dirty="0"/>
          </a:p>
          <a:p>
            <a:pPr marL="457189" indent="-338658">
              <a:spcBef>
                <a:spcPts val="667"/>
              </a:spcBef>
              <a:buClr>
                <a:srgbClr val="404040"/>
              </a:buClr>
              <a:buSzPts val="1400"/>
              <a:buFont typeface="Arial"/>
              <a:buChar char="•"/>
            </a:pPr>
            <a:r>
              <a:rPr lang="en-US" sz="2800" dirty="0">
                <a:solidFill>
                  <a:srgbClr val="404040"/>
                </a:solidFill>
                <a:latin typeface="Arial"/>
                <a:ea typeface="Arial"/>
                <a:cs typeface="Arial"/>
                <a:sym typeface="Arial"/>
              </a:rPr>
              <a:t>Establish new numbering for all of Article 4 on Work Experience Education, previously organized as §§55250 – 55257 with revised regulations organized as §§55250 – 55254. </a:t>
            </a:r>
            <a:endParaRPr lang="en-US" sz="2000" dirty="0"/>
          </a:p>
          <a:p>
            <a:pPr marL="457189" indent="-338658">
              <a:spcBef>
                <a:spcPts val="667"/>
              </a:spcBef>
              <a:buClr>
                <a:srgbClr val="404040"/>
              </a:buClr>
              <a:buSzPts val="1400"/>
              <a:buFont typeface="Arial"/>
              <a:buChar char="•"/>
            </a:pPr>
            <a:r>
              <a:rPr lang="en-US" sz="2800" dirty="0">
                <a:solidFill>
                  <a:srgbClr val="404040"/>
                </a:solidFill>
                <a:latin typeface="Arial"/>
                <a:ea typeface="Arial"/>
                <a:cs typeface="Arial"/>
                <a:sym typeface="Arial"/>
              </a:rPr>
              <a:t>Collapses 14 existing separate sections into more intentionally organized and sequenced 5 sections.  </a:t>
            </a:r>
            <a:endParaRPr lang="en-US" sz="2000" dirty="0"/>
          </a:p>
          <a:p>
            <a:endParaRPr lang="en-US" dirty="0"/>
          </a:p>
        </p:txBody>
      </p:sp>
      <p:sp>
        <p:nvSpPr>
          <p:cNvPr id="533" name="Google Shape;533;p81"/>
          <p:cNvSpPr txBox="1">
            <a:spLocks noGrp="1"/>
          </p:cNvSpPr>
          <p:nvPr>
            <p:ph type="sldNum" sz="quarter" idx="4"/>
          </p:nvPr>
        </p:nvSpPr>
        <p:spPr>
          <a:prstGeom prst="rect">
            <a:avLst/>
          </a:prstGeom>
          <a:noFill/>
          <a:ln>
            <a:noFill/>
          </a:ln>
        </p:spPr>
        <p:txBody>
          <a:bodyPr spcFirstLastPara="1" vert="horz" wrap="square" lIns="91433" tIns="45700" rIns="0" bIns="45700" rtlCol="0" anchor="ctr" anchorCtr="0">
            <a:normAutofit fontScale="85000" lnSpcReduction="20000"/>
          </a:bodyPr>
          <a:lstStyle/>
          <a:p>
            <a:pPr>
              <a:buClr>
                <a:srgbClr val="000000"/>
              </a:buClr>
            </a:pPr>
            <a:fld id="{00000000-1234-1234-1234-123412341234}" type="slidenum">
              <a:rPr lang="en"/>
              <a:pPr>
                <a:buClr>
                  <a:srgbClr val="000000"/>
                </a:buClr>
              </a:pPr>
              <a:t>63</a:t>
            </a:fld>
            <a:endParaRPr/>
          </a:p>
        </p:txBody>
      </p:sp>
      <p:sp>
        <p:nvSpPr>
          <p:cNvPr id="532" name="Google Shape;532;p81">
            <a:extLst>
              <a:ext uri="{C183D7F6-B498-43B3-948B-1728B52AA6E4}">
                <adec:decorative xmlns:adec="http://schemas.microsoft.com/office/drawing/2017/decorative" val="1"/>
              </a:ext>
            </a:extLst>
          </p:cNvPr>
          <p:cNvSpPr/>
          <p:nvPr/>
        </p:nvSpPr>
        <p:spPr>
          <a:xfrm>
            <a:off x="1277651" y="1690688"/>
            <a:ext cx="10058400" cy="4527232"/>
          </a:xfrm>
          <a:prstGeom prst="rect">
            <a:avLst/>
          </a:prstGeom>
          <a:noFill/>
          <a:ln>
            <a:noFill/>
          </a:ln>
        </p:spPr>
        <p:txBody>
          <a:bodyPr spcFirstLastPara="1" wrap="square" lIns="91433" tIns="45700" rIns="91433" bIns="45700" anchor="t" anchorCtr="0">
            <a:noAutofit/>
          </a:bodyPr>
          <a:lstStyle/>
          <a:p>
            <a:pPr marL="745048" lvl="1" indent="-101597">
              <a:lnSpc>
                <a:spcPct val="80000"/>
              </a:lnSpc>
              <a:spcBef>
                <a:spcPts val="667"/>
              </a:spcBef>
              <a:buClr>
                <a:schemeClr val="dk1"/>
              </a:buClr>
              <a:buSzPts val="1500"/>
            </a:pPr>
            <a:endParaRPr sz="2000" dirty="0">
              <a:solidFill>
                <a:srgbClr val="404040"/>
              </a:solidFill>
              <a:latin typeface="Georgia"/>
              <a:ea typeface="Georgia"/>
              <a:cs typeface="Georgia"/>
              <a:sym typeface="Georgia"/>
            </a:endParaRPr>
          </a:p>
          <a:p>
            <a:pPr marL="457189" lvl="1" indent="-101597">
              <a:lnSpc>
                <a:spcPct val="80000"/>
              </a:lnSpc>
              <a:spcBef>
                <a:spcPts val="667"/>
              </a:spcBef>
              <a:buClr>
                <a:schemeClr val="dk1"/>
              </a:buClr>
              <a:buSzPts val="1500"/>
            </a:pPr>
            <a:endParaRPr sz="2000" dirty="0">
              <a:solidFill>
                <a:srgbClr val="404040"/>
              </a:solidFill>
              <a:latin typeface="Georgia"/>
              <a:ea typeface="Georgia"/>
              <a:cs typeface="Georgia"/>
              <a:sym typeface="Georgi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82"/>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buSzPts val="2700"/>
            </a:pPr>
            <a:r>
              <a:rPr lang="en" sz="3600">
                <a:latin typeface="Georgia"/>
                <a:ea typeface="Georgia"/>
                <a:cs typeface="Georgia"/>
                <a:sym typeface="Georgia"/>
              </a:rPr>
              <a:t>Revisions – Highlights Impacting Curriculum</a:t>
            </a:r>
            <a:endParaRPr/>
          </a:p>
        </p:txBody>
      </p:sp>
      <p:sp>
        <p:nvSpPr>
          <p:cNvPr id="2" name="Content Placeholder 1">
            <a:extLst>
              <a:ext uri="{FF2B5EF4-FFF2-40B4-BE49-F238E27FC236}">
                <a16:creationId xmlns:a16="http://schemas.microsoft.com/office/drawing/2014/main" id="{B3620502-9157-415E-AFDE-4238C5D90C96}"/>
              </a:ext>
            </a:extLst>
          </p:cNvPr>
          <p:cNvSpPr>
            <a:spLocks noGrp="1"/>
          </p:cNvSpPr>
          <p:nvPr>
            <p:ph sz="half" idx="1"/>
          </p:nvPr>
        </p:nvSpPr>
        <p:spPr/>
        <p:txBody>
          <a:bodyPr>
            <a:normAutofit fontScale="92500" lnSpcReduction="20000"/>
          </a:bodyPr>
          <a:lstStyle/>
          <a:p>
            <a:pPr marL="457189" indent="-338658">
              <a:buClr>
                <a:srgbClr val="404040"/>
              </a:buClr>
              <a:buSzPts val="1400"/>
              <a:buFont typeface="Arial"/>
              <a:buChar char="•"/>
            </a:pPr>
            <a:r>
              <a:rPr lang="en-US" sz="2800" dirty="0">
                <a:solidFill>
                  <a:srgbClr val="404040"/>
                </a:solidFill>
                <a:latin typeface="Arial"/>
                <a:ea typeface="Arial"/>
                <a:cs typeface="Gill Sans" panose="020B0502020104020203"/>
                <a:sym typeface="Arial"/>
              </a:rPr>
              <a:t>Simplify regulations to allow local districts to increase work experience opportunities for students and expand beyond a strict focus on CTE programs.  Existing regulations include onerous and archaic requirements that stifle innovation and expansion of work experience</a:t>
            </a:r>
            <a:endParaRPr lang="en-US" sz="2000" dirty="0">
              <a:cs typeface="Gill Sans" panose="020B0502020104020203"/>
            </a:endParaRPr>
          </a:p>
          <a:p>
            <a:pPr marL="457189" indent="-338658">
              <a:spcBef>
                <a:spcPts val="667"/>
              </a:spcBef>
              <a:buClr>
                <a:srgbClr val="404040"/>
              </a:buClr>
              <a:buSzPts val="1400"/>
              <a:buFont typeface="Arial"/>
              <a:buChar char="•"/>
            </a:pPr>
            <a:r>
              <a:rPr lang="en-US" sz="2800" dirty="0">
                <a:solidFill>
                  <a:srgbClr val="404040"/>
                </a:solidFill>
                <a:latin typeface="Arial"/>
                <a:ea typeface="Arial"/>
                <a:cs typeface="Gill Sans" panose="020B0502020104020203"/>
                <a:sym typeface="Arial"/>
              </a:rPr>
              <a:t>Rename from “Cooperative Work Experience” to “Work Experience Education”</a:t>
            </a:r>
            <a:endParaRPr lang="en-US" sz="2000" dirty="0">
              <a:cs typeface="Gill Sans" panose="020B0502020104020203"/>
            </a:endParaRPr>
          </a:p>
          <a:p>
            <a:pPr marL="457189" indent="-338658">
              <a:spcBef>
                <a:spcPts val="667"/>
              </a:spcBef>
              <a:buClr>
                <a:srgbClr val="404040"/>
              </a:buClr>
              <a:buSzPts val="1400"/>
              <a:buFont typeface="Arial"/>
              <a:buChar char="•"/>
            </a:pPr>
            <a:r>
              <a:rPr lang="en-US" sz="2800" dirty="0">
                <a:solidFill>
                  <a:srgbClr val="404040"/>
                </a:solidFill>
                <a:latin typeface="Arial"/>
                <a:ea typeface="Arial"/>
                <a:cs typeface="Gill Sans" panose="020B0502020104020203"/>
                <a:sym typeface="Arial"/>
              </a:rPr>
              <a:t>Establish new numbering for all of Article 4 on Work Experience Education, previously organized as §§55250 – 55257 with revised regulations organized as §§55250 – 55254. </a:t>
            </a:r>
            <a:endParaRPr lang="en-US" sz="2000" dirty="0">
              <a:cs typeface="Gill Sans" panose="020B0502020104020203"/>
            </a:endParaRPr>
          </a:p>
          <a:p>
            <a:pPr marL="457189" indent="-338658">
              <a:spcBef>
                <a:spcPts val="667"/>
              </a:spcBef>
              <a:buClr>
                <a:srgbClr val="404040"/>
              </a:buClr>
              <a:buSzPts val="1400"/>
              <a:buFont typeface="Arial"/>
              <a:buChar char="•"/>
            </a:pPr>
            <a:r>
              <a:rPr lang="en-US" sz="2800" dirty="0">
                <a:solidFill>
                  <a:srgbClr val="404040"/>
                </a:solidFill>
                <a:latin typeface="Arial"/>
                <a:ea typeface="Arial"/>
                <a:cs typeface="Gill Sans" panose="020B0502020104020203"/>
                <a:sym typeface="Arial"/>
              </a:rPr>
              <a:t>Collapses 14 existing separate sections into more intentionally organized and sequenced 5 sections.  </a:t>
            </a:r>
            <a:endParaRPr lang="en-US" sz="2000" dirty="0">
              <a:cs typeface="Gill Sans" panose="020B0502020104020203"/>
            </a:endParaRPr>
          </a:p>
          <a:p>
            <a:endParaRPr lang="en-US" dirty="0">
              <a:cs typeface="Gill Sans" panose="020B0502020104020203"/>
            </a:endParaRPr>
          </a:p>
        </p:txBody>
      </p:sp>
      <p:sp>
        <p:nvSpPr>
          <p:cNvPr id="541" name="Google Shape;541;p82"/>
          <p:cNvSpPr txBox="1">
            <a:spLocks noGrp="1"/>
          </p:cNvSpPr>
          <p:nvPr>
            <p:ph type="sldNum" sz="quarter" idx="4"/>
          </p:nvPr>
        </p:nvSpPr>
        <p:spPr>
          <a:prstGeom prst="rect">
            <a:avLst/>
          </a:prstGeom>
          <a:noFill/>
          <a:ln>
            <a:noFill/>
          </a:ln>
        </p:spPr>
        <p:txBody>
          <a:bodyPr spcFirstLastPara="1" vert="horz" wrap="square" lIns="91433" tIns="45700" rIns="0" bIns="45700" rtlCol="0" anchor="ctr" anchorCtr="0">
            <a:normAutofit fontScale="85000" lnSpcReduction="20000"/>
          </a:bodyPr>
          <a:lstStyle/>
          <a:p>
            <a:pPr>
              <a:buClr>
                <a:srgbClr val="000000"/>
              </a:buClr>
            </a:pPr>
            <a:fld id="{00000000-1234-1234-1234-123412341234}" type="slidenum">
              <a:rPr lang="en"/>
              <a:pPr>
                <a:buClr>
                  <a:srgbClr val="000000"/>
                </a:buClr>
              </a:pPr>
              <a:t>64</a:t>
            </a:fld>
            <a:endParaRPr/>
          </a:p>
        </p:txBody>
      </p:sp>
      <p:sp>
        <p:nvSpPr>
          <p:cNvPr id="540" name="Google Shape;540;p82">
            <a:extLst>
              <a:ext uri="{C183D7F6-B498-43B3-948B-1728B52AA6E4}">
                <adec:decorative xmlns:adec="http://schemas.microsoft.com/office/drawing/2017/decorative" val="1"/>
              </a:ext>
            </a:extLst>
          </p:cNvPr>
          <p:cNvSpPr/>
          <p:nvPr/>
        </p:nvSpPr>
        <p:spPr>
          <a:xfrm>
            <a:off x="1277651" y="1798320"/>
            <a:ext cx="10058400" cy="4419600"/>
          </a:xfrm>
          <a:prstGeom prst="rect">
            <a:avLst/>
          </a:prstGeom>
          <a:noFill/>
          <a:ln>
            <a:noFill/>
          </a:ln>
        </p:spPr>
        <p:txBody>
          <a:bodyPr spcFirstLastPara="1" wrap="square" lIns="91433" tIns="45700" rIns="91433" bIns="45700" anchor="t" anchorCtr="0">
            <a:noAutofit/>
          </a:bodyPr>
          <a:lstStyle/>
          <a:p>
            <a:pPr marL="406390" indent="-347125">
              <a:lnSpc>
                <a:spcPct val="90000"/>
              </a:lnSpc>
              <a:buClr>
                <a:srgbClr val="404040"/>
              </a:buClr>
              <a:buSzPts val="1500"/>
              <a:buFont typeface="Arial"/>
              <a:buChar char="•"/>
            </a:pPr>
            <a:endParaRPr sz="1467"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83"/>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buClr>
                <a:schemeClr val="accent5"/>
              </a:buClr>
              <a:buSzPts val="2700"/>
            </a:pPr>
            <a:r>
              <a:rPr lang="en" sz="3733"/>
              <a:t>Updated Regulations: Units/Hours</a:t>
            </a:r>
            <a:endParaRPr sz="3733"/>
          </a:p>
        </p:txBody>
      </p:sp>
      <p:sp>
        <p:nvSpPr>
          <p:cNvPr id="548" name="Google Shape;548;p83"/>
          <p:cNvSpPr txBox="1">
            <a:spLocks noGrp="1"/>
          </p:cNvSpPr>
          <p:nvPr>
            <p:ph sz="half" idx="1"/>
          </p:nvPr>
        </p:nvSpPr>
        <p:spPr>
          <a:prstGeom prst="rect">
            <a:avLst/>
          </a:prstGeom>
          <a:noFill/>
          <a:ln>
            <a:noFill/>
          </a:ln>
        </p:spPr>
        <p:txBody>
          <a:bodyPr spcFirstLastPara="1" vert="horz" wrap="square" lIns="91433" tIns="45700" rIns="91433" bIns="45700" rtlCol="0" anchor="t" anchorCtr="0">
            <a:normAutofit/>
          </a:bodyPr>
          <a:lstStyle/>
          <a:p>
            <a:pPr marL="0" indent="0">
              <a:spcBef>
                <a:spcPts val="0"/>
              </a:spcBef>
              <a:buClr>
                <a:srgbClr val="262626"/>
              </a:buClr>
              <a:buSzPts val="1700"/>
              <a:buNone/>
            </a:pPr>
            <a:r>
              <a:rPr lang="en" sz="1467" dirty="0"/>
              <a:t>Previous Regulation:</a:t>
            </a:r>
            <a:endParaRPr sz="1467" dirty="0"/>
          </a:p>
          <a:p>
            <a:pPr marL="237061" indent="-245527">
              <a:spcBef>
                <a:spcPts val="1067"/>
              </a:spcBef>
              <a:buClr>
                <a:srgbClr val="262626"/>
              </a:buClr>
              <a:buSzPts val="1700"/>
            </a:pPr>
            <a:r>
              <a:rPr lang="en" sz="1467" dirty="0"/>
              <a:t>§ 55256.5 (c): The following formula will be used to determine the number of units to be awarded:</a:t>
            </a:r>
            <a:endParaRPr sz="1467" dirty="0"/>
          </a:p>
          <a:p>
            <a:pPr marL="237061" indent="-245527">
              <a:spcBef>
                <a:spcPts val="1067"/>
              </a:spcBef>
              <a:buClr>
                <a:srgbClr val="262626"/>
              </a:buClr>
              <a:buSzPts val="1700"/>
            </a:pPr>
            <a:r>
              <a:rPr lang="en" sz="1467" dirty="0"/>
              <a:t>(1) Each 75 hours of paid work equals one semester credit or 50 hours equals one quarter credit.</a:t>
            </a:r>
            <a:endParaRPr sz="1467" dirty="0"/>
          </a:p>
          <a:p>
            <a:pPr marL="237061" indent="-245527">
              <a:spcBef>
                <a:spcPts val="1067"/>
              </a:spcBef>
              <a:buClr>
                <a:srgbClr val="262626"/>
              </a:buClr>
              <a:buSzPts val="1700"/>
            </a:pPr>
            <a:r>
              <a:rPr lang="en" sz="1467" dirty="0"/>
              <a:t>(2) Each 60 hours of non-paid work equals one semester credit or 40 hours equals one quarter credit.</a:t>
            </a:r>
            <a:endParaRPr sz="1467" dirty="0"/>
          </a:p>
          <a:p>
            <a:pPr marL="237061" indent="-245527">
              <a:spcBef>
                <a:spcPts val="1067"/>
              </a:spcBef>
              <a:spcAft>
                <a:spcPts val="1600"/>
              </a:spcAft>
              <a:buClr>
                <a:srgbClr val="262626"/>
              </a:buClr>
              <a:buSzPts val="1700"/>
            </a:pPr>
            <a:r>
              <a:rPr lang="en" sz="1467" dirty="0"/>
              <a:t>(3) Units may be awarded in 0.5 unit increments.</a:t>
            </a:r>
            <a:endParaRPr sz="1467" dirty="0"/>
          </a:p>
        </p:txBody>
      </p:sp>
      <p:sp>
        <p:nvSpPr>
          <p:cNvPr id="550" name="Google Shape;550;p83"/>
          <p:cNvSpPr txBox="1">
            <a:spLocks noGrp="1"/>
          </p:cNvSpPr>
          <p:nvPr>
            <p:ph sz="half" idx="2"/>
          </p:nvPr>
        </p:nvSpPr>
        <p:spPr>
          <a:prstGeom prst="rect">
            <a:avLst/>
          </a:prstGeom>
          <a:noFill/>
          <a:ln>
            <a:noFill/>
          </a:ln>
        </p:spPr>
        <p:txBody>
          <a:bodyPr spcFirstLastPara="1" vert="horz" wrap="square" lIns="91433" tIns="45700" rIns="91433" bIns="45700" rtlCol="0" anchor="t" anchorCtr="0">
            <a:normAutofit lnSpcReduction="10000"/>
          </a:bodyPr>
          <a:lstStyle/>
          <a:p>
            <a:pPr marL="0" indent="0">
              <a:spcBef>
                <a:spcPts val="0"/>
              </a:spcBef>
              <a:buClr>
                <a:srgbClr val="262626"/>
              </a:buClr>
              <a:buSzPts val="1700"/>
              <a:buNone/>
            </a:pPr>
            <a:r>
              <a:rPr lang="en" sz="1467" dirty="0"/>
              <a:t>Updated Regulation:</a:t>
            </a:r>
            <a:endParaRPr sz="1467" dirty="0"/>
          </a:p>
          <a:p>
            <a:pPr marL="237061" indent="-279393">
              <a:spcBef>
                <a:spcPts val="1067"/>
              </a:spcBef>
              <a:buClr>
                <a:srgbClr val="262626"/>
              </a:buClr>
              <a:buSzPts val="1700"/>
            </a:pPr>
            <a:r>
              <a:rPr lang="en" sz="1467" dirty="0"/>
              <a:t>§ 55253 (a): (a)Units of credit for work experience education shall be calculated as follows:</a:t>
            </a:r>
            <a:endParaRPr sz="1467" dirty="0"/>
          </a:p>
          <a:p>
            <a:pPr marL="237061" indent="-279393">
              <a:spcBef>
                <a:spcPts val="1067"/>
              </a:spcBef>
              <a:buClr>
                <a:srgbClr val="262626"/>
              </a:buClr>
              <a:buSzPts val="1700"/>
            </a:pPr>
            <a:r>
              <a:rPr lang="en" sz="1467" dirty="0"/>
              <a:t>(1) work experience education offered as a credit course: one semester unit of credit will be awarded for every 54 hours of work experience, or one quarter unit for every 33 hours of work experience, or the equivalent locally determined minimum threshold for awarding one unit of credit as codified in local board policy or procedure. Units of credit may be awarded in increments of .5 units; and</a:t>
            </a:r>
            <a:endParaRPr sz="1467" dirty="0"/>
          </a:p>
          <a:p>
            <a:pPr marL="237061" indent="-279393">
              <a:spcBef>
                <a:spcPts val="1067"/>
              </a:spcBef>
              <a:spcAft>
                <a:spcPts val="1600"/>
              </a:spcAft>
              <a:buClr>
                <a:srgbClr val="262626"/>
              </a:buClr>
              <a:buSzPts val="1700"/>
            </a:pPr>
            <a:r>
              <a:rPr lang="en" sz="1467" dirty="0"/>
              <a:t>(2) work experience education integrated as a component of a course: units of credit will follow standards for credit hour calculations in section 55002.5 for all activity, lab, or other instructional course components. Units of credit for the work experience component shall be calculated according to the formula in subparagraph (1). </a:t>
            </a:r>
            <a:endParaRPr sz="1467" dirty="0"/>
          </a:p>
        </p:txBody>
      </p:sp>
      <p:sp>
        <p:nvSpPr>
          <p:cNvPr id="549" name="Google Shape;549;p83"/>
          <p:cNvSpPr txBox="1">
            <a:spLocks noGrp="1"/>
          </p:cNvSpPr>
          <p:nvPr>
            <p:ph type="sldNum" sz="quarter" idx="4"/>
          </p:nvPr>
        </p:nvSpPr>
        <p:spPr>
          <a:prstGeom prst="rect">
            <a:avLst/>
          </a:prstGeom>
          <a:noFill/>
          <a:ln>
            <a:noFill/>
          </a:ln>
        </p:spPr>
        <p:txBody>
          <a:bodyPr spcFirstLastPara="1" vert="horz" wrap="square" lIns="91433" tIns="45700" rIns="0" bIns="45700" rtlCol="0" anchor="ctr" anchorCtr="0">
            <a:normAutofit fontScale="85000" lnSpcReduction="20000"/>
          </a:bodyPr>
          <a:lstStyle/>
          <a:p>
            <a:pPr algn="r">
              <a:buClr>
                <a:srgbClr val="000000"/>
              </a:buClr>
            </a:pPr>
            <a:fld id="{00000000-1234-1234-1234-123412341234}" type="slidenum">
              <a:rPr lang="en"/>
              <a:pPr algn="r">
                <a:buClr>
                  <a:srgbClr val="000000"/>
                </a:buClr>
              </a:pPr>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84"/>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buClr>
                <a:schemeClr val="accent5"/>
              </a:buClr>
              <a:buSzPts val="2700"/>
            </a:pPr>
            <a:r>
              <a:rPr lang="en" sz="2933"/>
              <a:t>Updated Regulations: Total Units</a:t>
            </a:r>
            <a:endParaRPr sz="2933"/>
          </a:p>
        </p:txBody>
      </p:sp>
      <p:sp>
        <p:nvSpPr>
          <p:cNvPr id="557" name="Google Shape;557;p84"/>
          <p:cNvSpPr txBox="1">
            <a:spLocks noGrp="1"/>
          </p:cNvSpPr>
          <p:nvPr>
            <p:ph sz="half" idx="1"/>
          </p:nvPr>
        </p:nvSpPr>
        <p:spPr>
          <a:prstGeom prst="rect">
            <a:avLst/>
          </a:prstGeom>
          <a:noFill/>
          <a:ln>
            <a:noFill/>
          </a:ln>
        </p:spPr>
        <p:txBody>
          <a:bodyPr spcFirstLastPara="1" vert="horz" wrap="square" lIns="91433" tIns="45700" rIns="91433" bIns="45700" rtlCol="0" anchor="t" anchorCtr="0">
            <a:normAutofit/>
          </a:bodyPr>
          <a:lstStyle/>
          <a:p>
            <a:pPr marL="0" indent="0">
              <a:spcBef>
                <a:spcPts val="0"/>
              </a:spcBef>
              <a:buClr>
                <a:srgbClr val="262626"/>
              </a:buClr>
              <a:buSzPts val="1700"/>
              <a:buNone/>
            </a:pPr>
            <a:r>
              <a:rPr lang="en" sz="1467"/>
              <a:t>Previous Regulation:</a:t>
            </a:r>
            <a:endParaRPr sz="1467"/>
          </a:p>
          <a:p>
            <a:pPr marL="237061" indent="-262460">
              <a:spcBef>
                <a:spcPts val="1067"/>
              </a:spcBef>
              <a:buClr>
                <a:srgbClr val="262626"/>
              </a:buClr>
              <a:buSzPts val="1700"/>
            </a:pPr>
            <a:r>
              <a:rPr lang="en" sz="1467"/>
              <a:t>§ 55253(a): For the satisfactory completion of all types of Cooperative Work Experience Education, students may earn up to a total of 16 semester credit hours or 24 quarter credit hours, subject to the following limitations:</a:t>
            </a:r>
            <a:endParaRPr sz="1467"/>
          </a:p>
          <a:p>
            <a:pPr marL="237061" indent="-262460">
              <a:spcBef>
                <a:spcPts val="1067"/>
              </a:spcBef>
              <a:buClr>
                <a:srgbClr val="262626"/>
              </a:buClr>
              <a:buSzPts val="1700"/>
            </a:pPr>
            <a:r>
              <a:rPr lang="en" sz="1467"/>
              <a:t>(1) General Work Experience Education.</a:t>
            </a:r>
            <a:endParaRPr sz="1467"/>
          </a:p>
          <a:p>
            <a:pPr marL="237061" indent="-262460">
              <a:spcBef>
                <a:spcPts val="1067"/>
              </a:spcBef>
              <a:buClr>
                <a:srgbClr val="262626"/>
              </a:buClr>
              <a:buSzPts val="1700"/>
            </a:pPr>
            <a:r>
              <a:rPr lang="en" sz="1467"/>
              <a:t>A maximum of six semester credit hours or nine quarter credit hours may be earned during one enrollment period in general work experience education.</a:t>
            </a:r>
            <a:endParaRPr sz="1467"/>
          </a:p>
          <a:p>
            <a:pPr marL="237061" indent="-262460">
              <a:spcBef>
                <a:spcPts val="1067"/>
              </a:spcBef>
              <a:buClr>
                <a:srgbClr val="262626"/>
              </a:buClr>
              <a:buSzPts val="1700"/>
            </a:pPr>
            <a:r>
              <a:rPr lang="en" sz="1467"/>
              <a:t>(2) Occupational Work Experience Education.</a:t>
            </a:r>
            <a:endParaRPr sz="1467"/>
          </a:p>
          <a:p>
            <a:pPr marL="237061" indent="-262460">
              <a:spcBef>
                <a:spcPts val="1067"/>
              </a:spcBef>
              <a:spcAft>
                <a:spcPts val="1600"/>
              </a:spcAft>
              <a:buClr>
                <a:srgbClr val="262626"/>
              </a:buClr>
              <a:buSzPts val="1700"/>
            </a:pPr>
            <a:r>
              <a:rPr lang="en" sz="1467"/>
              <a:t>A maximum of eight credit hours may be earned during one enrollment period in occupational work experience education.</a:t>
            </a:r>
            <a:endParaRPr sz="1467"/>
          </a:p>
        </p:txBody>
      </p:sp>
      <p:sp>
        <p:nvSpPr>
          <p:cNvPr id="559" name="Google Shape;559;p84"/>
          <p:cNvSpPr txBox="1">
            <a:spLocks noGrp="1"/>
          </p:cNvSpPr>
          <p:nvPr>
            <p:ph sz="half" idx="2"/>
          </p:nvPr>
        </p:nvSpPr>
        <p:spPr>
          <a:prstGeom prst="rect">
            <a:avLst/>
          </a:prstGeom>
          <a:noFill/>
          <a:ln>
            <a:noFill/>
          </a:ln>
        </p:spPr>
        <p:txBody>
          <a:bodyPr spcFirstLastPara="1" vert="horz" wrap="square" lIns="91433" tIns="45700" rIns="91433" bIns="45700" rtlCol="0" anchor="t" anchorCtr="0">
            <a:normAutofit/>
          </a:bodyPr>
          <a:lstStyle/>
          <a:p>
            <a:pPr marL="0" indent="0">
              <a:spcBef>
                <a:spcPts val="0"/>
              </a:spcBef>
              <a:buClr>
                <a:srgbClr val="262626"/>
              </a:buClr>
              <a:buSzPts val="1700"/>
              <a:buNone/>
            </a:pPr>
            <a:r>
              <a:rPr lang="en" sz="1467"/>
              <a:t>Updated Regulation:</a:t>
            </a:r>
            <a:endParaRPr sz="1467"/>
          </a:p>
          <a:p>
            <a:pPr marL="237061" indent="-245527">
              <a:spcBef>
                <a:spcPts val="1067"/>
              </a:spcBef>
              <a:spcAft>
                <a:spcPts val="1600"/>
              </a:spcAft>
              <a:buClr>
                <a:srgbClr val="262626"/>
              </a:buClr>
              <a:buSzPts val="1700"/>
            </a:pPr>
            <a:r>
              <a:rPr lang="en" sz="1467"/>
              <a:t>§ 55253(c): A maximum of fourteen semester credit hours or twenty-one quarter credit hours may be earned during one enrollment period in work experience education. Students may repeat a work experience education course subject to section 55040.</a:t>
            </a:r>
            <a:endParaRPr sz="1467"/>
          </a:p>
        </p:txBody>
      </p:sp>
      <p:sp>
        <p:nvSpPr>
          <p:cNvPr id="558" name="Google Shape;558;p84"/>
          <p:cNvSpPr txBox="1">
            <a:spLocks noGrp="1"/>
          </p:cNvSpPr>
          <p:nvPr>
            <p:ph type="sldNum" sz="quarter" idx="4"/>
          </p:nvPr>
        </p:nvSpPr>
        <p:spPr>
          <a:prstGeom prst="rect">
            <a:avLst/>
          </a:prstGeom>
          <a:noFill/>
          <a:ln>
            <a:noFill/>
          </a:ln>
        </p:spPr>
        <p:txBody>
          <a:bodyPr spcFirstLastPara="1" vert="horz" wrap="square" lIns="91433" tIns="45700" rIns="0" bIns="45700" rtlCol="0" anchor="ctr" anchorCtr="0">
            <a:normAutofit fontScale="85000" lnSpcReduction="20000"/>
          </a:bodyPr>
          <a:lstStyle/>
          <a:p>
            <a:pPr algn="r">
              <a:buClr>
                <a:srgbClr val="000000"/>
              </a:buClr>
            </a:pPr>
            <a:fld id="{00000000-1234-1234-1234-123412341234}" type="slidenum">
              <a:rPr lang="en"/>
              <a:pPr algn="r">
                <a:buClr>
                  <a:srgbClr val="000000"/>
                </a:buClr>
              </a:pPr>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85"/>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buClr>
                <a:schemeClr val="accent5"/>
              </a:buClr>
              <a:buSzPts val="2700"/>
            </a:pPr>
            <a:r>
              <a:rPr lang="en" sz="3067"/>
              <a:t>Updated Regulations: General/Occupational</a:t>
            </a:r>
            <a:endParaRPr sz="3067"/>
          </a:p>
        </p:txBody>
      </p:sp>
      <p:sp>
        <p:nvSpPr>
          <p:cNvPr id="566" name="Google Shape;566;p85"/>
          <p:cNvSpPr txBox="1">
            <a:spLocks noGrp="1"/>
          </p:cNvSpPr>
          <p:nvPr>
            <p:ph sz="half" idx="1"/>
          </p:nvPr>
        </p:nvSpPr>
        <p:spPr>
          <a:prstGeom prst="rect">
            <a:avLst/>
          </a:prstGeom>
          <a:noFill/>
          <a:ln>
            <a:noFill/>
          </a:ln>
        </p:spPr>
        <p:txBody>
          <a:bodyPr spcFirstLastPara="1" vert="horz" wrap="square" lIns="91433" tIns="45700" rIns="91433" bIns="45700" rtlCol="0" anchor="t" anchorCtr="0">
            <a:normAutofit/>
          </a:bodyPr>
          <a:lstStyle/>
          <a:p>
            <a:pPr marL="0" indent="0">
              <a:spcBef>
                <a:spcPts val="0"/>
              </a:spcBef>
              <a:buClr>
                <a:srgbClr val="262626"/>
              </a:buClr>
              <a:buSzPts val="1700"/>
              <a:buNone/>
            </a:pPr>
            <a:r>
              <a:rPr lang="en" sz="1467"/>
              <a:t>Previous Regulation:</a:t>
            </a:r>
            <a:endParaRPr sz="1467"/>
          </a:p>
          <a:p>
            <a:pPr marL="237061" indent="-245527">
              <a:spcBef>
                <a:spcPts val="1067"/>
              </a:spcBef>
              <a:buClr>
                <a:srgbClr val="262626"/>
              </a:buClr>
              <a:buSzPts val="1700"/>
            </a:pPr>
            <a:r>
              <a:rPr lang="en" sz="1467"/>
              <a:t>§ 55252: Cooperative Work Experience Education is a district-initiated and district-controlled program of education consisting of the following types:</a:t>
            </a:r>
            <a:endParaRPr sz="1467"/>
          </a:p>
          <a:p>
            <a:pPr marL="237061" indent="-245527">
              <a:spcBef>
                <a:spcPts val="1067"/>
              </a:spcBef>
              <a:buClr>
                <a:srgbClr val="262626"/>
              </a:buClr>
              <a:buSzPts val="1700"/>
            </a:pPr>
            <a:r>
              <a:rPr lang="en" sz="1467"/>
              <a:t>(a) General Work Experience Education is supervised employment which is intended to assist students in acquiring desirable work habits, attitudes and career awareness. The work experience need not be related to the students' educational goals.</a:t>
            </a:r>
            <a:endParaRPr sz="1467"/>
          </a:p>
          <a:p>
            <a:pPr marL="237061" indent="-245527">
              <a:spcBef>
                <a:spcPts val="1067"/>
              </a:spcBef>
              <a:buClr>
                <a:srgbClr val="262626"/>
              </a:buClr>
              <a:buSzPts val="1700"/>
            </a:pPr>
            <a:r>
              <a:rPr lang="en" sz="1467"/>
              <a:t>(b) Occupational Work Experience Education is supervised employment extending classroom based occupational learning at an on-the-job learning station relating to the students' educational or occupational goal.</a:t>
            </a:r>
            <a:endParaRPr sz="1467"/>
          </a:p>
          <a:p>
            <a:pPr marL="237061" indent="-101597">
              <a:spcBef>
                <a:spcPts val="1067"/>
              </a:spcBef>
              <a:spcAft>
                <a:spcPts val="1600"/>
              </a:spcAft>
              <a:buClr>
                <a:srgbClr val="262626"/>
              </a:buClr>
              <a:buSzPts val="1700"/>
              <a:buNone/>
            </a:pPr>
            <a:endParaRPr sz="1467"/>
          </a:p>
        </p:txBody>
      </p:sp>
      <p:sp>
        <p:nvSpPr>
          <p:cNvPr id="568" name="Google Shape;568;p85"/>
          <p:cNvSpPr txBox="1">
            <a:spLocks noGrp="1"/>
          </p:cNvSpPr>
          <p:nvPr>
            <p:ph sz="half" idx="2"/>
          </p:nvPr>
        </p:nvSpPr>
        <p:spPr>
          <a:prstGeom prst="rect">
            <a:avLst/>
          </a:prstGeom>
          <a:noFill/>
          <a:ln>
            <a:noFill/>
          </a:ln>
        </p:spPr>
        <p:txBody>
          <a:bodyPr spcFirstLastPara="1" vert="horz" wrap="square" lIns="91433" tIns="45700" rIns="91433" bIns="45700" rtlCol="0" anchor="t" anchorCtr="0">
            <a:normAutofit/>
          </a:bodyPr>
          <a:lstStyle/>
          <a:p>
            <a:pPr marL="0" indent="0">
              <a:spcBef>
                <a:spcPts val="0"/>
              </a:spcBef>
              <a:buClr>
                <a:srgbClr val="262626"/>
              </a:buClr>
              <a:buSzPts val="1700"/>
              <a:buNone/>
            </a:pPr>
            <a:r>
              <a:rPr lang="en" sz="1467"/>
              <a:t>Updated Regulation:</a:t>
            </a:r>
            <a:endParaRPr sz="1467"/>
          </a:p>
          <a:p>
            <a:pPr marL="237061" indent="-245527">
              <a:spcBef>
                <a:spcPts val="1067"/>
              </a:spcBef>
              <a:buClr>
                <a:srgbClr val="262626"/>
              </a:buClr>
              <a:buSzPts val="1700"/>
            </a:pPr>
            <a:r>
              <a:rPr lang="en" sz="1467"/>
              <a:t>This distinction is removed – all “work experience education” follows the same requirements.</a:t>
            </a:r>
            <a:endParaRPr sz="1467"/>
          </a:p>
          <a:p>
            <a:pPr marL="237061" indent="-245527">
              <a:spcBef>
                <a:spcPts val="1067"/>
              </a:spcBef>
              <a:spcAft>
                <a:spcPts val="1600"/>
              </a:spcAft>
              <a:buClr>
                <a:srgbClr val="262626"/>
              </a:buClr>
              <a:buSzPts val="1700"/>
            </a:pPr>
            <a:r>
              <a:rPr lang="en" sz="1467"/>
              <a:t>§ 55250(a) defines the purpose of  “work experience” in part as: “The purpose of work experience education is to provide students with an integrated instructional program that provides opportunities to connect academic curricula to applied experiential learning in the workplace. Work experience education should be substantive in nature, linked in a way relevant to a student’s educational pathway, and contribute to demonstrable learning outcomes that have value towards a degree or certificate.</a:t>
            </a:r>
            <a:endParaRPr sz="1467"/>
          </a:p>
        </p:txBody>
      </p:sp>
      <p:sp>
        <p:nvSpPr>
          <p:cNvPr id="567" name="Google Shape;567;p85"/>
          <p:cNvSpPr txBox="1">
            <a:spLocks noGrp="1"/>
          </p:cNvSpPr>
          <p:nvPr>
            <p:ph type="sldNum" sz="quarter" idx="4"/>
          </p:nvPr>
        </p:nvSpPr>
        <p:spPr>
          <a:prstGeom prst="rect">
            <a:avLst/>
          </a:prstGeom>
          <a:noFill/>
          <a:ln>
            <a:noFill/>
          </a:ln>
        </p:spPr>
        <p:txBody>
          <a:bodyPr spcFirstLastPara="1" vert="horz" wrap="square" lIns="91433" tIns="45700" rIns="0" bIns="45700" rtlCol="0" anchor="ctr" anchorCtr="0">
            <a:normAutofit fontScale="85000" lnSpcReduction="20000"/>
          </a:bodyPr>
          <a:lstStyle/>
          <a:p>
            <a:pPr algn="r">
              <a:buClr>
                <a:srgbClr val="000000"/>
              </a:buClr>
            </a:pPr>
            <a:fld id="{00000000-1234-1234-1234-123412341234}" type="slidenum">
              <a:rPr lang="en"/>
              <a:pPr algn="r">
                <a:buClr>
                  <a:srgbClr val="000000"/>
                </a:buClr>
              </a:pPr>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86"/>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buClr>
                <a:schemeClr val="accent5"/>
              </a:buClr>
              <a:buSzPts val="2700"/>
            </a:pPr>
            <a:r>
              <a:rPr lang="en" sz="2800"/>
              <a:t>Updated Regulations: Noncredit </a:t>
            </a:r>
            <a:endParaRPr sz="2800"/>
          </a:p>
        </p:txBody>
      </p:sp>
      <p:sp>
        <p:nvSpPr>
          <p:cNvPr id="575" name="Google Shape;575;p86"/>
          <p:cNvSpPr txBox="1">
            <a:spLocks noGrp="1"/>
          </p:cNvSpPr>
          <p:nvPr>
            <p:ph sz="half" idx="1"/>
          </p:nvPr>
        </p:nvSpPr>
        <p:spPr>
          <a:prstGeom prst="rect">
            <a:avLst/>
          </a:prstGeom>
          <a:noFill/>
          <a:ln>
            <a:noFill/>
          </a:ln>
        </p:spPr>
        <p:txBody>
          <a:bodyPr spcFirstLastPara="1" vert="horz" wrap="square" lIns="91433" tIns="45700" rIns="91433" bIns="45700" rtlCol="0" anchor="t" anchorCtr="0">
            <a:normAutofit/>
          </a:bodyPr>
          <a:lstStyle/>
          <a:p>
            <a:pPr marL="0" indent="0">
              <a:spcBef>
                <a:spcPts val="0"/>
              </a:spcBef>
              <a:buClr>
                <a:srgbClr val="262626"/>
              </a:buClr>
              <a:buSzPts val="1700"/>
              <a:buNone/>
            </a:pPr>
            <a:r>
              <a:rPr lang="en" sz="1467" dirty="0"/>
              <a:t>Previous Regulation:</a:t>
            </a:r>
            <a:endParaRPr sz="1467" dirty="0"/>
          </a:p>
          <a:p>
            <a:pPr marL="237061" indent="-245527">
              <a:spcBef>
                <a:spcPts val="1067"/>
              </a:spcBef>
              <a:spcAft>
                <a:spcPts val="1600"/>
              </a:spcAft>
              <a:buClr>
                <a:srgbClr val="262626"/>
              </a:buClr>
              <a:buSzPts val="1700"/>
            </a:pPr>
            <a:r>
              <a:rPr lang="en" sz="1467" dirty="0"/>
              <a:t>Did not explicitly include noncredit instruction</a:t>
            </a:r>
            <a:endParaRPr sz="1467" dirty="0"/>
          </a:p>
        </p:txBody>
      </p:sp>
      <p:sp>
        <p:nvSpPr>
          <p:cNvPr id="577" name="Google Shape;577;p86"/>
          <p:cNvSpPr txBox="1">
            <a:spLocks noGrp="1"/>
          </p:cNvSpPr>
          <p:nvPr>
            <p:ph sz="half" idx="2"/>
          </p:nvPr>
        </p:nvSpPr>
        <p:spPr>
          <a:prstGeom prst="rect">
            <a:avLst/>
          </a:prstGeom>
          <a:noFill/>
          <a:ln>
            <a:noFill/>
          </a:ln>
        </p:spPr>
        <p:txBody>
          <a:bodyPr spcFirstLastPara="1" vert="horz" wrap="square" lIns="91433" tIns="45700" rIns="91433" bIns="45700" rtlCol="0" anchor="t" anchorCtr="0">
            <a:noAutofit/>
          </a:bodyPr>
          <a:lstStyle/>
          <a:p>
            <a:pPr marL="0" indent="0">
              <a:lnSpc>
                <a:spcPct val="70000"/>
              </a:lnSpc>
              <a:spcBef>
                <a:spcPts val="0"/>
              </a:spcBef>
              <a:buClr>
                <a:srgbClr val="262626"/>
              </a:buClr>
              <a:buSzPts val="1190"/>
              <a:buNone/>
            </a:pPr>
            <a:r>
              <a:rPr lang="en" sz="1427" dirty="0"/>
              <a:t>Updated Regulation:</a:t>
            </a:r>
            <a:endParaRPr sz="1427" dirty="0"/>
          </a:p>
          <a:p>
            <a:pPr marL="237061" indent="-261613">
              <a:lnSpc>
                <a:spcPct val="70000"/>
              </a:lnSpc>
              <a:spcBef>
                <a:spcPts val="1067"/>
              </a:spcBef>
              <a:buClr>
                <a:srgbClr val="262626"/>
              </a:buClr>
              <a:buSzPts val="1490"/>
            </a:pPr>
            <a:r>
              <a:rPr lang="en" sz="1427" dirty="0"/>
              <a:t>§ 55250(b) defines work experience and explicitly allows noncredit instruction and instruction as part of a course:</a:t>
            </a:r>
            <a:endParaRPr sz="1427" dirty="0"/>
          </a:p>
          <a:p>
            <a:pPr marL="237061" indent="-261613">
              <a:lnSpc>
                <a:spcPct val="70000"/>
              </a:lnSpc>
              <a:spcBef>
                <a:spcPts val="1067"/>
              </a:spcBef>
              <a:spcAft>
                <a:spcPts val="1600"/>
              </a:spcAft>
              <a:buClr>
                <a:srgbClr val="262626"/>
              </a:buClr>
              <a:buSzPts val="1490"/>
            </a:pPr>
            <a:r>
              <a:rPr lang="en" sz="1427" dirty="0"/>
              <a:t>Work experience education within the California Community Colleges involves student employment and/or internships selected, approved, and supervised by districts to provide meaningful work experiences related to the course of study, or specific career pathway training, combined with instruction in critical workplace skills. </a:t>
            </a:r>
            <a:r>
              <a:rPr lang="en" sz="1427" b="1" dirty="0"/>
              <a:t>Work experience education may include paid or unpaid employment, full or part-time employment, and may be structured as separate credit or noncredit classes, or integrated as a component of a course.</a:t>
            </a:r>
            <a:r>
              <a:rPr lang="en" sz="1427" dirty="0"/>
              <a:t> It should be integrated as part of a student’s educational pathway allowing students to achieve both educational and occupational goals. It should also assist the student in developing career awareness, learning industry culture, competencies and norms, and developing professional networks in their desired field to support career mobility. Work experience education should provide economically disadvantaged students with opportunities to earn a wage while completing program requirements and earning academic credit.</a:t>
            </a:r>
            <a:endParaRPr sz="1427" dirty="0"/>
          </a:p>
        </p:txBody>
      </p:sp>
      <p:sp>
        <p:nvSpPr>
          <p:cNvPr id="576" name="Google Shape;576;p86"/>
          <p:cNvSpPr txBox="1">
            <a:spLocks noGrp="1"/>
          </p:cNvSpPr>
          <p:nvPr>
            <p:ph type="sldNum" sz="quarter" idx="4"/>
          </p:nvPr>
        </p:nvSpPr>
        <p:spPr>
          <a:prstGeom prst="rect">
            <a:avLst/>
          </a:prstGeom>
          <a:noFill/>
          <a:ln>
            <a:noFill/>
          </a:ln>
        </p:spPr>
        <p:txBody>
          <a:bodyPr spcFirstLastPara="1" vert="horz" wrap="square" lIns="91433" tIns="45700" rIns="0" bIns="45700" rtlCol="0" anchor="ctr" anchorCtr="0">
            <a:normAutofit fontScale="85000" lnSpcReduction="20000"/>
          </a:bodyPr>
          <a:lstStyle/>
          <a:p>
            <a:pPr algn="r">
              <a:buClr>
                <a:srgbClr val="000000"/>
              </a:buClr>
            </a:pPr>
            <a:fld id="{00000000-1234-1234-1234-123412341234}" type="slidenum">
              <a:rPr lang="en"/>
              <a:pPr algn="r">
                <a:buClr>
                  <a:srgbClr val="000000"/>
                </a:buClr>
              </a:pPr>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8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Regional Impact </a:t>
            </a:r>
            <a:endParaRPr/>
          </a:p>
        </p:txBody>
      </p:sp>
      <p:sp>
        <p:nvSpPr>
          <p:cNvPr id="583" name="Google Shape;583;p8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buNone/>
            </a:pPr>
            <a:r>
              <a:rPr lang="en" dirty="0"/>
              <a:t>Orange County Regional Consortium/Convener</a:t>
            </a:r>
            <a:endParaRPr dirty="0"/>
          </a:p>
          <a:p>
            <a:pPr marL="0" indent="0">
              <a:spcBef>
                <a:spcPts val="1600"/>
              </a:spcBef>
              <a:buNone/>
            </a:pPr>
            <a:r>
              <a:rPr lang="en" dirty="0"/>
              <a:t>Orange County Regional Consortium Program Recommendation Participation</a:t>
            </a:r>
            <a:endParaRPr dirty="0"/>
          </a:p>
          <a:p>
            <a:pPr marL="0" indent="0">
              <a:spcBef>
                <a:spcPts val="1600"/>
              </a:spcBef>
              <a:buNone/>
            </a:pPr>
            <a:r>
              <a:rPr lang="en" dirty="0"/>
              <a:t>Orange County Regional Consortium Ecosystem</a:t>
            </a:r>
            <a:endParaRPr dirty="0"/>
          </a:p>
          <a:p>
            <a:pPr marL="0" indent="0">
              <a:spcBef>
                <a:spcPts val="1600"/>
              </a:spcBef>
              <a:buNone/>
            </a:pPr>
            <a:r>
              <a:rPr lang="en" dirty="0"/>
              <a:t>Orange County Regional Consortium Workgroups</a:t>
            </a:r>
            <a:endParaRPr dirty="0"/>
          </a:p>
          <a:p>
            <a:pPr marL="0" indent="0">
              <a:spcBef>
                <a:spcPts val="1600"/>
              </a:spcBef>
              <a:buNone/>
            </a:pPr>
            <a:r>
              <a:rPr lang="en" dirty="0"/>
              <a:t>Orange County Regional Consortium Regional Strategies</a:t>
            </a:r>
            <a:endParaRPr dirty="0"/>
          </a:p>
          <a:p>
            <a:pPr marL="0" indent="0">
              <a:spcBef>
                <a:spcPts val="1600"/>
              </a:spcBef>
              <a:spcAft>
                <a:spcPts val="1600"/>
              </a:spcAft>
              <a:buNone/>
            </a:pPr>
            <a:r>
              <a:rPr lang="en" dirty="0"/>
              <a:t>Orange County Regional Consortium Funding Structures/Investments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p:txBody>
          <a:bodyPr>
            <a:normAutofit fontScale="90000"/>
          </a:bodyPr>
          <a:lstStyle/>
          <a:p>
            <a:r>
              <a:rPr lang="en-US" dirty="0"/>
              <a:t>The “10 +1”</a:t>
            </a:r>
          </a:p>
        </p:txBody>
      </p:sp>
      <p:sp>
        <p:nvSpPr>
          <p:cNvPr id="142" name="Google Shape;142;p25"/>
          <p:cNvSpPr txBox="1">
            <a:spLocks noGrp="1"/>
          </p:cNvSpPr>
          <p:nvPr>
            <p:ph type="body" idx="1"/>
          </p:nvPr>
        </p:nvSpPr>
        <p:spPr/>
        <p:txBody>
          <a:bodyPr>
            <a:normAutofit fontScale="85000" lnSpcReduction="20000"/>
          </a:bodyPr>
          <a:lstStyle/>
          <a:p>
            <a:r>
              <a:rPr lang="en-US" dirty="0"/>
              <a:t>Title 5 §53200(b): Title 5 §53200 (b): Academic Senate means an organization whose primary function is to make recommendations with respect to academic and professional matters. In Section 53200 (c), “Academic and professional matters” means the following policy development and implementation matters:</a:t>
            </a:r>
          </a:p>
          <a:p>
            <a:endParaRPr lang="en-US" dirty="0"/>
          </a:p>
          <a:p>
            <a:r>
              <a:rPr lang="en-US" dirty="0">
                <a:sym typeface="Montserrat"/>
              </a:rPr>
              <a:t>Curriculum including establishing prerequisites and placing courses within disciplines</a:t>
            </a:r>
          </a:p>
          <a:p>
            <a:r>
              <a:rPr lang="en-US" dirty="0">
                <a:sym typeface="Montserrat"/>
              </a:rPr>
              <a:t>Degree and certificate requirements</a:t>
            </a:r>
          </a:p>
          <a:p>
            <a:r>
              <a:rPr lang="en-US" dirty="0">
                <a:sym typeface="Montserrat"/>
              </a:rPr>
              <a:t>Grading policies</a:t>
            </a:r>
          </a:p>
          <a:p>
            <a:r>
              <a:rPr lang="en-US" dirty="0">
                <a:sym typeface="Montserrat"/>
              </a:rPr>
              <a:t>Educational program development</a:t>
            </a:r>
          </a:p>
          <a:p>
            <a:r>
              <a:rPr lang="en-US" dirty="0">
                <a:sym typeface="Montserrat"/>
              </a:rPr>
              <a:t>Standards or policies regarding student preparation and success</a:t>
            </a:r>
          </a:p>
          <a:p>
            <a:r>
              <a:rPr lang="en-US" dirty="0">
                <a:sym typeface="Montserrat"/>
              </a:rPr>
              <a:t>District and college governance structures, as related to faculty roles</a:t>
            </a:r>
          </a:p>
          <a:p>
            <a:r>
              <a:rPr lang="en-US" dirty="0">
                <a:sym typeface="Montserrat"/>
              </a:rPr>
              <a:t>Faculty roles and involvement in accreditation processes, including self-study and annual reports</a:t>
            </a:r>
          </a:p>
          <a:p>
            <a:r>
              <a:rPr lang="en-US" dirty="0">
                <a:sym typeface="Montserrat"/>
              </a:rPr>
              <a:t>Policies for faculty professional development activities</a:t>
            </a:r>
          </a:p>
          <a:p>
            <a:r>
              <a:rPr lang="en-US" dirty="0">
                <a:sym typeface="Montserrat"/>
              </a:rPr>
              <a:t>Processes for program review</a:t>
            </a:r>
          </a:p>
          <a:p>
            <a:r>
              <a:rPr lang="en-US" dirty="0">
                <a:sym typeface="Montserrat"/>
              </a:rPr>
              <a:t>Processes for institutional planning and budget development</a:t>
            </a:r>
          </a:p>
          <a:p>
            <a:r>
              <a:rPr lang="en-US" dirty="0">
                <a:sym typeface="Montserrat"/>
              </a:rPr>
              <a:t>(otherwise known as +1) Other academic and professional matters as mutually agreed upon between the governing board and the academic senate</a:t>
            </a:r>
            <a:endParaRPr lang="en-US" dirty="0"/>
          </a:p>
        </p:txBody>
      </p:sp>
      <p:pic>
        <p:nvPicPr>
          <p:cNvPr id="143" name="Google Shape;143;p25" descr="QR Code "/>
          <p:cNvPicPr preferRelativeResize="0"/>
          <p:nvPr/>
        </p:nvPicPr>
        <p:blipFill>
          <a:blip r:embed="rId3">
            <a:alphaModFix/>
          </a:blip>
          <a:stretch>
            <a:fillRect/>
          </a:stretch>
        </p:blipFill>
        <p:spPr>
          <a:xfrm>
            <a:off x="9626238" y="2797566"/>
            <a:ext cx="2379333" cy="2371067"/>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8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Early College Credit</a:t>
            </a:r>
            <a:endParaRPr/>
          </a:p>
        </p:txBody>
      </p:sp>
      <p:sp>
        <p:nvSpPr>
          <p:cNvPr id="589" name="Google Shape;589;p88"/>
          <p:cNvSpPr txBox="1">
            <a:spLocks noGrp="1"/>
          </p:cNvSpPr>
          <p:nvPr>
            <p:ph type="body" idx="1"/>
          </p:nvPr>
        </p:nvSpPr>
        <p:spPr>
          <a:xfrm>
            <a:off x="415600" y="1435033"/>
            <a:ext cx="11946400" cy="5190400"/>
          </a:xfrm>
          <a:prstGeom prst="rect">
            <a:avLst/>
          </a:prstGeom>
        </p:spPr>
        <p:txBody>
          <a:bodyPr spcFirstLastPara="1" vert="horz" wrap="square" lIns="121900" tIns="121900" rIns="121900" bIns="121900" rtlCol="0" anchor="t" anchorCtr="0">
            <a:noAutofit/>
          </a:bodyPr>
          <a:lstStyle/>
          <a:p>
            <a:pPr indent="-474121">
              <a:buSzPts val="2000"/>
            </a:pPr>
            <a:r>
              <a:rPr lang="en" sz="2667" dirty="0"/>
              <a:t>What is Early College Credit</a:t>
            </a:r>
            <a:endParaRPr sz="2667" dirty="0"/>
          </a:p>
          <a:p>
            <a:pPr indent="-474121">
              <a:buSzPts val="2000"/>
            </a:pPr>
            <a:r>
              <a:rPr lang="en" sz="2667" dirty="0"/>
              <a:t>Forms of Early College Credit</a:t>
            </a:r>
            <a:endParaRPr sz="2667" dirty="0"/>
          </a:p>
          <a:p>
            <a:pPr indent="-474121">
              <a:buSzPts val="2000"/>
            </a:pPr>
            <a:r>
              <a:rPr lang="en" sz="2667" dirty="0"/>
              <a:t>Vision 2030</a:t>
            </a:r>
            <a:endParaRPr sz="2667" dirty="0"/>
          </a:p>
          <a:p>
            <a:pPr indent="-474121">
              <a:buSzPts val="2000"/>
            </a:pPr>
            <a:r>
              <a:rPr lang="en" sz="2667" dirty="0"/>
              <a:t>Regional Initiative</a:t>
            </a:r>
            <a:endParaRPr sz="2667" dirty="0"/>
          </a:p>
          <a:p>
            <a:pPr lvl="1" indent="-474121">
              <a:buSzPts val="2000"/>
            </a:pPr>
            <a:r>
              <a:rPr lang="en" sz="2667" dirty="0"/>
              <a:t>Orange County Department of Education - OC Pathways</a:t>
            </a:r>
            <a:endParaRPr sz="2667" dirty="0"/>
          </a:p>
          <a:p>
            <a:pPr lvl="1" indent="-474121">
              <a:buSzPts val="2000"/>
            </a:pPr>
            <a:r>
              <a:rPr lang="en" sz="2667" dirty="0"/>
              <a:t>Orange County Community Colleges Regional Strategy</a:t>
            </a:r>
            <a:endParaRPr sz="2667" dirty="0"/>
          </a:p>
          <a:p>
            <a:pPr lvl="1" indent="-474121">
              <a:buSzPts val="2000"/>
            </a:pPr>
            <a:r>
              <a:rPr lang="en" sz="2667" dirty="0"/>
              <a:t>Talent and Development Retention Director</a:t>
            </a:r>
            <a:endParaRPr sz="2667" dirty="0"/>
          </a:p>
          <a:p>
            <a:pPr lvl="2" indent="-474121">
              <a:buSzPts val="2000"/>
            </a:pPr>
            <a:r>
              <a:rPr lang="en" sz="2667" dirty="0"/>
              <a:t>Objective 3 (Comprehensive Support)</a:t>
            </a:r>
            <a:endParaRPr sz="2667" dirty="0"/>
          </a:p>
          <a:p>
            <a:pPr lvl="1" indent="-474121">
              <a:buSzPts val="2000"/>
            </a:pPr>
            <a:r>
              <a:rPr lang="en" sz="2667" dirty="0"/>
              <a:t>K-12 SWP Key Talent Regional Initiative</a:t>
            </a:r>
            <a:endParaRPr sz="2667" dirty="0"/>
          </a:p>
          <a:p>
            <a:pPr indent="-474121">
              <a:buSzPts val="2000"/>
            </a:pPr>
            <a:r>
              <a:rPr lang="en" sz="2667" dirty="0"/>
              <a:t>Funding Streams Supporting Early College Credit</a:t>
            </a:r>
            <a:endParaRPr sz="2667" dirty="0"/>
          </a:p>
          <a:p>
            <a:pPr marL="0" indent="0">
              <a:spcBef>
                <a:spcPts val="1600"/>
              </a:spcBef>
              <a:spcAft>
                <a:spcPts val="1600"/>
              </a:spcAft>
              <a:buNone/>
            </a:pPr>
            <a:endParaRP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8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Early College Credit in Orange County</a:t>
            </a:r>
            <a:endParaRPr/>
          </a:p>
        </p:txBody>
      </p:sp>
      <p:sp>
        <p:nvSpPr>
          <p:cNvPr id="595" name="Google Shape;595;p89"/>
          <p:cNvSpPr txBox="1">
            <a:spLocks noGrp="1"/>
          </p:cNvSpPr>
          <p:nvPr>
            <p:ph type="body" idx="1"/>
          </p:nvPr>
        </p:nvSpPr>
        <p:spPr>
          <a:xfrm>
            <a:off x="415600" y="1333433"/>
            <a:ext cx="11360800" cy="4555200"/>
          </a:xfrm>
          <a:prstGeom prst="rect">
            <a:avLst/>
          </a:prstGeom>
        </p:spPr>
        <p:txBody>
          <a:bodyPr spcFirstLastPara="1" vert="horz" wrap="square" lIns="121900" tIns="121900" rIns="121900" bIns="121900" rtlCol="0" anchor="t" anchorCtr="0">
            <a:normAutofit/>
          </a:bodyPr>
          <a:lstStyle/>
          <a:p>
            <a:pPr indent="-474121">
              <a:buSzPts val="2000"/>
            </a:pPr>
            <a:r>
              <a:rPr lang="en" sz="2667" u="sng">
                <a:solidFill>
                  <a:schemeClr val="hlink"/>
                </a:solidFill>
                <a:hlinkClick r:id="rId3"/>
              </a:rPr>
              <a:t>Articulation Regional Master Sheet</a:t>
            </a:r>
            <a:endParaRPr sz="2667"/>
          </a:p>
          <a:p>
            <a:pPr indent="-474121">
              <a:buSzPts val="2000"/>
            </a:pPr>
            <a:r>
              <a:rPr lang="en" sz="2667"/>
              <a:t>Regional Occupational Program Instructional Service Agreement	</a:t>
            </a:r>
            <a:endParaRPr sz="2667"/>
          </a:p>
          <a:p>
            <a:pPr indent="-474121">
              <a:buSzPts val="2000"/>
            </a:pPr>
            <a:r>
              <a:rPr lang="en" sz="2667"/>
              <a:t>Dual Enrollment Outcomes: </a:t>
            </a:r>
            <a:r>
              <a:rPr lang="en" sz="2667" u="sng">
                <a:solidFill>
                  <a:schemeClr val="hlink"/>
                </a:solidFill>
                <a:hlinkClick r:id="rId4"/>
              </a:rPr>
              <a:t>Data Source</a:t>
            </a:r>
            <a:endParaRPr sz="2667"/>
          </a:p>
          <a:p>
            <a:pPr marL="0" indent="0">
              <a:spcBef>
                <a:spcPts val="1600"/>
              </a:spcBef>
              <a:spcAft>
                <a:spcPts val="1600"/>
              </a:spcAft>
              <a:buNone/>
            </a:pPr>
            <a:r>
              <a:rPr lang="en"/>
              <a:t>	</a:t>
            </a:r>
            <a:endParaRPr/>
          </a:p>
        </p:txBody>
      </p:sp>
      <p:graphicFrame>
        <p:nvGraphicFramePr>
          <p:cNvPr id="596" name="Google Shape;596;p89" descr="Chart on Dual Enrollment in OC Region between 2018-2022 with growth between 7 and 13% per year.  "/>
          <p:cNvGraphicFramePr/>
          <p:nvPr>
            <p:extLst>
              <p:ext uri="{D42A27DB-BD31-4B8C-83A1-F6EECF244321}">
                <p14:modId xmlns:p14="http://schemas.microsoft.com/office/powerpoint/2010/main" val="1288810333"/>
              </p:ext>
            </p:extLst>
          </p:nvPr>
        </p:nvGraphicFramePr>
        <p:xfrm>
          <a:off x="1582220" y="2681555"/>
          <a:ext cx="9626884" cy="4039375"/>
        </p:xfrm>
        <a:graphic>
          <a:graphicData uri="http://schemas.openxmlformats.org/drawingml/2006/table">
            <a:tbl>
              <a:tblPr firstRow="1">
                <a:noFill/>
              </a:tblPr>
              <a:tblGrid>
                <a:gridCol w="1596920">
                  <a:extLst>
                    <a:ext uri="{9D8B030D-6E8A-4147-A177-3AD203B41FA5}">
                      <a16:colId xmlns:a16="http://schemas.microsoft.com/office/drawing/2014/main" val="20000"/>
                    </a:ext>
                  </a:extLst>
                </a:gridCol>
                <a:gridCol w="3794105">
                  <a:extLst>
                    <a:ext uri="{9D8B030D-6E8A-4147-A177-3AD203B41FA5}">
                      <a16:colId xmlns:a16="http://schemas.microsoft.com/office/drawing/2014/main" val="20001"/>
                    </a:ext>
                  </a:extLst>
                </a:gridCol>
                <a:gridCol w="4235859">
                  <a:extLst>
                    <a:ext uri="{9D8B030D-6E8A-4147-A177-3AD203B41FA5}">
                      <a16:colId xmlns:a16="http://schemas.microsoft.com/office/drawing/2014/main" val="20002"/>
                    </a:ext>
                  </a:extLst>
                </a:gridCol>
              </a:tblGrid>
              <a:tr h="960556">
                <a:tc>
                  <a:txBody>
                    <a:bodyPr/>
                    <a:lstStyle/>
                    <a:p>
                      <a:pPr marL="0" lvl="0" indent="0" algn="ctr" rtl="0">
                        <a:spcBef>
                          <a:spcPts val="0"/>
                        </a:spcBef>
                        <a:spcAft>
                          <a:spcPts val="0"/>
                        </a:spcAft>
                        <a:buNone/>
                      </a:pPr>
                      <a:r>
                        <a:rPr lang="en" sz="2400" b="1" dirty="0">
                          <a:solidFill>
                            <a:schemeClr val="tx2"/>
                          </a:solidFill>
                        </a:rPr>
                        <a:t>Year</a:t>
                      </a:r>
                      <a:endParaRPr sz="2400" b="1" dirty="0">
                        <a:solidFill>
                          <a:schemeClr val="tx2"/>
                        </a:solidFill>
                      </a:endParaRPr>
                    </a:p>
                  </a:txBody>
                  <a:tcPr marL="121900" marR="121900" marT="121900" marB="121900"/>
                </a:tc>
                <a:tc>
                  <a:txBody>
                    <a:bodyPr/>
                    <a:lstStyle/>
                    <a:p>
                      <a:pPr marL="0" lvl="0" indent="0" algn="ctr" rtl="0">
                        <a:spcBef>
                          <a:spcPts val="0"/>
                        </a:spcBef>
                        <a:spcAft>
                          <a:spcPts val="0"/>
                        </a:spcAft>
                        <a:buNone/>
                      </a:pPr>
                      <a:r>
                        <a:rPr lang="en" sz="2400" b="1" dirty="0">
                          <a:solidFill>
                            <a:schemeClr val="tx2"/>
                          </a:solidFill>
                        </a:rPr>
                        <a:t>DE Enrollments in OC</a:t>
                      </a:r>
                      <a:endParaRPr sz="2400" b="1" dirty="0">
                        <a:solidFill>
                          <a:schemeClr val="tx2"/>
                        </a:solidFill>
                      </a:endParaRPr>
                    </a:p>
                  </a:txBody>
                  <a:tcPr marL="121900" marR="121900" marT="121900" marB="121900"/>
                </a:tc>
                <a:tc>
                  <a:txBody>
                    <a:bodyPr/>
                    <a:lstStyle/>
                    <a:p>
                      <a:pPr marL="0" lvl="0" indent="0" algn="ctr" rtl="0">
                        <a:spcBef>
                          <a:spcPts val="0"/>
                        </a:spcBef>
                        <a:spcAft>
                          <a:spcPts val="0"/>
                        </a:spcAft>
                        <a:buNone/>
                      </a:pPr>
                      <a:r>
                        <a:rPr lang="en" sz="2400" b="1" dirty="0">
                          <a:solidFill>
                            <a:schemeClr val="tx2"/>
                          </a:solidFill>
                        </a:rPr>
                        <a:t>Year to Year Growth</a:t>
                      </a:r>
                      <a:endParaRPr sz="2400" b="1" dirty="0">
                        <a:solidFill>
                          <a:schemeClr val="tx2"/>
                        </a:solidFill>
                      </a:endParaRPr>
                    </a:p>
                  </a:txBody>
                  <a:tcPr marL="121900" marR="121900" marT="121900" marB="121900"/>
                </a:tc>
                <a:extLst>
                  <a:ext uri="{0D108BD9-81ED-4DB2-BD59-A6C34878D82A}">
                    <a16:rowId xmlns:a16="http://schemas.microsoft.com/office/drawing/2014/main" val="10000"/>
                  </a:ext>
                </a:extLst>
              </a:tr>
              <a:tr h="600332">
                <a:tc>
                  <a:txBody>
                    <a:bodyPr/>
                    <a:lstStyle/>
                    <a:p>
                      <a:pPr marL="0" lvl="0" indent="0" algn="ctr" rtl="0">
                        <a:spcBef>
                          <a:spcPts val="0"/>
                        </a:spcBef>
                        <a:spcAft>
                          <a:spcPts val="0"/>
                        </a:spcAft>
                        <a:buNone/>
                      </a:pPr>
                      <a:r>
                        <a:rPr lang="en" sz="2400">
                          <a:solidFill>
                            <a:schemeClr val="tx2"/>
                          </a:solidFill>
                        </a:rPr>
                        <a:t>2018</a:t>
                      </a:r>
                      <a:endParaRPr sz="2400">
                        <a:solidFill>
                          <a:schemeClr val="tx2"/>
                        </a:solidFill>
                      </a:endParaRPr>
                    </a:p>
                  </a:txBody>
                  <a:tcPr marL="121900" marR="121900" marT="121900" marB="121900"/>
                </a:tc>
                <a:tc>
                  <a:txBody>
                    <a:bodyPr/>
                    <a:lstStyle/>
                    <a:p>
                      <a:pPr marL="0" lvl="0" indent="0" algn="ctr" rtl="0">
                        <a:spcBef>
                          <a:spcPts val="0"/>
                        </a:spcBef>
                        <a:spcAft>
                          <a:spcPts val="0"/>
                        </a:spcAft>
                        <a:buNone/>
                      </a:pPr>
                      <a:r>
                        <a:rPr lang="en" sz="2400" dirty="0">
                          <a:solidFill>
                            <a:schemeClr val="tx2"/>
                          </a:solidFill>
                        </a:rPr>
                        <a:t>19,390</a:t>
                      </a:r>
                      <a:endParaRPr sz="2400" dirty="0">
                        <a:solidFill>
                          <a:schemeClr val="tx2"/>
                        </a:solidFill>
                      </a:endParaRPr>
                    </a:p>
                  </a:txBody>
                  <a:tcPr marL="121900" marR="121900" marT="121900" marB="121900"/>
                </a:tc>
                <a:tc>
                  <a:txBody>
                    <a:bodyPr/>
                    <a:lstStyle/>
                    <a:p>
                      <a:pPr marL="0" lvl="0" indent="0" algn="ctr" rtl="0">
                        <a:spcBef>
                          <a:spcPts val="0"/>
                        </a:spcBef>
                        <a:spcAft>
                          <a:spcPts val="0"/>
                        </a:spcAft>
                        <a:buNone/>
                      </a:pPr>
                      <a:endParaRPr sz="2400" dirty="0">
                        <a:solidFill>
                          <a:schemeClr val="tx2"/>
                        </a:solidFill>
                      </a:endParaRPr>
                    </a:p>
                  </a:txBody>
                  <a:tcPr marL="121900" marR="121900" marT="121900" marB="121900"/>
                </a:tc>
                <a:extLst>
                  <a:ext uri="{0D108BD9-81ED-4DB2-BD59-A6C34878D82A}">
                    <a16:rowId xmlns:a16="http://schemas.microsoft.com/office/drawing/2014/main" val="10001"/>
                  </a:ext>
                </a:extLst>
              </a:tr>
              <a:tr h="600332">
                <a:tc>
                  <a:txBody>
                    <a:bodyPr/>
                    <a:lstStyle/>
                    <a:p>
                      <a:pPr marL="0" lvl="0" indent="0" algn="ctr" rtl="0">
                        <a:spcBef>
                          <a:spcPts val="0"/>
                        </a:spcBef>
                        <a:spcAft>
                          <a:spcPts val="0"/>
                        </a:spcAft>
                        <a:buNone/>
                      </a:pPr>
                      <a:r>
                        <a:rPr lang="en" sz="2400">
                          <a:solidFill>
                            <a:schemeClr val="tx2"/>
                          </a:solidFill>
                        </a:rPr>
                        <a:t>2019</a:t>
                      </a:r>
                      <a:endParaRPr sz="2400">
                        <a:solidFill>
                          <a:schemeClr val="tx2"/>
                        </a:solidFill>
                      </a:endParaRPr>
                    </a:p>
                  </a:txBody>
                  <a:tcPr marL="121900" marR="121900" marT="121900" marB="121900"/>
                </a:tc>
                <a:tc>
                  <a:txBody>
                    <a:bodyPr/>
                    <a:lstStyle/>
                    <a:p>
                      <a:pPr marL="0" lvl="0" indent="0" algn="ctr" rtl="0">
                        <a:spcBef>
                          <a:spcPts val="0"/>
                        </a:spcBef>
                        <a:spcAft>
                          <a:spcPts val="0"/>
                        </a:spcAft>
                        <a:buNone/>
                      </a:pPr>
                      <a:r>
                        <a:rPr lang="en" sz="2400">
                          <a:solidFill>
                            <a:schemeClr val="tx2"/>
                          </a:solidFill>
                        </a:rPr>
                        <a:t>21,156</a:t>
                      </a:r>
                      <a:endParaRPr sz="2400">
                        <a:solidFill>
                          <a:schemeClr val="tx2"/>
                        </a:solidFill>
                      </a:endParaRPr>
                    </a:p>
                  </a:txBody>
                  <a:tcPr marL="121900" marR="121900" marT="121900" marB="121900"/>
                </a:tc>
                <a:tc>
                  <a:txBody>
                    <a:bodyPr/>
                    <a:lstStyle/>
                    <a:p>
                      <a:pPr marL="0" lvl="0" indent="0" algn="ctr" rtl="0">
                        <a:spcBef>
                          <a:spcPts val="0"/>
                        </a:spcBef>
                        <a:spcAft>
                          <a:spcPts val="0"/>
                        </a:spcAft>
                        <a:buNone/>
                      </a:pPr>
                      <a:r>
                        <a:rPr lang="en" sz="2400" dirty="0">
                          <a:solidFill>
                            <a:schemeClr val="tx2"/>
                          </a:solidFill>
                        </a:rPr>
                        <a:t>9.10%</a:t>
                      </a:r>
                      <a:endParaRPr sz="2400" dirty="0">
                        <a:solidFill>
                          <a:schemeClr val="tx2"/>
                        </a:solidFill>
                      </a:endParaRPr>
                    </a:p>
                  </a:txBody>
                  <a:tcPr marL="121900" marR="121900" marT="121900" marB="121900"/>
                </a:tc>
                <a:extLst>
                  <a:ext uri="{0D108BD9-81ED-4DB2-BD59-A6C34878D82A}">
                    <a16:rowId xmlns:a16="http://schemas.microsoft.com/office/drawing/2014/main" val="10002"/>
                  </a:ext>
                </a:extLst>
              </a:tr>
              <a:tr h="640579">
                <a:tc>
                  <a:txBody>
                    <a:bodyPr/>
                    <a:lstStyle/>
                    <a:p>
                      <a:pPr marL="0" lvl="0" indent="0" algn="ctr" rtl="0">
                        <a:spcBef>
                          <a:spcPts val="0"/>
                        </a:spcBef>
                        <a:spcAft>
                          <a:spcPts val="0"/>
                        </a:spcAft>
                        <a:buNone/>
                      </a:pPr>
                      <a:r>
                        <a:rPr lang="en" sz="2400">
                          <a:solidFill>
                            <a:schemeClr val="tx2"/>
                          </a:solidFill>
                        </a:rPr>
                        <a:t>2020</a:t>
                      </a:r>
                      <a:endParaRPr sz="2400">
                        <a:solidFill>
                          <a:schemeClr val="tx2"/>
                        </a:solidFill>
                      </a:endParaRPr>
                    </a:p>
                  </a:txBody>
                  <a:tcPr marL="121900" marR="121900" marT="121900" marB="121900"/>
                </a:tc>
                <a:tc>
                  <a:txBody>
                    <a:bodyPr/>
                    <a:lstStyle/>
                    <a:p>
                      <a:pPr marL="0" lvl="0" indent="0" algn="ctr" rtl="0">
                        <a:spcBef>
                          <a:spcPts val="0"/>
                        </a:spcBef>
                        <a:spcAft>
                          <a:spcPts val="0"/>
                        </a:spcAft>
                        <a:buNone/>
                      </a:pPr>
                      <a:r>
                        <a:rPr lang="en" sz="2400" dirty="0">
                          <a:solidFill>
                            <a:schemeClr val="tx2"/>
                          </a:solidFill>
                        </a:rPr>
                        <a:t>24,053</a:t>
                      </a:r>
                      <a:endParaRPr sz="2400" dirty="0">
                        <a:solidFill>
                          <a:schemeClr val="tx2"/>
                        </a:solidFill>
                      </a:endParaRPr>
                    </a:p>
                  </a:txBody>
                  <a:tcPr marL="121900" marR="121900" marT="121900" marB="121900"/>
                </a:tc>
                <a:tc>
                  <a:txBody>
                    <a:bodyPr/>
                    <a:lstStyle/>
                    <a:p>
                      <a:pPr marL="0" lvl="0" indent="0" algn="ctr" rtl="0">
                        <a:spcBef>
                          <a:spcPts val="0"/>
                        </a:spcBef>
                        <a:spcAft>
                          <a:spcPts val="0"/>
                        </a:spcAft>
                        <a:buNone/>
                      </a:pPr>
                      <a:r>
                        <a:rPr lang="en" sz="2400" dirty="0">
                          <a:solidFill>
                            <a:schemeClr val="tx2"/>
                          </a:solidFill>
                        </a:rPr>
                        <a:t>13.71%</a:t>
                      </a:r>
                      <a:endParaRPr sz="2400" dirty="0">
                        <a:solidFill>
                          <a:schemeClr val="tx2"/>
                        </a:solidFill>
                      </a:endParaRPr>
                    </a:p>
                  </a:txBody>
                  <a:tcPr marL="121900" marR="121900" marT="121900" marB="121900"/>
                </a:tc>
                <a:extLst>
                  <a:ext uri="{0D108BD9-81ED-4DB2-BD59-A6C34878D82A}">
                    <a16:rowId xmlns:a16="http://schemas.microsoft.com/office/drawing/2014/main" val="10003"/>
                  </a:ext>
                </a:extLst>
              </a:tr>
              <a:tr h="600332">
                <a:tc>
                  <a:txBody>
                    <a:bodyPr/>
                    <a:lstStyle/>
                    <a:p>
                      <a:pPr marL="0" lvl="0" indent="0" algn="ctr" rtl="0">
                        <a:spcBef>
                          <a:spcPts val="0"/>
                        </a:spcBef>
                        <a:spcAft>
                          <a:spcPts val="0"/>
                        </a:spcAft>
                        <a:buNone/>
                      </a:pPr>
                      <a:r>
                        <a:rPr lang="en" sz="2400">
                          <a:solidFill>
                            <a:schemeClr val="tx2"/>
                          </a:solidFill>
                        </a:rPr>
                        <a:t>2021</a:t>
                      </a:r>
                      <a:endParaRPr sz="2400">
                        <a:solidFill>
                          <a:schemeClr val="tx2"/>
                        </a:solidFill>
                      </a:endParaRPr>
                    </a:p>
                  </a:txBody>
                  <a:tcPr marL="121900" marR="121900" marT="121900" marB="121900"/>
                </a:tc>
                <a:tc>
                  <a:txBody>
                    <a:bodyPr/>
                    <a:lstStyle/>
                    <a:p>
                      <a:pPr marL="0" lvl="0" indent="0" algn="ctr" rtl="0">
                        <a:spcBef>
                          <a:spcPts val="0"/>
                        </a:spcBef>
                        <a:spcAft>
                          <a:spcPts val="0"/>
                        </a:spcAft>
                        <a:buNone/>
                      </a:pPr>
                      <a:r>
                        <a:rPr lang="en" sz="2400" dirty="0">
                          <a:solidFill>
                            <a:schemeClr val="tx2"/>
                          </a:solidFill>
                        </a:rPr>
                        <a:t>25,888</a:t>
                      </a:r>
                      <a:endParaRPr sz="2400" dirty="0">
                        <a:solidFill>
                          <a:schemeClr val="tx2"/>
                        </a:solidFill>
                      </a:endParaRPr>
                    </a:p>
                  </a:txBody>
                  <a:tcPr marL="121900" marR="121900" marT="121900" marB="121900"/>
                </a:tc>
                <a:tc>
                  <a:txBody>
                    <a:bodyPr/>
                    <a:lstStyle/>
                    <a:p>
                      <a:pPr marL="0" lvl="0" indent="0" algn="ctr" rtl="0">
                        <a:spcBef>
                          <a:spcPts val="0"/>
                        </a:spcBef>
                        <a:spcAft>
                          <a:spcPts val="0"/>
                        </a:spcAft>
                        <a:buNone/>
                      </a:pPr>
                      <a:r>
                        <a:rPr lang="en" sz="2400" dirty="0">
                          <a:solidFill>
                            <a:schemeClr val="tx2"/>
                          </a:solidFill>
                        </a:rPr>
                        <a:t>7.62%</a:t>
                      </a:r>
                      <a:endParaRPr sz="2400" dirty="0">
                        <a:solidFill>
                          <a:schemeClr val="tx2"/>
                        </a:solidFill>
                      </a:endParaRPr>
                    </a:p>
                  </a:txBody>
                  <a:tcPr marL="121900" marR="121900" marT="121900" marB="121900"/>
                </a:tc>
                <a:extLst>
                  <a:ext uri="{0D108BD9-81ED-4DB2-BD59-A6C34878D82A}">
                    <a16:rowId xmlns:a16="http://schemas.microsoft.com/office/drawing/2014/main" val="10004"/>
                  </a:ext>
                </a:extLst>
              </a:tr>
              <a:tr h="545014">
                <a:tc>
                  <a:txBody>
                    <a:bodyPr/>
                    <a:lstStyle/>
                    <a:p>
                      <a:pPr marL="0" lvl="0" indent="0" algn="ctr" rtl="0">
                        <a:spcBef>
                          <a:spcPts val="0"/>
                        </a:spcBef>
                        <a:spcAft>
                          <a:spcPts val="0"/>
                        </a:spcAft>
                        <a:buNone/>
                      </a:pPr>
                      <a:r>
                        <a:rPr lang="en" sz="2400">
                          <a:solidFill>
                            <a:schemeClr val="tx2"/>
                          </a:solidFill>
                        </a:rPr>
                        <a:t>2022</a:t>
                      </a:r>
                      <a:endParaRPr sz="2400">
                        <a:solidFill>
                          <a:schemeClr val="tx2"/>
                        </a:solidFill>
                      </a:endParaRPr>
                    </a:p>
                  </a:txBody>
                  <a:tcPr marL="121900" marR="121900" marT="121900" marB="121900"/>
                </a:tc>
                <a:tc>
                  <a:txBody>
                    <a:bodyPr/>
                    <a:lstStyle/>
                    <a:p>
                      <a:pPr marL="0" lvl="0" indent="0" algn="ctr" rtl="0">
                        <a:spcBef>
                          <a:spcPts val="0"/>
                        </a:spcBef>
                        <a:spcAft>
                          <a:spcPts val="0"/>
                        </a:spcAft>
                        <a:buNone/>
                      </a:pPr>
                      <a:r>
                        <a:rPr lang="en" sz="2400" dirty="0">
                          <a:solidFill>
                            <a:schemeClr val="tx2"/>
                          </a:solidFill>
                        </a:rPr>
                        <a:t>28,122</a:t>
                      </a:r>
                      <a:endParaRPr sz="2400" dirty="0">
                        <a:solidFill>
                          <a:schemeClr val="tx2"/>
                        </a:solidFill>
                      </a:endParaRPr>
                    </a:p>
                  </a:txBody>
                  <a:tcPr marL="121900" marR="121900" marT="121900" marB="121900"/>
                </a:tc>
                <a:tc>
                  <a:txBody>
                    <a:bodyPr/>
                    <a:lstStyle/>
                    <a:p>
                      <a:pPr marL="0" lvl="0" indent="0" algn="ctr" rtl="0">
                        <a:spcBef>
                          <a:spcPts val="0"/>
                        </a:spcBef>
                        <a:spcAft>
                          <a:spcPts val="0"/>
                        </a:spcAft>
                        <a:buNone/>
                      </a:pPr>
                      <a:r>
                        <a:rPr lang="en" sz="2400" dirty="0">
                          <a:solidFill>
                            <a:schemeClr val="tx2"/>
                          </a:solidFill>
                        </a:rPr>
                        <a:t>8.63%</a:t>
                      </a:r>
                      <a:endParaRPr sz="2400" dirty="0">
                        <a:solidFill>
                          <a:schemeClr val="tx2"/>
                        </a:solidFill>
                      </a:endParaRPr>
                    </a:p>
                  </a:txBody>
                  <a:tcPr marL="121900" marR="121900" marT="121900" marB="121900"/>
                </a:tc>
                <a:extLst>
                  <a:ext uri="{0D108BD9-81ED-4DB2-BD59-A6C34878D82A}">
                    <a16:rowId xmlns:a16="http://schemas.microsoft.com/office/drawing/2014/main" val="10005"/>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9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Strategies to Increase ECC Awareness</a:t>
            </a:r>
            <a:endParaRPr/>
          </a:p>
        </p:txBody>
      </p:sp>
      <p:sp>
        <p:nvSpPr>
          <p:cNvPr id="602" name="Google Shape;602;p90"/>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fontScale="25000" lnSpcReduction="20000"/>
          </a:bodyPr>
          <a:lstStyle/>
          <a:p>
            <a:pPr indent="-480633">
              <a:buSzPct val="100000"/>
            </a:pPr>
            <a:r>
              <a:rPr lang="en" sz="11076" b="1" dirty="0"/>
              <a:t>Regional Strategies</a:t>
            </a:r>
            <a:endParaRPr sz="11076" b="1" dirty="0"/>
          </a:p>
          <a:p>
            <a:pPr lvl="1" indent="-480633">
              <a:buSzPct val="100000"/>
            </a:pPr>
            <a:r>
              <a:rPr lang="en" sz="11076" dirty="0"/>
              <a:t>Articulation Regional Master Sheet Update </a:t>
            </a:r>
            <a:endParaRPr sz="11076" dirty="0"/>
          </a:p>
          <a:p>
            <a:pPr lvl="1" indent="-480633">
              <a:buSzPct val="100000"/>
            </a:pPr>
            <a:r>
              <a:rPr lang="en" sz="11076" dirty="0"/>
              <a:t>Dual Enrollment Regional Training</a:t>
            </a:r>
            <a:endParaRPr sz="11076" dirty="0"/>
          </a:p>
          <a:p>
            <a:pPr lvl="1" indent="-480633">
              <a:buSzPct val="100000"/>
            </a:pPr>
            <a:r>
              <a:rPr lang="en" sz="11076" dirty="0"/>
              <a:t>Dual Enrollment Consultation Services (April 2024) </a:t>
            </a:r>
            <a:endParaRPr sz="11076" dirty="0"/>
          </a:p>
          <a:p>
            <a:pPr marL="0" indent="0">
              <a:spcBef>
                <a:spcPts val="1600"/>
              </a:spcBef>
              <a:buNone/>
            </a:pPr>
            <a:endParaRPr sz="5209" dirty="0"/>
          </a:p>
          <a:p>
            <a:pPr indent="-480633">
              <a:spcBef>
                <a:spcPts val="1600"/>
              </a:spcBef>
              <a:buSzPct val="100000"/>
            </a:pPr>
            <a:r>
              <a:rPr lang="en" sz="11076" b="1" dirty="0"/>
              <a:t>Proposed Institutional Strategies </a:t>
            </a:r>
            <a:endParaRPr sz="11076" b="1" dirty="0"/>
          </a:p>
          <a:p>
            <a:pPr lvl="1" indent="-480633">
              <a:buSzPct val="100000"/>
            </a:pPr>
            <a:r>
              <a:rPr lang="en" sz="11076" dirty="0"/>
              <a:t>Institutional Research ECC Review</a:t>
            </a:r>
            <a:endParaRPr sz="11076" dirty="0"/>
          </a:p>
          <a:p>
            <a:pPr lvl="2" indent="-480633">
              <a:buSzPct val="100000"/>
            </a:pPr>
            <a:r>
              <a:rPr lang="en" sz="11076" dirty="0"/>
              <a:t>Feeder LEAs</a:t>
            </a:r>
            <a:endParaRPr sz="11076" dirty="0"/>
          </a:p>
          <a:p>
            <a:pPr lvl="2" indent="-480633">
              <a:buSzPct val="100000"/>
            </a:pPr>
            <a:r>
              <a:rPr lang="en" sz="11076" dirty="0"/>
              <a:t>Student Enrollment</a:t>
            </a:r>
            <a:endParaRPr sz="11076" dirty="0"/>
          </a:p>
          <a:p>
            <a:pPr lvl="2" indent="-480633">
              <a:buSzPct val="100000"/>
            </a:pPr>
            <a:r>
              <a:rPr lang="en" sz="11076" dirty="0"/>
              <a:t>Student Performance</a:t>
            </a:r>
            <a:endParaRPr sz="11076" dirty="0"/>
          </a:p>
          <a:p>
            <a:pPr lvl="1" indent="-334425">
              <a:buSzPct val="100000"/>
            </a:pPr>
            <a:endParaRPr dirty="0"/>
          </a:p>
          <a:p>
            <a:pPr marL="0" indent="0">
              <a:spcBef>
                <a:spcPts val="1600"/>
              </a:spcBef>
              <a:buNone/>
            </a:pPr>
            <a:r>
              <a:rPr lang="en" dirty="0"/>
              <a:t> </a:t>
            </a:r>
            <a:endParaRPr dirty="0"/>
          </a:p>
          <a:p>
            <a:pPr marL="0" indent="0">
              <a:spcBef>
                <a:spcPts val="1600"/>
              </a:spcBef>
              <a:buNone/>
            </a:pPr>
            <a:endParaRPr dirty="0"/>
          </a:p>
          <a:p>
            <a:pPr marL="0" indent="0">
              <a:spcBef>
                <a:spcPts val="1600"/>
              </a:spcBef>
              <a:spcAft>
                <a:spcPts val="1600"/>
              </a:spcAft>
              <a:buNone/>
            </a:pPr>
            <a:endParaRP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9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Strategies to Increase ECC Opportunities</a:t>
            </a:r>
            <a:endParaRPr/>
          </a:p>
        </p:txBody>
      </p:sp>
      <p:sp>
        <p:nvSpPr>
          <p:cNvPr id="608" name="Google Shape;608;p91"/>
          <p:cNvSpPr txBox="1">
            <a:spLocks noGrp="1"/>
          </p:cNvSpPr>
          <p:nvPr>
            <p:ph type="body" idx="1"/>
          </p:nvPr>
        </p:nvSpPr>
        <p:spPr>
          <a:xfrm>
            <a:off x="415600" y="948200"/>
            <a:ext cx="11360800" cy="4555200"/>
          </a:xfrm>
          <a:prstGeom prst="rect">
            <a:avLst/>
          </a:prstGeom>
        </p:spPr>
        <p:txBody>
          <a:bodyPr spcFirstLastPara="1" vert="horz" wrap="square" lIns="121900" tIns="121900" rIns="121900" bIns="121900" rtlCol="0" anchor="t" anchorCtr="0">
            <a:normAutofit fontScale="25000" lnSpcReduction="20000"/>
          </a:bodyPr>
          <a:lstStyle/>
          <a:p>
            <a:pPr marL="0" indent="0">
              <a:buNone/>
            </a:pPr>
            <a:endParaRPr sz="11076" dirty="0">
              <a:cs typeface="Gill Sans" panose="020B0502020104020203"/>
            </a:endParaRPr>
          </a:p>
          <a:p>
            <a:pPr indent="-480633">
              <a:spcBef>
                <a:spcPts val="1600"/>
              </a:spcBef>
              <a:buSzPct val="100000"/>
            </a:pPr>
            <a:r>
              <a:rPr lang="en" sz="12800" b="1" dirty="0">
                <a:solidFill>
                  <a:schemeClr val="tx2"/>
                </a:solidFill>
                <a:latin typeface="+mn-lt"/>
                <a:cs typeface="Gill Sans" panose="020B0502020104020203"/>
              </a:rPr>
              <a:t>Proposed Faculty Strategies</a:t>
            </a:r>
            <a:endParaRPr sz="12800" b="1" dirty="0">
              <a:solidFill>
                <a:schemeClr val="tx2"/>
              </a:solidFill>
              <a:latin typeface="+mn-lt"/>
              <a:cs typeface="Gill Sans" panose="020B0502020104020203"/>
            </a:endParaRPr>
          </a:p>
          <a:p>
            <a:pPr lvl="1" indent="-480633">
              <a:buSzPct val="100000"/>
            </a:pPr>
            <a:r>
              <a:rPr lang="en" sz="12800" dirty="0">
                <a:solidFill>
                  <a:schemeClr val="tx2"/>
                </a:solidFill>
                <a:latin typeface="+mn-lt"/>
                <a:cs typeface="Gill Sans" panose="020B0502020104020203"/>
              </a:rPr>
              <a:t>Collaborate with Institutional Research</a:t>
            </a:r>
            <a:endParaRPr sz="12800" dirty="0">
              <a:solidFill>
                <a:schemeClr val="tx2"/>
              </a:solidFill>
              <a:latin typeface="+mn-lt"/>
              <a:cs typeface="Gill Sans" panose="020B0502020104020203"/>
            </a:endParaRPr>
          </a:p>
          <a:p>
            <a:pPr lvl="2" indent="-480633">
              <a:buSzPct val="100000"/>
            </a:pPr>
            <a:r>
              <a:rPr lang="en" sz="12800" dirty="0">
                <a:solidFill>
                  <a:schemeClr val="tx2"/>
                </a:solidFill>
                <a:latin typeface="+mn-lt"/>
                <a:cs typeface="Gill Sans" panose="020B0502020104020203"/>
              </a:rPr>
              <a:t>Identify Courses for Enrollment</a:t>
            </a:r>
            <a:endParaRPr sz="12800" dirty="0">
              <a:solidFill>
                <a:schemeClr val="tx2"/>
              </a:solidFill>
              <a:latin typeface="+mn-lt"/>
              <a:cs typeface="Gill Sans" panose="020B0502020104020203"/>
            </a:endParaRPr>
          </a:p>
          <a:p>
            <a:pPr lvl="2" indent="-480633">
              <a:buSzPct val="100000"/>
            </a:pPr>
            <a:r>
              <a:rPr lang="en" sz="12800" dirty="0">
                <a:solidFill>
                  <a:schemeClr val="tx2"/>
                </a:solidFill>
                <a:latin typeface="+mn-lt"/>
                <a:cs typeface="Gill Sans" panose="020B0502020104020203"/>
              </a:rPr>
              <a:t>Gain Understanding of K-12 CTE Pathways</a:t>
            </a:r>
            <a:endParaRPr sz="12800" dirty="0">
              <a:solidFill>
                <a:schemeClr val="tx2"/>
              </a:solidFill>
              <a:latin typeface="+mn-lt"/>
              <a:cs typeface="Gill Sans" panose="020B0502020104020203"/>
            </a:endParaRPr>
          </a:p>
          <a:p>
            <a:pPr lvl="2" indent="-480633">
              <a:buSzPct val="100000"/>
            </a:pPr>
            <a:r>
              <a:rPr lang="en" sz="12800" dirty="0">
                <a:solidFill>
                  <a:schemeClr val="tx2"/>
                </a:solidFill>
                <a:latin typeface="+mn-lt"/>
                <a:cs typeface="Gill Sans" panose="020B0502020104020203"/>
              </a:rPr>
              <a:t>Contact K-12 Pathway Coordinators to Begin Discussion</a:t>
            </a:r>
            <a:endParaRPr sz="12800" dirty="0">
              <a:solidFill>
                <a:schemeClr val="tx2"/>
              </a:solidFill>
              <a:latin typeface="+mn-lt"/>
              <a:cs typeface="Gill Sans" panose="020B0502020104020203"/>
            </a:endParaRPr>
          </a:p>
          <a:p>
            <a:pPr lvl="3" indent="-480633">
              <a:buSzPct val="100000"/>
            </a:pPr>
            <a:r>
              <a:rPr lang="en-US" sz="12800" dirty="0">
                <a:solidFill>
                  <a:schemeClr val="tx2"/>
                </a:solidFill>
                <a:latin typeface="+mn-lt"/>
                <a:cs typeface="Gill Sans" panose="020B0502020104020203"/>
              </a:rPr>
              <a:t>David Foster - South Orange County CCD</a:t>
            </a:r>
          </a:p>
          <a:p>
            <a:pPr lvl="3" indent="-480633">
              <a:buSzPct val="100000"/>
            </a:pPr>
            <a:r>
              <a:rPr lang="en" sz="12800" dirty="0">
                <a:solidFill>
                  <a:schemeClr val="tx2"/>
                </a:solidFill>
                <a:latin typeface="+mn-lt"/>
                <a:cs typeface="Gill Sans" panose="020B0502020104020203"/>
              </a:rPr>
              <a:t>Brandon Currin - North Orange County CCD</a:t>
            </a:r>
            <a:endParaRPr sz="12800" dirty="0">
              <a:solidFill>
                <a:schemeClr val="tx2"/>
              </a:solidFill>
              <a:latin typeface="+mn-lt"/>
              <a:cs typeface="Gill Sans" panose="020B0502020104020203"/>
            </a:endParaRPr>
          </a:p>
          <a:p>
            <a:pPr lvl="3" indent="-480633">
              <a:buSzPct val="100000"/>
            </a:pPr>
            <a:r>
              <a:rPr lang="en" sz="12800" dirty="0">
                <a:solidFill>
                  <a:schemeClr val="tx2"/>
                </a:solidFill>
                <a:latin typeface="+mn-lt"/>
                <a:cs typeface="Gill Sans" panose="020B0502020104020203"/>
              </a:rPr>
              <a:t>Margaret Llamas - Rancho Santiago CCD</a:t>
            </a:r>
            <a:endParaRPr sz="12800" dirty="0">
              <a:solidFill>
                <a:schemeClr val="tx2"/>
              </a:solidFill>
              <a:latin typeface="+mn-lt"/>
              <a:cs typeface="Gill Sans" panose="020B0502020104020203"/>
            </a:endParaRPr>
          </a:p>
          <a:p>
            <a:pPr lvl="3" indent="-480633">
              <a:buSzPct val="100000"/>
            </a:pPr>
            <a:r>
              <a:rPr lang="en" sz="12800" dirty="0">
                <a:solidFill>
                  <a:schemeClr val="tx2"/>
                </a:solidFill>
                <a:latin typeface="+mn-lt"/>
                <a:cs typeface="Gill Sans" panose="020B0502020104020203"/>
              </a:rPr>
              <a:t>Julia Budd - Coast CCD</a:t>
            </a:r>
            <a:endParaRPr sz="12800" dirty="0">
              <a:solidFill>
                <a:schemeClr val="tx2"/>
              </a:solidFill>
              <a:latin typeface="+mn-lt"/>
              <a:cs typeface="Gill Sans" panose="020B0502020104020203"/>
            </a:endParaRPr>
          </a:p>
          <a:p>
            <a:pPr lvl="1" indent="-334425">
              <a:buSzPct val="100000"/>
            </a:pPr>
            <a:endParaRPr dirty="0">
              <a:solidFill>
                <a:schemeClr val="tx2"/>
              </a:solidFill>
              <a:cs typeface="Gill Sans" panose="020B0502020104020203"/>
            </a:endParaRPr>
          </a:p>
          <a:p>
            <a:pPr marL="0" indent="0">
              <a:spcBef>
                <a:spcPts val="1600"/>
              </a:spcBef>
              <a:buNone/>
            </a:pPr>
            <a:r>
              <a:rPr lang="en" dirty="0">
                <a:solidFill>
                  <a:schemeClr val="tx2"/>
                </a:solidFill>
                <a:cs typeface="Gill Sans" panose="020B0502020104020203"/>
              </a:rPr>
              <a:t> </a:t>
            </a:r>
            <a:endParaRPr dirty="0">
              <a:solidFill>
                <a:schemeClr val="tx2"/>
              </a:solidFill>
              <a:cs typeface="Gill Sans" panose="020B0502020104020203"/>
            </a:endParaRPr>
          </a:p>
          <a:p>
            <a:pPr marL="0" indent="0">
              <a:spcBef>
                <a:spcPts val="1600"/>
              </a:spcBef>
              <a:buNone/>
            </a:pPr>
            <a:endParaRPr dirty="0">
              <a:cs typeface="Gill Sans" panose="020B0502020104020203"/>
            </a:endParaRPr>
          </a:p>
          <a:p>
            <a:pPr marL="0" indent="0">
              <a:spcBef>
                <a:spcPts val="1600"/>
              </a:spcBef>
              <a:spcAft>
                <a:spcPts val="1600"/>
              </a:spcAft>
              <a:buNone/>
            </a:pPr>
            <a:endParaRPr dirty="0">
              <a:cs typeface="Gill Sans" panose="020B0502020104020203"/>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9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Wrap Up and Next Steps </a:t>
            </a:r>
            <a:endParaRPr/>
          </a:p>
        </p:txBody>
      </p:sp>
      <p:sp>
        <p:nvSpPr>
          <p:cNvPr id="614" name="Google Shape;614;p92"/>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457200" indent="-457200"/>
            <a:r>
              <a:rPr lang="en" dirty="0"/>
              <a:t>Today’s Take-Aways</a:t>
            </a:r>
            <a:endParaRPr dirty="0"/>
          </a:p>
          <a:p>
            <a:pPr marL="457200" indent="-457200">
              <a:spcBef>
                <a:spcPts val="1600"/>
              </a:spcBef>
            </a:pPr>
            <a:r>
              <a:rPr lang="en" dirty="0"/>
              <a:t>Staying Connected and Engaged in all CTE Regional Collaborative Opportunities</a:t>
            </a:r>
            <a:endParaRPr dirty="0"/>
          </a:p>
          <a:p>
            <a:pPr marL="457200" indent="-457200">
              <a:spcBef>
                <a:spcPts val="1600"/>
              </a:spcBef>
            </a:pPr>
            <a:r>
              <a:rPr lang="en" dirty="0"/>
              <a:t>Planning Spring 2024 CTE Regional Collaborative Meeting</a:t>
            </a:r>
            <a:endParaRPr dirty="0"/>
          </a:p>
          <a:p>
            <a:pPr marL="457200" indent="-457200">
              <a:spcBef>
                <a:spcPts val="1600"/>
              </a:spcBef>
            </a:pPr>
            <a:r>
              <a:rPr lang="en" dirty="0"/>
              <a:t>Regional Consortium Meetings, Convenings, and Activities Calendar of Events</a:t>
            </a:r>
            <a:endParaRPr dirty="0"/>
          </a:p>
          <a:p>
            <a:pPr marL="457200" indent="-457200">
              <a:spcBef>
                <a:spcPts val="1600"/>
              </a:spcBef>
            </a:pPr>
            <a:r>
              <a:rPr lang="en" dirty="0"/>
              <a:t>Joining the Orange County Regional Consortium Business and Collaborative Listserv</a:t>
            </a:r>
            <a:endParaRPr dirty="0"/>
          </a:p>
          <a:p>
            <a:pPr marL="457200" indent="-457200">
              <a:spcBef>
                <a:spcPts val="1600"/>
              </a:spcBef>
            </a:pPr>
            <a:r>
              <a:rPr lang="en" dirty="0"/>
              <a:t>Academic Senate Presidents and CTE Liaisons Engagement</a:t>
            </a:r>
            <a:endParaRPr dirty="0"/>
          </a:p>
          <a:p>
            <a:pPr marL="0" indent="0">
              <a:spcBef>
                <a:spcPts val="1600"/>
              </a:spcBef>
              <a:spcAft>
                <a:spcPts val="1600"/>
              </a:spcAft>
              <a:buNone/>
            </a:pPr>
            <a:endParaRP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9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Resources </a:t>
            </a:r>
            <a:endParaRPr/>
          </a:p>
        </p:txBody>
      </p:sp>
      <p:sp>
        <p:nvSpPr>
          <p:cNvPr id="620" name="Google Shape;620;p93"/>
          <p:cNvSpPr txBox="1">
            <a:spLocks noGrp="1"/>
          </p:cNvSpPr>
          <p:nvPr>
            <p:ph type="body" idx="1"/>
          </p:nvPr>
        </p:nvSpPr>
        <p:spPr>
          <a:xfrm>
            <a:off x="465400" y="1496800"/>
            <a:ext cx="11360800" cy="4555200"/>
          </a:xfrm>
          <a:prstGeom prst="rect">
            <a:avLst/>
          </a:prstGeom>
        </p:spPr>
        <p:txBody>
          <a:bodyPr spcFirstLastPara="1" vert="horz" wrap="square" lIns="121900" tIns="121900" rIns="121900" bIns="121900" rtlCol="0" anchor="t" anchorCtr="0">
            <a:normAutofit fontScale="55000" lnSpcReduction="20000"/>
          </a:bodyPr>
          <a:lstStyle/>
          <a:p>
            <a:pPr marL="0" indent="0">
              <a:buNone/>
            </a:pPr>
            <a:r>
              <a:rPr lang="en" sz="3436" dirty="0"/>
              <a:t>Questions? Email the Academic Senate for California Community Colleges: </a:t>
            </a:r>
            <a:r>
              <a:rPr lang="en" sz="3436" u="sng" dirty="0">
                <a:solidFill>
                  <a:schemeClr val="accent5"/>
                </a:solidFill>
                <a:hlinkClick r:id="rId3">
                  <a:extLst>
                    <a:ext uri="{A12FA001-AC4F-418D-AE19-62706E023703}">
                      <ahyp:hlinkClr xmlns:ahyp="http://schemas.microsoft.com/office/drawing/2018/hyperlinkcolor" val="tx"/>
                    </a:ext>
                  </a:extLst>
                </a:hlinkClick>
              </a:rPr>
              <a:t>info@asccc.org</a:t>
            </a:r>
            <a:endParaRPr sz="3436" dirty="0"/>
          </a:p>
          <a:p>
            <a:pPr marL="0" indent="0">
              <a:spcBef>
                <a:spcPts val="1067"/>
              </a:spcBef>
              <a:buNone/>
            </a:pPr>
            <a:r>
              <a:rPr lang="en" sz="3436" dirty="0"/>
              <a:t>Updated regs: </a:t>
            </a:r>
            <a:r>
              <a:rPr lang="en" sz="3436" u="sng" dirty="0">
                <a:solidFill>
                  <a:schemeClr val="accent5"/>
                </a:solidFill>
                <a:hlinkClick r:id="rId4">
                  <a:extLst>
                    <a:ext uri="{A12FA001-AC4F-418D-AE19-62706E023703}">
                      <ahyp:hlinkClr xmlns:ahyp="http://schemas.microsoft.com/office/drawing/2018/hyperlinkcolor" val="tx"/>
                    </a:ext>
                  </a:extLst>
                </a:hlinkClick>
              </a:rPr>
              <a:t>Text of Updated Regulations</a:t>
            </a:r>
            <a:endParaRPr sz="3436" dirty="0"/>
          </a:p>
          <a:p>
            <a:pPr marL="0" indent="0">
              <a:spcBef>
                <a:spcPts val="1067"/>
              </a:spcBef>
              <a:buNone/>
            </a:pPr>
            <a:r>
              <a:rPr lang="en" sz="3436" dirty="0"/>
              <a:t>CA Internship &amp; Work Experience Association: </a:t>
            </a:r>
            <a:r>
              <a:rPr lang="en" sz="3436" u="sng" dirty="0">
                <a:solidFill>
                  <a:schemeClr val="accent5"/>
                </a:solidFill>
                <a:hlinkClick r:id="rId5">
                  <a:extLst>
                    <a:ext uri="{A12FA001-AC4F-418D-AE19-62706E023703}">
                      <ahyp:hlinkClr xmlns:ahyp="http://schemas.microsoft.com/office/drawing/2018/hyperlinkcolor" val="tx"/>
                    </a:ext>
                  </a:extLst>
                </a:hlinkClick>
              </a:rPr>
              <a:t>CIWEA.org</a:t>
            </a:r>
            <a:endParaRPr sz="3436" dirty="0"/>
          </a:p>
          <a:p>
            <a:pPr marL="0" indent="0">
              <a:spcBef>
                <a:spcPts val="1067"/>
              </a:spcBef>
              <a:buNone/>
            </a:pPr>
            <a:r>
              <a:rPr lang="en" sz="3436" dirty="0"/>
              <a:t>Join the CA Community College Curriculum Chairs Listserv: </a:t>
            </a:r>
            <a:r>
              <a:rPr lang="en" sz="3436" u="sng" dirty="0">
                <a:solidFill>
                  <a:schemeClr val="accent5"/>
                </a:solidFill>
                <a:hlinkClick r:id="rId6">
                  <a:extLst>
                    <a:ext uri="{A12FA001-AC4F-418D-AE19-62706E023703}">
                      <ahyp:hlinkClr xmlns:ahyp="http://schemas.microsoft.com/office/drawing/2018/hyperlinkcolor" val="tx"/>
                    </a:ext>
                  </a:extLst>
                </a:hlinkClick>
              </a:rPr>
              <a:t>https://groups.io/g/CCCCurriculumChairs/</a:t>
            </a:r>
            <a:endParaRPr sz="3436" u="sng" dirty="0"/>
          </a:p>
          <a:p>
            <a:pPr marL="0" indent="0">
              <a:spcBef>
                <a:spcPts val="1067"/>
              </a:spcBef>
              <a:buNone/>
            </a:pPr>
            <a:r>
              <a:rPr lang="en" sz="3436" dirty="0"/>
              <a:t>Volunteer for Statewide Service: </a:t>
            </a:r>
            <a:r>
              <a:rPr lang="en" sz="3436" u="sng" dirty="0">
                <a:solidFill>
                  <a:schemeClr val="accent5"/>
                </a:solidFill>
                <a:hlinkClick r:id="rId7">
                  <a:extLst>
                    <a:ext uri="{A12FA001-AC4F-418D-AE19-62706E023703}">
                      <ahyp:hlinkClr xmlns:ahyp="http://schemas.microsoft.com/office/drawing/2018/hyperlinkcolor" val="tx"/>
                    </a:ext>
                  </a:extLst>
                </a:hlinkClick>
              </a:rPr>
              <a:t>https://www.asccc.org/content/new-faculty-application-statewide-service</a:t>
            </a:r>
            <a:endParaRPr sz="3436" dirty="0"/>
          </a:p>
          <a:p>
            <a:pPr marL="0" indent="0">
              <a:spcBef>
                <a:spcPts val="1067"/>
              </a:spcBef>
              <a:buNone/>
            </a:pPr>
            <a:r>
              <a:rPr lang="en" sz="3436" dirty="0"/>
              <a:t>CTE Minimum Qualifications Toolkit: </a:t>
            </a:r>
            <a:r>
              <a:rPr lang="en" sz="3436" u="sng" dirty="0">
                <a:solidFill>
                  <a:schemeClr val="accent5"/>
                </a:solidFill>
                <a:hlinkClick r:id="rId8">
                  <a:extLst>
                    <a:ext uri="{A12FA001-AC4F-418D-AE19-62706E023703}">
                      <ahyp:hlinkClr xmlns:ahyp="http://schemas.microsoft.com/office/drawing/2018/hyperlinkcolor" val="tx"/>
                    </a:ext>
                  </a:extLst>
                </a:hlinkClick>
              </a:rPr>
              <a:t>https://asccc.org/sites/default/files/ADAversion_CTEMinQualsToolkit.pdf</a:t>
            </a:r>
            <a:endParaRPr sz="3436" dirty="0"/>
          </a:p>
          <a:p>
            <a:pPr marL="0" indent="0">
              <a:spcBef>
                <a:spcPts val="533"/>
              </a:spcBef>
              <a:buNone/>
            </a:pPr>
            <a:r>
              <a:rPr lang="en" sz="3436" dirty="0"/>
              <a:t>Technical visits, including training your Equivalency Committee: </a:t>
            </a:r>
            <a:r>
              <a:rPr lang="en" sz="3436" u="sng" dirty="0">
                <a:solidFill>
                  <a:schemeClr val="accent5"/>
                </a:solidFill>
                <a:hlinkClick r:id="rId9">
                  <a:extLst>
                    <a:ext uri="{A12FA001-AC4F-418D-AE19-62706E023703}">
                      <ahyp:hlinkClr xmlns:ahyp="http://schemas.microsoft.com/office/drawing/2018/hyperlinkcolor" val="tx"/>
                    </a:ext>
                  </a:extLst>
                </a:hlinkClick>
              </a:rPr>
              <a:t>https://www.asccc.org/contact/request-services</a:t>
            </a:r>
            <a:endParaRPr sz="3436" dirty="0"/>
          </a:p>
          <a:p>
            <a:pPr marL="0" indent="0">
              <a:spcBef>
                <a:spcPts val="533"/>
              </a:spcBef>
              <a:buNone/>
            </a:pPr>
            <a:r>
              <a:rPr lang="en" sz="3436" dirty="0"/>
              <a:t>CCCCO Vision 2030 </a:t>
            </a:r>
            <a:r>
              <a:rPr lang="en" sz="3436" u="sng" dirty="0">
                <a:solidFill>
                  <a:schemeClr val="hlink"/>
                </a:solidFill>
                <a:hlinkClick r:id="rId10"/>
              </a:rPr>
              <a:t>https://www.cccco.edu/About-Us/Vision-2030</a:t>
            </a:r>
            <a:endParaRPr sz="3436" dirty="0"/>
          </a:p>
          <a:p>
            <a:pPr marL="0" indent="0">
              <a:spcBef>
                <a:spcPts val="533"/>
              </a:spcBef>
              <a:buNone/>
            </a:pPr>
            <a:r>
              <a:rPr lang="en" sz="3436" dirty="0"/>
              <a:t>CCCAOE </a:t>
            </a:r>
            <a:r>
              <a:rPr lang="en" sz="3436" u="sng" dirty="0">
                <a:solidFill>
                  <a:schemeClr val="hlink"/>
                </a:solidFill>
                <a:hlinkClick r:id="rId11"/>
              </a:rPr>
              <a:t>https://cccaoe.org/</a:t>
            </a:r>
            <a:endParaRPr sz="3436" dirty="0"/>
          </a:p>
          <a:p>
            <a:pPr marL="0" indent="0">
              <a:spcBef>
                <a:spcPts val="533"/>
              </a:spcBef>
              <a:buNone/>
            </a:pPr>
            <a:r>
              <a:rPr lang="en" sz="3436" dirty="0"/>
              <a:t>MAP Program (Norco College) </a:t>
            </a:r>
            <a:r>
              <a:rPr lang="en" sz="3436" u="sng" dirty="0">
                <a:solidFill>
                  <a:schemeClr val="hlink"/>
                </a:solidFill>
                <a:hlinkClick r:id="rId12"/>
              </a:rPr>
              <a:t>https://www.norcocollege.edu/services/enrollment/vrc/Pages/map.aspx</a:t>
            </a:r>
            <a:endParaRPr sz="3436" dirty="0"/>
          </a:p>
          <a:p>
            <a:pPr marL="0" indent="0">
              <a:spcBef>
                <a:spcPts val="533"/>
              </a:spcBef>
              <a:buNone/>
            </a:pPr>
            <a:endParaRPr sz="3436" dirty="0"/>
          </a:p>
          <a:p>
            <a:pPr marL="0" indent="0">
              <a:spcBef>
                <a:spcPts val="533"/>
              </a:spcBef>
              <a:buNone/>
            </a:pPr>
            <a:endParaRPr sz="1467" dirty="0"/>
          </a:p>
          <a:p>
            <a:pPr marL="0" indent="0">
              <a:spcBef>
                <a:spcPts val="533"/>
              </a:spcBef>
              <a:buNone/>
            </a:pPr>
            <a:endParaRPr sz="1467" dirty="0"/>
          </a:p>
          <a:p>
            <a:pPr marL="0" indent="0">
              <a:spcBef>
                <a:spcPts val="1067"/>
              </a:spcBef>
              <a:buNone/>
            </a:pPr>
            <a:endParaRPr sz="1467" dirty="0"/>
          </a:p>
          <a:p>
            <a:pPr marL="0" indent="0">
              <a:spcBef>
                <a:spcPts val="1067"/>
              </a:spcBef>
              <a:buNone/>
            </a:pPr>
            <a:endParaRPr sz="1467" u="sng" dirty="0">
              <a:solidFill>
                <a:schemeClr val="accent5"/>
              </a:solidFill>
              <a:hlinkClick r:id="rId5">
                <a:extLst>
                  <a:ext uri="{A12FA001-AC4F-418D-AE19-62706E023703}">
                    <ahyp:hlinkClr xmlns:ahyp="http://schemas.microsoft.com/office/drawing/2018/hyperlinkcolor" val="tx"/>
                  </a:ext>
                </a:extLst>
              </a:hlinkClick>
            </a:endParaRPr>
          </a:p>
          <a:p>
            <a:pPr marL="0" indent="0">
              <a:spcBef>
                <a:spcPts val="1600"/>
              </a:spcBef>
              <a:spcAft>
                <a:spcPts val="160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ASCCC Resources</a:t>
            </a:r>
            <a:endParaRPr/>
          </a:p>
        </p:txBody>
      </p:sp>
      <p:sp>
        <p:nvSpPr>
          <p:cNvPr id="149" name="Google Shape;149;p2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r>
              <a:rPr lang="en" dirty="0"/>
              <a:t>CTE Liaisons</a:t>
            </a:r>
            <a:endParaRPr dirty="0"/>
          </a:p>
          <a:p>
            <a:r>
              <a:rPr lang="en" dirty="0"/>
              <a:t>Services</a:t>
            </a:r>
            <a:endParaRPr dirty="0"/>
          </a:p>
          <a:p>
            <a:pPr lvl="1"/>
            <a:r>
              <a:rPr lang="en" sz="2933" u="sng" dirty="0">
                <a:solidFill>
                  <a:schemeClr val="hlink"/>
                </a:solidFill>
                <a:hlinkClick r:id="rId3"/>
              </a:rPr>
              <a:t>Accreditation Resource Teams</a:t>
            </a:r>
            <a:endParaRPr sz="2933" u="sng" dirty="0">
              <a:solidFill>
                <a:schemeClr val="hlink"/>
              </a:solidFill>
            </a:endParaRPr>
          </a:p>
          <a:p>
            <a:pPr lvl="1"/>
            <a:r>
              <a:rPr lang="en" sz="2933" u="sng" dirty="0">
                <a:solidFill>
                  <a:schemeClr val="hlink"/>
                </a:solidFill>
                <a:hlinkClick r:id="rId4"/>
              </a:rPr>
              <a:t>ASCCC Coaching Model</a:t>
            </a:r>
            <a:endParaRPr sz="2933" u="sng" dirty="0">
              <a:solidFill>
                <a:schemeClr val="hlink"/>
              </a:solidFill>
            </a:endParaRPr>
          </a:p>
          <a:p>
            <a:pPr lvl="1"/>
            <a:r>
              <a:rPr lang="en" sz="2933" u="sng" dirty="0">
                <a:solidFill>
                  <a:schemeClr val="hlink"/>
                </a:solidFill>
                <a:hlinkClick r:id="rId5"/>
              </a:rPr>
              <a:t>Guided Pathways Resource Teams</a:t>
            </a:r>
            <a:endParaRPr sz="2933" u="sng" dirty="0">
              <a:solidFill>
                <a:schemeClr val="hlink"/>
              </a:solidFill>
            </a:endParaRPr>
          </a:p>
          <a:p>
            <a:pPr lvl="1"/>
            <a:r>
              <a:rPr lang="en" sz="2933" u="sng" dirty="0">
                <a:solidFill>
                  <a:schemeClr val="hlink"/>
                </a:solidFill>
                <a:hlinkClick r:id="rId6"/>
              </a:rPr>
              <a:t>Local Senate Visits</a:t>
            </a:r>
            <a:endParaRPr sz="2933" u="sng" dirty="0">
              <a:solidFill>
                <a:schemeClr val="hlink"/>
              </a:solidFill>
            </a:endParaRPr>
          </a:p>
          <a:p>
            <a:pPr lvl="1"/>
            <a:r>
              <a:rPr lang="en" sz="2933" u="sng" dirty="0">
                <a:solidFill>
                  <a:schemeClr val="hlink"/>
                </a:solidFill>
                <a:hlinkClick r:id="rId7"/>
              </a:rPr>
              <a:t>Technical Assistance-Curriculum</a:t>
            </a:r>
            <a:endParaRPr sz="2933" u="sng" dirty="0">
              <a:solidFill>
                <a:schemeClr val="hlink"/>
              </a:solidFill>
            </a:endParaRPr>
          </a:p>
          <a:p>
            <a:pPr lvl="1"/>
            <a:r>
              <a:rPr lang="en" sz="2933" u="sng" dirty="0">
                <a:solidFill>
                  <a:schemeClr val="hlink"/>
                </a:solidFill>
                <a:hlinkClick r:id="rId8"/>
              </a:rPr>
              <a:t>Technical Assistance-Governance</a:t>
            </a:r>
            <a:r>
              <a:rPr lang="en" sz="2933" u="sng" dirty="0">
                <a:solidFill>
                  <a:schemeClr val="hlink"/>
                </a:solidFill>
              </a:rPr>
              <a:t> </a:t>
            </a:r>
            <a:r>
              <a:rPr lang="en" sz="2933" dirty="0">
                <a:solidFill>
                  <a:srgbClr val="434343"/>
                </a:solidFill>
              </a:rPr>
              <a:t>(Collegiality in Action)</a:t>
            </a:r>
            <a:endParaRPr sz="2933" dirty="0">
              <a:solidFill>
                <a:srgbClr val="434343"/>
              </a:solidFill>
            </a:endParaRPr>
          </a:p>
          <a:p>
            <a:pPr marL="1219170" indent="0">
              <a:spcAft>
                <a:spcPts val="160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p:txBody>
          <a:bodyPr>
            <a:normAutofit fontScale="90000"/>
          </a:bodyPr>
          <a:lstStyle/>
          <a:p>
            <a:r>
              <a:rPr lang="en-US" dirty="0"/>
              <a:t>Faculty Volunteer to Serve</a:t>
            </a:r>
          </a:p>
        </p:txBody>
      </p:sp>
      <p:sp>
        <p:nvSpPr>
          <p:cNvPr id="155" name="Google Shape;155;p27"/>
          <p:cNvSpPr txBox="1">
            <a:spLocks noGrp="1"/>
          </p:cNvSpPr>
          <p:nvPr>
            <p:ph type="body" idx="1"/>
          </p:nvPr>
        </p:nvSpPr>
        <p:spPr/>
        <p:txBody>
          <a:bodyPr/>
          <a:lstStyle/>
          <a:p>
            <a:r>
              <a:rPr lang="en-US" dirty="0"/>
              <a:t>ASCCC appoints almost 1,000 faculty members to work on statewide committees, workgroups, and task forces. Applying to serve provides you the opportunity to:</a:t>
            </a:r>
          </a:p>
          <a:p>
            <a:r>
              <a:rPr lang="en-US" dirty="0"/>
              <a:t>Create change within the California Community Colleges system</a:t>
            </a:r>
          </a:p>
          <a:p>
            <a:r>
              <a:rPr lang="en-US" dirty="0"/>
              <a:t>Network with other faculty from all over California</a:t>
            </a:r>
          </a:p>
          <a:p>
            <a:r>
              <a:rPr lang="en-US" dirty="0"/>
              <a:t>Gain experience serving on a committee</a:t>
            </a:r>
          </a:p>
          <a:p>
            <a:r>
              <a:rPr lang="en-US" dirty="0"/>
              <a:t>Access professional development</a:t>
            </a:r>
          </a:p>
          <a:p>
            <a:r>
              <a:rPr lang="en-US" dirty="0"/>
              <a:t>Increase your knowledge on issues within the California Community Colleges system</a:t>
            </a:r>
          </a:p>
          <a:p>
            <a:endParaRPr lang="en-US" dirty="0"/>
          </a:p>
          <a:p>
            <a:r>
              <a:rPr lang="en-US" dirty="0">
                <a:hlinkClick r:id="rId3"/>
              </a:rPr>
              <a:t>Apply here to volunteer to serve.</a:t>
            </a:r>
            <a:r>
              <a:rPr lang="en-US" dirty="0"/>
              <a:t>  </a:t>
            </a:r>
          </a:p>
          <a:p>
            <a:endParaRPr lang="en-US" dirty="0"/>
          </a:p>
        </p:txBody>
      </p:sp>
      <p:pic>
        <p:nvPicPr>
          <p:cNvPr id="156" name="Google Shape;156;p27" descr="QR Code "/>
          <p:cNvPicPr preferRelativeResize="0"/>
          <p:nvPr/>
        </p:nvPicPr>
        <p:blipFill>
          <a:blip r:embed="rId4">
            <a:alphaModFix/>
          </a:blip>
          <a:stretch>
            <a:fillRect/>
          </a:stretch>
        </p:blipFill>
        <p:spPr>
          <a:xfrm>
            <a:off x="9354829" y="4856844"/>
            <a:ext cx="1730307" cy="169996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21 Basic" id="{C34F0F12-EBFD-2042-B11F-8921103A812C}" vid="{1A86BF97-A1A6-4443-A48F-2BDB664F23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TotalTime>
  <Words>5585</Words>
  <Application>Microsoft Office PowerPoint</Application>
  <PresentationFormat>Widescreen</PresentationFormat>
  <Paragraphs>635</Paragraphs>
  <Slides>75</Slides>
  <Notes>75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75</vt:i4>
      </vt:variant>
    </vt:vector>
  </HeadingPairs>
  <TitlesOfParts>
    <vt:vector size="82" baseType="lpstr">
      <vt:lpstr>Gill Sans</vt:lpstr>
      <vt:lpstr>Palatino</vt:lpstr>
      <vt:lpstr>Arial</vt:lpstr>
      <vt:lpstr>Calibri</vt:lpstr>
      <vt:lpstr>Georgia</vt:lpstr>
      <vt:lpstr>Times New Roman</vt:lpstr>
      <vt:lpstr>Office Theme</vt:lpstr>
      <vt:lpstr>CTE Regional Collaborations </vt:lpstr>
      <vt:lpstr>Welcome </vt:lpstr>
      <vt:lpstr>Academic Senate Resolution  </vt:lpstr>
      <vt:lpstr>Today's Agenda </vt:lpstr>
      <vt:lpstr>Your Regional Consortium </vt:lpstr>
      <vt:lpstr>ASCCC, Local Senates and CTE Faculty Engagement</vt:lpstr>
      <vt:lpstr>The “10 +1”</vt:lpstr>
      <vt:lpstr>ASCCC Resources</vt:lpstr>
      <vt:lpstr>Faculty Volunteer to Serve</vt:lpstr>
      <vt:lpstr>ASCCC CTE Liaisons </vt:lpstr>
      <vt:lpstr>CTE Faculty Engagement  </vt:lpstr>
      <vt:lpstr>CTE Related Updates and Emerging Issues    </vt:lpstr>
      <vt:lpstr>CCCCO Vision 2030</vt:lpstr>
      <vt:lpstr>California Community College Chancellor’s Office Vision 2023 </vt:lpstr>
      <vt:lpstr>3 Goals and 6 Outcomes</vt:lpstr>
      <vt:lpstr>CTE State Plan </vt:lpstr>
      <vt:lpstr>CTE Technical Education Guiding Principles </vt:lpstr>
      <vt:lpstr>CA Economy</vt:lpstr>
      <vt:lpstr>Short Term Goals </vt:lpstr>
      <vt:lpstr>Key Priorities </vt:lpstr>
      <vt:lpstr>Major Themes </vt:lpstr>
      <vt:lpstr>Major Themes 2</vt:lpstr>
      <vt:lpstr>AB 928, General Education and CTE </vt:lpstr>
      <vt:lpstr>Cal-GETC  2</vt:lpstr>
      <vt:lpstr>Cal-GETC: Differences from other GE Patterns</vt:lpstr>
      <vt:lpstr>Proposed Title 5 Associate Degree GE Pathway</vt:lpstr>
      <vt:lpstr>Proposed CCC Baccalaureate Lower Division Degree GE</vt:lpstr>
      <vt:lpstr>(proposal consideration) Baccalaureate Degree Lower Division GE Pathway</vt:lpstr>
      <vt:lpstr>Opportunities and Challenges for Colleges and Students with GE </vt:lpstr>
      <vt:lpstr>CTE Faculty Engagement in GE Revisions </vt:lpstr>
      <vt:lpstr>CTE Related Legislation </vt:lpstr>
      <vt:lpstr>Legislation and Executive Order </vt:lpstr>
      <vt:lpstr>Chat GPT/AI</vt:lpstr>
      <vt:lpstr>What is Chat GPT </vt:lpstr>
      <vt:lpstr>How AI in Education can be used </vt:lpstr>
      <vt:lpstr>AI in Education Limitations </vt:lpstr>
      <vt:lpstr>13.05 S23 Considering the Merits and Faults of Artificial Intelligence in the Community College Classroom</vt:lpstr>
      <vt:lpstr>Regional Impact? </vt:lpstr>
      <vt:lpstr>CTE Minimum Qualifications</vt:lpstr>
      <vt:lpstr>Challenges hiring CTE faculty?</vt:lpstr>
      <vt:lpstr>Need for Support?...Pull together a diverse team!</vt:lpstr>
      <vt:lpstr>MQ Handbook &amp; CTE Minimum Qualifications Toolkit</vt:lpstr>
      <vt:lpstr>CTE Faculty MQ Toolkit Contents</vt:lpstr>
      <vt:lpstr>Change to Apprenticeship Minimum Qualifications</vt:lpstr>
      <vt:lpstr>Change to Apprenticeship Minimum  Qualifications</vt:lpstr>
      <vt:lpstr>Effective CTE Minimum Qualifications/Hiring Practices:</vt:lpstr>
      <vt:lpstr>Scenario 1</vt:lpstr>
      <vt:lpstr>Scenario 2</vt:lpstr>
      <vt:lpstr>CBE and CPL </vt:lpstr>
      <vt:lpstr>Competency Based Education (CBE)</vt:lpstr>
      <vt:lpstr>The Direct Assessment CBE Pilot</vt:lpstr>
      <vt:lpstr>How Does Direct Assessment Work?</vt:lpstr>
      <vt:lpstr>Faculty Roles and Competency-Based Education</vt:lpstr>
      <vt:lpstr>Infographic </vt:lpstr>
      <vt:lpstr>How CPL is Awarded</vt:lpstr>
      <vt:lpstr>Impact on Students </vt:lpstr>
      <vt:lpstr>CA MAP Initiative and CPL Workgroup Efforts</vt:lpstr>
      <vt:lpstr>Example Outcomes &amp; Activities  </vt:lpstr>
      <vt:lpstr>Title 5 Regulations- Work Experience </vt:lpstr>
      <vt:lpstr>Work-Based Learning in California Community Colleges</vt:lpstr>
      <vt:lpstr>Work Experience Regulation Update Timeline </vt:lpstr>
      <vt:lpstr>Revisions – General</vt:lpstr>
      <vt:lpstr>Revisions –  Alignment with System Goals</vt:lpstr>
      <vt:lpstr>Revisions – Highlights Impacting Curriculum</vt:lpstr>
      <vt:lpstr>Updated Regulations: Units/Hours</vt:lpstr>
      <vt:lpstr>Updated Regulations: Total Units</vt:lpstr>
      <vt:lpstr>Updated Regulations: General/Occupational</vt:lpstr>
      <vt:lpstr>Updated Regulations: Noncredit </vt:lpstr>
      <vt:lpstr>Regional Impact </vt:lpstr>
      <vt:lpstr>Early College Credit</vt:lpstr>
      <vt:lpstr>Early College Credit in Orange County</vt:lpstr>
      <vt:lpstr>Strategies to Increase ECC Awareness</vt:lpstr>
      <vt:lpstr>Strategies to Increase ECC Opportunities</vt:lpstr>
      <vt:lpstr>Wrap Up and Next Steps </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Nash</dc:creator>
  <cp:lastModifiedBy>Kyoko Hatano</cp:lastModifiedBy>
  <cp:revision>10</cp:revision>
  <dcterms:created xsi:type="dcterms:W3CDTF">2021-06-28T14:21:29Z</dcterms:created>
  <dcterms:modified xsi:type="dcterms:W3CDTF">2023-09-19T01:09:23Z</dcterms:modified>
</cp:coreProperties>
</file>