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xlsx" ContentType="application/vnd.openxmlformats-officedocument.spreadsheetml.sheet"/>
  <Default Extension="rels" ContentType="application/vnd.openxmlformats-package.relationships+xml"/>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256" r:id="rId2"/>
    <p:sldId id="278" r:id="rId3"/>
    <p:sldId id="301" r:id="rId4"/>
    <p:sldId id="302" r:id="rId5"/>
    <p:sldId id="303" r:id="rId6"/>
    <p:sldId id="304" r:id="rId7"/>
    <p:sldId id="305" r:id="rId8"/>
    <p:sldId id="280" r:id="rId9"/>
    <p:sldId id="281" r:id="rId10"/>
    <p:sldId id="307" r:id="rId11"/>
    <p:sldId id="282" r:id="rId12"/>
    <p:sldId id="283" r:id="rId13"/>
    <p:sldId id="284" r:id="rId14"/>
    <p:sldId id="287" r:id="rId15"/>
    <p:sldId id="288" r:id="rId16"/>
    <p:sldId id="292" r:id="rId17"/>
    <p:sldId id="289" r:id="rId18"/>
    <p:sldId id="298" r:id="rId19"/>
    <p:sldId id="293" r:id="rId20"/>
    <p:sldId id="308" r:id="rId21"/>
    <p:sldId id="29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Hayward" initials="CH" lastIdx="10" clrIdx="0"/>
  <p:cmAuthor id="2" name="Connick, Debra" initials="CD"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66"/>
    <p:restoredTop sz="92821"/>
  </p:normalViewPr>
  <p:slideViewPr>
    <p:cSldViewPr snapToGrid="0" snapToObjects="1">
      <p:cViewPr varScale="1">
        <p:scale>
          <a:sx n="59" d="100"/>
          <a:sy n="59" d="100"/>
        </p:scale>
        <p:origin x="60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file01\division\ESED\DIVISION\AAES\Distance%20Education\DE%20Report\SR0796-withchart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le01\users\elarson\Academic%20Affairs\Distance%20Education\DE%20Annual%20Report\Copy%20of%20SR0796-withcharts.xls" TargetMode="External"/></Relationships>
</file>

<file path=ppt/charts/_rels/chart3.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file01\users\elarson\Academic%20Affairs\Distance%20Education\DE%20Annual%20Report\SR0796-withcharts.xls" TargetMode="External"/></Relationships>
</file>

<file path=ppt/charts/_rels/chart4.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Total </a:t>
            </a:r>
            <a:r>
              <a:rPr lang="en-US" baseline="0" dirty="0" smtClean="0"/>
              <a:t>vs. </a:t>
            </a:r>
            <a:r>
              <a:rPr lang="en-US" baseline="0" dirty="0"/>
              <a:t>Internet-based Course Sessions by Year</a:t>
            </a:r>
            <a:endParaRPr lang="en-US" dirty="0"/>
          </a:p>
        </c:rich>
      </c:tx>
      <c:layout>
        <c:manualLayout>
          <c:xMode val="edge"/>
          <c:yMode val="edge"/>
          <c:x val="0.156007364751048"/>
          <c:y val="0.0423728813559322"/>
        </c:manualLayout>
      </c:layout>
      <c:overlay val="0"/>
      <c:spPr>
        <a:noFill/>
        <a:ln w="25400">
          <a:noFill/>
        </a:ln>
      </c:spPr>
    </c:title>
    <c:autoTitleDeleted val="0"/>
    <c:plotArea>
      <c:layout>
        <c:manualLayout>
          <c:layoutTarget val="inner"/>
          <c:xMode val="edge"/>
          <c:yMode val="edge"/>
          <c:x val="0.152851238422783"/>
          <c:y val="0.209512761020882"/>
          <c:w val="0.814459317585302"/>
          <c:h val="0.536438676097691"/>
        </c:manualLayout>
      </c:layout>
      <c:barChart>
        <c:barDir val="col"/>
        <c:grouping val="clustered"/>
        <c:varyColors val="0"/>
        <c:ser>
          <c:idx val="0"/>
          <c:order val="1"/>
          <c:tx>
            <c:strRef>
              <c:f>SR0796A5!$M$2</c:f>
              <c:strCache>
                <c:ptCount val="1"/>
                <c:pt idx="0">
                  <c:v>DE, Internet-based</c:v>
                </c:pt>
              </c:strCache>
            </c:strRef>
          </c:tx>
          <c:spPr>
            <a:solidFill>
              <a:srgbClr val="4F81BD"/>
            </a:solidFill>
            <a:ln w="25400">
              <a:noFill/>
            </a:ln>
          </c:spPr>
          <c:invertIfNegative val="0"/>
          <c:cat>
            <c:strRef>
              <c:f>SR0796A5!$A$3:$A$13</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SR0796A5!$M$3:$M$13</c:f>
              <c:numCache>
                <c:formatCode>#,##0</c:formatCode>
                <c:ptCount val="11"/>
                <c:pt idx="0">
                  <c:v>16360.0</c:v>
                </c:pt>
                <c:pt idx="1">
                  <c:v>21351.0</c:v>
                </c:pt>
                <c:pt idx="2">
                  <c:v>26627.0</c:v>
                </c:pt>
                <c:pt idx="3">
                  <c:v>33728.0</c:v>
                </c:pt>
                <c:pt idx="4">
                  <c:v>35660.0</c:v>
                </c:pt>
                <c:pt idx="5">
                  <c:v>40095.0</c:v>
                </c:pt>
                <c:pt idx="6">
                  <c:v>38684.0</c:v>
                </c:pt>
                <c:pt idx="7">
                  <c:v>39503.0</c:v>
                </c:pt>
                <c:pt idx="8">
                  <c:v>45451.0</c:v>
                </c:pt>
                <c:pt idx="9">
                  <c:v>49615.0</c:v>
                </c:pt>
                <c:pt idx="10">
                  <c:v>54569.0</c:v>
                </c:pt>
              </c:numCache>
            </c:numRef>
          </c:val>
          <c:extLst xmlns:c16r2="http://schemas.microsoft.com/office/drawing/2015/06/chart">
            <c:ext xmlns:c16="http://schemas.microsoft.com/office/drawing/2014/chart" uri="{C3380CC4-5D6E-409C-BE32-E72D297353CC}">
              <c16:uniqueId val="{00000000-6198-419B-994F-CE28FF659BBA}"/>
            </c:ext>
          </c:extLst>
        </c:ser>
        <c:dLbls>
          <c:showLegendKey val="0"/>
          <c:showVal val="0"/>
          <c:showCatName val="0"/>
          <c:showSerName val="0"/>
          <c:showPercent val="0"/>
          <c:showBubbleSize val="0"/>
        </c:dLbls>
        <c:gapWidth val="219"/>
        <c:overlap val="-27"/>
        <c:axId val="1401783056"/>
        <c:axId val="1402756272"/>
      </c:barChart>
      <c:lineChart>
        <c:grouping val="standard"/>
        <c:varyColors val="0"/>
        <c:ser>
          <c:idx val="1"/>
          <c:order val="0"/>
          <c:tx>
            <c:strRef>
              <c:f>SR0796A5!$L$2</c:f>
              <c:strCache>
                <c:ptCount val="1"/>
                <c:pt idx="0">
                  <c:v>Total DE Course Sessions</c:v>
                </c:pt>
              </c:strCache>
            </c:strRef>
          </c:tx>
          <c:spPr>
            <a:ln w="28575" cap="rnd">
              <a:solidFill>
                <a:schemeClr val="accent2"/>
              </a:solidFill>
              <a:round/>
            </a:ln>
            <a:effectLst/>
          </c:spPr>
          <c:marker>
            <c:symbol val="diamond"/>
            <c:size val="6"/>
          </c:marker>
          <c:dLbls>
            <c:dLbl>
              <c:idx val="0"/>
              <c:layout>
                <c:manualLayout>
                  <c:x val="-0.0531181102362205"/>
                  <c:y val="-0.112881355932203"/>
                </c:manualLayout>
              </c:layout>
              <c:spPr>
                <a:noFill/>
                <a:ln>
                  <a:noFill/>
                </a:ln>
                <a:effectLst/>
              </c:spPr>
              <c:txPr>
                <a:bodyPr wrap="square" lIns="38100" tIns="19050" rIns="38100" bIns="19050" anchor="ctr">
                  <a:spAutoFit/>
                </a:bodyPr>
                <a:lstStyle/>
                <a:p>
                  <a:pPr>
                    <a:defRPr sz="1100" b="1">
                      <a:ln>
                        <a:noFill/>
                      </a:ln>
                      <a:solidFill>
                        <a:schemeClr val="accent2">
                          <a:lumMod val="75000"/>
                        </a:schemeClr>
                      </a:solidFil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6198-419B-994F-CE28FF659BBA}"/>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14-6198-419B-994F-CE28FF659BBA}"/>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3-6198-419B-994F-CE28FF659BBA}"/>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0-6198-419B-994F-CE28FF659BBA}"/>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1-6198-419B-994F-CE28FF659BBA}"/>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12-6198-419B-994F-CE28FF659BBA}"/>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F-6198-419B-994F-CE28FF659BBA}"/>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E-6198-419B-994F-CE28FF659BBA}"/>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D-6198-419B-994F-CE28FF659BBA}"/>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C-6198-419B-994F-CE28FF659BBA}"/>
                </c:ext>
                <c:ext xmlns:c15="http://schemas.microsoft.com/office/drawing/2012/chart" uri="{CE6537A1-D6FC-4f65-9D91-7224C49458BB}"/>
              </c:extLst>
            </c:dLbl>
            <c:dLbl>
              <c:idx val="10"/>
              <c:layout>
                <c:manualLayout>
                  <c:x val="-0.0364514435695538"/>
                  <c:y val="-0.0733333333333333"/>
                </c:manualLayout>
              </c:layout>
              <c:spPr>
                <a:noFill/>
                <a:ln>
                  <a:noFill/>
                </a:ln>
                <a:effectLst/>
              </c:spPr>
              <c:txPr>
                <a:bodyPr wrap="square" lIns="38100" tIns="19050" rIns="38100" bIns="19050" anchor="ctr">
                  <a:spAutoFit/>
                </a:bodyPr>
                <a:lstStyle/>
                <a:p>
                  <a:pPr>
                    <a:defRPr sz="1100" b="1">
                      <a:ln>
                        <a:noFill/>
                      </a:ln>
                      <a:solidFill>
                        <a:schemeClr val="accent2">
                          <a:lumMod val="75000"/>
                        </a:schemeClr>
                      </a:solidFill>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6198-419B-994F-CE28FF659BBA}"/>
                </c:ext>
                <c:ext xmlns:c15="http://schemas.microsoft.com/office/drawing/2012/chart" uri="{CE6537A1-D6FC-4f65-9D91-7224C49458BB}">
                  <c15:layout/>
                </c:ext>
              </c:extLst>
            </c:dLbl>
            <c:spPr>
              <a:noFill/>
              <a:ln>
                <a:solidFill>
                  <a:schemeClr val="accent2"/>
                </a:solidFill>
              </a:ln>
              <a:effectLst/>
            </c:spPr>
            <c:txPr>
              <a:bodyPr wrap="square" lIns="38100" tIns="19050" rIns="38100" bIns="19050" anchor="ctr">
                <a:spAutoFit/>
              </a:bodyPr>
              <a:lstStyle/>
              <a:p>
                <a:pPr>
                  <a:defRPr sz="1100" b="1">
                    <a:ln>
                      <a:noFill/>
                    </a:ln>
                    <a:solidFill>
                      <a:schemeClr val="accent2">
                        <a:lumMod val="75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val>
            <c:numRef>
              <c:f>SR0796A5!$L$3:$L$13</c:f>
              <c:numCache>
                <c:formatCode>#,##0</c:formatCode>
                <c:ptCount val="11"/>
                <c:pt idx="0">
                  <c:v>21414.0</c:v>
                </c:pt>
                <c:pt idx="1">
                  <c:v>26134.0</c:v>
                </c:pt>
                <c:pt idx="2">
                  <c:v>32414.0</c:v>
                </c:pt>
                <c:pt idx="3">
                  <c:v>39244.0</c:v>
                </c:pt>
                <c:pt idx="4">
                  <c:v>40038.0</c:v>
                </c:pt>
                <c:pt idx="5">
                  <c:v>43665.0</c:v>
                </c:pt>
                <c:pt idx="6">
                  <c:v>41354.0</c:v>
                </c:pt>
                <c:pt idx="7">
                  <c:v>42147.0</c:v>
                </c:pt>
                <c:pt idx="8">
                  <c:v>48194.0</c:v>
                </c:pt>
                <c:pt idx="9">
                  <c:v>52580.0</c:v>
                </c:pt>
                <c:pt idx="10">
                  <c:v>57883.0</c:v>
                </c:pt>
              </c:numCache>
            </c:numRef>
          </c:val>
          <c:smooth val="0"/>
          <c:extLst xmlns:c16r2="http://schemas.microsoft.com/office/drawing/2015/06/chart">
            <c:ext xmlns:c16="http://schemas.microsoft.com/office/drawing/2014/chart" uri="{C3380CC4-5D6E-409C-BE32-E72D297353CC}">
              <c16:uniqueId val="{00000001-6198-419B-994F-CE28FF659BBA}"/>
            </c:ext>
          </c:extLst>
        </c:ser>
        <c:dLbls>
          <c:showLegendKey val="0"/>
          <c:showVal val="0"/>
          <c:showCatName val="0"/>
          <c:showSerName val="0"/>
          <c:showPercent val="0"/>
          <c:showBubbleSize val="0"/>
        </c:dLbls>
        <c:marker val="1"/>
        <c:smooth val="0"/>
        <c:axId val="1401783056"/>
        <c:axId val="1402756272"/>
      </c:lineChart>
      <c:catAx>
        <c:axId val="1401783056"/>
        <c:scaling>
          <c:orientation val="minMax"/>
        </c:scaling>
        <c:delete val="0"/>
        <c:axPos val="b"/>
        <c:title>
          <c:tx>
            <c:rich>
              <a:bodyPr/>
              <a:lstStyle/>
              <a:p>
                <a:pPr>
                  <a:defRPr/>
                </a:pPr>
                <a:r>
                  <a:rPr lang="en-US"/>
                  <a:t>Fiscal Year</a:t>
                </a:r>
              </a:p>
            </c:rich>
          </c:tx>
          <c:layout/>
          <c:overlay val="0"/>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756272"/>
        <c:crosses val="autoZero"/>
        <c:auto val="1"/>
        <c:lblAlgn val="ctr"/>
        <c:lblOffset val="100"/>
        <c:noMultiLvlLbl val="0"/>
      </c:catAx>
      <c:valAx>
        <c:axId val="1402756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a:t>Number</a:t>
                </a:r>
                <a:r>
                  <a:rPr lang="en-US" baseline="0"/>
                  <a:t> of Course Sessions</a:t>
                </a:r>
                <a:endParaRPr lang="en-US"/>
              </a:p>
            </c:rich>
          </c:tx>
          <c:layout/>
          <c:overlay val="0"/>
        </c:title>
        <c:numFmt formatCode="#,##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1783056"/>
        <c:crosses val="autoZero"/>
        <c:crossBetween val="between"/>
      </c:valAx>
      <c:spPr>
        <a:noFill/>
        <a:ln w="25400">
          <a:noFill/>
        </a:ln>
      </c:spPr>
    </c:plotArea>
    <c:legend>
      <c:legendPos val="r"/>
      <c:layout>
        <c:manualLayout>
          <c:xMode val="edge"/>
          <c:yMode val="edge"/>
          <c:x val="0.272063987691194"/>
          <c:y val="0.21139430317112"/>
          <c:w val="0.30755736954899"/>
          <c:h val="0.123899545596448"/>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800" b="1" dirty="0">
                <a:latin typeface="+mj-lt"/>
              </a:rPr>
              <a:t>Total Students</a:t>
            </a:r>
            <a:r>
              <a:rPr lang="en-US" sz="1800" b="1" baseline="0" dirty="0">
                <a:latin typeface="+mj-lt"/>
              </a:rPr>
              <a:t> in Traditional vs. Distance Education Course </a:t>
            </a:r>
            <a:r>
              <a:rPr lang="en-US" sz="1800" b="1" baseline="0" dirty="0" smtClean="0">
                <a:latin typeface="+mj-lt"/>
              </a:rPr>
              <a:t>Sessions</a:t>
            </a:r>
            <a:endParaRPr lang="en-US" sz="1800" b="1" baseline="0" dirty="0">
              <a:latin typeface="+mj-lt"/>
            </a:endParaRPr>
          </a:p>
          <a:p>
            <a:pPr>
              <a:defRPr sz="1400" b="1" i="0" u="none" strike="noStrike" kern="1200" spc="0" baseline="0">
                <a:solidFill>
                  <a:schemeClr val="tx1">
                    <a:lumMod val="65000"/>
                    <a:lumOff val="35000"/>
                  </a:schemeClr>
                </a:solidFill>
                <a:latin typeface="+mn-lt"/>
                <a:ea typeface="+mn-ea"/>
                <a:cs typeface="+mn-cs"/>
              </a:defRPr>
            </a:pPr>
            <a:r>
              <a:rPr lang="en-US" sz="1200" b="1" baseline="0" dirty="0" smtClean="0"/>
              <a:t>(Unduplicated </a:t>
            </a:r>
            <a:r>
              <a:rPr lang="en-US" sz="1200" b="1" baseline="0" dirty="0"/>
              <a:t>Headcount)</a:t>
            </a:r>
            <a:endParaRPr lang="en-US" sz="1200" b="1" dirty="0"/>
          </a:p>
        </c:rich>
      </c:tx>
      <c:layout>
        <c:manualLayout>
          <c:xMode val="edge"/>
          <c:yMode val="edge"/>
          <c:x val="0.128999939585557"/>
          <c:y val="0.0178571428571429"/>
        </c:manualLayout>
      </c:layout>
      <c:overlay val="0"/>
      <c:spPr>
        <a:noFill/>
        <a:ln>
          <a:noFill/>
        </a:ln>
        <a:effectLst/>
      </c:spPr>
    </c:title>
    <c:autoTitleDeleted val="0"/>
    <c:plotArea>
      <c:layout>
        <c:manualLayout>
          <c:layoutTarget val="inner"/>
          <c:xMode val="edge"/>
          <c:yMode val="edge"/>
          <c:x val="0.107393255530559"/>
          <c:y val="0.266440288713911"/>
          <c:w val="0.856892458755156"/>
          <c:h val="0.569760967379078"/>
        </c:manualLayout>
      </c:layout>
      <c:lineChart>
        <c:grouping val="standard"/>
        <c:varyColors val="0"/>
        <c:ser>
          <c:idx val="1"/>
          <c:order val="0"/>
          <c:tx>
            <c:strRef>
              <c:f>SR0796A6!$C$2</c:f>
              <c:strCache>
                <c:ptCount val="1"/>
                <c:pt idx="0">
                  <c:v>Traditional Education</c:v>
                </c:pt>
              </c:strCache>
            </c:strRef>
          </c:tx>
          <c:spPr>
            <a:ln w="47625" cap="rnd">
              <a:solidFill>
                <a:schemeClr val="accent2"/>
              </a:solidFill>
              <a:round/>
            </a:ln>
            <a:effectLst/>
          </c:spPr>
          <c:marker>
            <c:symbol val="circle"/>
            <c:size val="5"/>
            <c:spPr>
              <a:solidFill>
                <a:schemeClr val="accent2"/>
              </a:solidFill>
              <a:ln w="47625">
                <a:solidFill>
                  <a:schemeClr val="accent2"/>
                </a:solidFill>
              </a:ln>
              <a:effectLst/>
            </c:spPr>
          </c:marker>
          <c:dLbls>
            <c:dLbl>
              <c:idx val="0"/>
              <c:delete val="1"/>
              <c:extLst xmlns:c16r2="http://schemas.microsoft.com/office/drawing/2015/06/chart">
                <c:ext xmlns:c16="http://schemas.microsoft.com/office/drawing/2014/chart" uri="{C3380CC4-5D6E-409C-BE32-E72D297353CC}">
                  <c16:uniqueId val="{0000000F-0654-4A48-8862-707E3A8185BC}"/>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2-0654-4A48-8862-707E3A8185B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3-0654-4A48-8862-707E3A8185B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0-0654-4A48-8862-707E3A8185B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0654-4A48-8862-707E3A8185B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0654-4A48-8862-707E3A8185B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6-0654-4A48-8862-707E3A8185BC}"/>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11-0654-4A48-8862-707E3A8185BC}"/>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7-0654-4A48-8862-707E3A8185B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8-0654-4A48-8862-707E3A8185BC}"/>
                </c:ext>
                <c:ext xmlns:c15="http://schemas.microsoft.com/office/drawing/2012/chart" uri="{CE6537A1-D6FC-4f65-9D91-7224C49458BB}"/>
              </c:extLst>
            </c:dLbl>
            <c:dLbl>
              <c:idx val="10"/>
              <c:spPr>
                <a:noFill/>
                <a:ln>
                  <a:noFill/>
                </a:ln>
                <a:effectLst/>
              </c:spPr>
              <c:txPr>
                <a:bodyPr wrap="square" lIns="38100" tIns="19050" rIns="38100" bIns="19050" anchor="ctr">
                  <a:spAutoFit/>
                </a:bodyPr>
                <a:lstStyle/>
                <a:p>
                  <a:pPr>
                    <a:defRPr sz="1400" b="1"/>
                  </a:pPr>
                  <a:endParaRPr lang="en-US"/>
                </a:p>
              </c:txPr>
              <c:dLblPos val="t"/>
              <c:showLegendKey val="0"/>
              <c:showVal val="1"/>
              <c:showCatName val="0"/>
              <c:showSerName val="0"/>
              <c:showPercent val="0"/>
              <c:showBubbleSize val="0"/>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SR0796A6!$A$3:$A$13</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SR0796A6!$C$3:$C$13</c:f>
              <c:numCache>
                <c:formatCode>#,##0</c:formatCode>
                <c:ptCount val="11"/>
                <c:pt idx="0">
                  <c:v>2.630207E6</c:v>
                </c:pt>
                <c:pt idx="1">
                  <c:v>2.694149E6</c:v>
                </c:pt>
                <c:pt idx="2">
                  <c:v>2.810572E6</c:v>
                </c:pt>
                <c:pt idx="3">
                  <c:v>2.923137E6</c:v>
                </c:pt>
                <c:pt idx="4">
                  <c:v>2.758831E6</c:v>
                </c:pt>
                <c:pt idx="5">
                  <c:v>2.570688E6</c:v>
                </c:pt>
                <c:pt idx="6">
                  <c:v>2.388913E6</c:v>
                </c:pt>
                <c:pt idx="7">
                  <c:v>2.257177E6</c:v>
                </c:pt>
                <c:pt idx="8">
                  <c:v>2.25602E6</c:v>
                </c:pt>
                <c:pt idx="9">
                  <c:v>2.244158E6</c:v>
                </c:pt>
                <c:pt idx="10">
                  <c:v>2.25179E6</c:v>
                </c:pt>
              </c:numCache>
            </c:numRef>
          </c:val>
          <c:smooth val="0"/>
          <c:extLst xmlns:c16r2="http://schemas.microsoft.com/office/drawing/2015/06/chart">
            <c:ext xmlns:c16="http://schemas.microsoft.com/office/drawing/2014/chart" uri="{C3380CC4-5D6E-409C-BE32-E72D297353CC}">
              <c16:uniqueId val="{00000000-0654-4A48-8862-707E3A8185BC}"/>
            </c:ext>
          </c:extLst>
        </c:ser>
        <c:ser>
          <c:idx val="0"/>
          <c:order val="1"/>
          <c:tx>
            <c:strRef>
              <c:f>SR0796A6!$B$2</c:f>
              <c:strCache>
                <c:ptCount val="1"/>
                <c:pt idx="0">
                  <c:v>Distance Education</c:v>
                </c:pt>
              </c:strCache>
            </c:strRef>
          </c:tx>
          <c:spPr>
            <a:ln w="47625" cap="rnd">
              <a:solidFill>
                <a:schemeClr val="accent1"/>
              </a:solidFill>
              <a:round/>
            </a:ln>
            <a:effectLst/>
          </c:spPr>
          <c:marker>
            <c:symbol val="circle"/>
            <c:size val="5"/>
            <c:spPr>
              <a:solidFill>
                <a:schemeClr val="accent1"/>
              </a:solidFill>
              <a:ln w="47625">
                <a:solidFill>
                  <a:schemeClr val="accent1"/>
                </a:solidFill>
              </a:ln>
              <a:effectLst/>
            </c:spPr>
          </c:marker>
          <c:dLbls>
            <c:dLbl>
              <c:idx val="0"/>
              <c:delete val="1"/>
              <c:extLst xmlns:c16r2="http://schemas.microsoft.com/office/drawing/2015/06/chart">
                <c:ext xmlns:c16="http://schemas.microsoft.com/office/drawing/2014/chart" uri="{C3380CC4-5D6E-409C-BE32-E72D297353CC}">
                  <c16:uniqueId val="{00000013-0654-4A48-8862-707E3A8185BC}"/>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9-0654-4A48-8862-707E3A8185BC}"/>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A-0654-4A48-8862-707E3A8185BC}"/>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E-0654-4A48-8862-707E3A8185BC}"/>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B-0654-4A48-8862-707E3A8185B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C-0654-4A48-8862-707E3A8185BC}"/>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D-0654-4A48-8862-707E3A8185BC}"/>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14-0654-4A48-8862-707E3A8185BC}"/>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15-0654-4A48-8862-707E3A8185BC}"/>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16-0654-4A48-8862-707E3A8185BC}"/>
                </c:ext>
                <c:ext xmlns:c15="http://schemas.microsoft.com/office/drawing/2012/chart" uri="{CE6537A1-D6FC-4f65-9D91-7224C49458BB}"/>
              </c:extLst>
            </c:dLbl>
            <c:dLbl>
              <c:idx val="10"/>
              <c:layout>
                <c:manualLayout>
                  <c:x val="-0.00493414240651111"/>
                  <c:y val="0.0599032152230971"/>
                </c:manualLayout>
              </c:layout>
              <c:spPr>
                <a:noFill/>
                <a:ln>
                  <a:noFill/>
                </a:ln>
                <a:effectLst/>
              </c:spPr>
              <c:txPr>
                <a:bodyPr wrap="square" lIns="38100" tIns="19050" rIns="38100" bIns="19050" anchor="ctr">
                  <a:spAutoFit/>
                </a:bodyPr>
                <a:lstStyle/>
                <a:p>
                  <a:pPr>
                    <a:defRPr sz="1400" b="1"/>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0654-4A48-8862-707E3A8185BC}"/>
                </c:ex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SR0796A6!$A$3:$A$13</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SR0796A6!$B$3:$B$13</c:f>
              <c:numCache>
                <c:formatCode>#,##0</c:formatCode>
                <c:ptCount val="11"/>
                <c:pt idx="0">
                  <c:v>328372.0</c:v>
                </c:pt>
                <c:pt idx="1">
                  <c:v>392355.0</c:v>
                </c:pt>
                <c:pt idx="2">
                  <c:v>483884.0</c:v>
                </c:pt>
                <c:pt idx="3">
                  <c:v>611689.0</c:v>
                </c:pt>
                <c:pt idx="4">
                  <c:v>649518.0</c:v>
                </c:pt>
                <c:pt idx="5">
                  <c:v>675760.0</c:v>
                </c:pt>
                <c:pt idx="6">
                  <c:v>643255.0</c:v>
                </c:pt>
                <c:pt idx="7">
                  <c:v>633058.0</c:v>
                </c:pt>
                <c:pt idx="8">
                  <c:v>687935.0</c:v>
                </c:pt>
                <c:pt idx="9">
                  <c:v>732577.0</c:v>
                </c:pt>
                <c:pt idx="10">
                  <c:v>796600.0</c:v>
                </c:pt>
              </c:numCache>
            </c:numRef>
          </c:val>
          <c:smooth val="0"/>
          <c:extLst xmlns:c16r2="http://schemas.microsoft.com/office/drawing/2015/06/chart">
            <c:ext xmlns:c16="http://schemas.microsoft.com/office/drawing/2014/chart" uri="{C3380CC4-5D6E-409C-BE32-E72D297353CC}">
              <c16:uniqueId val="{00000001-0654-4A48-8862-707E3A8185BC}"/>
            </c:ext>
          </c:extLst>
        </c:ser>
        <c:dLbls>
          <c:dLblPos val="t"/>
          <c:showLegendKey val="0"/>
          <c:showVal val="1"/>
          <c:showCatName val="0"/>
          <c:showSerName val="0"/>
          <c:showPercent val="0"/>
          <c:showBubbleSize val="0"/>
        </c:dLbls>
        <c:marker val="1"/>
        <c:smooth val="0"/>
        <c:axId val="1318349824"/>
        <c:axId val="1386224208"/>
      </c:lineChart>
      <c:catAx>
        <c:axId val="131834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86224208"/>
        <c:crosses val="autoZero"/>
        <c:auto val="1"/>
        <c:lblAlgn val="ctr"/>
        <c:lblOffset val="100"/>
        <c:noMultiLvlLbl val="0"/>
      </c:catAx>
      <c:valAx>
        <c:axId val="1386224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18349824"/>
        <c:crosses val="autoZero"/>
        <c:crossBetween val="between"/>
      </c:valAx>
      <c:spPr>
        <a:noFill/>
        <a:ln w="25400">
          <a:noFill/>
        </a:ln>
      </c:spPr>
    </c:plotArea>
    <c:legend>
      <c:legendPos val="t"/>
      <c:layout>
        <c:manualLayout>
          <c:xMode val="edge"/>
          <c:yMode val="edge"/>
          <c:x val="0.190858056805399"/>
          <c:y val="0.192298228346457"/>
          <c:w val="0.625309073515343"/>
          <c:h val="0.09001086071137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FF0000"/>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n-US" sz="1600" b="1" dirty="0"/>
              <a:t>Success Rates</a:t>
            </a:r>
            <a:r>
              <a:rPr lang="en-US" sz="1600" b="1" baseline="0" dirty="0"/>
              <a:t> for Credit</a:t>
            </a:r>
          </a:p>
          <a:p>
            <a:pPr algn="ctr">
              <a:defRPr/>
            </a:pPr>
            <a:r>
              <a:rPr lang="en-US" sz="1600" b="1" baseline="0" dirty="0"/>
              <a:t>Traditional Education vs. Distance Education Course Sessions</a:t>
            </a:r>
          </a:p>
          <a:p>
            <a:pPr algn="ctr">
              <a:defRPr/>
            </a:pPr>
            <a:r>
              <a:rPr lang="en-US" baseline="0" dirty="0"/>
              <a:t>  </a:t>
            </a:r>
            <a:endParaRPr lang="en-US" dirty="0"/>
          </a:p>
        </c:rich>
      </c:tx>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0993424003817705"/>
          <c:y val="0.33210434222038"/>
          <c:w val="0.845979168144522"/>
          <c:h val="0.47180733987199"/>
        </c:manualLayout>
      </c:layout>
      <c:lineChart>
        <c:grouping val="standard"/>
        <c:varyColors val="0"/>
        <c:ser>
          <c:idx val="0"/>
          <c:order val="0"/>
          <c:tx>
            <c:strRef>
              <c:f>SR0796A9!$A$20</c:f>
              <c:strCache>
                <c:ptCount val="1"/>
                <c:pt idx="0">
                  <c:v>Traditional Education Success Rate</c:v>
                </c:pt>
              </c:strCache>
            </c:strRef>
          </c:tx>
          <c:spPr>
            <a:ln w="47625" cap="rnd">
              <a:solidFill>
                <a:schemeClr val="accent1"/>
              </a:solidFill>
              <a:round/>
            </a:ln>
            <a:effectLst/>
          </c:spPr>
          <c:marker>
            <c:symbol val="circle"/>
            <c:size val="5"/>
            <c:spPr>
              <a:solidFill>
                <a:schemeClr val="accent1"/>
              </a:solidFill>
              <a:ln w="76200">
                <a:solidFill>
                  <a:schemeClr val="accent1"/>
                </a:solidFill>
              </a:ln>
              <a:effectLst/>
            </c:spPr>
          </c:marker>
          <c:dLbls>
            <c:delete val="1"/>
          </c:dLbls>
          <c:cat>
            <c:strRef>
              <c:f>SR0796A9!$B$19:$L$19</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SR0796A9!$B$20:$L$20</c:f>
              <c:numCache>
                <c:formatCode>0%</c:formatCode>
                <c:ptCount val="11"/>
                <c:pt idx="0">
                  <c:v>0.640612012060473</c:v>
                </c:pt>
                <c:pt idx="1">
                  <c:v>0.648558588469656</c:v>
                </c:pt>
                <c:pt idx="2">
                  <c:v>0.654392737909612</c:v>
                </c:pt>
                <c:pt idx="3">
                  <c:v>0.666545921701005</c:v>
                </c:pt>
                <c:pt idx="4">
                  <c:v>0.674423749964875</c:v>
                </c:pt>
                <c:pt idx="5">
                  <c:v>0.683797005290581</c:v>
                </c:pt>
                <c:pt idx="6">
                  <c:v>0.68716999672216</c:v>
                </c:pt>
                <c:pt idx="7">
                  <c:v>0.697886166871787</c:v>
                </c:pt>
                <c:pt idx="8">
                  <c:v>0.695925099743082</c:v>
                </c:pt>
                <c:pt idx="9">
                  <c:v>0.696868753568706</c:v>
                </c:pt>
                <c:pt idx="10">
                  <c:v>0.70429690777826</c:v>
                </c:pt>
              </c:numCache>
            </c:numRef>
          </c:val>
          <c:smooth val="0"/>
          <c:extLst xmlns:c16r2="http://schemas.microsoft.com/office/drawing/2015/06/chart">
            <c:ext xmlns:c16="http://schemas.microsoft.com/office/drawing/2014/chart" uri="{C3380CC4-5D6E-409C-BE32-E72D297353CC}">
              <c16:uniqueId val="{00000009-D92D-4E32-B680-7320CA7585ED}"/>
            </c:ext>
          </c:extLst>
        </c:ser>
        <c:ser>
          <c:idx val="1"/>
          <c:order val="1"/>
          <c:tx>
            <c:strRef>
              <c:f>SR0796A9!$A$21</c:f>
              <c:strCache>
                <c:ptCount val="1"/>
                <c:pt idx="0">
                  <c:v>Credit DE Success Rate</c:v>
                </c:pt>
              </c:strCache>
            </c:strRef>
          </c:tx>
          <c:spPr>
            <a:ln w="47625" cap="rnd">
              <a:solidFill>
                <a:schemeClr val="accent2"/>
              </a:solidFill>
              <a:round/>
            </a:ln>
            <a:effectLst/>
          </c:spPr>
          <c:marker>
            <c:symbol val="circle"/>
            <c:size val="5"/>
            <c:spPr>
              <a:solidFill>
                <a:schemeClr val="accent2"/>
              </a:solidFill>
              <a:ln w="82550">
                <a:solidFill>
                  <a:schemeClr val="accent2"/>
                </a:solidFill>
              </a:ln>
              <a:effectLst/>
            </c:spPr>
          </c:marker>
          <c:dLbls>
            <c:delete val="1"/>
          </c:dLbls>
          <c:cat>
            <c:strRef>
              <c:f>SR0796A9!$B$19:$L$19</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SR0796A9!$B$21:$L$21</c:f>
              <c:numCache>
                <c:formatCode>0%</c:formatCode>
                <c:ptCount val="11"/>
                <c:pt idx="0">
                  <c:v>0.525089311243522</c:v>
                </c:pt>
                <c:pt idx="1">
                  <c:v>0.530861139088339</c:v>
                </c:pt>
                <c:pt idx="2">
                  <c:v>0.540166151134459</c:v>
                </c:pt>
                <c:pt idx="3">
                  <c:v>0.553126326977457</c:v>
                </c:pt>
                <c:pt idx="4">
                  <c:v>0.570184901676017</c:v>
                </c:pt>
                <c:pt idx="5">
                  <c:v>0.586016237622515</c:v>
                </c:pt>
                <c:pt idx="6">
                  <c:v>0.600117673553949</c:v>
                </c:pt>
                <c:pt idx="7">
                  <c:v>0.618968177028451</c:v>
                </c:pt>
                <c:pt idx="8">
                  <c:v>0.623179476032</c:v>
                </c:pt>
                <c:pt idx="9">
                  <c:v>0.627980421251749</c:v>
                </c:pt>
                <c:pt idx="10">
                  <c:v>0.644595124411502</c:v>
                </c:pt>
              </c:numCache>
            </c:numRef>
          </c:val>
          <c:smooth val="0"/>
          <c:extLst xmlns:c16r2="http://schemas.microsoft.com/office/drawing/2015/06/chart">
            <c:ext xmlns:c16="http://schemas.microsoft.com/office/drawing/2014/chart" uri="{C3380CC4-5D6E-409C-BE32-E72D297353CC}">
              <c16:uniqueId val="{00000013-D92D-4E32-B680-7320CA7585ED}"/>
            </c:ext>
          </c:extLst>
        </c:ser>
        <c:dLbls>
          <c:dLblPos val="t"/>
          <c:showLegendKey val="0"/>
          <c:showVal val="1"/>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noFill/>
              <a:ln w="9525">
                <a:noFill/>
              </a:ln>
              <a:effectLst/>
            </c:spPr>
          </c:downBars>
        </c:upDownBars>
        <c:marker val="1"/>
        <c:smooth val="0"/>
        <c:axId val="1335628128"/>
        <c:axId val="1387170480"/>
      </c:lineChart>
      <c:dateAx>
        <c:axId val="1335628128"/>
        <c:scaling>
          <c:orientation val="minMax"/>
        </c:scaling>
        <c:delete val="0"/>
        <c:axPos val="b"/>
        <c:numFmt formatCode="General" sourceLinked="1"/>
        <c:majorTickMark val="cross"/>
        <c:minorTickMark val="none"/>
        <c:tickLblPos val="nextTo"/>
        <c:spPr>
          <a:noFill/>
          <a:ln w="9525" cap="flat" cmpd="sng" algn="ctr">
            <a:solidFill>
              <a:schemeClr val="accent4">
                <a:lumMod val="75000"/>
              </a:schemeClr>
            </a:solidFill>
            <a:round/>
          </a:ln>
          <a:effectLst/>
        </c:spPr>
        <c:txPr>
          <a:bodyPr rot="-270000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87170480"/>
        <c:crosses val="autoZero"/>
        <c:auto val="0"/>
        <c:lblOffset val="100"/>
        <c:baseTimeUnit val="days"/>
      </c:dateAx>
      <c:valAx>
        <c:axId val="1387170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335628128"/>
        <c:crosses val="autoZero"/>
        <c:crossBetween val="midCat"/>
      </c:valAx>
      <c:spPr>
        <a:noFill/>
        <a:ln>
          <a:noFill/>
        </a:ln>
        <a:effectLst/>
      </c:spPr>
    </c:plotArea>
    <c:legend>
      <c:legendPos val="t"/>
      <c:layout>
        <c:manualLayout>
          <c:xMode val="edge"/>
          <c:yMode val="edge"/>
          <c:x val="0.190889286566452"/>
          <c:y val="0.17276097066814"/>
          <c:w val="0.621247077069912"/>
          <c:h val="0.05494382281162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6"/>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824207686866"/>
          <c:y val="0.0839740933616253"/>
          <c:w val="0.808424297119387"/>
          <c:h val="0.736081804407923"/>
        </c:manualLayout>
      </c:layout>
      <c:lineChart>
        <c:grouping val="standard"/>
        <c:varyColors val="0"/>
        <c:ser>
          <c:idx val="0"/>
          <c:order val="0"/>
          <c:tx>
            <c:strRef>
              <c:f>SR0796A17!$A$20</c:f>
              <c:strCache>
                <c:ptCount val="1"/>
                <c:pt idx="0">
                  <c:v>Female</c:v>
                </c:pt>
              </c:strCache>
            </c:strRef>
          </c:tx>
          <c:spPr>
            <a:ln w="31750"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SR0796A17!$B$19:$L$19</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SR0796A17!$B$20:$L$20</c:f>
              <c:numCache>
                <c:formatCode>0%</c:formatCode>
                <c:ptCount val="11"/>
                <c:pt idx="0">
                  <c:v>0.528179154612199</c:v>
                </c:pt>
                <c:pt idx="1">
                  <c:v>0.532761888165204</c:v>
                </c:pt>
                <c:pt idx="2">
                  <c:v>0.535980323014144</c:v>
                </c:pt>
                <c:pt idx="3">
                  <c:v>0.54574527733745</c:v>
                </c:pt>
                <c:pt idx="4">
                  <c:v>0.564749015098679</c:v>
                </c:pt>
                <c:pt idx="5">
                  <c:v>0.578421625530009</c:v>
                </c:pt>
                <c:pt idx="6">
                  <c:v>0.589329930261978</c:v>
                </c:pt>
                <c:pt idx="7">
                  <c:v>0.607489142618472</c:v>
                </c:pt>
                <c:pt idx="8">
                  <c:v>0.606507950716842</c:v>
                </c:pt>
                <c:pt idx="9">
                  <c:v>0.609347536458738</c:v>
                </c:pt>
                <c:pt idx="10">
                  <c:v>0.624584294590273</c:v>
                </c:pt>
              </c:numCache>
            </c:numRef>
          </c:val>
          <c:smooth val="0"/>
          <c:extLst xmlns:c16r2="http://schemas.microsoft.com/office/drawing/2015/06/chart">
            <c:ext xmlns:c16="http://schemas.microsoft.com/office/drawing/2014/chart" uri="{C3380CC4-5D6E-409C-BE32-E72D297353CC}">
              <c16:uniqueId val="{00000000-D926-4B47-A2F0-F6BBE64997DE}"/>
            </c:ext>
          </c:extLst>
        </c:ser>
        <c:ser>
          <c:idx val="1"/>
          <c:order val="1"/>
          <c:tx>
            <c:strRef>
              <c:f>SR0796A17!$A$21</c:f>
              <c:strCache>
                <c:ptCount val="1"/>
                <c:pt idx="0">
                  <c:v>Male</c:v>
                </c:pt>
              </c:strCache>
            </c:strRef>
          </c:tx>
          <c:spPr>
            <a:ln w="31750"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SR0796A17!$B$19:$L$19</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SR0796A17!$B$21:$L$21</c:f>
              <c:numCache>
                <c:formatCode>0%</c:formatCode>
                <c:ptCount val="11"/>
                <c:pt idx="0">
                  <c:v>0.512654740640024</c:v>
                </c:pt>
                <c:pt idx="1">
                  <c:v>0.519356619382767</c:v>
                </c:pt>
                <c:pt idx="2">
                  <c:v>0.524212271973466</c:v>
                </c:pt>
                <c:pt idx="3">
                  <c:v>0.540718004858476</c:v>
                </c:pt>
                <c:pt idx="4">
                  <c:v>0.541430662440557</c:v>
                </c:pt>
                <c:pt idx="5">
                  <c:v>0.554562893832636</c:v>
                </c:pt>
                <c:pt idx="6">
                  <c:v>0.572587943862094</c:v>
                </c:pt>
                <c:pt idx="7">
                  <c:v>0.584834984267074</c:v>
                </c:pt>
                <c:pt idx="8">
                  <c:v>0.587085442356747</c:v>
                </c:pt>
                <c:pt idx="9">
                  <c:v>0.590859167404783</c:v>
                </c:pt>
                <c:pt idx="10">
                  <c:v>0.606114714847917</c:v>
                </c:pt>
              </c:numCache>
            </c:numRef>
          </c:val>
          <c:smooth val="0"/>
          <c:extLst xmlns:c16r2="http://schemas.microsoft.com/office/drawing/2015/06/chart">
            <c:ext xmlns:c16="http://schemas.microsoft.com/office/drawing/2014/chart" uri="{C3380CC4-5D6E-409C-BE32-E72D297353CC}">
              <c16:uniqueId val="{00000001-D926-4B47-A2F0-F6BBE64997DE}"/>
            </c:ext>
          </c:extLst>
        </c:ser>
        <c:dLbls>
          <c:dLblPos val="t"/>
          <c:showLegendKey val="0"/>
          <c:showVal val="1"/>
          <c:showCatName val="0"/>
          <c:showSerName val="0"/>
          <c:showPercent val="0"/>
          <c:showBubbleSize val="0"/>
        </c:dLbls>
        <c:marker val="1"/>
        <c:smooth val="0"/>
        <c:axId val="1384271232"/>
        <c:axId val="1384146912"/>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SR0796A17!$A$22</c15:sqref>
                        </c15:formulaRef>
                      </c:ext>
                    </c:extLst>
                    <c:strCache>
                      <c:ptCount val="1"/>
                      <c:pt idx="0">
                        <c:v>Unknown/Declined to state</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tx1">
                                <a:lumMod val="35000"/>
                                <a:lumOff val="65000"/>
                              </a:schemeClr>
                            </a:solidFill>
                          </a:ln>
                          <a:effectLst/>
                        </c:spPr>
                      </c15:leaderLines>
                    </c:ext>
                  </c:extLst>
                </c:dLbls>
                <c:cat>
                  <c:strRef>
                    <c:extLst xmlns:c16r2="http://schemas.microsoft.com/office/drawing/2015/06/chart">
                      <c:ext uri="{02D57815-91ED-43cb-92C2-25804820EDAC}">
                        <c15:formulaRef>
                          <c15:sqref>SR0796A17!$B$19:$L$19</c15:sqref>
                        </c15:formulaRef>
                      </c:ext>
                    </c:extLst>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extLst xmlns:c16r2="http://schemas.microsoft.com/office/drawing/2015/06/chart">
                      <c:ext uri="{02D57815-91ED-43cb-92C2-25804820EDAC}">
                        <c15:formulaRef>
                          <c15:sqref>SR0796A17!$B$22:$L$22</c15:sqref>
                        </c15:formulaRef>
                      </c:ext>
                    </c:extLst>
                    <c:numCache>
                      <c:formatCode>0%</c:formatCode>
                      <c:ptCount val="11"/>
                      <c:pt idx="0">
                        <c:v>0.549046697982868</c:v>
                      </c:pt>
                      <c:pt idx="1">
                        <c:v>0.557638238050609</c:v>
                      </c:pt>
                      <c:pt idx="2">
                        <c:v>0.557648587203638</c:v>
                      </c:pt>
                      <c:pt idx="3">
                        <c:v>0.599028400597907</c:v>
                      </c:pt>
                      <c:pt idx="4">
                        <c:v>0.587937946662019</c:v>
                      </c:pt>
                      <c:pt idx="5">
                        <c:v>0.601030670767185</c:v>
                      </c:pt>
                      <c:pt idx="6">
                        <c:v>0.60192131747484</c:v>
                      </c:pt>
                      <c:pt idx="7">
                        <c:v>0.607747944119687</c:v>
                      </c:pt>
                      <c:pt idx="8">
                        <c:v>0.605542123860889</c:v>
                      </c:pt>
                      <c:pt idx="9">
                        <c:v>0.604467569749708</c:v>
                      </c:pt>
                      <c:pt idx="10">
                        <c:v>0.602608197191172</c:v>
                      </c:pt>
                    </c:numCache>
                  </c:numRef>
                </c:val>
                <c:smooth val="0"/>
                <c:extLst xmlns:c16r2="http://schemas.microsoft.com/office/drawing/2015/06/chart">
                  <c:ext xmlns:c16="http://schemas.microsoft.com/office/drawing/2014/chart" uri="{C3380CC4-5D6E-409C-BE32-E72D297353CC}">
                    <c16:uniqueId val="{00000002-D926-4B47-A2F0-F6BBE64997DE}"/>
                  </c:ext>
                </c:extLst>
              </c15:ser>
            </c15:filteredLineSeries>
          </c:ext>
        </c:extLst>
      </c:lineChart>
      <c:catAx>
        <c:axId val="13842712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Fiscal Year</a:t>
                </a:r>
              </a:p>
            </c:rich>
          </c:tx>
          <c:layout/>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384146912"/>
        <c:crosses val="autoZero"/>
        <c:auto val="1"/>
        <c:lblAlgn val="ctr"/>
        <c:lblOffset val="100"/>
        <c:noMultiLvlLbl val="0"/>
      </c:catAx>
      <c:valAx>
        <c:axId val="1384146912"/>
        <c:scaling>
          <c:orientation val="minMax"/>
          <c:min val="0.45"/>
        </c:scaling>
        <c:delete val="0"/>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US"/>
                  <a:t>Success Rate*</a:t>
                </a:r>
              </a:p>
            </c:rich>
          </c:tx>
          <c:layout/>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42712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CombinedEthnicity!$A$39</c:f>
              <c:strCache>
                <c:ptCount val="1"/>
                <c:pt idx="0">
                  <c:v>Asian/ Pacific Islander</c:v>
                </c:pt>
              </c:strCache>
            </c:strRef>
          </c:tx>
          <c:spPr>
            <a:ln w="38100" cap="rnd">
              <a:solidFill>
                <a:schemeClr val="accent1"/>
              </a:solidFill>
              <a:round/>
            </a:ln>
            <a:effectLst/>
          </c:spPr>
          <c:marker>
            <c:symbol val="diamond"/>
            <c:size val="6"/>
            <c:spPr>
              <a:solidFill>
                <a:schemeClr val="accent1"/>
              </a:solidFill>
              <a:ln w="9525">
                <a:solidFill>
                  <a:schemeClr val="accent1"/>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CombinedEthnicity!$B$39:$L$39</c:f>
              <c:numCache>
                <c:formatCode>0%</c:formatCode>
                <c:ptCount val="11"/>
                <c:pt idx="0">
                  <c:v>0.58</c:v>
                </c:pt>
                <c:pt idx="1">
                  <c:v>0.590467386648028</c:v>
                </c:pt>
                <c:pt idx="2">
                  <c:v>0.587703452056764</c:v>
                </c:pt>
                <c:pt idx="3">
                  <c:v>0.605407442437857</c:v>
                </c:pt>
                <c:pt idx="4">
                  <c:v>0.619848803085412</c:v>
                </c:pt>
                <c:pt idx="5">
                  <c:v>0.648820476377803</c:v>
                </c:pt>
                <c:pt idx="6">
                  <c:v>0.662115565693673</c:v>
                </c:pt>
                <c:pt idx="7">
                  <c:v>0.674343949384661</c:v>
                </c:pt>
                <c:pt idx="8">
                  <c:v>0.67769040247678</c:v>
                </c:pt>
                <c:pt idx="9">
                  <c:v>0.677827132853809</c:v>
                </c:pt>
                <c:pt idx="10">
                  <c:v>0.7</c:v>
                </c:pt>
              </c:numCache>
            </c:numRef>
          </c:val>
          <c:smooth val="0"/>
          <c:extLst xmlns:c16r2="http://schemas.microsoft.com/office/drawing/2015/06/chart">
            <c:ext xmlns:c16="http://schemas.microsoft.com/office/drawing/2014/chart" uri="{C3380CC4-5D6E-409C-BE32-E72D297353CC}">
              <c16:uniqueId val="{00000000-F8D3-49E5-A479-83A57EFFA72E}"/>
            </c:ext>
          </c:extLst>
        </c:ser>
        <c:ser>
          <c:idx val="1"/>
          <c:order val="1"/>
          <c:tx>
            <c:strRef>
              <c:f>CombinedEthnicity!$A$40</c:f>
              <c:strCache>
                <c:ptCount val="1"/>
                <c:pt idx="0">
                  <c:v>Black/African American</c:v>
                </c:pt>
              </c:strCache>
            </c:strRef>
          </c:tx>
          <c:spPr>
            <a:ln w="31750" cap="rnd">
              <a:solidFill>
                <a:schemeClr val="accent2"/>
              </a:solidFill>
              <a:round/>
            </a:ln>
            <a:effectLst/>
          </c:spPr>
          <c:marker>
            <c:symbol val="square"/>
            <c:size val="6"/>
            <c:spPr>
              <a:solidFill>
                <a:schemeClr val="accent2"/>
              </a:solidFill>
              <a:ln w="9525">
                <a:solidFill>
                  <a:schemeClr val="accent2"/>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CombinedEthnicity!$B$40:$L$40</c:f>
              <c:numCache>
                <c:formatCode>0%</c:formatCode>
                <c:ptCount val="11"/>
                <c:pt idx="0">
                  <c:v>0.39</c:v>
                </c:pt>
                <c:pt idx="1">
                  <c:v>0.398081985708913</c:v>
                </c:pt>
                <c:pt idx="2">
                  <c:v>0.400799048984644</c:v>
                </c:pt>
                <c:pt idx="3">
                  <c:v>0.40792245394654</c:v>
                </c:pt>
                <c:pt idx="4">
                  <c:v>0.425571581876717</c:v>
                </c:pt>
                <c:pt idx="5">
                  <c:v>0.429455455635003</c:v>
                </c:pt>
                <c:pt idx="6">
                  <c:v>0.438560985397003</c:v>
                </c:pt>
                <c:pt idx="7">
                  <c:v>0.458960705963822</c:v>
                </c:pt>
                <c:pt idx="8">
                  <c:v>0.460330169211721</c:v>
                </c:pt>
                <c:pt idx="9">
                  <c:v>0.466156408629442</c:v>
                </c:pt>
                <c:pt idx="10">
                  <c:v>0.49</c:v>
                </c:pt>
              </c:numCache>
            </c:numRef>
          </c:val>
          <c:smooth val="0"/>
          <c:extLst xmlns:c16r2="http://schemas.microsoft.com/office/drawing/2015/06/chart">
            <c:ext xmlns:c16="http://schemas.microsoft.com/office/drawing/2014/chart" uri="{C3380CC4-5D6E-409C-BE32-E72D297353CC}">
              <c16:uniqueId val="{00000001-F8D3-49E5-A479-83A57EFFA72E}"/>
            </c:ext>
          </c:extLst>
        </c:ser>
        <c:ser>
          <c:idx val="2"/>
          <c:order val="2"/>
          <c:tx>
            <c:strRef>
              <c:f>CombinedEthnicity!$A$41</c:f>
              <c:strCache>
                <c:ptCount val="1"/>
                <c:pt idx="0">
                  <c:v>Filipino</c:v>
                </c:pt>
              </c:strCache>
            </c:strRef>
          </c:tx>
          <c:spPr>
            <a:ln w="38100" cap="rnd">
              <a:solidFill>
                <a:schemeClr val="accent3"/>
              </a:solidFill>
              <a:round/>
            </a:ln>
            <a:effectLst/>
          </c:spPr>
          <c:marker>
            <c:symbol val="triangle"/>
            <c:size val="6"/>
            <c:spPr>
              <a:solidFill>
                <a:schemeClr val="accent3"/>
              </a:solidFill>
              <a:ln w="9525">
                <a:solidFill>
                  <a:schemeClr val="accent3"/>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CombinedEthnicity!$B$41:$L$41</c:f>
              <c:numCache>
                <c:formatCode>0%</c:formatCode>
                <c:ptCount val="11"/>
                <c:pt idx="0">
                  <c:v>0.51</c:v>
                </c:pt>
                <c:pt idx="1">
                  <c:v>0.518606398544707</c:v>
                </c:pt>
                <c:pt idx="2">
                  <c:v>0.532774006107142</c:v>
                </c:pt>
                <c:pt idx="3">
                  <c:v>0.560735713583161</c:v>
                </c:pt>
                <c:pt idx="4">
                  <c:v>0.571166400125842</c:v>
                </c:pt>
                <c:pt idx="5">
                  <c:v>0.588873435326843</c:v>
                </c:pt>
                <c:pt idx="6">
                  <c:v>0.612191780821918</c:v>
                </c:pt>
                <c:pt idx="7">
                  <c:v>0.630443822249328</c:v>
                </c:pt>
                <c:pt idx="8">
                  <c:v>0.632239915607575</c:v>
                </c:pt>
                <c:pt idx="9">
                  <c:v>0.634222668920462</c:v>
                </c:pt>
                <c:pt idx="10">
                  <c:v>0.65</c:v>
                </c:pt>
              </c:numCache>
            </c:numRef>
          </c:val>
          <c:smooth val="0"/>
          <c:extLst xmlns:c16r2="http://schemas.microsoft.com/office/drawing/2015/06/chart">
            <c:ext xmlns:c16="http://schemas.microsoft.com/office/drawing/2014/chart" uri="{C3380CC4-5D6E-409C-BE32-E72D297353CC}">
              <c16:uniqueId val="{00000002-F8D3-49E5-A479-83A57EFFA72E}"/>
            </c:ext>
          </c:extLst>
        </c:ser>
        <c:ser>
          <c:idx val="3"/>
          <c:order val="3"/>
          <c:tx>
            <c:strRef>
              <c:f>CombinedEthnicity!$A$42</c:f>
              <c:strCache>
                <c:ptCount val="1"/>
                <c:pt idx="0">
                  <c:v>Hispanic</c:v>
                </c:pt>
              </c:strCache>
            </c:strRef>
          </c:tx>
          <c:spPr>
            <a:ln w="38100" cap="rnd">
              <a:solidFill>
                <a:schemeClr val="accent4"/>
              </a:solidFill>
              <a:round/>
            </a:ln>
            <a:effectLst/>
          </c:spPr>
          <c:marker>
            <c:symbol val="x"/>
            <c:size val="6"/>
            <c:spPr>
              <a:noFill/>
              <a:ln w="9525">
                <a:solidFill>
                  <a:schemeClr val="accent4"/>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CombinedEthnicity!$B$42:$L$42</c:f>
              <c:numCache>
                <c:formatCode>0%</c:formatCode>
                <c:ptCount val="11"/>
                <c:pt idx="0">
                  <c:v>0.47</c:v>
                </c:pt>
                <c:pt idx="1">
                  <c:v>0.462992611249925</c:v>
                </c:pt>
                <c:pt idx="2">
                  <c:v>0.474950012528829</c:v>
                </c:pt>
                <c:pt idx="3">
                  <c:v>0.487441669735848</c:v>
                </c:pt>
                <c:pt idx="4">
                  <c:v>0.503204632118083</c:v>
                </c:pt>
                <c:pt idx="5">
                  <c:v>0.517093223789791</c:v>
                </c:pt>
                <c:pt idx="6">
                  <c:v>0.532537099883967</c:v>
                </c:pt>
                <c:pt idx="7">
                  <c:v>0.548423958330506</c:v>
                </c:pt>
                <c:pt idx="8">
                  <c:v>0.554302475996137</c:v>
                </c:pt>
                <c:pt idx="9">
                  <c:v>0.561951130184158</c:v>
                </c:pt>
                <c:pt idx="10">
                  <c:v>0.58</c:v>
                </c:pt>
              </c:numCache>
            </c:numRef>
          </c:val>
          <c:smooth val="0"/>
          <c:extLst xmlns:c16r2="http://schemas.microsoft.com/office/drawing/2015/06/chart">
            <c:ext xmlns:c16="http://schemas.microsoft.com/office/drawing/2014/chart" uri="{C3380CC4-5D6E-409C-BE32-E72D297353CC}">
              <c16:uniqueId val="{00000003-F8D3-49E5-A479-83A57EFFA72E}"/>
            </c:ext>
          </c:extLst>
        </c:ser>
        <c:ser>
          <c:idx val="4"/>
          <c:order val="4"/>
          <c:tx>
            <c:strRef>
              <c:f>CombinedEthnicity!$A$43</c:f>
              <c:strCache>
                <c:ptCount val="1"/>
                <c:pt idx="0">
                  <c:v>Native American</c:v>
                </c:pt>
              </c:strCache>
            </c:strRef>
          </c:tx>
          <c:spPr>
            <a:ln w="38100" cap="rnd">
              <a:solidFill>
                <a:schemeClr val="accent5"/>
              </a:solidFill>
              <a:round/>
            </a:ln>
            <a:effectLst/>
          </c:spPr>
          <c:marker>
            <c:symbol val="star"/>
            <c:size val="6"/>
            <c:spPr>
              <a:noFill/>
              <a:ln w="9525">
                <a:solidFill>
                  <a:schemeClr val="accent5"/>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CombinedEthnicity!$B$43:$L$43</c:f>
              <c:numCache>
                <c:formatCode>0%</c:formatCode>
                <c:ptCount val="11"/>
                <c:pt idx="0">
                  <c:v>0.48</c:v>
                </c:pt>
                <c:pt idx="1">
                  <c:v>0.473881797704602</c:v>
                </c:pt>
                <c:pt idx="2">
                  <c:v>0.484341057204924</c:v>
                </c:pt>
                <c:pt idx="3">
                  <c:v>0.512408194820255</c:v>
                </c:pt>
                <c:pt idx="4">
                  <c:v>0.511799829400057</c:v>
                </c:pt>
                <c:pt idx="5">
                  <c:v>0.516224814422057</c:v>
                </c:pt>
                <c:pt idx="6">
                  <c:v>0.537049094934236</c:v>
                </c:pt>
                <c:pt idx="7">
                  <c:v>0.56076364154438</c:v>
                </c:pt>
                <c:pt idx="8">
                  <c:v>0.567221322338389</c:v>
                </c:pt>
                <c:pt idx="9">
                  <c:v>0.519294377067255</c:v>
                </c:pt>
                <c:pt idx="10">
                  <c:v>0.55</c:v>
                </c:pt>
              </c:numCache>
            </c:numRef>
          </c:val>
          <c:smooth val="0"/>
          <c:extLst xmlns:c16r2="http://schemas.microsoft.com/office/drawing/2015/06/chart">
            <c:ext xmlns:c16="http://schemas.microsoft.com/office/drawing/2014/chart" uri="{C3380CC4-5D6E-409C-BE32-E72D297353CC}">
              <c16:uniqueId val="{00000004-F8D3-49E5-A479-83A57EFFA72E}"/>
            </c:ext>
          </c:extLst>
        </c:ser>
        <c:ser>
          <c:idx val="5"/>
          <c:order val="5"/>
          <c:tx>
            <c:strRef>
              <c:f>CombinedEthnicity!$A$44</c:f>
              <c:strCache>
                <c:ptCount val="1"/>
                <c:pt idx="0">
                  <c:v>Two or More Races </c:v>
                </c:pt>
              </c:strCache>
            </c:strRef>
          </c:tx>
          <c:spPr>
            <a:ln w="38100" cap="rnd">
              <a:solidFill>
                <a:schemeClr val="accent6"/>
              </a:solidFill>
              <a:round/>
            </a:ln>
            <a:effectLst/>
          </c:spPr>
          <c:marker>
            <c:symbol val="circle"/>
            <c:size val="6"/>
            <c:spPr>
              <a:solidFill>
                <a:schemeClr val="accent6"/>
              </a:solidFill>
              <a:ln w="9525">
                <a:solidFill>
                  <a:schemeClr val="accent6"/>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CombinedEthnicity!$B$44:$L$44</c:f>
              <c:numCache>
                <c:formatCode>0%</c:formatCode>
                <c:ptCount val="11"/>
                <c:pt idx="0">
                  <c:v>0.51</c:v>
                </c:pt>
                <c:pt idx="1">
                  <c:v>0.513721484508002</c:v>
                </c:pt>
                <c:pt idx="2">
                  <c:v>0.517611289582377</c:v>
                </c:pt>
                <c:pt idx="3">
                  <c:v>0.483168316831683</c:v>
                </c:pt>
                <c:pt idx="4">
                  <c:v>0.499190692969145</c:v>
                </c:pt>
                <c:pt idx="5">
                  <c:v>0.521797631862217</c:v>
                </c:pt>
                <c:pt idx="6">
                  <c:v>0.538668946468499</c:v>
                </c:pt>
                <c:pt idx="7">
                  <c:v>0.559669260700389</c:v>
                </c:pt>
                <c:pt idx="8">
                  <c:v>0.564675926681574</c:v>
                </c:pt>
                <c:pt idx="9">
                  <c:v>0.56625154591734</c:v>
                </c:pt>
                <c:pt idx="10">
                  <c:v>0.59</c:v>
                </c:pt>
              </c:numCache>
            </c:numRef>
          </c:val>
          <c:smooth val="0"/>
          <c:extLst xmlns:c16r2="http://schemas.microsoft.com/office/drawing/2015/06/chart">
            <c:ext xmlns:c16="http://schemas.microsoft.com/office/drawing/2014/chart" uri="{C3380CC4-5D6E-409C-BE32-E72D297353CC}">
              <c16:uniqueId val="{00000005-F8D3-49E5-A479-83A57EFFA72E}"/>
            </c:ext>
          </c:extLst>
        </c:ser>
        <c:ser>
          <c:idx val="7"/>
          <c:order val="7"/>
          <c:tx>
            <c:strRef>
              <c:f>CombinedEthnicity!$A$46</c:f>
              <c:strCache>
                <c:ptCount val="1"/>
                <c:pt idx="0">
                  <c:v>White</c:v>
                </c:pt>
              </c:strCache>
            </c:strRef>
          </c:tx>
          <c:spPr>
            <a:ln w="31750" cap="rnd">
              <a:solidFill>
                <a:schemeClr val="accent2">
                  <a:lumMod val="60000"/>
                </a:schemeClr>
              </a:solidFill>
              <a:round/>
            </a:ln>
            <a:effectLst/>
          </c:spPr>
          <c:marker>
            <c:symbol val="dot"/>
            <c:size val="6"/>
            <c:spPr>
              <a:solidFill>
                <a:schemeClr val="accent2">
                  <a:lumMod val="60000"/>
                </a:schemeClr>
              </a:solidFill>
              <a:ln w="9525">
                <a:solidFill>
                  <a:schemeClr val="accent2">
                    <a:lumMod val="60000"/>
                  </a:schemeClr>
                </a:solidFill>
                <a:round/>
              </a:ln>
              <a:effectLst/>
            </c:spPr>
          </c:marker>
          <c:cat>
            <c:strRef>
              <c:f>CombinedEthnicity!$B$38:$L$38</c:f>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f>CombinedEthnicity!$B$46:$L$46</c:f>
              <c:numCache>
                <c:formatCode>0%</c:formatCode>
                <c:ptCount val="11"/>
                <c:pt idx="0">
                  <c:v>0.57</c:v>
                </c:pt>
                <c:pt idx="1">
                  <c:v>0.566315327184893</c:v>
                </c:pt>
                <c:pt idx="2">
                  <c:v>0.569775143979653</c:v>
                </c:pt>
                <c:pt idx="3">
                  <c:v>0.593750530947891</c:v>
                </c:pt>
                <c:pt idx="4">
                  <c:v>0.598324332401221</c:v>
                </c:pt>
                <c:pt idx="5">
                  <c:v>0.617525992287424</c:v>
                </c:pt>
                <c:pt idx="6">
                  <c:v>0.634952355476029</c:v>
                </c:pt>
                <c:pt idx="7">
                  <c:v>0.650552879467805</c:v>
                </c:pt>
                <c:pt idx="8">
                  <c:v>0.653070331211467</c:v>
                </c:pt>
                <c:pt idx="9">
                  <c:v>0.657705423662547</c:v>
                </c:pt>
                <c:pt idx="10">
                  <c:v>0.68</c:v>
                </c:pt>
              </c:numCache>
            </c:numRef>
          </c:val>
          <c:smooth val="0"/>
          <c:extLst xmlns:c16r2="http://schemas.microsoft.com/office/drawing/2015/06/chart">
            <c:ext xmlns:c16="http://schemas.microsoft.com/office/drawing/2014/chart" uri="{C3380CC4-5D6E-409C-BE32-E72D297353CC}">
              <c16:uniqueId val="{00000006-F8D3-49E5-A479-83A57EFFA72E}"/>
            </c:ext>
          </c:extLst>
        </c:ser>
        <c:dLbls>
          <c:showLegendKey val="0"/>
          <c:showVal val="0"/>
          <c:showCatName val="0"/>
          <c:showSerName val="0"/>
          <c:showPercent val="0"/>
          <c:showBubbleSize val="0"/>
        </c:dLbls>
        <c:marker val="1"/>
        <c:smooth val="0"/>
        <c:axId val="1402759584"/>
        <c:axId val="1403249904"/>
        <c:extLst xmlns:c16r2="http://schemas.microsoft.com/office/drawing/2015/06/chart">
          <c:ext xmlns:c15="http://schemas.microsoft.com/office/drawing/2012/chart" uri="{02D57815-91ED-43cb-92C2-25804820EDAC}">
            <c15:filteredLineSeries>
              <c15:ser>
                <c:idx val="6"/>
                <c:order val="6"/>
                <c:tx>
                  <c:strRef>
                    <c:extLst xmlns:c16r2="http://schemas.microsoft.com/office/drawing/2015/06/chart">
                      <c:ext uri="{02D57815-91ED-43cb-92C2-25804820EDAC}">
                        <c15:formulaRef>
                          <c15:sqref>CombinedEthnicity!$A$45</c15:sqref>
                        </c15:formulaRef>
                      </c:ext>
                    </c:extLst>
                    <c:strCache>
                      <c:ptCount val="1"/>
                      <c:pt idx="0">
                        <c:v>Unknown/Declined to State</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strRef>
                    <c:extLst xmlns:c16r2="http://schemas.microsoft.com/office/drawing/2015/06/chart">
                      <c:ext uri="{02D57815-91ED-43cb-92C2-25804820EDAC}">
                        <c15:formulaRef>
                          <c15:sqref>CombinedEthnicity!$B$38:$L$38</c15:sqref>
                        </c15:formulaRef>
                      </c:ext>
                    </c:extLst>
                    <c:strCache>
                      <c:ptCount val="11"/>
                      <c:pt idx="0">
                        <c:v>2005-06</c:v>
                      </c:pt>
                      <c:pt idx="1">
                        <c:v>2006-07</c:v>
                      </c:pt>
                      <c:pt idx="2">
                        <c:v>2007-08</c:v>
                      </c:pt>
                      <c:pt idx="3">
                        <c:v>2008-09</c:v>
                      </c:pt>
                      <c:pt idx="4">
                        <c:v>2009-10</c:v>
                      </c:pt>
                      <c:pt idx="5">
                        <c:v>2010-11</c:v>
                      </c:pt>
                      <c:pt idx="6">
                        <c:v>2011-12</c:v>
                      </c:pt>
                      <c:pt idx="7">
                        <c:v>2012-13</c:v>
                      </c:pt>
                      <c:pt idx="8">
                        <c:v>2013-14</c:v>
                      </c:pt>
                      <c:pt idx="9">
                        <c:v>2014-15</c:v>
                      </c:pt>
                      <c:pt idx="10">
                        <c:v>2015-16</c:v>
                      </c:pt>
                    </c:strCache>
                  </c:strRef>
                </c:cat>
                <c:val>
                  <c:numRef>
                    <c:extLst xmlns:c16r2="http://schemas.microsoft.com/office/drawing/2015/06/chart">
                      <c:ext uri="{02D57815-91ED-43cb-92C2-25804820EDAC}">
                        <c15:formulaRef>
                          <c15:sqref>CombinedEthnicity!$B$45:$L$45</c15:sqref>
                        </c15:formulaRef>
                      </c:ext>
                    </c:extLst>
                    <c:numCache>
                      <c:formatCode>0%</c:formatCode>
                      <c:ptCount val="11"/>
                      <c:pt idx="0">
                        <c:v>0.56</c:v>
                      </c:pt>
                      <c:pt idx="1">
                        <c:v>0.542926178970172</c:v>
                      </c:pt>
                      <c:pt idx="2">
                        <c:v>0.547818047799308</c:v>
                      </c:pt>
                      <c:pt idx="3">
                        <c:v>0.556764393178078</c:v>
                      </c:pt>
                      <c:pt idx="4">
                        <c:v>0.568124616521206</c:v>
                      </c:pt>
                      <c:pt idx="5">
                        <c:v>0.594986146810428</c:v>
                      </c:pt>
                      <c:pt idx="6">
                        <c:v>0.60586888789979</c:v>
                      </c:pt>
                      <c:pt idx="7">
                        <c:v>0.637554489973845</c:v>
                      </c:pt>
                      <c:pt idx="8">
                        <c:v>0.642719661245308</c:v>
                      </c:pt>
                      <c:pt idx="9">
                        <c:v>0.645377585626634</c:v>
                      </c:pt>
                      <c:pt idx="10">
                        <c:v>0.66</c:v>
                      </c:pt>
                    </c:numCache>
                  </c:numRef>
                </c:val>
                <c:smooth val="0"/>
                <c:extLst xmlns:c16r2="http://schemas.microsoft.com/office/drawing/2015/06/chart">
                  <c:ext xmlns:c16="http://schemas.microsoft.com/office/drawing/2014/chart" uri="{C3380CC4-5D6E-409C-BE32-E72D297353CC}">
                    <c16:uniqueId val="{00000007-F8D3-49E5-A479-83A57EFFA72E}"/>
                  </c:ext>
                </c:extLst>
              </c15:ser>
            </c15:filteredLineSeries>
          </c:ext>
        </c:extLst>
      </c:lineChart>
      <c:catAx>
        <c:axId val="14027595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a:t>Fiscal Year</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403249904"/>
        <c:crosses val="autoZero"/>
        <c:auto val="1"/>
        <c:lblAlgn val="ctr"/>
        <c:lblOffset val="100"/>
        <c:noMultiLvlLbl val="0"/>
      </c:catAx>
      <c:valAx>
        <c:axId val="1403249904"/>
        <c:scaling>
          <c:orientation val="minMax"/>
          <c:min val="0.3"/>
        </c:scaling>
        <c:delete val="0"/>
        <c:axPos val="l"/>
        <c:title>
          <c:tx>
            <c:rich>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r>
                  <a:rPr lang="en-US" b="1" dirty="0"/>
                  <a:t>Success </a:t>
                </a:r>
                <a:r>
                  <a:rPr lang="en-US" b="1" dirty="0" smtClean="0"/>
                  <a:t>Rate*</a:t>
                </a:r>
                <a:endParaRPr lang="en-US" b="1" dirty="0"/>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027595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340362-15BB-FA46-B1EB-1AD387EE7FA9}" type="datetimeFigureOut">
              <a:rPr lang="en-US" smtClean="0"/>
              <a:t>8/4/17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822D9-B837-4F4A-BA94-199227DD15E6}" type="slidenum">
              <a:rPr lang="en-US" smtClean="0"/>
              <a:t>‹#›</a:t>
            </a:fld>
            <a:endParaRPr lang="en-US"/>
          </a:p>
        </p:txBody>
      </p:sp>
    </p:spTree>
    <p:extLst>
      <p:ext uri="{BB962C8B-B14F-4D97-AF65-F5344CB8AC3E}">
        <p14:creationId xmlns:p14="http://schemas.microsoft.com/office/powerpoint/2010/main" val="2118564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822D9-B837-4F4A-BA94-199227DD15E6}" type="slidenum">
              <a:rPr lang="en-US" smtClean="0"/>
              <a:t>1</a:t>
            </a:fld>
            <a:endParaRPr lang="en-US"/>
          </a:p>
        </p:txBody>
      </p:sp>
    </p:spTree>
    <p:extLst>
      <p:ext uri="{BB962C8B-B14F-4D97-AF65-F5344CB8AC3E}">
        <p14:creationId xmlns:p14="http://schemas.microsoft.com/office/powerpoint/2010/main" val="144194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A822D9-B837-4F4A-BA94-199227DD15E6}" type="slidenum">
              <a:rPr lang="en-US" smtClean="0"/>
              <a:t>2</a:t>
            </a:fld>
            <a:endParaRPr lang="en-US"/>
          </a:p>
        </p:txBody>
      </p:sp>
    </p:spTree>
    <p:extLst>
      <p:ext uri="{BB962C8B-B14F-4D97-AF65-F5344CB8AC3E}">
        <p14:creationId xmlns:p14="http://schemas.microsoft.com/office/powerpoint/2010/main" val="56406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DCE3BD-0F61-407D-956C-172E3A9A7DBA}" type="slidenum">
              <a:rPr lang="en-US" smtClean="0"/>
              <a:t>4</a:t>
            </a:fld>
            <a:endParaRPr lang="en-US"/>
          </a:p>
        </p:txBody>
      </p:sp>
    </p:spTree>
    <p:extLst>
      <p:ext uri="{BB962C8B-B14F-4D97-AF65-F5344CB8AC3E}">
        <p14:creationId xmlns:p14="http://schemas.microsoft.com/office/powerpoint/2010/main" val="253372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A822D9-B837-4F4A-BA94-199227DD15E6}" type="slidenum">
              <a:rPr lang="en-US" smtClean="0"/>
              <a:t>11</a:t>
            </a:fld>
            <a:endParaRPr lang="en-US"/>
          </a:p>
        </p:txBody>
      </p:sp>
    </p:spTree>
    <p:extLst>
      <p:ext uri="{BB962C8B-B14F-4D97-AF65-F5344CB8AC3E}">
        <p14:creationId xmlns:p14="http://schemas.microsoft.com/office/powerpoint/2010/main" val="403693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one </a:t>
            </a:r>
          </a:p>
          <a:p>
            <a:r>
              <a:rPr lang="en-US" dirty="0" smtClean="0"/>
              <a:t>prof training / equity  </a:t>
            </a:r>
          </a:p>
          <a:p>
            <a:r>
              <a:rPr lang="en-US" dirty="0" err="1" smtClean="0"/>
              <a:t>oei</a:t>
            </a:r>
            <a:r>
              <a:rPr lang="en-US" dirty="0" smtClean="0"/>
              <a:t> </a:t>
            </a:r>
            <a:endParaRPr lang="en-US" dirty="0"/>
          </a:p>
        </p:txBody>
      </p:sp>
      <p:sp>
        <p:nvSpPr>
          <p:cNvPr id="4" name="Slide Number Placeholder 3"/>
          <p:cNvSpPr>
            <a:spLocks noGrp="1"/>
          </p:cNvSpPr>
          <p:nvPr>
            <p:ph type="sldNum" sz="quarter" idx="10"/>
          </p:nvPr>
        </p:nvSpPr>
        <p:spPr/>
        <p:txBody>
          <a:bodyPr/>
          <a:lstStyle/>
          <a:p>
            <a:fld id="{3EA822D9-B837-4F4A-BA94-199227DD15E6}" type="slidenum">
              <a:rPr lang="en-US" smtClean="0"/>
              <a:t>17</a:t>
            </a:fld>
            <a:endParaRPr lang="en-US"/>
          </a:p>
        </p:txBody>
      </p:sp>
    </p:spTree>
    <p:extLst>
      <p:ext uri="{BB962C8B-B14F-4D97-AF65-F5344CB8AC3E}">
        <p14:creationId xmlns:p14="http://schemas.microsoft.com/office/powerpoint/2010/main" val="40223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one </a:t>
            </a:r>
          </a:p>
          <a:p>
            <a:r>
              <a:rPr lang="en-US" dirty="0" smtClean="0"/>
              <a:t>prof training / equity  </a:t>
            </a:r>
          </a:p>
          <a:p>
            <a:r>
              <a:rPr lang="en-US" dirty="0" err="1" smtClean="0"/>
              <a:t>oei</a:t>
            </a:r>
            <a:r>
              <a:rPr lang="en-US" dirty="0" smtClean="0"/>
              <a:t> </a:t>
            </a:r>
            <a:endParaRPr lang="en-US" dirty="0"/>
          </a:p>
        </p:txBody>
      </p:sp>
      <p:sp>
        <p:nvSpPr>
          <p:cNvPr id="4" name="Slide Number Placeholder 3"/>
          <p:cNvSpPr>
            <a:spLocks noGrp="1"/>
          </p:cNvSpPr>
          <p:nvPr>
            <p:ph type="sldNum" sz="quarter" idx="10"/>
          </p:nvPr>
        </p:nvSpPr>
        <p:spPr/>
        <p:txBody>
          <a:bodyPr/>
          <a:lstStyle/>
          <a:p>
            <a:fld id="{3EA822D9-B837-4F4A-BA94-199227DD15E6}" type="slidenum">
              <a:rPr lang="en-US" smtClean="0"/>
              <a:t>18</a:t>
            </a:fld>
            <a:endParaRPr lang="en-US"/>
          </a:p>
        </p:txBody>
      </p:sp>
    </p:spTree>
    <p:extLst>
      <p:ext uri="{BB962C8B-B14F-4D97-AF65-F5344CB8AC3E}">
        <p14:creationId xmlns:p14="http://schemas.microsoft.com/office/powerpoint/2010/main" val="65477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51CDCE-F8F1-634A-B315-EE0E9F827A9B}" type="datetime1">
              <a:rPr lang="en-US" smtClean="0"/>
              <a:t>8/4/17</a:t>
            </a:fld>
            <a:endParaRPr lang="en-US" dirty="0"/>
          </a:p>
        </p:txBody>
      </p:sp>
      <p:sp>
        <p:nvSpPr>
          <p:cNvPr id="5" name="Footer Placeholder 4"/>
          <p:cNvSpPr>
            <a:spLocks noGrp="1"/>
          </p:cNvSpPr>
          <p:nvPr>
            <p:ph type="ftr" sz="quarter" idx="11"/>
          </p:nvPr>
        </p:nvSpPr>
        <p:spPr/>
        <p:txBody>
          <a:bodyPr/>
          <a:lstStyle/>
          <a:p>
            <a:r>
              <a:rPr lang="en-US" smtClean="0"/>
              <a:t>ASCCC Part-Time Leadership Institute – August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406167-D62D-9440-A4D9-D7E167BF45A0}" type="datetime1">
              <a:rPr lang="en-US" smtClean="0"/>
              <a:t>8/4/17</a:t>
            </a:fld>
            <a:endParaRPr lang="en-US" dirty="0"/>
          </a:p>
        </p:txBody>
      </p:sp>
      <p:sp>
        <p:nvSpPr>
          <p:cNvPr id="5" name="Footer Placeholder 4"/>
          <p:cNvSpPr>
            <a:spLocks noGrp="1"/>
          </p:cNvSpPr>
          <p:nvPr>
            <p:ph type="ftr" sz="quarter" idx="11"/>
          </p:nvPr>
        </p:nvSpPr>
        <p:spPr/>
        <p:txBody>
          <a:bodyPr/>
          <a:lstStyle/>
          <a:p>
            <a:r>
              <a:rPr lang="en-US" smtClean="0"/>
              <a:t>ASCCC Part-Time Leadership Institute – August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3E13FC-EC7A-5D47-8700-E845649E1C93}" type="datetime1">
              <a:rPr lang="en-US" smtClean="0"/>
              <a:t>8/4/17</a:t>
            </a:fld>
            <a:endParaRPr lang="en-US" dirty="0"/>
          </a:p>
        </p:txBody>
      </p:sp>
      <p:sp>
        <p:nvSpPr>
          <p:cNvPr id="5" name="Footer Placeholder 4"/>
          <p:cNvSpPr>
            <a:spLocks noGrp="1"/>
          </p:cNvSpPr>
          <p:nvPr>
            <p:ph type="ftr" sz="quarter" idx="11"/>
          </p:nvPr>
        </p:nvSpPr>
        <p:spPr/>
        <p:txBody>
          <a:bodyPr/>
          <a:lstStyle/>
          <a:p>
            <a:r>
              <a:rPr lang="en-US" smtClean="0"/>
              <a:t>ASCCC Part-Time Leadership Institute – August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2ED45A-9B1D-FD4C-84CF-8A8B3F4EA6BC}" type="datetime1">
              <a:rPr lang="en-US" smtClean="0"/>
              <a:t>8/4/17</a:t>
            </a:fld>
            <a:endParaRPr lang="en-US" dirty="0"/>
          </a:p>
        </p:txBody>
      </p:sp>
      <p:sp>
        <p:nvSpPr>
          <p:cNvPr id="5" name="Footer Placeholder 4"/>
          <p:cNvSpPr>
            <a:spLocks noGrp="1"/>
          </p:cNvSpPr>
          <p:nvPr>
            <p:ph type="ftr" sz="quarter" idx="11"/>
          </p:nvPr>
        </p:nvSpPr>
        <p:spPr/>
        <p:txBody>
          <a:bodyPr/>
          <a:lstStyle/>
          <a:p>
            <a:r>
              <a:rPr lang="en-US" smtClean="0"/>
              <a:t>ASCCC Part-Time Leadership Institute – August 2017</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39BD49-D3BD-4B41-95F2-38DE2EA2B051}" type="datetime1">
              <a:rPr lang="en-US" smtClean="0"/>
              <a:t>8/4/17</a:t>
            </a:fld>
            <a:endParaRPr lang="en-US" dirty="0"/>
          </a:p>
        </p:txBody>
      </p:sp>
      <p:sp>
        <p:nvSpPr>
          <p:cNvPr id="5" name="Footer Placeholder 4"/>
          <p:cNvSpPr>
            <a:spLocks noGrp="1"/>
          </p:cNvSpPr>
          <p:nvPr>
            <p:ph type="ftr" sz="quarter" idx="11"/>
          </p:nvPr>
        </p:nvSpPr>
        <p:spPr/>
        <p:txBody>
          <a:bodyPr/>
          <a:lstStyle/>
          <a:p>
            <a:r>
              <a:rPr lang="en-US" smtClean="0"/>
              <a:t>ASCCC Part-Time Leadership Institute – August 2017</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3A06E4-BF9B-D140-971D-E6BF39F95A2D}" type="datetime1">
              <a:rPr lang="en-US" smtClean="0"/>
              <a:t>8/4/17</a:t>
            </a:fld>
            <a:endParaRPr lang="en-US" dirty="0"/>
          </a:p>
        </p:txBody>
      </p:sp>
      <p:sp>
        <p:nvSpPr>
          <p:cNvPr id="6" name="Footer Placeholder 5"/>
          <p:cNvSpPr>
            <a:spLocks noGrp="1"/>
          </p:cNvSpPr>
          <p:nvPr>
            <p:ph type="ftr" sz="quarter" idx="11"/>
          </p:nvPr>
        </p:nvSpPr>
        <p:spPr/>
        <p:txBody>
          <a:bodyPr/>
          <a:lstStyle/>
          <a:p>
            <a:r>
              <a:rPr lang="en-US" smtClean="0"/>
              <a:t>ASCCC Part-Time Leadership Institute – August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DEDB0B-6801-5F40-B8B8-60A0322282E2}" type="datetime1">
              <a:rPr lang="en-US" smtClean="0"/>
              <a:t>8/4/17</a:t>
            </a:fld>
            <a:endParaRPr lang="en-US" dirty="0"/>
          </a:p>
        </p:txBody>
      </p:sp>
      <p:sp>
        <p:nvSpPr>
          <p:cNvPr id="8" name="Footer Placeholder 7"/>
          <p:cNvSpPr>
            <a:spLocks noGrp="1"/>
          </p:cNvSpPr>
          <p:nvPr>
            <p:ph type="ftr" sz="quarter" idx="11"/>
          </p:nvPr>
        </p:nvSpPr>
        <p:spPr/>
        <p:txBody>
          <a:bodyPr/>
          <a:lstStyle/>
          <a:p>
            <a:r>
              <a:rPr lang="en-US" smtClean="0"/>
              <a:t>ASCCC Part-Time Leadership Institute – August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9406AF-DB8A-E84D-BBA5-C25B068587BB}" type="datetime1">
              <a:rPr lang="en-US" smtClean="0"/>
              <a:t>8/4/17</a:t>
            </a:fld>
            <a:endParaRPr lang="en-US" dirty="0"/>
          </a:p>
        </p:txBody>
      </p:sp>
      <p:sp>
        <p:nvSpPr>
          <p:cNvPr id="4" name="Footer Placeholder 3"/>
          <p:cNvSpPr>
            <a:spLocks noGrp="1"/>
          </p:cNvSpPr>
          <p:nvPr>
            <p:ph type="ftr" sz="quarter" idx="11"/>
          </p:nvPr>
        </p:nvSpPr>
        <p:spPr/>
        <p:txBody>
          <a:bodyPr/>
          <a:lstStyle/>
          <a:p>
            <a:r>
              <a:rPr lang="en-US" smtClean="0"/>
              <a:t>ASCCC Part-Time Leadership Institute – August 2017</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7D16EC-4D5C-4844-877C-F454B653414C}" type="datetime1">
              <a:rPr lang="en-US" smtClean="0"/>
              <a:t>8/4/17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ASCCC Part-Time Leadership Institute – August 2017</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649FEFE-3024-8540-941E-5C0CC70E2894}" type="datetime1">
              <a:rPr lang="en-US" smtClean="0"/>
              <a:t>8/4/17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ASCCC Part-Time Leadership Institute – August 2017</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B17141-EB2C-B04D-8676-A25AF00C8A5F}" type="datetime1">
              <a:rPr lang="en-US" smtClean="0"/>
              <a:t>8/4/17</a:t>
            </a:fld>
            <a:endParaRPr lang="en-US" dirty="0"/>
          </a:p>
        </p:txBody>
      </p:sp>
      <p:sp>
        <p:nvSpPr>
          <p:cNvPr id="6" name="Footer Placeholder 5"/>
          <p:cNvSpPr>
            <a:spLocks noGrp="1"/>
          </p:cNvSpPr>
          <p:nvPr>
            <p:ph type="ftr" sz="quarter" idx="11"/>
          </p:nvPr>
        </p:nvSpPr>
        <p:spPr/>
        <p:txBody>
          <a:bodyPr/>
          <a:lstStyle/>
          <a:p>
            <a:r>
              <a:rPr lang="en-US" smtClean="0"/>
              <a:t>ASCCC Part-Time Leadership Institute – August 2017</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B82B62A-B63D-6F47-82D7-732B81478DFC}" type="datetime1">
              <a:rPr lang="en-US" smtClean="0"/>
              <a:t>8/4/17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ASCCC Part-Time Leadership Institute – August 2017</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ccrc.tc.columbia.edu/publications/adaptability-to-online-learning.html" TargetMode="External"/><Relationship Id="rId4" Type="http://schemas.openxmlformats.org/officeDocument/2006/relationships/hyperlink" Target="http://www.aacu.org/diversitydemocracy/2014/winter/jaggars" TargetMode="External"/><Relationship Id="rId5" Type="http://schemas.openxmlformats.org/officeDocument/2006/relationships/hyperlink" Target="https://cue.usc.edu/equity-by-design-five-principles/" TargetMode="External"/><Relationship Id="rId1" Type="http://schemas.openxmlformats.org/officeDocument/2006/relationships/slideLayout" Target="../slideLayouts/slideLayout2.xml"/><Relationship Id="rId2" Type="http://schemas.openxmlformats.org/officeDocument/2006/relationships/hyperlink" Target="http://rpgroup.org/student-suppor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aschenbach@lassencolleg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Online Teaching and Learning</a:t>
            </a:r>
            <a:r>
              <a:rPr lang="en-US" sz="4800" dirty="0"/>
              <a:t/>
            </a:r>
            <a:br>
              <a:rPr lang="en-US" sz="4800" dirty="0"/>
            </a:br>
            <a:endParaRPr lang="en-US" sz="4800" dirty="0"/>
          </a:p>
        </p:txBody>
      </p:sp>
      <p:sp>
        <p:nvSpPr>
          <p:cNvPr id="3" name="Subtitle 2"/>
          <p:cNvSpPr>
            <a:spLocks noGrp="1"/>
          </p:cNvSpPr>
          <p:nvPr>
            <p:ph type="subTitle" idx="1"/>
          </p:nvPr>
        </p:nvSpPr>
        <p:spPr>
          <a:xfrm>
            <a:off x="1100051" y="4455620"/>
            <a:ext cx="10765378" cy="1575066"/>
          </a:xfrm>
        </p:spPr>
        <p:txBody>
          <a:bodyPr>
            <a:normAutofit/>
          </a:bodyPr>
          <a:lstStyle/>
          <a:p>
            <a:r>
              <a:rPr lang="en-US" dirty="0" smtClean="0"/>
              <a:t>Cheryl </a:t>
            </a:r>
            <a:r>
              <a:rPr lang="en-US" dirty="0" err="1" smtClean="0"/>
              <a:t>aschenbach</a:t>
            </a:r>
            <a:r>
              <a:rPr lang="en-US" dirty="0" smtClean="0"/>
              <a:t>, ASCCC north representative</a:t>
            </a:r>
          </a:p>
        </p:txBody>
      </p:sp>
      <p:pic>
        <p:nvPicPr>
          <p:cNvPr id="4" name="Picture 3" descr="ASCCC_Logo"/>
          <p:cNvPicPr/>
          <p:nvPr/>
        </p:nvPicPr>
        <p:blipFill>
          <a:blip r:embed="rId3"/>
          <a:srcRect/>
          <a:stretch>
            <a:fillRect/>
          </a:stretch>
        </p:blipFill>
        <p:spPr bwMode="auto">
          <a:xfrm>
            <a:off x="4198622" y="365716"/>
            <a:ext cx="4231670" cy="1092969"/>
          </a:xfrm>
          <a:prstGeom prst="rect">
            <a:avLst/>
          </a:prstGeom>
          <a:noFill/>
          <a:ln w="9525">
            <a:noFill/>
            <a:miter lim="800000"/>
            <a:headEnd/>
            <a:tailEnd/>
          </a:ln>
        </p:spPr>
      </p:pic>
    </p:spTree>
    <p:extLst>
      <p:ext uri="{BB962C8B-B14F-4D97-AF65-F5344CB8AC3E}">
        <p14:creationId xmlns:p14="http://schemas.microsoft.com/office/powerpoint/2010/main" val="130021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09800" y="484632"/>
            <a:ext cx="7772400" cy="1115568"/>
          </a:xfrm>
        </p:spPr>
        <p:txBody>
          <a:bodyPr>
            <a:normAutofit fontScale="90000"/>
          </a:bodyPr>
          <a:lstStyle/>
          <a:p>
            <a:r>
              <a:rPr lang="en-US" sz="3600" dirty="0"/>
              <a:t>Conclusion: There’s room for improvement with the right tools for success</a:t>
            </a:r>
            <a:endParaRPr lang="en-US" dirty="0"/>
          </a:p>
        </p:txBody>
      </p:sp>
      <p:pic>
        <p:nvPicPr>
          <p:cNvPr id="12" name="Picture 2" descr="Image result for equity tools for success quot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90334" y="1764285"/>
            <a:ext cx="6011333" cy="45085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3148738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Education, Success, and </a:t>
            </a:r>
            <a:r>
              <a:rPr lang="en-US" dirty="0" smtClean="0"/>
              <a:t>Equity</a:t>
            </a:r>
            <a:endParaRPr lang="en-US" dirty="0"/>
          </a:p>
        </p:txBody>
      </p:sp>
      <p:sp>
        <p:nvSpPr>
          <p:cNvPr id="4" name="Footer Placeholder 3"/>
          <p:cNvSpPr>
            <a:spLocks noGrp="1"/>
          </p:cNvSpPr>
          <p:nvPr>
            <p:ph type="ftr" sz="quarter" idx="11"/>
          </p:nvPr>
        </p:nvSpPr>
        <p:spPr/>
        <p:txBody>
          <a:bodyPr/>
          <a:lstStyle/>
          <a:p>
            <a:r>
              <a:rPr lang="en-US" smtClean="0"/>
              <a:t>ASCCC Part-Time Leadership Institute – August 2017</a:t>
            </a:r>
            <a:endParaRPr lang="en-US" dirty="0"/>
          </a:p>
        </p:txBody>
      </p:sp>
      <p:sp>
        <p:nvSpPr>
          <p:cNvPr id="3" name="Content Placeholder 2"/>
          <p:cNvSpPr>
            <a:spLocks noGrp="1"/>
          </p:cNvSpPr>
          <p:nvPr>
            <p:ph idx="1"/>
          </p:nvPr>
        </p:nvSpPr>
        <p:spPr>
          <a:xfrm>
            <a:off x="1097280" y="1845734"/>
            <a:ext cx="10058400" cy="4408762"/>
          </a:xfrm>
        </p:spPr>
        <p:txBody>
          <a:bodyPr>
            <a:normAutofit lnSpcReduction="10000"/>
          </a:bodyPr>
          <a:lstStyle/>
          <a:p>
            <a:r>
              <a:rPr lang="en-US" dirty="0"/>
              <a:t>S</a:t>
            </a:r>
            <a:r>
              <a:rPr lang="en-US" dirty="0" smtClean="0"/>
              <a:t>tudents </a:t>
            </a:r>
            <a:r>
              <a:rPr lang="en-US" dirty="0"/>
              <a:t>who enroll in at least one online course are quite different from those who opt for an entirely face-to-face schedule (</a:t>
            </a:r>
            <a:r>
              <a:rPr lang="en-US" dirty="0" err="1"/>
              <a:t>Jaggars</a:t>
            </a:r>
            <a:r>
              <a:rPr lang="en-US" dirty="0"/>
              <a:t> 2012). </a:t>
            </a:r>
            <a:endParaRPr lang="en-US" dirty="0" smtClean="0"/>
          </a:p>
          <a:p>
            <a:pPr lvl="1"/>
            <a:r>
              <a:rPr lang="en-US" dirty="0" smtClean="0"/>
              <a:t>As </a:t>
            </a:r>
            <a:r>
              <a:rPr lang="en-US" dirty="0"/>
              <a:t>one might expect, students in online courses are older, more likely to have dependents, and more likely to be employed full-time. </a:t>
            </a:r>
            <a:endParaRPr lang="en-US" dirty="0" smtClean="0"/>
          </a:p>
          <a:p>
            <a:pPr lvl="1"/>
            <a:r>
              <a:rPr lang="en-US" dirty="0"/>
              <a:t>T</a:t>
            </a:r>
            <a:r>
              <a:rPr lang="en-US" dirty="0" smtClean="0"/>
              <a:t>hey </a:t>
            </a:r>
            <a:r>
              <a:rPr lang="en-US" dirty="0"/>
              <a:t>are also more advantaged: they are less likely to be ethnic minorities, less likely to be low-income, and less likely to be academically underprepared at college entry. </a:t>
            </a:r>
            <a:endParaRPr lang="en-US" dirty="0" smtClean="0"/>
          </a:p>
          <a:p>
            <a:pPr lvl="1"/>
            <a:r>
              <a:rPr lang="en-US" dirty="0" smtClean="0"/>
              <a:t>In </a:t>
            </a:r>
            <a:r>
              <a:rPr lang="en-US" dirty="0"/>
              <a:t>part, these students’ inclination to enroll in online courses could be rooted in their greater comfort with, and access to, computers and technology. </a:t>
            </a:r>
            <a:endParaRPr lang="en-US" dirty="0" smtClean="0"/>
          </a:p>
          <a:p>
            <a:pPr marL="201168" lvl="1" indent="0">
              <a:buNone/>
            </a:pPr>
            <a:r>
              <a:rPr lang="en-US" dirty="0" smtClean="0"/>
              <a:t>The </a:t>
            </a:r>
            <a:r>
              <a:rPr lang="en-US" dirty="0"/>
              <a:t>“digital divide” is still very real in the United States. </a:t>
            </a:r>
            <a:endParaRPr lang="en-US" dirty="0" smtClean="0"/>
          </a:p>
          <a:p>
            <a:pPr lvl="1"/>
            <a:r>
              <a:rPr lang="en-US" dirty="0" smtClean="0"/>
              <a:t>A 2013 Federal </a:t>
            </a:r>
            <a:r>
              <a:rPr lang="en-US" dirty="0"/>
              <a:t>study found that only 55 percent of African American households and 56 percent of Hispanic households (compared with 74 percent of white households and 81 percent of Asian American households) and 58 percent of rural households (compared with 72 percent of urban households) had broadband Internet at home (US Department of Commerce 2013, 26</a:t>
            </a:r>
            <a:r>
              <a:rPr lang="en-US" dirty="0" smtClean="0"/>
              <a:t>)</a:t>
            </a:r>
          </a:p>
          <a:p>
            <a:pPr lvl="1"/>
            <a:endParaRPr lang="en-US" dirty="0"/>
          </a:p>
          <a:p>
            <a:pPr marL="201168" lvl="1" indent="0">
              <a:buNone/>
            </a:pPr>
            <a:endParaRPr lang="en-US" sz="1400" dirty="0" smtClean="0"/>
          </a:p>
          <a:p>
            <a:pPr marL="201168" lvl="1" indent="0">
              <a:buNone/>
            </a:pPr>
            <a:r>
              <a:rPr lang="en-US" sz="1400" dirty="0" smtClean="0"/>
              <a:t>Source: </a:t>
            </a:r>
            <a:r>
              <a:rPr lang="en-US" sz="1400" dirty="0" err="1" smtClean="0"/>
              <a:t>Jaggers</a:t>
            </a:r>
            <a:r>
              <a:rPr lang="en-US" sz="1400" dirty="0" smtClean="0"/>
              <a:t> (2014). “Democratization of Education for Whom? Online Learning and Educational Equity.”  Association of American Colleges </a:t>
            </a:r>
            <a:r>
              <a:rPr lang="en-US" sz="1400" dirty="0"/>
              <a:t>&amp; Universities. http://</a:t>
            </a:r>
            <a:r>
              <a:rPr lang="en-US" sz="1400" dirty="0" err="1"/>
              <a:t>www.aacu.org</a:t>
            </a:r>
            <a:r>
              <a:rPr lang="en-US" sz="1400" dirty="0"/>
              <a:t>/</a:t>
            </a:r>
            <a:r>
              <a:rPr lang="en-US" sz="1400" dirty="0" err="1"/>
              <a:t>diversitydemocracy</a:t>
            </a:r>
            <a:r>
              <a:rPr lang="en-US" sz="1400" dirty="0"/>
              <a:t>/2014/winter/</a:t>
            </a:r>
            <a:r>
              <a:rPr lang="en-US" sz="1400" dirty="0" err="1"/>
              <a:t>jaggars</a:t>
            </a:r>
            <a:endParaRPr lang="en-US" sz="1400" dirty="0"/>
          </a:p>
        </p:txBody>
      </p:sp>
    </p:spTree>
    <p:extLst>
      <p:ext uri="{BB962C8B-B14F-4D97-AF65-F5344CB8AC3E}">
        <p14:creationId xmlns:p14="http://schemas.microsoft.com/office/powerpoint/2010/main" val="108056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Education, Success, and </a:t>
            </a:r>
            <a:r>
              <a:rPr lang="en-US" dirty="0" smtClean="0"/>
              <a:t>Equity</a:t>
            </a:r>
            <a:endParaRPr lang="en-US" dirty="0"/>
          </a:p>
        </p:txBody>
      </p:sp>
      <p:sp>
        <p:nvSpPr>
          <p:cNvPr id="4" name="Footer Placeholder 3"/>
          <p:cNvSpPr>
            <a:spLocks noGrp="1"/>
          </p:cNvSpPr>
          <p:nvPr>
            <p:ph type="ftr" sz="quarter" idx="11"/>
          </p:nvPr>
        </p:nvSpPr>
        <p:spPr/>
        <p:txBody>
          <a:bodyPr/>
          <a:lstStyle/>
          <a:p>
            <a:r>
              <a:rPr lang="en-US" smtClean="0"/>
              <a:t>ASCCC Part-Time Leadership Institute – August 2017</a:t>
            </a:r>
            <a:endParaRPr lang="en-US" dirty="0"/>
          </a:p>
        </p:txBody>
      </p:sp>
      <p:sp>
        <p:nvSpPr>
          <p:cNvPr id="3" name="Content Placeholder 2"/>
          <p:cNvSpPr>
            <a:spLocks noGrp="1"/>
          </p:cNvSpPr>
          <p:nvPr>
            <p:ph idx="1"/>
          </p:nvPr>
        </p:nvSpPr>
        <p:spPr>
          <a:xfrm>
            <a:off x="1097280" y="1845734"/>
            <a:ext cx="10058400" cy="4408762"/>
          </a:xfrm>
        </p:spPr>
        <p:txBody>
          <a:bodyPr>
            <a:normAutofit/>
          </a:bodyPr>
          <a:lstStyle/>
          <a:p>
            <a:pPr marL="201168" lvl="1" indent="0">
              <a:buNone/>
            </a:pPr>
            <a:r>
              <a:rPr lang="en-US" dirty="0"/>
              <a:t>T</a:t>
            </a:r>
            <a:r>
              <a:rPr lang="en-US" dirty="0" smtClean="0"/>
              <a:t>wo </a:t>
            </a:r>
            <a:r>
              <a:rPr lang="en-US" dirty="0"/>
              <a:t>large-scale studies </a:t>
            </a:r>
            <a:r>
              <a:rPr lang="en-US" dirty="0" smtClean="0"/>
              <a:t>examined </a:t>
            </a:r>
            <a:r>
              <a:rPr lang="en-US" dirty="0"/>
              <a:t>outcomes for tens of thousands of students enrolled in hundreds of thousands of courses at fifty-seven community colleges in Virginia and Washington State. </a:t>
            </a:r>
            <a:endParaRPr lang="en-US" dirty="0" smtClean="0"/>
          </a:p>
          <a:p>
            <a:pPr lvl="1"/>
            <a:r>
              <a:rPr lang="en-US" dirty="0" smtClean="0"/>
              <a:t>Do some </a:t>
            </a:r>
            <a:r>
              <a:rPr lang="en-US" dirty="0"/>
              <a:t>types of students perform even better in online than in face-to-face courses, while others </a:t>
            </a:r>
            <a:r>
              <a:rPr lang="en-US" dirty="0" smtClean="0"/>
              <a:t>struggle? </a:t>
            </a:r>
          </a:p>
          <a:p>
            <a:pPr lvl="1"/>
            <a:r>
              <a:rPr lang="en-US" dirty="0" smtClean="0"/>
              <a:t>Looking </a:t>
            </a:r>
            <a:r>
              <a:rPr lang="en-US" dirty="0"/>
              <a:t>separately at different types of students (based on ethnicity, gender, age, and previous academic performance) and different academic subject areas, </a:t>
            </a:r>
            <a:r>
              <a:rPr lang="en-US" dirty="0" smtClean="0"/>
              <a:t>all </a:t>
            </a:r>
            <a:r>
              <a:rPr lang="en-US" dirty="0"/>
              <a:t>subgroups tended to perform worse in online </a:t>
            </a:r>
            <a:r>
              <a:rPr lang="en-US" dirty="0" smtClean="0"/>
              <a:t>courses.</a:t>
            </a:r>
          </a:p>
          <a:p>
            <a:pPr lvl="1"/>
            <a:r>
              <a:rPr lang="en-US" dirty="0"/>
              <a:t>S</a:t>
            </a:r>
            <a:r>
              <a:rPr lang="en-US" dirty="0" smtClean="0"/>
              <a:t>ome </a:t>
            </a:r>
            <a:r>
              <a:rPr lang="en-US" dirty="0"/>
              <a:t>students—in particular, males, African American students, and students with lower levels of academic preparation—had </a:t>
            </a:r>
            <a:r>
              <a:rPr lang="en-US" i="1" dirty="0"/>
              <a:t>much</a:t>
            </a:r>
            <a:r>
              <a:rPr lang="en-US" dirty="0"/>
              <a:t> more difficulty in online courses than they did in face-to-face courses. </a:t>
            </a:r>
            <a:endParaRPr lang="en-US" dirty="0" smtClean="0"/>
          </a:p>
          <a:p>
            <a:pPr lvl="1"/>
            <a:r>
              <a:rPr lang="en-US" dirty="0" smtClean="0"/>
              <a:t>These </a:t>
            </a:r>
            <a:r>
              <a:rPr lang="en-US" dirty="0"/>
              <a:t>results are consistent with smaller-scale studies suggesting that the gap between online and face-to-face outcomes is wider among males, students with financial aid, those with lower prior grade point averages, and Hispanic students</a:t>
            </a:r>
          </a:p>
          <a:p>
            <a:pPr marL="201168" lvl="1" indent="0">
              <a:buNone/>
            </a:pPr>
            <a:endParaRPr lang="en-US" sz="1400" dirty="0" smtClean="0"/>
          </a:p>
          <a:p>
            <a:pPr marL="201168" lvl="1" indent="0">
              <a:buNone/>
            </a:pPr>
            <a:endParaRPr lang="en-US" sz="1400" dirty="0" smtClean="0"/>
          </a:p>
          <a:p>
            <a:pPr marL="201168" lvl="1" indent="0">
              <a:buNone/>
            </a:pPr>
            <a:r>
              <a:rPr lang="en-US" sz="1400" dirty="0" smtClean="0"/>
              <a:t>Source: </a:t>
            </a:r>
            <a:r>
              <a:rPr lang="en-US" sz="1400" dirty="0" err="1" smtClean="0"/>
              <a:t>Jaggers</a:t>
            </a:r>
            <a:r>
              <a:rPr lang="en-US" sz="1400" dirty="0" smtClean="0"/>
              <a:t> (2014). “Democratization of Education for Whom? Online Learning and Educational Equity.”  Association of American Colleges </a:t>
            </a:r>
            <a:r>
              <a:rPr lang="en-US" sz="1400" dirty="0"/>
              <a:t>&amp; Universities. http://</a:t>
            </a:r>
            <a:r>
              <a:rPr lang="en-US" sz="1400" dirty="0" err="1"/>
              <a:t>www.aacu.org</a:t>
            </a:r>
            <a:r>
              <a:rPr lang="en-US" sz="1400" dirty="0"/>
              <a:t>/</a:t>
            </a:r>
            <a:r>
              <a:rPr lang="en-US" sz="1400" dirty="0" err="1"/>
              <a:t>diversitydemocracy</a:t>
            </a:r>
            <a:r>
              <a:rPr lang="en-US" sz="1400" dirty="0"/>
              <a:t>/2014/winter/</a:t>
            </a:r>
            <a:r>
              <a:rPr lang="en-US" sz="1400" dirty="0" err="1"/>
              <a:t>jaggars</a:t>
            </a:r>
            <a:endParaRPr lang="en-US" sz="1400" dirty="0"/>
          </a:p>
        </p:txBody>
      </p:sp>
    </p:spTree>
    <p:extLst>
      <p:ext uri="{BB962C8B-B14F-4D97-AF65-F5344CB8AC3E}">
        <p14:creationId xmlns:p14="http://schemas.microsoft.com/office/powerpoint/2010/main" val="175166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Education, Success, and </a:t>
            </a:r>
            <a:r>
              <a:rPr lang="en-US" dirty="0" smtClean="0"/>
              <a:t>Equity</a:t>
            </a:r>
            <a:endParaRPr lang="en-US" dirty="0"/>
          </a:p>
        </p:txBody>
      </p:sp>
      <p:sp>
        <p:nvSpPr>
          <p:cNvPr id="4" name="Footer Placeholder 3"/>
          <p:cNvSpPr>
            <a:spLocks noGrp="1"/>
          </p:cNvSpPr>
          <p:nvPr>
            <p:ph type="ftr" sz="quarter" idx="11"/>
          </p:nvPr>
        </p:nvSpPr>
        <p:spPr/>
        <p:txBody>
          <a:bodyPr/>
          <a:lstStyle/>
          <a:p>
            <a:r>
              <a:rPr lang="en-US" smtClean="0"/>
              <a:t>ASCCC Part-Time Leadership Institute – August 2017</a:t>
            </a:r>
            <a:endParaRPr lang="en-US" dirty="0"/>
          </a:p>
        </p:txBody>
      </p:sp>
      <p:sp>
        <p:nvSpPr>
          <p:cNvPr id="3" name="Content Placeholder 2"/>
          <p:cNvSpPr>
            <a:spLocks noGrp="1"/>
          </p:cNvSpPr>
          <p:nvPr>
            <p:ph idx="1"/>
          </p:nvPr>
        </p:nvSpPr>
        <p:spPr>
          <a:xfrm>
            <a:off x="1097280" y="1845734"/>
            <a:ext cx="10058400" cy="4408762"/>
          </a:xfrm>
        </p:spPr>
        <p:txBody>
          <a:bodyPr>
            <a:normAutofit lnSpcReduction="10000"/>
          </a:bodyPr>
          <a:lstStyle/>
          <a:p>
            <a:pPr marL="201168" lvl="1" indent="0">
              <a:buNone/>
            </a:pPr>
            <a:r>
              <a:rPr lang="en-US" dirty="0" smtClean="0"/>
              <a:t>Researchers followed up with a qualitative </a:t>
            </a:r>
            <a:r>
              <a:rPr lang="en-US" dirty="0"/>
              <a:t>study of twenty-three online courses in Virginia, </a:t>
            </a:r>
            <a:r>
              <a:rPr lang="en-US" dirty="0" smtClean="0"/>
              <a:t>and interviewed </a:t>
            </a:r>
            <a:r>
              <a:rPr lang="en-US" dirty="0"/>
              <a:t>faculty and a sample of enrolled </a:t>
            </a:r>
            <a:r>
              <a:rPr lang="en-US" dirty="0" smtClean="0"/>
              <a:t>students</a:t>
            </a:r>
          </a:p>
          <a:p>
            <a:pPr lvl="1"/>
            <a:r>
              <a:rPr lang="en-US" dirty="0"/>
              <a:t>Students told us that they received less instructor guidance, support, and encouragement in their online courses; as a result, they did not learn the material as well </a:t>
            </a:r>
            <a:endParaRPr lang="en-US" dirty="0" smtClean="0"/>
          </a:p>
          <a:p>
            <a:pPr lvl="1"/>
            <a:r>
              <a:rPr lang="en-US" dirty="0"/>
              <a:t>R</a:t>
            </a:r>
            <a:r>
              <a:rPr lang="en-US" dirty="0" smtClean="0"/>
              <a:t>elative </a:t>
            </a:r>
            <a:r>
              <a:rPr lang="en-US" dirty="0"/>
              <a:t>lack of interpersonal connection and support may not be particularly </a:t>
            </a:r>
            <a:r>
              <a:rPr lang="en-US" dirty="0" smtClean="0"/>
              <a:t>problematic</a:t>
            </a:r>
            <a:r>
              <a:rPr lang="en-US" dirty="0"/>
              <a:t> </a:t>
            </a:r>
            <a:r>
              <a:rPr lang="en-US" dirty="0" smtClean="0"/>
              <a:t>for </a:t>
            </a:r>
            <a:r>
              <a:rPr lang="en-US" dirty="0"/>
              <a:t>highly confident, highly motivated, and high-achieving </a:t>
            </a:r>
            <a:r>
              <a:rPr lang="en-US" dirty="0" smtClean="0"/>
              <a:t>students.</a:t>
            </a:r>
          </a:p>
          <a:p>
            <a:pPr lvl="1"/>
            <a:r>
              <a:rPr lang="en-US" dirty="0" smtClean="0"/>
              <a:t>However</a:t>
            </a:r>
            <a:r>
              <a:rPr lang="en-US" dirty="0"/>
              <a:t>, low-income, ethnic minority, or first-generation students—that is, most community college students—are often anxious about their ability to succeed academically, and this anxiety can manifest in counterproductive strategies such as procrastinating, not turning in assignments, or not reaching out to professors for help (see, for example, Cox 2009). </a:t>
            </a:r>
            <a:endParaRPr lang="en-US" dirty="0" smtClean="0"/>
          </a:p>
          <a:p>
            <a:pPr lvl="1"/>
            <a:r>
              <a:rPr lang="en-US" dirty="0" smtClean="0"/>
              <a:t>Accordingly</a:t>
            </a:r>
            <a:r>
              <a:rPr lang="en-US" dirty="0"/>
              <a:t>, one might suspect that in order to support diverse students’ learning and achievement, online courses need to incorporate stronger interpersonal connections and instructor guidance than most currently do.</a:t>
            </a:r>
          </a:p>
          <a:p>
            <a:pPr lvl="1"/>
            <a:endParaRPr lang="en-US" sz="1400" dirty="0"/>
          </a:p>
          <a:p>
            <a:pPr lvl="1"/>
            <a:endParaRPr lang="en-US" sz="1400" dirty="0" smtClean="0"/>
          </a:p>
          <a:p>
            <a:pPr marL="201168" lvl="1" indent="0">
              <a:buNone/>
            </a:pPr>
            <a:r>
              <a:rPr lang="en-US" sz="1400" dirty="0" smtClean="0"/>
              <a:t>Source: </a:t>
            </a:r>
            <a:r>
              <a:rPr lang="en-US" sz="1400" dirty="0" err="1" smtClean="0"/>
              <a:t>Jaggers</a:t>
            </a:r>
            <a:r>
              <a:rPr lang="en-US" sz="1400" dirty="0" smtClean="0"/>
              <a:t> (2014). “Democratization of Education for Whom? Online Learning and Educational Equity.”  Association of American Colleges </a:t>
            </a:r>
            <a:r>
              <a:rPr lang="en-US" sz="1400" dirty="0"/>
              <a:t>&amp; Universities. http://</a:t>
            </a:r>
            <a:r>
              <a:rPr lang="en-US" sz="1400" dirty="0" err="1"/>
              <a:t>www.aacu.org</a:t>
            </a:r>
            <a:r>
              <a:rPr lang="en-US" sz="1400" dirty="0"/>
              <a:t>/</a:t>
            </a:r>
            <a:r>
              <a:rPr lang="en-US" sz="1400" dirty="0" err="1"/>
              <a:t>diversitydemocracy</a:t>
            </a:r>
            <a:r>
              <a:rPr lang="en-US" sz="1400" dirty="0"/>
              <a:t>/2014/winter/</a:t>
            </a:r>
            <a:r>
              <a:rPr lang="en-US" sz="1400" dirty="0" err="1"/>
              <a:t>jaggars</a:t>
            </a:r>
            <a:endParaRPr lang="en-US" sz="1400" dirty="0"/>
          </a:p>
        </p:txBody>
      </p:sp>
    </p:spTree>
    <p:extLst>
      <p:ext uri="{BB962C8B-B14F-4D97-AF65-F5344CB8AC3E}">
        <p14:creationId xmlns:p14="http://schemas.microsoft.com/office/powerpoint/2010/main" val="1563352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Online Courses for Success</a:t>
            </a:r>
            <a:endParaRPr lang="en-US" dirty="0"/>
          </a:p>
        </p:txBody>
      </p:sp>
      <p:sp>
        <p:nvSpPr>
          <p:cNvPr id="3" name="Content Placeholder 2"/>
          <p:cNvSpPr>
            <a:spLocks noGrp="1"/>
          </p:cNvSpPr>
          <p:nvPr>
            <p:ph idx="1"/>
          </p:nvPr>
        </p:nvSpPr>
        <p:spPr>
          <a:xfrm>
            <a:off x="1097280" y="1845734"/>
            <a:ext cx="10058400" cy="4317322"/>
          </a:xfrm>
        </p:spPr>
        <p:txBody>
          <a:bodyPr>
            <a:normAutofit/>
          </a:bodyPr>
          <a:lstStyle/>
          <a:p>
            <a:r>
              <a:rPr lang="en-US" dirty="0" smtClean="0"/>
              <a:t>Develop interpersonal connections with students</a:t>
            </a:r>
          </a:p>
          <a:p>
            <a:pPr lvl="1"/>
            <a:r>
              <a:rPr lang="en-US" dirty="0" smtClean="0"/>
              <a:t>Keeping classes small helps</a:t>
            </a:r>
          </a:p>
          <a:p>
            <a:pPr lvl="1"/>
            <a:r>
              <a:rPr lang="en-US" dirty="0" smtClean="0"/>
              <a:t>Using technology can help</a:t>
            </a:r>
          </a:p>
          <a:p>
            <a:pPr lvl="2"/>
            <a:r>
              <a:rPr lang="en-US" sz="1800" dirty="0" smtClean="0"/>
              <a:t>Don’t just use technology for the sake of using technology; it can widen the digital divide between students. Instead, instructors should leverage </a:t>
            </a:r>
            <a:r>
              <a:rPr lang="en-US" sz="1800" dirty="0"/>
              <a:t>interactive technology tools </a:t>
            </a:r>
            <a:r>
              <a:rPr lang="en-US" sz="1800" dirty="0" smtClean="0"/>
              <a:t>in </a:t>
            </a:r>
            <a:r>
              <a:rPr lang="en-US" sz="1800" dirty="0"/>
              <a:t>ways that </a:t>
            </a:r>
            <a:r>
              <a:rPr lang="en-US" sz="1800" dirty="0" smtClean="0"/>
              <a:t>make </a:t>
            </a:r>
            <a:r>
              <a:rPr lang="en-US" sz="1800" dirty="0"/>
              <a:t>clear </a:t>
            </a:r>
            <a:r>
              <a:rPr lang="en-US" sz="1800" dirty="0" smtClean="0"/>
              <a:t>to students that they care</a:t>
            </a:r>
            <a:r>
              <a:rPr lang="en-US" sz="1800" dirty="0"/>
              <a:t> about their students</a:t>
            </a:r>
            <a:endParaRPr lang="en-US" sz="1800" dirty="0" smtClean="0"/>
          </a:p>
          <a:p>
            <a:pPr lvl="2"/>
            <a:r>
              <a:rPr lang="en-US" sz="1800" dirty="0"/>
              <a:t>In </a:t>
            </a:r>
            <a:r>
              <a:rPr lang="en-US" sz="1800" dirty="0" smtClean="0"/>
              <a:t>the </a:t>
            </a:r>
            <a:r>
              <a:rPr lang="en-US" sz="1800" dirty="0"/>
              <a:t>qualitative </a:t>
            </a:r>
            <a:r>
              <a:rPr lang="en-US" sz="1800" dirty="0" smtClean="0"/>
              <a:t>study referenced earlier, </a:t>
            </a:r>
            <a:r>
              <a:rPr lang="en-US" sz="1800" dirty="0"/>
              <a:t>when students discussed the value of technologies such as video- or audio-taped narrations, they mentioned not only the technologies’ intrinsic value in building skills (e.g., by visually walking the student through specific activities), but also the fact that the technologies personalized the instructor, allowing the student to see the instructor’s image and hear the instructor’s voice</a:t>
            </a:r>
            <a:endParaRPr lang="en-US" sz="1800" dirty="0" smtClean="0"/>
          </a:p>
          <a:p>
            <a:r>
              <a:rPr lang="en-US" dirty="0" smtClean="0"/>
              <a:t>Provide instructor guidance to students as a group and individually</a:t>
            </a:r>
          </a:p>
          <a:p>
            <a:pPr lvl="1"/>
            <a:r>
              <a:rPr lang="en-US" dirty="0" smtClean="0"/>
              <a:t>Establish examples, how to guides, and clear descriptions of assignments and instructions. Use multiple types of delivery (text, image, video) when possible.</a:t>
            </a:r>
          </a:p>
          <a:p>
            <a:endParaRPr lang="en-US" dirty="0"/>
          </a:p>
        </p:txBody>
      </p:sp>
      <p:sp>
        <p:nvSpPr>
          <p:cNvPr id="4" name="Footer Placeholder 3"/>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1281484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Online Courses for Success</a:t>
            </a:r>
            <a:endParaRPr lang="en-US" dirty="0"/>
          </a:p>
        </p:txBody>
      </p:sp>
      <p:sp>
        <p:nvSpPr>
          <p:cNvPr id="3" name="Content Placeholder 2"/>
          <p:cNvSpPr>
            <a:spLocks noGrp="1"/>
          </p:cNvSpPr>
          <p:nvPr>
            <p:ph idx="1"/>
          </p:nvPr>
        </p:nvSpPr>
        <p:spPr>
          <a:xfrm>
            <a:off x="1097280" y="1845734"/>
            <a:ext cx="10058400" cy="4440766"/>
          </a:xfrm>
        </p:spPr>
        <p:txBody>
          <a:bodyPr>
            <a:normAutofit fontScale="92500" lnSpcReduction="10000"/>
          </a:bodyPr>
          <a:lstStyle/>
          <a:p>
            <a:r>
              <a:rPr lang="en-US" dirty="0" smtClean="0"/>
              <a:t>Reframe considerations of student success; view data from an equity perspective</a:t>
            </a:r>
          </a:p>
          <a:p>
            <a:pPr lvl="1"/>
            <a:r>
              <a:rPr lang="en-US" dirty="0" smtClean="0"/>
              <a:t>Success is not just due to hard work and dedication</a:t>
            </a:r>
          </a:p>
          <a:p>
            <a:pPr lvl="1"/>
            <a:r>
              <a:rPr lang="en-US" dirty="0" smtClean="0"/>
              <a:t>Consider whether select students are disadvantaged by expectations or by the skills needed to successfully navigate the online course and complete assignments</a:t>
            </a:r>
          </a:p>
          <a:p>
            <a:pPr lvl="1"/>
            <a:r>
              <a:rPr lang="en-US" dirty="0" smtClean="0"/>
              <a:t>Consider how the digital divide</a:t>
            </a:r>
          </a:p>
          <a:p>
            <a:pPr lvl="1"/>
            <a:r>
              <a:rPr lang="en-US" dirty="0"/>
              <a:t>C</a:t>
            </a:r>
            <a:r>
              <a:rPr lang="en-US" dirty="0" smtClean="0"/>
              <a:t>hallenging assumptions</a:t>
            </a:r>
          </a:p>
          <a:p>
            <a:r>
              <a:rPr lang="en-US" dirty="0" smtClean="0"/>
              <a:t>Universal Design for Learning (UDL)</a:t>
            </a:r>
          </a:p>
          <a:p>
            <a:pPr lvl="1"/>
            <a:r>
              <a:rPr lang="en-US" dirty="0" smtClean="0"/>
              <a:t>First defined in the 1990s by David Rose, </a:t>
            </a:r>
            <a:r>
              <a:rPr lang="en-US" dirty="0" err="1" smtClean="0"/>
              <a:t>Ed.D</a:t>
            </a:r>
            <a:r>
              <a:rPr lang="en-US" dirty="0" smtClean="0"/>
              <a:t>. of the Harvard Graduate School of Education and Center for Applied Special Technology (CAST)</a:t>
            </a:r>
          </a:p>
          <a:p>
            <a:pPr lvl="1"/>
            <a:r>
              <a:rPr lang="en-US" dirty="0" smtClean="0"/>
              <a:t>Access to learning should be increased by reducing physical, cognitive, intellectual, and organizational barriers to learning</a:t>
            </a:r>
          </a:p>
          <a:p>
            <a:pPr lvl="1"/>
            <a:r>
              <a:rPr lang="en-US" dirty="0" smtClean="0"/>
              <a:t>Curriculum should provide</a:t>
            </a:r>
          </a:p>
          <a:p>
            <a:pPr lvl="2"/>
            <a:r>
              <a:rPr lang="en-US" dirty="0" smtClean="0"/>
              <a:t>Multiple means of representation to give learners various ways of acquiring information and knowledge</a:t>
            </a:r>
          </a:p>
          <a:p>
            <a:pPr lvl="2"/>
            <a:r>
              <a:rPr lang="en-US" dirty="0" smtClean="0"/>
              <a:t>Multiple means of expression to provide learners alternatives for demonstrating what they know</a:t>
            </a:r>
          </a:p>
          <a:p>
            <a:pPr lvl="2"/>
            <a:r>
              <a:rPr lang="en-US" dirty="0" smtClean="0"/>
              <a:t>Multiple means of engagement to tap into learners’ interests, challenge them appropriately, and motivate them to learn</a:t>
            </a:r>
          </a:p>
          <a:p>
            <a:endParaRPr lang="en-US" dirty="0"/>
          </a:p>
        </p:txBody>
      </p:sp>
      <p:sp>
        <p:nvSpPr>
          <p:cNvPr id="4" name="Footer Placeholder 3"/>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2034824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921" y="286603"/>
            <a:ext cx="10058400" cy="1450757"/>
          </a:xfrm>
        </p:spPr>
        <p:txBody>
          <a:bodyPr/>
          <a:lstStyle/>
          <a:p>
            <a:r>
              <a:rPr lang="en-US" dirty="0" smtClean="0"/>
              <a:t>Equity by Design:  Five Principles</a:t>
            </a:r>
            <a:endParaRPr lang="en-US" dirty="0"/>
          </a:p>
        </p:txBody>
      </p:sp>
      <p:sp>
        <p:nvSpPr>
          <p:cNvPr id="3" name="Content Placeholder 2"/>
          <p:cNvSpPr>
            <a:spLocks noGrp="1"/>
          </p:cNvSpPr>
          <p:nvPr>
            <p:ph idx="1"/>
          </p:nvPr>
        </p:nvSpPr>
        <p:spPr/>
        <p:txBody>
          <a:bodyPr>
            <a:normAutofit/>
          </a:bodyPr>
          <a:lstStyle/>
          <a:p>
            <a:r>
              <a:rPr lang="en-US" i="1" dirty="0" smtClean="0"/>
              <a:t>America’s Unmet Promise: The Imperative for Equity in Higher Education</a:t>
            </a:r>
            <a:r>
              <a:rPr lang="en-US" dirty="0" smtClean="0"/>
              <a:t>, written in 2015 by researchers from The Center for Urban Education at University of Southern California, outlined Five Principles for Enacting Equity by Design:</a:t>
            </a:r>
          </a:p>
          <a:p>
            <a:pPr marL="457200" indent="-457200">
              <a:buFont typeface="+mj-lt"/>
              <a:buAutoNum type="arabicPeriod"/>
            </a:pPr>
            <a:r>
              <a:rPr lang="en-US" dirty="0" smtClean="0"/>
              <a:t>Clarity  in language and goals </a:t>
            </a:r>
          </a:p>
          <a:p>
            <a:pPr marL="457200" indent="-457200">
              <a:buFont typeface="+mj-lt"/>
              <a:buAutoNum type="arabicPeriod"/>
            </a:pPr>
            <a:r>
              <a:rPr lang="en-US" dirty="0" smtClean="0"/>
              <a:t>Equity mindedness should be the guiding paradigm </a:t>
            </a:r>
          </a:p>
          <a:p>
            <a:pPr marL="457200" indent="-457200">
              <a:buFont typeface="+mj-lt"/>
              <a:buAutoNum type="arabicPeriod"/>
            </a:pPr>
            <a:r>
              <a:rPr lang="en-US" dirty="0" smtClean="0"/>
              <a:t>Equitable practice and policies should accommodate differences in the context of students’ learning</a:t>
            </a:r>
          </a:p>
          <a:p>
            <a:pPr marL="457200" indent="-457200">
              <a:buFont typeface="+mj-lt"/>
              <a:buAutoNum type="arabicPeriod"/>
            </a:pPr>
            <a:r>
              <a:rPr lang="en-US" dirty="0" smtClean="0"/>
              <a:t>Enacting equity requires a continual process of learning, disaggregating data, and questioning assumptions about relevance and effectiveness.</a:t>
            </a:r>
          </a:p>
          <a:p>
            <a:pPr marL="457200" indent="-457200">
              <a:buFont typeface="+mj-lt"/>
              <a:buAutoNum type="arabicPeriod"/>
            </a:pPr>
            <a:r>
              <a:rPr lang="en-US" dirty="0" smtClean="0"/>
              <a:t>Equity must be enacted as a pervasive institution- and system-wide principle.</a:t>
            </a:r>
          </a:p>
          <a:p>
            <a:endParaRPr lang="en-US" dirty="0"/>
          </a:p>
          <a:p>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3445954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CCC &amp; Online Education Initiative (OEI) Tools</a:t>
            </a:r>
            <a:endParaRPr lang="en-US" dirty="0"/>
          </a:p>
        </p:txBody>
      </p:sp>
      <p:sp>
        <p:nvSpPr>
          <p:cNvPr id="3" name="Content Placeholder 2"/>
          <p:cNvSpPr>
            <a:spLocks noGrp="1"/>
          </p:cNvSpPr>
          <p:nvPr>
            <p:ph idx="1"/>
          </p:nvPr>
        </p:nvSpPr>
        <p:spPr/>
        <p:txBody>
          <a:bodyPr/>
          <a:lstStyle/>
          <a:p>
            <a:r>
              <a:rPr lang="en-US" dirty="0" smtClean="0"/>
              <a:t>Quest and Smarter Measure </a:t>
            </a:r>
          </a:p>
          <a:p>
            <a:pPr lvl="1"/>
            <a:r>
              <a:rPr lang="en-US" dirty="0" smtClean="0"/>
              <a:t>Readiness modules can help students understand the scope of skills and knowledge necessary for success in online courses</a:t>
            </a:r>
          </a:p>
          <a:p>
            <a:pPr lvl="1"/>
            <a:r>
              <a:rPr lang="en-US" dirty="0" smtClean="0"/>
              <a:t>Personal assessments assist students in identifying their weaknesses or challenges relative to online courses</a:t>
            </a:r>
          </a:p>
          <a:p>
            <a:r>
              <a:rPr lang="en-US" dirty="0" smtClean="0"/>
              <a:t>Canvas Student User Guides</a:t>
            </a:r>
          </a:p>
          <a:p>
            <a:pPr lvl="1"/>
            <a:r>
              <a:rPr lang="en-US" dirty="0" smtClean="0"/>
              <a:t>User guides are available to students, but most students don’t know about them</a:t>
            </a:r>
          </a:p>
          <a:p>
            <a:pPr lvl="1"/>
            <a:r>
              <a:rPr lang="en-US" dirty="0" smtClean="0"/>
              <a:t>Include a review of user guides as low-stakes assignments at the start of an online class to introduce their content and availability to students</a:t>
            </a:r>
          </a:p>
          <a:p>
            <a:r>
              <a:rPr lang="en-US" dirty="0" smtClean="0"/>
              <a:t>Confer and Confer Zoom</a:t>
            </a:r>
          </a:p>
          <a:p>
            <a:pPr lvl="1"/>
            <a:r>
              <a:rPr lang="en-US" dirty="0" smtClean="0"/>
              <a:t>Establish online office hours or introductory sessions hours via Confer or Confer Zoom</a:t>
            </a:r>
          </a:p>
          <a:p>
            <a:pPr lvl="1"/>
            <a:r>
              <a:rPr lang="en-US" dirty="0" smtClean="0"/>
              <a:t>Use Confer or Confer Zoom for Q &amp; A sessions before major assignments or exams</a:t>
            </a:r>
          </a:p>
          <a:p>
            <a:pPr lvl="1"/>
            <a:endParaRPr lang="en-US" dirty="0"/>
          </a:p>
        </p:txBody>
      </p:sp>
      <p:sp>
        <p:nvSpPr>
          <p:cNvPr id="4" name="Footer Placeholder 3"/>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8325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CCC &amp; Online Education Initiative (OEI) Tools</a:t>
            </a:r>
            <a:endParaRPr lang="en-US" dirty="0"/>
          </a:p>
        </p:txBody>
      </p:sp>
      <p:sp>
        <p:nvSpPr>
          <p:cNvPr id="3" name="Content Placeholder 2"/>
          <p:cNvSpPr>
            <a:spLocks noGrp="1"/>
          </p:cNvSpPr>
          <p:nvPr>
            <p:ph idx="1"/>
          </p:nvPr>
        </p:nvSpPr>
        <p:spPr/>
        <p:txBody>
          <a:bodyPr/>
          <a:lstStyle/>
          <a:p>
            <a:r>
              <a:rPr lang="en-US" dirty="0" smtClean="0"/>
              <a:t>@ONE</a:t>
            </a:r>
          </a:p>
          <a:p>
            <a:pPr lvl="1"/>
            <a:r>
              <a:rPr lang="en-US" dirty="0" smtClean="0"/>
              <a:t>Professional development for online instruction, including online teaching certification, rubric alignment, peer review, Canvas, and more!</a:t>
            </a:r>
          </a:p>
          <a:p>
            <a:pPr lvl="1"/>
            <a:r>
              <a:rPr lang="en-US" dirty="0" smtClean="0"/>
              <a:t>Instructor-led experiences, self-paced modules, and webinars</a:t>
            </a:r>
            <a:endParaRPr lang="en-US" dirty="0"/>
          </a:p>
          <a:p>
            <a:r>
              <a:rPr lang="en-US" dirty="0" smtClean="0"/>
              <a:t>Professional Learning Network (</a:t>
            </a:r>
            <a:r>
              <a:rPr lang="en-US" dirty="0" err="1" smtClean="0"/>
              <a:t>prolearning.net</a:t>
            </a:r>
            <a:r>
              <a:rPr lang="en-US" dirty="0" smtClean="0"/>
              <a:t>)</a:t>
            </a:r>
          </a:p>
          <a:p>
            <a:pPr lvl="1"/>
            <a:r>
              <a:rPr lang="en-US" dirty="0" smtClean="0"/>
              <a:t>Professional development for a wide variety of topics, which may include online instruction, cultural competency, and culturally responsive teaching</a:t>
            </a:r>
          </a:p>
          <a:p>
            <a:r>
              <a:rPr lang="en-US" dirty="0" smtClean="0"/>
              <a:t>OEI Online Course Design Rubric</a:t>
            </a:r>
          </a:p>
          <a:p>
            <a:pPr lvl="1"/>
            <a:r>
              <a:rPr lang="en-US" dirty="0" smtClean="0"/>
              <a:t>Statewide rubric for online course design</a:t>
            </a:r>
          </a:p>
          <a:p>
            <a:pPr lvl="1"/>
            <a:r>
              <a:rPr lang="en-US" dirty="0" smtClean="0"/>
              <a:t>All OEI course exchange courses must meet rubric requirements</a:t>
            </a:r>
          </a:p>
          <a:p>
            <a:pPr lvl="1"/>
            <a:r>
              <a:rPr lang="en-US" dirty="0" smtClean="0"/>
              <a:t>Training on rubric alignment and peer review using the rubric available through @ONE</a:t>
            </a:r>
          </a:p>
          <a:p>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103231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OEI Design Standards Rubric </a:t>
            </a:r>
            <a:endParaRPr lang="en-US" dirty="0"/>
          </a:p>
        </p:txBody>
      </p:sp>
      <p:sp>
        <p:nvSpPr>
          <p:cNvPr id="3" name="Content Placeholder 2"/>
          <p:cNvSpPr>
            <a:spLocks noGrp="1"/>
          </p:cNvSpPr>
          <p:nvPr>
            <p:ph idx="1"/>
          </p:nvPr>
        </p:nvSpPr>
        <p:spPr/>
        <p:txBody>
          <a:bodyPr>
            <a:normAutofit/>
          </a:bodyPr>
          <a:lstStyle/>
          <a:p>
            <a:r>
              <a:rPr lang="en-US" sz="3200" dirty="0" smtClean="0"/>
              <a:t>A. Content Presentation </a:t>
            </a:r>
          </a:p>
          <a:p>
            <a:r>
              <a:rPr lang="en-US" sz="3200" dirty="0" smtClean="0"/>
              <a:t>B. Interaction </a:t>
            </a:r>
          </a:p>
          <a:p>
            <a:r>
              <a:rPr lang="en-US" sz="3200" dirty="0" smtClean="0"/>
              <a:t>C. Assessment </a:t>
            </a:r>
          </a:p>
          <a:p>
            <a:r>
              <a:rPr lang="en-US" sz="3200" dirty="0" smtClean="0"/>
              <a:t>D. Accessibility </a:t>
            </a:r>
          </a:p>
          <a:p>
            <a:r>
              <a:rPr lang="en-US" sz="3200" dirty="0" smtClean="0"/>
              <a:t>E. Institutional Accountability </a:t>
            </a:r>
            <a:endParaRPr lang="en-US" sz="3200" dirty="0"/>
          </a:p>
        </p:txBody>
      </p:sp>
      <p:sp>
        <p:nvSpPr>
          <p:cNvPr id="4" name="Footer Placeholder 3"/>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350004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2800" dirty="0" smtClean="0"/>
              <a:t>Online Education, Success, and Equity</a:t>
            </a:r>
          </a:p>
          <a:p>
            <a:r>
              <a:rPr lang="en-US" sz="2800" dirty="0" smtClean="0"/>
              <a:t>Designing Online Courses for Success</a:t>
            </a:r>
          </a:p>
          <a:p>
            <a:r>
              <a:rPr lang="en-US" sz="2800" dirty="0"/>
              <a:t>Online Education Initiative (OEI) Tools &amp; Resources</a:t>
            </a:r>
          </a:p>
          <a:p>
            <a:endParaRPr lang="en-US" sz="2800" dirty="0" smtClean="0"/>
          </a:p>
        </p:txBody>
      </p:sp>
      <p:sp>
        <p:nvSpPr>
          <p:cNvPr id="5" name="Footer Placeholder 4"/>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35338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a:p>
        </p:txBody>
      </p:sp>
      <p:sp>
        <p:nvSpPr>
          <p:cNvPr id="3" name="Content Placeholder 2"/>
          <p:cNvSpPr>
            <a:spLocks noGrp="1"/>
          </p:cNvSpPr>
          <p:nvPr>
            <p:ph idx="1"/>
          </p:nvPr>
        </p:nvSpPr>
        <p:spPr/>
        <p:txBody>
          <a:bodyPr/>
          <a:lstStyle/>
          <a:p>
            <a:r>
              <a:rPr lang="en-US" dirty="0" smtClean="0"/>
              <a:t>RP Group Study, Student Success (Re)defined</a:t>
            </a:r>
          </a:p>
          <a:p>
            <a:pPr lvl="1"/>
            <a:r>
              <a:rPr lang="en-US" dirty="0">
                <a:hlinkClick r:id="rId2"/>
              </a:rPr>
              <a:t>http://</a:t>
            </a:r>
            <a:r>
              <a:rPr lang="en-US" dirty="0" smtClean="0">
                <a:hlinkClick r:id="rId2"/>
              </a:rPr>
              <a:t>rpgroup.org/student-support</a:t>
            </a:r>
            <a:endParaRPr lang="en-US" dirty="0" smtClean="0"/>
          </a:p>
          <a:p>
            <a:pPr lvl="1"/>
            <a:endParaRPr lang="en-US" dirty="0"/>
          </a:p>
          <a:p>
            <a:r>
              <a:rPr lang="en-US" dirty="0"/>
              <a:t>Online Learning Study – Differences across types of students and subject </a:t>
            </a:r>
            <a:r>
              <a:rPr lang="en-US" dirty="0" smtClean="0"/>
              <a:t>areas</a:t>
            </a:r>
          </a:p>
          <a:p>
            <a:pPr lvl="1"/>
            <a:r>
              <a:rPr lang="en-US" u="sng" dirty="0" smtClean="0">
                <a:hlinkClick r:id="rId3"/>
              </a:rPr>
              <a:t>http</a:t>
            </a:r>
            <a:r>
              <a:rPr lang="en-US" u="sng" dirty="0">
                <a:hlinkClick r:id="rId3"/>
              </a:rPr>
              <a:t>://ccrc.tc.columbia.edu/publications/adaptability-to-online-learning.html</a:t>
            </a:r>
            <a:endParaRPr lang="en-US" dirty="0"/>
          </a:p>
          <a:p>
            <a:pPr lvl="1"/>
            <a:endParaRPr lang="en-US" dirty="0" smtClean="0"/>
          </a:p>
          <a:p>
            <a:r>
              <a:rPr lang="en-US" u="sng" dirty="0">
                <a:hlinkClick r:id="rId4"/>
              </a:rPr>
              <a:t>http://www.aacu.org/diversitydemocracy/2014/winter/jaggars</a:t>
            </a:r>
            <a:endParaRPr lang="en-US" dirty="0"/>
          </a:p>
          <a:p>
            <a:pPr lvl="1"/>
            <a:endParaRPr lang="en-US" dirty="0" smtClean="0"/>
          </a:p>
          <a:p>
            <a:r>
              <a:rPr lang="en-US" u="sng" dirty="0">
                <a:hlinkClick r:id="rId5"/>
              </a:rPr>
              <a:t>https://cue.usc.edu/equity-by-design-five-principles/</a:t>
            </a:r>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75456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br>
              <a:rPr lang="en-US" dirty="0" smtClean="0"/>
            </a:br>
            <a:r>
              <a:rPr lang="en-US" dirty="0"/>
              <a:t/>
            </a:r>
            <a:br>
              <a:rPr lang="en-US" dirty="0"/>
            </a:br>
            <a:r>
              <a:rPr lang="en-US" dirty="0" smtClean="0"/>
              <a:t>Thank you!</a:t>
            </a:r>
            <a:endParaRPr lang="en-US" dirty="0"/>
          </a:p>
        </p:txBody>
      </p:sp>
      <p:sp>
        <p:nvSpPr>
          <p:cNvPr id="3" name="Subtitle 2"/>
          <p:cNvSpPr>
            <a:spLocks noGrp="1"/>
          </p:cNvSpPr>
          <p:nvPr>
            <p:ph type="subTitle" idx="1"/>
          </p:nvPr>
        </p:nvSpPr>
        <p:spPr>
          <a:xfrm>
            <a:off x="1100051" y="4455620"/>
            <a:ext cx="10058400" cy="559293"/>
          </a:xfrm>
        </p:spPr>
        <p:txBody>
          <a:bodyPr/>
          <a:lstStyle/>
          <a:p>
            <a:r>
              <a:rPr lang="en-US" dirty="0" smtClean="0"/>
              <a:t>Cheryl </a:t>
            </a:r>
            <a:r>
              <a:rPr lang="en-US" dirty="0" err="1" smtClean="0"/>
              <a:t>aschenbach</a:t>
            </a:r>
            <a:r>
              <a:rPr lang="en-US" dirty="0" smtClean="0"/>
              <a:t>           </a:t>
            </a:r>
            <a:r>
              <a:rPr lang="en-US" dirty="0" smtClean="0">
                <a:hlinkClick r:id="rId2"/>
              </a:rPr>
              <a:t>caschenbach@lassencollege.edu</a:t>
            </a:r>
            <a:endParaRPr lang="en-US" dirty="0" smtClean="0"/>
          </a:p>
        </p:txBody>
      </p:sp>
    </p:spTree>
    <p:extLst>
      <p:ext uri="{BB962C8B-B14F-4D97-AF65-F5344CB8AC3E}">
        <p14:creationId xmlns:p14="http://schemas.microsoft.com/office/powerpoint/2010/main" val="1841855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Distance education is primarily online</a:t>
            </a:r>
            <a:endParaRPr lang="en-US" dirty="0"/>
          </a:p>
        </p:txBody>
      </p:sp>
      <p:sp>
        <p:nvSpPr>
          <p:cNvPr id="5" name="Content Placeholder 4"/>
          <p:cNvSpPr>
            <a:spLocks noGrp="1"/>
          </p:cNvSpPr>
          <p:nvPr>
            <p:ph sz="half" idx="1"/>
          </p:nvPr>
        </p:nvSpPr>
        <p:spPr>
          <a:xfrm>
            <a:off x="1782594" y="1834211"/>
            <a:ext cx="3276600" cy="4528722"/>
          </a:xfrm>
        </p:spPr>
        <p:txBody>
          <a:bodyPr>
            <a:normAutofit/>
          </a:bodyPr>
          <a:lstStyle/>
          <a:p>
            <a:r>
              <a:rPr lang="en-US" dirty="0" smtClean="0"/>
              <a:t>In the past 10 years, distance education course sessions have been growing.</a:t>
            </a:r>
          </a:p>
          <a:p>
            <a:r>
              <a:rPr lang="en-US" dirty="0" smtClean="0"/>
              <a:t>Internet-based course sessions were the primary mode of instruction</a:t>
            </a:r>
          </a:p>
          <a:p>
            <a:r>
              <a:rPr lang="en-US" dirty="0" smtClean="0"/>
              <a:t>In 2015-16, 94% of all distance education courses were internet-based</a:t>
            </a:r>
          </a:p>
          <a:p>
            <a:pPr lvl="1"/>
            <a:r>
              <a:rPr lang="en-US" dirty="0" smtClean="0"/>
              <a:t>7% Synchronous</a:t>
            </a:r>
          </a:p>
          <a:p>
            <a:pPr lvl="1"/>
            <a:r>
              <a:rPr lang="en-US" dirty="0" smtClean="0"/>
              <a:t>87% Asynchronous</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683027755"/>
              </p:ext>
            </p:extLst>
          </p:nvPr>
        </p:nvGraphicFramePr>
        <p:xfrm>
          <a:off x="5059194" y="1737360"/>
          <a:ext cx="5105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157217" y="5956161"/>
            <a:ext cx="1996926" cy="276999"/>
          </a:xfrm>
          <a:prstGeom prst="rect">
            <a:avLst/>
          </a:prstGeom>
          <a:noFill/>
        </p:spPr>
        <p:txBody>
          <a:bodyPr wrap="square" rtlCol="0">
            <a:spAutoFit/>
          </a:bodyPr>
          <a:lstStyle/>
          <a:p>
            <a:r>
              <a:rPr lang="en-US" sz="1200" dirty="0" smtClean="0"/>
              <a:t>Source: CCCCO </a:t>
            </a:r>
            <a:r>
              <a:rPr lang="en-US" sz="1200" dirty="0" err="1" smtClean="0"/>
              <a:t>Datamart</a:t>
            </a:r>
            <a:endParaRPr lang="en-US" sz="1200" dirty="0"/>
          </a:p>
        </p:txBody>
      </p:sp>
      <p:sp>
        <p:nvSpPr>
          <p:cNvPr id="3" name="Footer Placeholder 2"/>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177267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Distance Education enrollment is up </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40363648"/>
              </p:ext>
            </p:extLst>
          </p:nvPr>
        </p:nvGraphicFramePr>
        <p:xfrm>
          <a:off x="1857351" y="1733077"/>
          <a:ext cx="8418576"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60670" y="3769758"/>
            <a:ext cx="877824" cy="400110"/>
          </a:xfrm>
          <a:prstGeom prst="rect">
            <a:avLst/>
          </a:prstGeom>
          <a:noFill/>
        </p:spPr>
        <p:txBody>
          <a:bodyPr wrap="square" rtlCol="0">
            <a:spAutoFit/>
          </a:bodyPr>
          <a:lstStyle/>
          <a:p>
            <a:r>
              <a:rPr lang="en-US" sz="2000" b="1" dirty="0">
                <a:solidFill>
                  <a:schemeClr val="accent6">
                    <a:lumMod val="75000"/>
                  </a:schemeClr>
                </a:solidFill>
              </a:rPr>
              <a:t>24%</a:t>
            </a:r>
          </a:p>
        </p:txBody>
      </p:sp>
      <p:sp>
        <p:nvSpPr>
          <p:cNvPr id="11" name="TextBox 10"/>
          <p:cNvSpPr txBox="1"/>
          <p:nvPr/>
        </p:nvSpPr>
        <p:spPr>
          <a:xfrm>
            <a:off x="9588246" y="3769758"/>
            <a:ext cx="877824" cy="400110"/>
          </a:xfrm>
          <a:prstGeom prst="rect">
            <a:avLst/>
          </a:prstGeom>
          <a:noFill/>
        </p:spPr>
        <p:txBody>
          <a:bodyPr wrap="square" rtlCol="0">
            <a:spAutoFit/>
          </a:bodyPr>
          <a:lstStyle/>
          <a:p>
            <a:r>
              <a:rPr lang="en-US" sz="2000" b="1" dirty="0">
                <a:solidFill>
                  <a:schemeClr val="accent6">
                    <a:lumMod val="75000"/>
                  </a:schemeClr>
                </a:solidFill>
              </a:rPr>
              <a:t>35%</a:t>
            </a:r>
          </a:p>
        </p:txBody>
      </p:sp>
      <p:sp>
        <p:nvSpPr>
          <p:cNvPr id="13" name="Right Arrow 12"/>
          <p:cNvSpPr/>
          <p:nvPr/>
        </p:nvSpPr>
        <p:spPr>
          <a:xfrm>
            <a:off x="6238494" y="3581401"/>
            <a:ext cx="3349752" cy="651407"/>
          </a:xfrm>
          <a:prstGeom prst="rightArrow">
            <a:avLst>
              <a:gd name="adj1" fmla="val 64865"/>
              <a:gd name="adj2"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C00000"/>
                </a:solidFill>
              </a:rPr>
              <a:t>Percent of total headcount that are DE increased 11%</a:t>
            </a:r>
          </a:p>
        </p:txBody>
      </p:sp>
      <p:sp>
        <p:nvSpPr>
          <p:cNvPr id="9" name="TextBox 8"/>
          <p:cNvSpPr txBox="1"/>
          <p:nvPr/>
        </p:nvSpPr>
        <p:spPr>
          <a:xfrm>
            <a:off x="1890724" y="5697650"/>
            <a:ext cx="8471512" cy="646331"/>
          </a:xfrm>
          <a:prstGeom prst="rect">
            <a:avLst/>
          </a:prstGeom>
          <a:noFill/>
        </p:spPr>
        <p:txBody>
          <a:bodyPr wrap="square" rtlCol="0">
            <a:spAutoFit/>
          </a:bodyPr>
          <a:lstStyle/>
          <a:p>
            <a:r>
              <a:rPr lang="en-US" b="1" dirty="0"/>
              <a:t>NOTABLE MILESTONE: As of 2014-15, Hispanics have outnumbered Whites in distance education enrollments.  </a:t>
            </a:r>
          </a:p>
        </p:txBody>
      </p:sp>
      <p:sp>
        <p:nvSpPr>
          <p:cNvPr id="12" name="TextBox 11"/>
          <p:cNvSpPr txBox="1"/>
          <p:nvPr/>
        </p:nvSpPr>
        <p:spPr>
          <a:xfrm>
            <a:off x="10157217" y="6020815"/>
            <a:ext cx="1996926" cy="276999"/>
          </a:xfrm>
          <a:prstGeom prst="rect">
            <a:avLst/>
          </a:prstGeom>
          <a:noFill/>
        </p:spPr>
        <p:txBody>
          <a:bodyPr wrap="square" rtlCol="0">
            <a:spAutoFit/>
          </a:bodyPr>
          <a:lstStyle/>
          <a:p>
            <a:r>
              <a:rPr lang="en-US" sz="1200" dirty="0" smtClean="0"/>
              <a:t>Source: CCCCO </a:t>
            </a:r>
            <a:r>
              <a:rPr lang="en-US" sz="1200" dirty="0" err="1" smtClean="0"/>
              <a:t>Datamart</a:t>
            </a:r>
            <a:endParaRPr lang="en-US" sz="1200" dirty="0"/>
          </a:p>
        </p:txBody>
      </p:sp>
      <p:sp>
        <p:nvSpPr>
          <p:cNvPr id="3" name="Footer Placeholder 2"/>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137071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P spid="11"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57216"/>
            <a:ext cx="7873746" cy="1219200"/>
          </a:xfrm>
        </p:spPr>
        <p:txBody>
          <a:bodyPr>
            <a:normAutofit fontScale="90000"/>
          </a:bodyPr>
          <a:lstStyle/>
          <a:p>
            <a:r>
              <a:rPr lang="en-US" dirty="0" smtClean="0"/>
              <a:t>Closing the Student Success gap between Traditional and Distance Education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0737680"/>
              </p:ext>
            </p:extLst>
          </p:nvPr>
        </p:nvGraphicFramePr>
        <p:xfrm>
          <a:off x="1986884" y="1883226"/>
          <a:ext cx="8229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541547" y="2971800"/>
            <a:ext cx="718249" cy="400110"/>
          </a:xfrm>
          <a:prstGeom prst="rect">
            <a:avLst/>
          </a:prstGeom>
          <a:noFill/>
        </p:spPr>
        <p:txBody>
          <a:bodyPr wrap="squar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67%</a:t>
            </a:r>
          </a:p>
        </p:txBody>
      </p:sp>
      <p:sp>
        <p:nvSpPr>
          <p:cNvPr id="7" name="Rectangle 6"/>
          <p:cNvSpPr/>
          <p:nvPr/>
        </p:nvSpPr>
        <p:spPr>
          <a:xfrm>
            <a:off x="9467782" y="2771745"/>
            <a:ext cx="718249" cy="400110"/>
          </a:xfrm>
          <a:prstGeom prst="rect">
            <a:avLst/>
          </a:prstGeom>
          <a:noFill/>
        </p:spPr>
        <p:txBody>
          <a:bodyPr wrap="squar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70%</a:t>
            </a:r>
          </a:p>
        </p:txBody>
      </p:sp>
      <p:sp>
        <p:nvSpPr>
          <p:cNvPr id="8" name="Rectangle 7"/>
          <p:cNvSpPr/>
          <p:nvPr/>
        </p:nvSpPr>
        <p:spPr>
          <a:xfrm>
            <a:off x="4541546" y="3827341"/>
            <a:ext cx="718249" cy="400110"/>
          </a:xfrm>
          <a:prstGeom prst="rect">
            <a:avLst/>
          </a:prstGeom>
          <a:noFill/>
        </p:spPr>
        <p:txBody>
          <a:bodyPr wrap="square" lIns="91440" tIns="45720" rIns="91440" bIns="45720">
            <a:spAutoFit/>
          </a:bodyPr>
          <a:lstStyle/>
          <a:p>
            <a:pPr algn="ctr"/>
            <a:r>
              <a:rPr lang="en-US" sz="2000" dirty="0">
                <a:ln w="0"/>
                <a:solidFill>
                  <a:schemeClr val="accent2">
                    <a:lumMod val="75000"/>
                  </a:schemeClr>
                </a:solidFill>
                <a:effectLst>
                  <a:outerShdw blurRad="38100" dist="25400" dir="5400000" algn="ctr" rotWithShape="0">
                    <a:srgbClr val="6E747A">
                      <a:alpha val="43000"/>
                    </a:srgbClr>
                  </a:outerShdw>
                </a:effectLst>
              </a:rPr>
              <a:t>55%</a:t>
            </a:r>
          </a:p>
        </p:txBody>
      </p:sp>
      <p:sp>
        <p:nvSpPr>
          <p:cNvPr id="9" name="Rectangle 8"/>
          <p:cNvSpPr/>
          <p:nvPr/>
        </p:nvSpPr>
        <p:spPr>
          <a:xfrm>
            <a:off x="9496615" y="3648045"/>
            <a:ext cx="718249" cy="400110"/>
          </a:xfrm>
          <a:prstGeom prst="rect">
            <a:avLst/>
          </a:prstGeom>
          <a:noFill/>
        </p:spPr>
        <p:txBody>
          <a:bodyPr wrap="square" lIns="91440" tIns="45720" rIns="91440" bIns="45720">
            <a:spAutoFit/>
          </a:bodyPr>
          <a:lstStyle/>
          <a:p>
            <a:pPr algn="ctr"/>
            <a:r>
              <a:rPr lang="en-US" sz="2000" dirty="0">
                <a:ln w="0"/>
                <a:solidFill>
                  <a:schemeClr val="accent2">
                    <a:lumMod val="75000"/>
                  </a:schemeClr>
                </a:solidFill>
                <a:effectLst>
                  <a:outerShdw blurRad="38100" dist="25400" dir="5400000" algn="ctr" rotWithShape="0">
                    <a:srgbClr val="6E747A">
                      <a:alpha val="43000"/>
                    </a:srgbClr>
                  </a:outerShdw>
                </a:effectLst>
              </a:rPr>
              <a:t>64%</a:t>
            </a:r>
          </a:p>
        </p:txBody>
      </p:sp>
      <p:sp>
        <p:nvSpPr>
          <p:cNvPr id="10" name="Rectangle 9"/>
          <p:cNvSpPr/>
          <p:nvPr/>
        </p:nvSpPr>
        <p:spPr>
          <a:xfrm>
            <a:off x="3855746" y="4467255"/>
            <a:ext cx="2133600" cy="400110"/>
          </a:xfrm>
          <a:prstGeom prst="rect">
            <a:avLst/>
          </a:prstGeom>
          <a:noFill/>
        </p:spPr>
        <p:txBody>
          <a:bodyPr wrap="square" lIns="91440" tIns="45720" rIns="91440" bIns="45720">
            <a:spAutoFit/>
          </a:bodyPr>
          <a:lstStyle/>
          <a:p>
            <a:pPr algn="ctr"/>
            <a:r>
              <a:rPr lang="en-US" sz="2000" b="1" dirty="0">
                <a:ln w="0"/>
                <a:solidFill>
                  <a:srgbClr val="C00000"/>
                </a:solidFill>
                <a:effectLst>
                  <a:outerShdw blurRad="38100" dist="25400" dir="5400000" algn="ctr" rotWithShape="0">
                    <a:srgbClr val="6E747A">
                      <a:alpha val="43000"/>
                    </a:srgbClr>
                  </a:outerShdw>
                </a:effectLst>
              </a:rPr>
              <a:t>12% Difference</a:t>
            </a:r>
          </a:p>
        </p:txBody>
      </p:sp>
      <p:sp>
        <p:nvSpPr>
          <p:cNvPr id="11" name="Rectangle 10"/>
          <p:cNvSpPr/>
          <p:nvPr/>
        </p:nvSpPr>
        <p:spPr>
          <a:xfrm>
            <a:off x="8052430" y="4482085"/>
            <a:ext cx="2133600" cy="400110"/>
          </a:xfrm>
          <a:prstGeom prst="rect">
            <a:avLst/>
          </a:prstGeom>
          <a:noFill/>
        </p:spPr>
        <p:txBody>
          <a:bodyPr wrap="square" lIns="91440" tIns="45720" rIns="91440" bIns="45720">
            <a:spAutoFit/>
          </a:bodyPr>
          <a:lstStyle/>
          <a:p>
            <a:pPr algn="ctr"/>
            <a:r>
              <a:rPr lang="en-US" sz="2000" b="1" dirty="0">
                <a:ln w="0"/>
                <a:solidFill>
                  <a:srgbClr val="C00000"/>
                </a:solidFill>
                <a:effectLst>
                  <a:outerShdw blurRad="38100" dist="25400" dir="5400000" algn="ctr" rotWithShape="0">
                    <a:srgbClr val="6E747A">
                      <a:alpha val="43000"/>
                    </a:srgbClr>
                  </a:outerShdw>
                </a:effectLst>
              </a:rPr>
              <a:t>6% Difference</a:t>
            </a:r>
          </a:p>
        </p:txBody>
      </p:sp>
      <p:sp>
        <p:nvSpPr>
          <p:cNvPr id="12" name="Oval 11"/>
          <p:cNvSpPr/>
          <p:nvPr/>
        </p:nvSpPr>
        <p:spPr>
          <a:xfrm>
            <a:off x="4413864" y="2717450"/>
            <a:ext cx="838200" cy="16955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376663" y="2569610"/>
            <a:ext cx="838200" cy="16955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257232" y="6041889"/>
            <a:ext cx="1996926" cy="276999"/>
          </a:xfrm>
          <a:prstGeom prst="rect">
            <a:avLst/>
          </a:prstGeom>
          <a:noFill/>
        </p:spPr>
        <p:txBody>
          <a:bodyPr wrap="square" rtlCol="0">
            <a:spAutoFit/>
          </a:bodyPr>
          <a:lstStyle/>
          <a:p>
            <a:r>
              <a:rPr lang="en-US" sz="1200" dirty="0" smtClean="0"/>
              <a:t>Source: CCCCO </a:t>
            </a:r>
            <a:r>
              <a:rPr lang="en-US" sz="1200" dirty="0" err="1" smtClean="0"/>
              <a:t>Datamart</a:t>
            </a:r>
            <a:endParaRPr lang="en-US" sz="1200" dirty="0"/>
          </a:p>
        </p:txBody>
      </p:sp>
      <p:sp>
        <p:nvSpPr>
          <p:cNvPr id="5" name="Footer Placeholder 4"/>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109202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heel(1)">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7" grpId="0"/>
      <p:bldP spid="8" grpId="0"/>
      <p:bldP spid="9" grpId="0"/>
      <p:bldP spid="10" grpId="0"/>
      <p:bldP spid="11"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7076" y="406908"/>
            <a:ext cx="2400300" cy="1737360"/>
          </a:xfrm>
        </p:spPr>
        <p:txBody>
          <a:bodyPr>
            <a:noAutofit/>
          </a:bodyPr>
          <a:lstStyle/>
          <a:p>
            <a:r>
              <a:rPr lang="en-US" sz="3200" dirty="0"/>
              <a:t>Success rates by gender from 2005 to 2015</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99891803"/>
              </p:ext>
            </p:extLst>
          </p:nvPr>
        </p:nvGraphicFramePr>
        <p:xfrm>
          <a:off x="4665676" y="157963"/>
          <a:ext cx="6546807" cy="592943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half" idx="2"/>
          </p:nvPr>
        </p:nvSpPr>
        <p:spPr>
          <a:xfrm>
            <a:off x="1228466" y="1658493"/>
            <a:ext cx="2400300" cy="3570732"/>
          </a:xfrm>
        </p:spPr>
        <p:txBody>
          <a:bodyPr>
            <a:normAutofit/>
          </a:bodyPr>
          <a:lstStyle/>
          <a:p>
            <a:r>
              <a:rPr lang="en-US" sz="1600" dirty="0"/>
              <a:t>Both female and male students improved their success rate over time.</a:t>
            </a:r>
          </a:p>
          <a:p>
            <a:r>
              <a:rPr lang="en-US" sz="1600" dirty="0"/>
              <a:t>More than half successfully completed their courses.</a:t>
            </a:r>
          </a:p>
          <a:p>
            <a:r>
              <a:rPr lang="en-US" sz="1600" dirty="0"/>
              <a:t>Females had slightly higher success rates than males. (The difference is only 1%)</a:t>
            </a:r>
          </a:p>
        </p:txBody>
      </p:sp>
      <p:sp>
        <p:nvSpPr>
          <p:cNvPr id="7" name="TextBox 6"/>
          <p:cNvSpPr txBox="1"/>
          <p:nvPr/>
        </p:nvSpPr>
        <p:spPr>
          <a:xfrm>
            <a:off x="7564047" y="6336338"/>
            <a:ext cx="2133600" cy="307777"/>
          </a:xfrm>
          <a:prstGeom prst="rect">
            <a:avLst/>
          </a:prstGeom>
          <a:noFill/>
        </p:spPr>
        <p:txBody>
          <a:bodyPr wrap="square" rtlCol="0">
            <a:spAutoFit/>
          </a:bodyPr>
          <a:lstStyle/>
          <a:p>
            <a:r>
              <a:rPr lang="en-US" sz="1400" b="1" dirty="0"/>
              <a:t>*NOTE: y-axis is truncated</a:t>
            </a:r>
          </a:p>
        </p:txBody>
      </p:sp>
      <p:sp>
        <p:nvSpPr>
          <p:cNvPr id="8" name="TextBox 7"/>
          <p:cNvSpPr txBox="1"/>
          <p:nvPr/>
        </p:nvSpPr>
        <p:spPr>
          <a:xfrm>
            <a:off x="10157217" y="5956161"/>
            <a:ext cx="1996926" cy="276999"/>
          </a:xfrm>
          <a:prstGeom prst="rect">
            <a:avLst/>
          </a:prstGeom>
          <a:noFill/>
        </p:spPr>
        <p:txBody>
          <a:bodyPr wrap="square" rtlCol="0">
            <a:spAutoFit/>
          </a:bodyPr>
          <a:lstStyle/>
          <a:p>
            <a:r>
              <a:rPr lang="en-US" sz="1200" dirty="0" smtClean="0"/>
              <a:t>Source: CCCCO </a:t>
            </a:r>
            <a:r>
              <a:rPr lang="en-US" sz="1200" dirty="0" err="1" smtClean="0"/>
              <a:t>Datamart</a:t>
            </a:r>
            <a:endParaRPr lang="en-US" sz="1200" dirty="0"/>
          </a:p>
        </p:txBody>
      </p:sp>
      <p:sp>
        <p:nvSpPr>
          <p:cNvPr id="3" name="Footer Placeholder 2"/>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358509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936230" y="304800"/>
            <a:ext cx="2400300" cy="1737360"/>
          </a:xfrm>
        </p:spPr>
        <p:txBody>
          <a:bodyPr>
            <a:noAutofit/>
          </a:bodyPr>
          <a:lstStyle/>
          <a:p>
            <a:r>
              <a:rPr lang="en-US" sz="3200" dirty="0"/>
              <a:t>Success Rates by Ethnicity from 2005 to 2015</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93294003"/>
              </p:ext>
            </p:extLst>
          </p:nvPr>
        </p:nvGraphicFramePr>
        <p:xfrm>
          <a:off x="4880337" y="0"/>
          <a:ext cx="6332145" cy="640100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p:cNvSpPr>
            <a:spLocks noGrp="1"/>
          </p:cNvSpPr>
          <p:nvPr>
            <p:ph type="body" sz="half" idx="2"/>
          </p:nvPr>
        </p:nvSpPr>
        <p:spPr>
          <a:xfrm>
            <a:off x="952091" y="1173480"/>
            <a:ext cx="2400300" cy="4053840"/>
          </a:xfrm>
        </p:spPr>
        <p:txBody>
          <a:bodyPr>
            <a:normAutofit fontScale="92500"/>
          </a:bodyPr>
          <a:lstStyle/>
          <a:p>
            <a:r>
              <a:rPr lang="en-US" sz="1600" dirty="0"/>
              <a:t>All Ethnicities improved over time.</a:t>
            </a:r>
          </a:p>
          <a:p>
            <a:r>
              <a:rPr lang="en-US" sz="1600" dirty="0"/>
              <a:t>In 2015:</a:t>
            </a:r>
          </a:p>
          <a:p>
            <a:r>
              <a:rPr lang="en-US" sz="1600" dirty="0"/>
              <a:t>Asian/Pacific Islanders had the highest success rates (69%) followed by Whites (67%) then Filipino (63%).</a:t>
            </a:r>
          </a:p>
          <a:p>
            <a:r>
              <a:rPr lang="en-US" sz="1600" dirty="0"/>
              <a:t>The lowest success rates are with Black/African American students (48%) followed by Native Americans (55%) and then Hispanics (58%)</a:t>
            </a:r>
          </a:p>
          <a:p>
            <a:r>
              <a:rPr lang="en-US" sz="1600" dirty="0"/>
              <a:t>Students who selected more than one ethnicity were slightly above Hispanics.</a:t>
            </a:r>
          </a:p>
          <a:p>
            <a:endParaRPr lang="en-US" dirty="0"/>
          </a:p>
        </p:txBody>
      </p:sp>
      <p:sp>
        <p:nvSpPr>
          <p:cNvPr id="11" name="TextBox 10"/>
          <p:cNvSpPr txBox="1"/>
          <p:nvPr/>
        </p:nvSpPr>
        <p:spPr>
          <a:xfrm>
            <a:off x="6869430" y="6399616"/>
            <a:ext cx="2133600" cy="307777"/>
          </a:xfrm>
          <a:prstGeom prst="rect">
            <a:avLst/>
          </a:prstGeom>
          <a:noFill/>
        </p:spPr>
        <p:txBody>
          <a:bodyPr wrap="square" rtlCol="0">
            <a:spAutoFit/>
          </a:bodyPr>
          <a:lstStyle/>
          <a:p>
            <a:r>
              <a:rPr lang="en-US" sz="1400" b="1" dirty="0"/>
              <a:t>*NOTE: y-axis is truncated</a:t>
            </a:r>
          </a:p>
        </p:txBody>
      </p:sp>
      <p:sp>
        <p:nvSpPr>
          <p:cNvPr id="7" name="TextBox 6"/>
          <p:cNvSpPr txBox="1"/>
          <p:nvPr/>
        </p:nvSpPr>
        <p:spPr>
          <a:xfrm>
            <a:off x="10157217" y="6170477"/>
            <a:ext cx="1996926" cy="276999"/>
          </a:xfrm>
          <a:prstGeom prst="rect">
            <a:avLst/>
          </a:prstGeom>
          <a:noFill/>
        </p:spPr>
        <p:txBody>
          <a:bodyPr wrap="square" rtlCol="0">
            <a:spAutoFit/>
          </a:bodyPr>
          <a:lstStyle/>
          <a:p>
            <a:r>
              <a:rPr lang="en-US" sz="1200" dirty="0" smtClean="0"/>
              <a:t>Source: CCCCO </a:t>
            </a:r>
            <a:r>
              <a:rPr lang="en-US" sz="1200" dirty="0" err="1" smtClean="0"/>
              <a:t>Datamart</a:t>
            </a:r>
            <a:endParaRPr lang="en-US" sz="1200" dirty="0"/>
          </a:p>
        </p:txBody>
      </p:sp>
      <p:sp>
        <p:nvSpPr>
          <p:cNvPr id="2" name="Footer Placeholder 1"/>
          <p:cNvSpPr>
            <a:spLocks noGrp="1"/>
          </p:cNvSpPr>
          <p:nvPr>
            <p:ph type="ftr" sz="quarter" idx="11"/>
          </p:nvPr>
        </p:nvSpPr>
        <p:spPr/>
        <p:txBody>
          <a:bodyPr/>
          <a:lstStyle/>
          <a:p>
            <a:r>
              <a:rPr lang="en-US" smtClean="0"/>
              <a:t>ASCCC Part-Time Leadership Institute – August 2017</a:t>
            </a:r>
            <a:endParaRPr lang="en-US" dirty="0"/>
          </a:p>
        </p:txBody>
      </p:sp>
    </p:spTree>
    <p:extLst>
      <p:ext uri="{BB962C8B-B14F-4D97-AF65-F5344CB8AC3E}">
        <p14:creationId xmlns:p14="http://schemas.microsoft.com/office/powerpoint/2010/main" val="65133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Education, Success, and Equity</a:t>
            </a:r>
            <a:br>
              <a:rPr lang="en-US" dirty="0"/>
            </a:br>
            <a:endParaRPr lang="en-US" dirty="0"/>
          </a:p>
        </p:txBody>
      </p:sp>
      <p:sp>
        <p:nvSpPr>
          <p:cNvPr id="4" name="Footer Placeholder 3"/>
          <p:cNvSpPr>
            <a:spLocks noGrp="1"/>
          </p:cNvSpPr>
          <p:nvPr>
            <p:ph type="ftr" sz="quarter" idx="11"/>
          </p:nvPr>
        </p:nvSpPr>
        <p:spPr/>
        <p:txBody>
          <a:bodyPr/>
          <a:lstStyle/>
          <a:p>
            <a:r>
              <a:rPr lang="en-US" smtClean="0"/>
              <a:t>ASCCC Part-Time Leadership Institute – August 2017</a:t>
            </a:r>
            <a:endParaRPr lang="en-US" dirty="0"/>
          </a:p>
        </p:txBody>
      </p:sp>
      <p:pic>
        <p:nvPicPr>
          <p:cNvPr id="5" name="Content Placeholder 4"/>
          <p:cNvPicPr>
            <a:picLocks noGrp="1"/>
          </p:cNvPicPr>
          <p:nvPr>
            <p:ph idx="1"/>
          </p:nvPr>
        </p:nvPicPr>
        <p:blipFill>
          <a:blip r:embed="rId2"/>
          <a:stretch>
            <a:fillRect/>
          </a:stretch>
        </p:blipFill>
        <p:spPr>
          <a:xfrm>
            <a:off x="1785256" y="1099705"/>
            <a:ext cx="8360230" cy="5360080"/>
          </a:xfrm>
          <a:prstGeom prst="rect">
            <a:avLst/>
          </a:prstGeom>
        </p:spPr>
      </p:pic>
      <p:sp>
        <p:nvSpPr>
          <p:cNvPr id="6" name="TextBox 5"/>
          <p:cNvSpPr txBox="1"/>
          <p:nvPr/>
        </p:nvSpPr>
        <p:spPr>
          <a:xfrm>
            <a:off x="4023360" y="6182786"/>
            <a:ext cx="4206240" cy="276999"/>
          </a:xfrm>
          <a:prstGeom prst="rect">
            <a:avLst/>
          </a:prstGeom>
          <a:noFill/>
        </p:spPr>
        <p:txBody>
          <a:bodyPr wrap="square" rtlCol="0">
            <a:spAutoFit/>
          </a:bodyPr>
          <a:lstStyle/>
          <a:p>
            <a:r>
              <a:rPr lang="en-US" sz="1200" dirty="0" smtClean="0"/>
              <a:t>Source: CCCCO </a:t>
            </a:r>
            <a:r>
              <a:rPr lang="en-US" sz="1200" dirty="0" err="1" smtClean="0"/>
              <a:t>Datamart</a:t>
            </a:r>
            <a:r>
              <a:rPr lang="en-US" sz="1200" dirty="0" smtClean="0"/>
              <a:t> for all credit, internet-based courses</a:t>
            </a:r>
            <a:endParaRPr lang="en-US" sz="1200" dirty="0"/>
          </a:p>
        </p:txBody>
      </p:sp>
      <p:sp>
        <p:nvSpPr>
          <p:cNvPr id="7" name="TextBox 6"/>
          <p:cNvSpPr txBox="1"/>
          <p:nvPr/>
        </p:nvSpPr>
        <p:spPr>
          <a:xfrm>
            <a:off x="10157217" y="6056177"/>
            <a:ext cx="1996926" cy="276999"/>
          </a:xfrm>
          <a:prstGeom prst="rect">
            <a:avLst/>
          </a:prstGeom>
          <a:noFill/>
        </p:spPr>
        <p:txBody>
          <a:bodyPr wrap="square" rtlCol="0">
            <a:spAutoFit/>
          </a:bodyPr>
          <a:lstStyle/>
          <a:p>
            <a:r>
              <a:rPr lang="en-US" sz="1200" dirty="0" smtClean="0"/>
              <a:t>Source: CCCCO </a:t>
            </a:r>
            <a:r>
              <a:rPr lang="en-US" sz="1200" dirty="0" err="1" smtClean="0"/>
              <a:t>Datamart</a:t>
            </a:r>
            <a:endParaRPr lang="en-US" sz="1200" dirty="0"/>
          </a:p>
        </p:txBody>
      </p:sp>
    </p:spTree>
    <p:extLst>
      <p:ext uri="{BB962C8B-B14F-4D97-AF65-F5344CB8AC3E}">
        <p14:creationId xmlns:p14="http://schemas.microsoft.com/office/powerpoint/2010/main" val="1906046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Education, Success, and Equity</a:t>
            </a:r>
            <a:br>
              <a:rPr lang="en-US" dirty="0"/>
            </a:br>
            <a:endParaRPr lang="en-US" dirty="0"/>
          </a:p>
        </p:txBody>
      </p:sp>
      <p:sp>
        <p:nvSpPr>
          <p:cNvPr id="4" name="Footer Placeholder 3"/>
          <p:cNvSpPr>
            <a:spLocks noGrp="1"/>
          </p:cNvSpPr>
          <p:nvPr>
            <p:ph type="ftr" sz="quarter" idx="11"/>
          </p:nvPr>
        </p:nvSpPr>
        <p:spPr/>
        <p:txBody>
          <a:bodyPr/>
          <a:lstStyle/>
          <a:p>
            <a:r>
              <a:rPr lang="en-US" smtClean="0"/>
              <a:t>ASCCC Part-Time Leadership Institute – August 2017</a:t>
            </a:r>
            <a:endParaRPr lang="en-US" dirty="0"/>
          </a:p>
        </p:txBody>
      </p:sp>
      <p:pic>
        <p:nvPicPr>
          <p:cNvPr id="6" name="Picture 5"/>
          <p:cNvPicPr/>
          <p:nvPr/>
        </p:nvPicPr>
        <p:blipFill>
          <a:blip r:embed="rId2"/>
          <a:stretch>
            <a:fillRect/>
          </a:stretch>
        </p:blipFill>
        <p:spPr>
          <a:xfrm>
            <a:off x="1805939" y="1181735"/>
            <a:ext cx="8579031" cy="5278050"/>
          </a:xfrm>
          <a:prstGeom prst="rect">
            <a:avLst/>
          </a:prstGeom>
        </p:spPr>
      </p:pic>
      <p:sp>
        <p:nvSpPr>
          <p:cNvPr id="8" name="TextBox 7"/>
          <p:cNvSpPr txBox="1"/>
          <p:nvPr/>
        </p:nvSpPr>
        <p:spPr>
          <a:xfrm>
            <a:off x="4023360" y="6182786"/>
            <a:ext cx="4206240" cy="276999"/>
          </a:xfrm>
          <a:prstGeom prst="rect">
            <a:avLst/>
          </a:prstGeom>
          <a:noFill/>
        </p:spPr>
        <p:txBody>
          <a:bodyPr wrap="square" rtlCol="0">
            <a:spAutoFit/>
          </a:bodyPr>
          <a:lstStyle/>
          <a:p>
            <a:r>
              <a:rPr lang="en-US" sz="1200" dirty="0" smtClean="0"/>
              <a:t>Source: CCCCO </a:t>
            </a:r>
            <a:r>
              <a:rPr lang="en-US" sz="1200" dirty="0" err="1" smtClean="0"/>
              <a:t>Datamart</a:t>
            </a:r>
            <a:r>
              <a:rPr lang="en-US" sz="1200" dirty="0" smtClean="0"/>
              <a:t> for all credit, internet-based courses</a:t>
            </a:r>
            <a:endParaRPr lang="en-US" sz="1200" dirty="0"/>
          </a:p>
        </p:txBody>
      </p:sp>
      <p:sp>
        <p:nvSpPr>
          <p:cNvPr id="7" name="TextBox 6"/>
          <p:cNvSpPr txBox="1"/>
          <p:nvPr/>
        </p:nvSpPr>
        <p:spPr>
          <a:xfrm>
            <a:off x="10357249" y="6070465"/>
            <a:ext cx="1996926" cy="276999"/>
          </a:xfrm>
          <a:prstGeom prst="rect">
            <a:avLst/>
          </a:prstGeom>
          <a:noFill/>
        </p:spPr>
        <p:txBody>
          <a:bodyPr wrap="square" rtlCol="0">
            <a:spAutoFit/>
          </a:bodyPr>
          <a:lstStyle/>
          <a:p>
            <a:r>
              <a:rPr lang="en-US" sz="1200" dirty="0" smtClean="0"/>
              <a:t>Source: CCCCO </a:t>
            </a:r>
            <a:r>
              <a:rPr lang="en-US" sz="1200" dirty="0" err="1" smtClean="0"/>
              <a:t>Datamart</a:t>
            </a:r>
            <a:endParaRPr lang="en-US" sz="1200" dirty="0"/>
          </a:p>
        </p:txBody>
      </p:sp>
    </p:spTree>
    <p:extLst>
      <p:ext uri="{BB962C8B-B14F-4D97-AF65-F5344CB8AC3E}">
        <p14:creationId xmlns:p14="http://schemas.microsoft.com/office/powerpoint/2010/main" val="144583649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3918</TotalTime>
  <Words>1545</Words>
  <Application>Microsoft Macintosh PowerPoint</Application>
  <PresentationFormat>Widescreen</PresentationFormat>
  <Paragraphs>190</Paragraphs>
  <Slides>21</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Calibri</vt:lpstr>
      <vt:lpstr>Calibri Light</vt:lpstr>
      <vt:lpstr>Retrospect</vt:lpstr>
      <vt:lpstr>Online Teaching and Learning </vt:lpstr>
      <vt:lpstr>Overview</vt:lpstr>
      <vt:lpstr>Distance education is primarily online</vt:lpstr>
      <vt:lpstr>Distance Education enrollment is up </vt:lpstr>
      <vt:lpstr>Closing the Student Success gap between Traditional and Distance Education</vt:lpstr>
      <vt:lpstr>Success rates by gender from 2005 to 2015</vt:lpstr>
      <vt:lpstr>Success Rates by Ethnicity from 2005 to 2015</vt:lpstr>
      <vt:lpstr>Online Education, Success, and Equity </vt:lpstr>
      <vt:lpstr>Online Education, Success, and Equity </vt:lpstr>
      <vt:lpstr>Conclusion: There’s room for improvement with the right tools for success</vt:lpstr>
      <vt:lpstr>Online Education, Success, and Equity</vt:lpstr>
      <vt:lpstr>Online Education, Success, and Equity</vt:lpstr>
      <vt:lpstr>Online Education, Success, and Equity</vt:lpstr>
      <vt:lpstr>Designing Online Courses for Success</vt:lpstr>
      <vt:lpstr>Designing Online Courses for Success</vt:lpstr>
      <vt:lpstr>Equity by Design:  Five Principles</vt:lpstr>
      <vt:lpstr>CCC &amp; Online Education Initiative (OEI) Tools</vt:lpstr>
      <vt:lpstr>CCC &amp; Online Education Initiative (OEI) Tools</vt:lpstr>
      <vt:lpstr>OEI Design Standards Rubric </vt:lpstr>
      <vt:lpstr>Resources</vt:lpstr>
      <vt:lpstr>Questions?  Thank you!</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Continuing the Conversation: Disaggregation of Student Learning Outcomes (SLO) Assessments</dc:title>
  <dc:creator>Randy Beach</dc:creator>
  <cp:lastModifiedBy>Microsoft Office User</cp:lastModifiedBy>
  <cp:revision>63</cp:revision>
  <dcterms:created xsi:type="dcterms:W3CDTF">2017-03-30T16:20:17Z</dcterms:created>
  <dcterms:modified xsi:type="dcterms:W3CDTF">2017-08-04T19:36:37Z</dcterms:modified>
</cp:coreProperties>
</file>