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4178" r:id="rId1"/>
  </p:sldMasterIdLst>
  <p:notesMasterIdLst>
    <p:notesMasterId r:id="rId36"/>
  </p:notesMasterIdLst>
  <p:handoutMasterIdLst>
    <p:handoutMasterId r:id="rId37"/>
  </p:handoutMasterIdLst>
  <p:sldIdLst>
    <p:sldId id="315" r:id="rId2"/>
    <p:sldId id="362" r:id="rId3"/>
    <p:sldId id="273" r:id="rId4"/>
    <p:sldId id="286" r:id="rId5"/>
    <p:sldId id="429" r:id="rId6"/>
    <p:sldId id="457" r:id="rId7"/>
    <p:sldId id="258" r:id="rId8"/>
    <p:sldId id="318" r:id="rId9"/>
    <p:sldId id="329" r:id="rId10"/>
    <p:sldId id="422" r:id="rId11"/>
    <p:sldId id="390" r:id="rId12"/>
    <p:sldId id="420" r:id="rId13"/>
    <p:sldId id="456" r:id="rId14"/>
    <p:sldId id="430" r:id="rId15"/>
    <p:sldId id="431" r:id="rId16"/>
    <p:sldId id="432" r:id="rId17"/>
    <p:sldId id="451" r:id="rId18"/>
    <p:sldId id="433" r:id="rId19"/>
    <p:sldId id="453" r:id="rId20"/>
    <p:sldId id="436" r:id="rId21"/>
    <p:sldId id="458" r:id="rId22"/>
    <p:sldId id="459" r:id="rId23"/>
    <p:sldId id="460" r:id="rId24"/>
    <p:sldId id="434" r:id="rId25"/>
    <p:sldId id="454" r:id="rId26"/>
    <p:sldId id="435" r:id="rId27"/>
    <p:sldId id="441" r:id="rId28"/>
    <p:sldId id="442" r:id="rId29"/>
    <p:sldId id="443" r:id="rId30"/>
    <p:sldId id="446" r:id="rId31"/>
    <p:sldId id="444" r:id="rId32"/>
    <p:sldId id="447" r:id="rId33"/>
    <p:sldId id="448" r:id="rId34"/>
    <p:sldId id="437" r:id="rId35"/>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C5D0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90"/>
    <p:restoredTop sz="88828" autoAdjust="0"/>
  </p:normalViewPr>
  <p:slideViewPr>
    <p:cSldViewPr>
      <p:cViewPr varScale="1">
        <p:scale>
          <a:sx n="77" d="100"/>
          <a:sy n="77" d="100"/>
        </p:scale>
        <p:origin x="896" y="192"/>
      </p:cViewPr>
      <p:guideLst>
        <p:guide orient="horz" pos="2160"/>
        <p:guide pos="2880"/>
      </p:guideLst>
    </p:cSldViewPr>
  </p:slideViewPr>
  <p:notesTextViewPr>
    <p:cViewPr>
      <p:scale>
        <a:sx n="1" d="1"/>
        <a:sy n="1" d="1"/>
      </p:scale>
      <p:origin x="0" y="0"/>
    </p:cViewPr>
  </p:notesTextViewPr>
  <p:sorterViewPr>
    <p:cViewPr>
      <p:scale>
        <a:sx n="66" d="100"/>
        <a:sy n="66" d="100"/>
      </p:scale>
      <p:origin x="0" y="16"/>
    </p:cViewPr>
  </p:sorterViewPr>
  <p:notesViewPr>
    <p:cSldViewPr>
      <p:cViewPr varScale="1">
        <p:scale>
          <a:sx n="38" d="100"/>
          <a:sy n="38" d="100"/>
        </p:scale>
        <p:origin x="-2328"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CAB4BA7-654E-4D06-B5C6-0D30DC1D75DD}" type="datetimeFigureOut">
              <a:rPr lang="en-US" smtClean="0"/>
              <a:pPr/>
              <a:t>7/12/18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23F6587-301F-4FF5-982E-D9DCACFF4ADB}" type="slidenum">
              <a:rPr lang="en-US" smtClean="0"/>
              <a:pPr/>
              <a:t>‹#›</a:t>
            </a:fld>
            <a:endParaRPr lang="en-US"/>
          </a:p>
        </p:txBody>
      </p:sp>
    </p:spTree>
    <p:extLst>
      <p:ext uri="{BB962C8B-B14F-4D97-AF65-F5344CB8AC3E}">
        <p14:creationId xmlns:p14="http://schemas.microsoft.com/office/powerpoint/2010/main" val="1973757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37839" cy="464820"/>
          </a:xfrm>
          <a:prstGeom prst="rect">
            <a:avLst/>
          </a:prstGeom>
          <a:noFill/>
          <a:ln>
            <a:noFill/>
          </a:ln>
        </p:spPr>
        <p:txBody>
          <a:bodyPr lIns="93162" tIns="93162" rIns="93162" bIns="93162" anchor="t" anchorCtr="0"/>
          <a:lstStyle>
            <a:lvl1pPr marL="0" marR="0" indent="0" algn="l"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
        <p:nvSpPr>
          <p:cNvPr id="3" name="Shape 3"/>
          <p:cNvSpPr txBox="1">
            <a:spLocks noGrp="1"/>
          </p:cNvSpPr>
          <p:nvPr>
            <p:ph type="dt" idx="10"/>
          </p:nvPr>
        </p:nvSpPr>
        <p:spPr>
          <a:xfrm>
            <a:off x="3970937" y="0"/>
            <a:ext cx="3037839" cy="464820"/>
          </a:xfrm>
          <a:prstGeom prst="rect">
            <a:avLst/>
          </a:prstGeom>
          <a:noFill/>
          <a:ln>
            <a:noFill/>
          </a:ln>
        </p:spPr>
        <p:txBody>
          <a:bodyPr lIns="93162" tIns="93162" rIns="93162" bIns="93162" anchor="t" anchorCtr="0"/>
          <a:lstStyle>
            <a:lvl1pPr marL="0" marR="0" indent="0" algn="r"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
        <p:nvSpPr>
          <p:cNvPr id="4" name="Shape 4"/>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1" y="8829967"/>
            <a:ext cx="3037839" cy="464820"/>
          </a:xfrm>
          <a:prstGeom prst="rect">
            <a:avLst/>
          </a:prstGeom>
          <a:noFill/>
          <a:ln>
            <a:noFill/>
          </a:ln>
        </p:spPr>
        <p:txBody>
          <a:bodyPr lIns="93162" tIns="93162" rIns="93162" bIns="93162" anchor="b" anchorCtr="0"/>
          <a:lstStyle>
            <a:lvl1pPr marL="0" marR="0" indent="0" algn="l"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
        <p:nvSpPr>
          <p:cNvPr id="7" name="Shape 7"/>
          <p:cNvSpPr txBox="1">
            <a:spLocks noGrp="1"/>
          </p:cNvSpPr>
          <p:nvPr>
            <p:ph type="sldNum" idx="12"/>
          </p:nvPr>
        </p:nvSpPr>
        <p:spPr>
          <a:xfrm>
            <a:off x="3970937" y="8829967"/>
            <a:ext cx="3037839" cy="464820"/>
          </a:xfrm>
          <a:prstGeom prst="rect">
            <a:avLst/>
          </a:prstGeom>
          <a:noFill/>
          <a:ln>
            <a:noFill/>
          </a:ln>
        </p:spPr>
        <p:txBody>
          <a:bodyPr lIns="93162" tIns="93162" rIns="93162" bIns="93162" anchor="b" anchorCtr="0"/>
          <a:lstStyle>
            <a:lvl1pPr marL="0" marR="0" indent="0" algn="r"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Tree>
    <p:extLst>
      <p:ext uri="{BB962C8B-B14F-4D97-AF65-F5344CB8AC3E}">
        <p14:creationId xmlns:p14="http://schemas.microsoft.com/office/powerpoint/2010/main" val="14460294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695005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7761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MP - “</a:t>
            </a:r>
            <a:r>
              <a:rPr lang="en-US" dirty="0"/>
              <a:t>Clearly highlight, by means that may include a symbol or logo in a conspicuous place on the online campus course schedule, the courses that exclusively use digital course materials that are free of charge to students and may have a low-cost option for print versions.”</a:t>
            </a:r>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719132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SYSTEMATIC</a:t>
            </a:r>
            <a:r>
              <a:rPr lang="en-US" baseline="0" dirty="0"/>
              <a:t> AND SUSTAINABLE = key words in discussing difference between previous bills and funding versus what we need “tomorrow”</a:t>
            </a:r>
          </a:p>
          <a:p>
            <a:r>
              <a:rPr lang="en-US" baseline="0" dirty="0"/>
              <a:t>Diversity of CCC’s: Some colleges/faculty have different OER needs (i.e. - some need unique discipline OER development (i.e. water systems technology), some need ancillary development (my open math),  some need funding for positions of support (OER librarian, instructional design, OER coordinator)</a:t>
            </a:r>
            <a:r>
              <a:rPr lang="is-IS" baseline="0" dirty="0"/>
              <a:t>…</a:t>
            </a:r>
            <a:r>
              <a:rPr lang="en-US" baseline="0" dirty="0"/>
              <a:t> </a:t>
            </a:r>
            <a:endParaRPr lang="en-US" dirty="0"/>
          </a:p>
        </p:txBody>
      </p:sp>
      <p:sp>
        <p:nvSpPr>
          <p:cNvPr id="4" name="Slide Number Placeholder 3"/>
          <p:cNvSpPr>
            <a:spLocks noGrp="1"/>
          </p:cNvSpPr>
          <p:nvPr>
            <p:ph type="sldNum"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MP</a:t>
            </a:r>
          </a:p>
        </p:txBody>
      </p:sp>
      <p:sp>
        <p:nvSpPr>
          <p:cNvPr id="4" name="Slide Number Placeholder 3"/>
          <p:cNvSpPr>
            <a:spLocks noGrp="1"/>
          </p:cNvSpPr>
          <p:nvPr>
            <p:ph type="sldNum"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MP - Increase</a:t>
            </a:r>
            <a:r>
              <a:rPr lang="en-US" baseline="0" dirty="0"/>
              <a:t> adoption of OER, thus allowing more students access to material and giving them greater opportunity to be successful.</a:t>
            </a:r>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707908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MP - Increase</a:t>
            </a:r>
            <a:r>
              <a:rPr lang="en-US" baseline="0" dirty="0"/>
              <a:t> adoption of OER, thus allowing more students access to material and giving them greater opportunity to be successful.</a:t>
            </a:r>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782573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a:t>
            </a:r>
            <a:r>
              <a:rPr lang="en-US" baseline="0" dirty="0"/>
              <a:t> adoption of OER, thus allowing more students access to material and giving them greater opportunity to be successful.</a:t>
            </a:r>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707908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31047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Julie </a:t>
            </a:r>
            <a:r>
              <a:rPr lang="mr-IN" dirty="0"/>
              <a:t>–</a:t>
            </a:r>
            <a:r>
              <a:rPr lang="en-US" dirty="0"/>
              <a:t> slide to be revised</a:t>
            </a:r>
            <a:r>
              <a:rPr lang="en-US" baseline="0" dirty="0"/>
              <a:t> once PPT is in its final form</a:t>
            </a:r>
            <a:endParaRPr lang="en-US" dirty="0"/>
          </a:p>
        </p:txBody>
      </p:sp>
      <p:sp>
        <p:nvSpPr>
          <p:cNvPr id="4" name="Slide Number Placeholder 3"/>
          <p:cNvSpPr>
            <a:spLocks noGrp="1"/>
          </p:cNvSpPr>
          <p:nvPr>
            <p:ph type="sldNum"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a:t>DD</a:t>
            </a:r>
            <a:endParaRPr dirty="0"/>
          </a:p>
        </p:txBody>
      </p:sp>
      <p:sp>
        <p:nvSpPr>
          <p:cNvPr id="228" name="Shape 2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55332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OER? </a:t>
            </a:r>
            <a:r>
              <a:rPr lang="en-US" baseline="0" dirty="0"/>
              <a:t>Students can’t succeed if they don’t have the resources they need for success.</a:t>
            </a:r>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49294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Reminder that we are aware of NO articulation</a:t>
            </a:r>
            <a:r>
              <a:rPr lang="en-US" baseline="0" dirty="0"/>
              <a:t> concerns – as stated by UCOP and CSUCO.. </a:t>
            </a:r>
            <a:r>
              <a:rPr lang="en-US" baseline="0" dirty="0" err="1"/>
              <a:t>Yada</a:t>
            </a:r>
            <a:r>
              <a:rPr lang="en-US" baseline="0" dirty="0"/>
              <a:t>, </a:t>
            </a:r>
            <a:r>
              <a:rPr lang="en-US" baseline="0" dirty="0" err="1"/>
              <a:t>yada</a:t>
            </a:r>
            <a:r>
              <a:rPr lang="en-US" baseline="0" dirty="0"/>
              <a:t>…</a:t>
            </a:r>
            <a:endParaRPr lang="en-US" dirty="0"/>
          </a:p>
        </p:txBody>
      </p:sp>
      <p:sp>
        <p:nvSpPr>
          <p:cNvPr id="4" name="Slide Number Placeholder 3"/>
          <p:cNvSpPr>
            <a:spLocks noGrp="1"/>
          </p:cNvSpPr>
          <p:nvPr>
            <p:ph type="sldNum"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r>
              <a:rPr lang="en-US" sz="1200" dirty="0">
                <a:solidFill>
                  <a:schemeClr val="tx1"/>
                </a:solidFill>
                <a:latin typeface="+mn-lt"/>
              </a:rPr>
              <a:t>SB 1052 and SB 1053 (Steinberg, 2012) </a:t>
            </a:r>
            <a:endParaRPr dirty="0">
              <a:solidFill>
                <a:schemeClr val="dk1"/>
              </a:solidFill>
              <a:latin typeface="Calibri"/>
              <a:ea typeface="Calibri"/>
              <a:cs typeface="Calibri"/>
              <a:sym typeface="Calibri"/>
            </a:endParaRPr>
          </a:p>
        </p:txBody>
      </p:sp>
      <p:sp>
        <p:nvSpPr>
          <p:cNvPr id="112" name="Shape 112"/>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buSzPct val="25000"/>
            </a:pPr>
            <a:r>
              <a:rPr lang="en-US" dirty="0"/>
              <a:t> </a:t>
            </a:r>
          </a:p>
        </p:txBody>
      </p:sp>
    </p:spTree>
    <p:extLst>
      <p:ext uri="{BB962C8B-B14F-4D97-AF65-F5344CB8AC3E}">
        <p14:creationId xmlns:p14="http://schemas.microsoft.com/office/powerpoint/2010/main" val="96399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a:t>MP</a:t>
            </a:r>
            <a:endParaRPr dirty="0"/>
          </a:p>
        </p:txBody>
      </p:sp>
      <p:sp>
        <p:nvSpPr>
          <p:cNvPr id="228" name="Shape 2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45074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a:t>MP</a:t>
            </a:r>
            <a:endParaRPr dirty="0"/>
          </a:p>
        </p:txBody>
      </p:sp>
      <p:sp>
        <p:nvSpPr>
          <p:cNvPr id="228" name="Shape 2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2624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MP</a:t>
            </a:r>
          </a:p>
        </p:txBody>
      </p:sp>
      <p:sp>
        <p:nvSpPr>
          <p:cNvPr id="4" name="Slide Number Placeholder 3"/>
          <p:cNvSpPr>
            <a:spLocks noGrp="1"/>
          </p:cNvSpPr>
          <p:nvPr>
            <p:ph type="sldNum"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2879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 id="214748419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1"/>
            <a:ext cx="8686800" cy="1795267"/>
          </a:xfrm>
        </p:spPr>
        <p:txBody>
          <a:bodyPr>
            <a:noAutofit/>
          </a:bodyPr>
          <a:lstStyle/>
          <a:p>
            <a:pPr algn="ctr"/>
            <a:r>
              <a:rPr lang="en-US" sz="4800" dirty="0"/>
              <a:t>Zero and Low-Cost Materials</a:t>
            </a:r>
            <a:endParaRPr lang="en-US" sz="4800" b="1" dirty="0">
              <a:solidFill>
                <a:schemeClr val="accent1">
                  <a:lumMod val="75000"/>
                </a:schemeClr>
              </a:solidFill>
            </a:endParaRPr>
          </a:p>
        </p:txBody>
      </p:sp>
      <p:sp>
        <p:nvSpPr>
          <p:cNvPr id="3" name="Subtitle 2"/>
          <p:cNvSpPr>
            <a:spLocks noGrp="1"/>
          </p:cNvSpPr>
          <p:nvPr>
            <p:ph type="subTitle" idx="1"/>
          </p:nvPr>
        </p:nvSpPr>
        <p:spPr>
          <a:xfrm>
            <a:off x="963930" y="3810000"/>
            <a:ext cx="7406640" cy="1905000"/>
          </a:xfrm>
        </p:spPr>
        <p:txBody>
          <a:bodyPr>
            <a:normAutofit fontScale="85000" lnSpcReduction="10000"/>
          </a:bodyPr>
          <a:lstStyle/>
          <a:p>
            <a:endParaRPr lang="en-US" dirty="0"/>
          </a:p>
          <a:p>
            <a:r>
              <a:rPr lang="en-US" sz="3500" b="1" dirty="0"/>
              <a:t>Dolores Davison, ASCCC Vice President</a:t>
            </a:r>
          </a:p>
          <a:p>
            <a:r>
              <a:rPr lang="en-US" sz="3500" b="1" dirty="0"/>
              <a:t>Michelle </a:t>
            </a:r>
            <a:r>
              <a:rPr lang="en-US" sz="3500" b="1" dirty="0" err="1"/>
              <a:t>Pilati</a:t>
            </a:r>
            <a:r>
              <a:rPr lang="en-US" sz="3500" b="1" dirty="0"/>
              <a:t>, Rio Hondo College</a:t>
            </a:r>
            <a:r>
              <a:rPr lang="en-US" sz="3600" b="1" dirty="0"/>
              <a:t/>
            </a:r>
            <a:br>
              <a:rPr lang="en-US" sz="3600" b="1" dirty="0"/>
            </a:br>
            <a:endParaRPr lang="en-US" sz="3500" dirty="0"/>
          </a:p>
        </p:txBody>
      </p:sp>
      <p:pic>
        <p:nvPicPr>
          <p:cNvPr id="5" name="Picture 4" descr="ASCCC-Logo.jpg"/>
          <p:cNvPicPr>
            <a:picLocks noChangeAspect="1"/>
          </p:cNvPicPr>
          <p:nvPr/>
        </p:nvPicPr>
        <p:blipFill>
          <a:blip r:embed="rId3"/>
          <a:stretch>
            <a:fillRect/>
          </a:stretch>
        </p:blipFill>
        <p:spPr>
          <a:xfrm>
            <a:off x="914400" y="2133600"/>
            <a:ext cx="7318765" cy="1524000"/>
          </a:xfrm>
          <a:prstGeom prst="rect">
            <a:avLst/>
          </a:prstGeom>
        </p:spPr>
      </p:pic>
    </p:spTree>
    <p:extLst>
      <p:ext uri="{BB962C8B-B14F-4D97-AF65-F5344CB8AC3E}">
        <p14:creationId xmlns:p14="http://schemas.microsoft.com/office/powerpoint/2010/main" val="3515047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600200"/>
            <a:ext cx="8000999" cy="3505201"/>
          </a:xfrm>
        </p:spPr>
        <p:txBody>
          <a:bodyPr>
            <a:noAutofit/>
          </a:bodyPr>
          <a:lstStyle/>
          <a:p>
            <a:r>
              <a:rPr lang="en-US" sz="2800" dirty="0"/>
              <a:t>Created in 2016 in AB 1602 (Higher Education Trailer Bill)</a:t>
            </a:r>
          </a:p>
          <a:p>
            <a:r>
              <a:rPr lang="en-US" sz="2800" dirty="0"/>
              <a:t>Provides grants to community college districts for “developing and implementing associate degrees and career technical education certificate programs earned entirely by completing courses that eliminate conventional textbook costs by using alternative instructional materials and methodologies.”</a:t>
            </a:r>
          </a:p>
          <a:p>
            <a:pPr>
              <a:buNone/>
            </a:pPr>
            <a:endParaRPr lang="en-US" sz="3200" dirty="0"/>
          </a:p>
        </p:txBody>
      </p:sp>
      <p:sp>
        <p:nvSpPr>
          <p:cNvPr id="2" name="Title 1"/>
          <p:cNvSpPr>
            <a:spLocks noGrp="1"/>
          </p:cNvSpPr>
          <p:nvPr>
            <p:ph type="title"/>
          </p:nvPr>
        </p:nvSpPr>
        <p:spPr>
          <a:xfrm>
            <a:off x="457200" y="533400"/>
            <a:ext cx="8229600" cy="762000"/>
          </a:xfrm>
        </p:spPr>
        <p:txBody>
          <a:bodyPr>
            <a:normAutofit fontScale="90000"/>
          </a:bodyPr>
          <a:lstStyle/>
          <a:p>
            <a:r>
              <a:rPr lang="en-US" sz="3600" dirty="0">
                <a:solidFill>
                  <a:schemeClr val="accent1">
                    <a:lumMod val="50000"/>
                  </a:schemeClr>
                </a:solidFill>
              </a:rPr>
              <a:t>The Zero-Textbook-Cost (“ZTC”) Degree Program</a:t>
            </a:r>
          </a:p>
        </p:txBody>
      </p:sp>
    </p:spTree>
    <p:extLst>
      <p:ext uri="{BB962C8B-B14F-4D97-AF65-F5344CB8AC3E}">
        <p14:creationId xmlns:p14="http://schemas.microsoft.com/office/powerpoint/2010/main" val="1389139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5" name="Shape 255"/>
          <p:cNvSpPr txBox="1">
            <a:spLocks noGrp="1"/>
          </p:cNvSpPr>
          <p:nvPr>
            <p:ph idx="1"/>
          </p:nvPr>
        </p:nvSpPr>
        <p:spPr>
          <a:xfrm>
            <a:off x="457200" y="2509520"/>
            <a:ext cx="8534400" cy="3967480"/>
          </a:xfrm>
          <a:prstGeom prst="rect">
            <a:avLst/>
          </a:prstGeom>
          <a:noFill/>
          <a:ln>
            <a:noFill/>
          </a:ln>
        </p:spPr>
        <p:txBody>
          <a:bodyPr vert="horz" lIns="68569" tIns="34275" rIns="68569" bIns="34275" rtlCol="0" anchor="t" anchorCtr="0">
            <a:noAutofit/>
          </a:bodyPr>
          <a:lstStyle/>
          <a:p>
            <a:pPr marL="0" indent="0">
              <a:spcBef>
                <a:spcPts val="0"/>
              </a:spcBef>
              <a:buNone/>
            </a:pPr>
            <a:r>
              <a:rPr lang="en-US" sz="2800" dirty="0">
                <a:latin typeface="Arial"/>
                <a:ea typeface="Arial"/>
                <a:cs typeface="Arial"/>
                <a:sym typeface="Arial"/>
              </a:rPr>
              <a:t>… community college associate degrees or CTE certificates earned entirely by completing courses that eliminate conventional textbook costs by using alternative instructional materials and methodologies, including open educational resources ...  </a:t>
            </a:r>
          </a:p>
          <a:p>
            <a:pPr marL="0" indent="0" algn="ctr">
              <a:spcBef>
                <a:spcPts val="0"/>
              </a:spcBef>
              <a:buNone/>
            </a:pPr>
            <a:r>
              <a:rPr lang="en-US" sz="2800" b="1" i="1" dirty="0"/>
              <a:t>CA Education Code Section 78052(a)</a:t>
            </a:r>
          </a:p>
          <a:p>
            <a:pPr marL="0" indent="0" algn="ctr">
              <a:spcBef>
                <a:spcPts val="0"/>
              </a:spcBef>
              <a:buNone/>
            </a:pPr>
            <a:endParaRPr sz="1800" dirty="0">
              <a:latin typeface="Arial"/>
              <a:ea typeface="Arial"/>
              <a:cs typeface="Arial"/>
              <a:sym typeface="Arial"/>
            </a:endParaRPr>
          </a:p>
        </p:txBody>
      </p:sp>
      <p:sp>
        <p:nvSpPr>
          <p:cNvPr id="253" name="Shape 253"/>
          <p:cNvSpPr txBox="1">
            <a:spLocks noGrp="1"/>
          </p:cNvSpPr>
          <p:nvPr>
            <p:ph type="title"/>
          </p:nvPr>
        </p:nvSpPr>
        <p:spPr>
          <a:xfrm>
            <a:off x="228600" y="228600"/>
            <a:ext cx="8610600" cy="914400"/>
          </a:xfrm>
          <a:prstGeom prst="rect">
            <a:avLst/>
          </a:prstGeom>
          <a:noFill/>
          <a:ln>
            <a:noFill/>
          </a:ln>
        </p:spPr>
        <p:txBody>
          <a:bodyPr vert="horz" lIns="68569" tIns="34275" rIns="68569" bIns="34275" rtlCol="0" anchor="ctr" anchorCtr="0">
            <a:noAutofit/>
          </a:bodyPr>
          <a:lstStyle/>
          <a:p>
            <a:pPr algn="ctr">
              <a:spcBef>
                <a:spcPts val="0"/>
              </a:spcBef>
              <a:buClr>
                <a:schemeClr val="dk1"/>
              </a:buClr>
              <a:buSzPct val="25000"/>
            </a:pPr>
            <a:r>
              <a:rPr lang="en-US" sz="4000" b="1" dirty="0">
                <a:solidFill>
                  <a:schemeClr val="accent5">
                    <a:lumMod val="75000"/>
                  </a:schemeClr>
                </a:solidFill>
              </a:rPr>
              <a:t>“Zero Textbook Cost (ZTC) Degrees”</a:t>
            </a:r>
          </a:p>
        </p:txBody>
      </p:sp>
      <p:sp>
        <p:nvSpPr>
          <p:cNvPr id="254" name="Shape 254"/>
          <p:cNvSpPr txBox="1"/>
          <p:nvPr/>
        </p:nvSpPr>
        <p:spPr>
          <a:xfrm>
            <a:off x="2467263" y="5225303"/>
            <a:ext cx="138600" cy="276975"/>
          </a:xfrm>
          <a:prstGeom prst="rect">
            <a:avLst/>
          </a:prstGeom>
          <a:noFill/>
          <a:ln>
            <a:noFill/>
          </a:ln>
        </p:spPr>
        <p:txBody>
          <a:bodyPr lIns="68569" tIns="34275" rIns="68569" bIns="34275" anchor="t" anchorCtr="0">
            <a:noAutofit/>
          </a:bodyPr>
          <a:lstStyle/>
          <a:p>
            <a:endParaRPr sz="1050">
              <a:solidFill>
                <a:schemeClr val="dk1"/>
              </a:solidFill>
              <a:latin typeface="Trebuchet MS"/>
              <a:ea typeface="Trebuchet MS"/>
              <a:cs typeface="Trebuchet MS"/>
              <a:sym typeface="Trebuchet MS"/>
            </a:endParaRPr>
          </a:p>
        </p:txBody>
      </p:sp>
      <p:pic>
        <p:nvPicPr>
          <p:cNvPr id="256" name="Shape 256" descr="CAZTCLogo2017.jpg"/>
          <p:cNvPicPr preferRelativeResize="0"/>
          <p:nvPr/>
        </p:nvPicPr>
        <p:blipFill>
          <a:blip r:embed="rId3">
            <a:alphaModFix/>
          </a:blip>
          <a:stretch>
            <a:fillRect/>
          </a:stretch>
        </p:blipFill>
        <p:spPr>
          <a:xfrm>
            <a:off x="6477000" y="838200"/>
            <a:ext cx="1752600" cy="1671320"/>
          </a:xfrm>
          <a:prstGeom prst="rect">
            <a:avLst/>
          </a:prstGeom>
          <a:noFill/>
          <a:ln>
            <a:noFill/>
          </a:ln>
        </p:spPr>
      </p:pic>
    </p:spTree>
    <p:extLst>
      <p:ext uri="{BB962C8B-B14F-4D97-AF65-F5344CB8AC3E}">
        <p14:creationId xmlns:p14="http://schemas.microsoft.com/office/powerpoint/2010/main" val="1721267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38400"/>
            <a:ext cx="8153399" cy="3450613"/>
          </a:xfrm>
        </p:spPr>
        <p:txBody>
          <a:bodyPr>
            <a:normAutofit fontScale="92500" lnSpcReduction="10000"/>
          </a:bodyPr>
          <a:lstStyle/>
          <a:p>
            <a:r>
              <a:rPr lang="en-US" sz="2800" dirty="0"/>
              <a:t>Requires California Community Colleges and California State Universities and requests the University of California system to clearly highlight, by means that may include a symbol or logo in the online campus course schedule by January 1, 2018 for courses that exclusively use digital course materials that are free of charge to students and therefore not required to be purchased.</a:t>
            </a:r>
          </a:p>
          <a:p>
            <a:endParaRPr lang="en-US" dirty="0"/>
          </a:p>
          <a:p>
            <a:endParaRPr lang="en-US" dirty="0"/>
          </a:p>
        </p:txBody>
      </p:sp>
      <p:sp>
        <p:nvSpPr>
          <p:cNvPr id="2" name="Title 1"/>
          <p:cNvSpPr>
            <a:spLocks noGrp="1"/>
          </p:cNvSpPr>
          <p:nvPr>
            <p:ph type="title"/>
          </p:nvPr>
        </p:nvSpPr>
        <p:spPr/>
        <p:txBody>
          <a:bodyPr/>
          <a:lstStyle/>
          <a:p>
            <a:r>
              <a:rPr lang="en-US" dirty="0">
                <a:solidFill>
                  <a:schemeClr val="accent1">
                    <a:lumMod val="50000"/>
                  </a:schemeClr>
                </a:solidFill>
              </a:rPr>
              <a:t>Senate Bill 1359 (Block, 2016)</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1295400"/>
            <a:ext cx="1371600" cy="977900"/>
          </a:xfrm>
          <a:prstGeom prst="rect">
            <a:avLst/>
          </a:prstGeom>
        </p:spPr>
      </p:pic>
    </p:spTree>
    <p:extLst>
      <p:ext uri="{BB962C8B-B14F-4D97-AF65-F5344CB8AC3E}">
        <p14:creationId xmlns:p14="http://schemas.microsoft.com/office/powerpoint/2010/main" val="1346864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Second round of grants to be distributed in Fall 2018</a:t>
            </a:r>
          </a:p>
          <a:p>
            <a:pPr lvl="1"/>
            <a:r>
              <a:rPr lang="en-US" dirty="0"/>
              <a:t>ASCCC appoints three members for this effort </a:t>
            </a:r>
          </a:p>
          <a:p>
            <a:r>
              <a:rPr lang="en-US" dirty="0"/>
              <a:t>Update of Cool4Ed.org website </a:t>
            </a:r>
          </a:p>
          <a:p>
            <a:r>
              <a:rPr lang="en-US" dirty="0"/>
              <a:t>Expansion of CSU efforts around Affordable Learning Solutions </a:t>
            </a:r>
          </a:p>
          <a:p>
            <a:r>
              <a:rPr lang="en-US" dirty="0"/>
              <a:t>Continued efforts at the CSU Chancellor’s Office to promote use of OER </a:t>
            </a:r>
          </a:p>
          <a:p>
            <a:r>
              <a:rPr lang="en-US" dirty="0"/>
              <a:t>UC is not included in this </a:t>
            </a:r>
            <a:r>
              <a:rPr lang="en-US"/>
              <a:t>particular grant </a:t>
            </a:r>
            <a:endParaRPr lang="en-US" dirty="0"/>
          </a:p>
        </p:txBody>
      </p:sp>
      <p:sp>
        <p:nvSpPr>
          <p:cNvPr id="3" name="Title 2"/>
          <p:cNvSpPr>
            <a:spLocks noGrp="1"/>
          </p:cNvSpPr>
          <p:nvPr>
            <p:ph type="title"/>
          </p:nvPr>
        </p:nvSpPr>
        <p:spPr/>
        <p:txBody>
          <a:bodyPr/>
          <a:lstStyle/>
          <a:p>
            <a:r>
              <a:rPr lang="en-US" dirty="0"/>
              <a:t>Latest CA-OERC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1"/>
            <a:ext cx="8458199" cy="3942346"/>
          </a:xfrm>
        </p:spPr>
        <p:txBody>
          <a:bodyPr>
            <a:normAutofit lnSpcReduction="10000"/>
          </a:bodyPr>
          <a:lstStyle/>
          <a:p>
            <a:r>
              <a:rPr lang="en-US" sz="3600" dirty="0"/>
              <a:t>Individual colleges have ZTC grants</a:t>
            </a:r>
          </a:p>
          <a:p>
            <a:r>
              <a:rPr lang="en-US" sz="3600" dirty="0"/>
              <a:t>All colleges required to have implemented designation in class schedule to identify courses with no associated text costs</a:t>
            </a:r>
          </a:p>
          <a:p>
            <a:r>
              <a:rPr lang="en-US" sz="3600" dirty="0"/>
              <a:t>Various uncoordinated OER efforts exist</a:t>
            </a:r>
          </a:p>
          <a:p>
            <a:endParaRPr lang="en-US" dirty="0"/>
          </a:p>
        </p:txBody>
      </p:sp>
      <p:sp>
        <p:nvSpPr>
          <p:cNvPr id="2" name="Title 1"/>
          <p:cNvSpPr>
            <a:spLocks noGrp="1"/>
          </p:cNvSpPr>
          <p:nvPr>
            <p:ph type="title"/>
          </p:nvPr>
        </p:nvSpPr>
        <p:spPr/>
        <p:txBody>
          <a:bodyPr/>
          <a:lstStyle/>
          <a:p>
            <a:r>
              <a:rPr lang="en-US" dirty="0">
                <a:solidFill>
                  <a:schemeClr val="accent1">
                    <a:lumMod val="50000"/>
                  </a:schemeClr>
                </a:solidFill>
              </a:rPr>
              <a:t>OER in the Colleges Today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015733"/>
            <a:ext cx="7557634" cy="3450613"/>
          </a:xfrm>
        </p:spPr>
        <p:txBody>
          <a:bodyPr>
            <a:normAutofit fontScale="85000" lnSpcReduction="20000"/>
          </a:bodyPr>
          <a:lstStyle/>
          <a:p>
            <a:r>
              <a:rPr lang="en-US" sz="3600" dirty="0"/>
              <a:t>At present, no effort is underway to:</a:t>
            </a:r>
          </a:p>
          <a:p>
            <a:pPr lvl="1"/>
            <a:r>
              <a:rPr lang="en-US" sz="3600" dirty="0"/>
              <a:t>systematically identify and address barriers to OER adoption, </a:t>
            </a:r>
          </a:p>
          <a:p>
            <a:pPr lvl="1"/>
            <a:r>
              <a:rPr lang="en-US" sz="3600" dirty="0"/>
              <a:t>support local OER implementation efforts, and </a:t>
            </a:r>
          </a:p>
          <a:p>
            <a:pPr lvl="1"/>
            <a:r>
              <a:rPr lang="en-US" sz="3600" dirty="0"/>
              <a:t>leverage the expertise in the CCC system to create a sustainable OER ecosystem. </a:t>
            </a:r>
          </a:p>
        </p:txBody>
      </p:sp>
      <p:sp>
        <p:nvSpPr>
          <p:cNvPr id="2" name="Title 1"/>
          <p:cNvSpPr>
            <a:spLocks noGrp="1"/>
          </p:cNvSpPr>
          <p:nvPr>
            <p:ph type="title"/>
          </p:nvPr>
        </p:nvSpPr>
        <p:spPr/>
        <p:txBody>
          <a:bodyPr/>
          <a:lstStyle/>
          <a:p>
            <a:r>
              <a:rPr lang="en-US" dirty="0">
                <a:solidFill>
                  <a:schemeClr val="accent1">
                    <a:lumMod val="50000"/>
                  </a:schemeClr>
                </a:solidFill>
              </a:rPr>
              <a:t>OER in the </a:t>
            </a:r>
            <a:r>
              <a:rPr lang="en-US" dirty="0" err="1">
                <a:solidFill>
                  <a:schemeClr val="accent1">
                    <a:lumMod val="50000"/>
                  </a:schemeClr>
                </a:solidFill>
              </a:rPr>
              <a:t>CCCs</a:t>
            </a:r>
            <a:r>
              <a:rPr lang="en-US" dirty="0">
                <a:solidFill>
                  <a:schemeClr val="accent1">
                    <a:lumMod val="50000"/>
                  </a:schemeClr>
                </a:solidFill>
              </a:rPr>
              <a:t> Tomorrow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57400"/>
            <a:ext cx="8686800" cy="3505200"/>
          </a:xfrm>
        </p:spPr>
        <p:txBody>
          <a:bodyPr>
            <a:noAutofit/>
          </a:bodyPr>
          <a:lstStyle/>
          <a:p>
            <a:r>
              <a:rPr lang="en-US" sz="3200" dirty="0" smtClean="0"/>
              <a:t>5-year </a:t>
            </a:r>
            <a:r>
              <a:rPr lang="en-US" sz="3200" dirty="0"/>
              <a:t>project (~1million/per year) </a:t>
            </a:r>
            <a:endParaRPr lang="en-US" sz="3200" dirty="0" smtClean="0"/>
          </a:p>
          <a:p>
            <a:r>
              <a:rPr lang="en-US" sz="3200" dirty="0" smtClean="0"/>
              <a:t>Implement </a:t>
            </a:r>
            <a:r>
              <a:rPr lang="en-US" sz="3200" dirty="0"/>
              <a:t>OER </a:t>
            </a:r>
            <a:r>
              <a:rPr lang="en-US" sz="3200" dirty="0" smtClean="0"/>
              <a:t>system-wide</a:t>
            </a:r>
          </a:p>
          <a:p>
            <a:r>
              <a:rPr lang="en-US" sz="3200" dirty="0" smtClean="0"/>
              <a:t>C</a:t>
            </a:r>
            <a:r>
              <a:rPr lang="en-US" sz="3200" dirty="0" smtClean="0"/>
              <a:t>oordinate </a:t>
            </a:r>
            <a:r>
              <a:rPr lang="en-US" sz="3200" dirty="0"/>
              <a:t>state level activities to increase OER availability and </a:t>
            </a:r>
            <a:r>
              <a:rPr lang="en-US" sz="3200" dirty="0" smtClean="0"/>
              <a:t>support </a:t>
            </a:r>
            <a:r>
              <a:rPr lang="en-US" sz="3200" dirty="0"/>
              <a:t>local OER </a:t>
            </a:r>
            <a:r>
              <a:rPr lang="en-US" sz="3200" dirty="0" smtClean="0"/>
              <a:t>implementation</a:t>
            </a:r>
            <a:endParaRPr lang="en-US" sz="3200" dirty="0"/>
          </a:p>
        </p:txBody>
      </p:sp>
      <p:sp>
        <p:nvSpPr>
          <p:cNvPr id="2" name="Title 1"/>
          <p:cNvSpPr>
            <a:spLocks noGrp="1"/>
          </p:cNvSpPr>
          <p:nvPr>
            <p:ph type="title"/>
          </p:nvPr>
        </p:nvSpPr>
        <p:spPr>
          <a:xfrm>
            <a:off x="609600" y="152400"/>
            <a:ext cx="8001000" cy="1582635"/>
          </a:xfrm>
        </p:spPr>
        <p:txBody>
          <a:bodyPr>
            <a:normAutofit fontScale="90000"/>
          </a:bodyPr>
          <a:lstStyle/>
          <a:p>
            <a:r>
              <a:rPr lang="en-US" dirty="0">
                <a:solidFill>
                  <a:schemeClr val="accent1">
                    <a:lumMod val="50000"/>
                  </a:schemeClr>
                </a:solidFill>
              </a:rPr>
              <a:t>ASCCC Proposal - California Community College OER Initiative - CCCOERI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p:txBody>
      </p:sp>
      <p:sp>
        <p:nvSpPr>
          <p:cNvPr id="2" name="Title 1"/>
          <p:cNvSpPr>
            <a:spLocks noGrp="1"/>
          </p:cNvSpPr>
          <p:nvPr>
            <p:ph type="title"/>
          </p:nvPr>
        </p:nvSpPr>
        <p:spPr/>
        <p:txBody>
          <a:bodyPr/>
          <a:lstStyle/>
          <a:p>
            <a:r>
              <a:rPr lang="en-US" dirty="0"/>
              <a:t>CCCOERI</a:t>
            </a:r>
          </a:p>
        </p:txBody>
      </p:sp>
      <p:sp>
        <p:nvSpPr>
          <p:cNvPr id="4" name="Content Placeholder 2"/>
          <p:cNvSpPr txBox="1">
            <a:spLocks/>
          </p:cNvSpPr>
          <p:nvPr/>
        </p:nvSpPr>
        <p:spPr>
          <a:xfrm>
            <a:off x="609600" y="2133600"/>
            <a:ext cx="8305800" cy="3429000"/>
          </a:xfrm>
          <a:prstGeom prst="rect">
            <a:avLst/>
          </a:prstGeom>
        </p:spPr>
        <p:txBody>
          <a:bodyPr vert="horz" lIns="91440" tIns="45720" rIns="91440" bIns="45720" rtlCol="0" anchor="t">
            <a:no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3200" dirty="0"/>
              <a:t>At the end of the initial project period, the structure and accomplishments of the CCCOERI would be evaluated and future funding needs identified.</a:t>
            </a:r>
          </a:p>
        </p:txBody>
      </p:sp>
    </p:spTree>
    <p:extLst>
      <p:ext uri="{BB962C8B-B14F-4D97-AF65-F5344CB8AC3E}">
        <p14:creationId xmlns:p14="http://schemas.microsoft.com/office/powerpoint/2010/main" val="106517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572000"/>
          </a:xfrm>
        </p:spPr>
        <p:txBody>
          <a:bodyPr>
            <a:noAutofit/>
          </a:bodyPr>
          <a:lstStyle/>
          <a:p>
            <a:r>
              <a:rPr lang="en-US" sz="3600" dirty="0"/>
              <a:t>Ensure OER availability for at least 70% of all C-ID courses by the end of the 5-year term.</a:t>
            </a:r>
          </a:p>
          <a:p>
            <a:r>
              <a:rPr lang="en-US" sz="3600" dirty="0"/>
              <a:t>Significantly reduce costs for students in at least 50% of the most highly enrolled courses.</a:t>
            </a:r>
          </a:p>
        </p:txBody>
      </p:sp>
      <p:sp>
        <p:nvSpPr>
          <p:cNvPr id="2" name="Title 1"/>
          <p:cNvSpPr>
            <a:spLocks noGrp="1"/>
          </p:cNvSpPr>
          <p:nvPr>
            <p:ph type="title"/>
          </p:nvPr>
        </p:nvSpPr>
        <p:spPr/>
        <p:txBody>
          <a:bodyPr>
            <a:normAutofit/>
          </a:bodyPr>
          <a:lstStyle/>
          <a:p>
            <a:r>
              <a:rPr lang="en-US" sz="4800" dirty="0">
                <a:solidFill>
                  <a:schemeClr val="accent1">
                    <a:lumMod val="50000"/>
                  </a:schemeClr>
                </a:solidFill>
              </a:rPr>
              <a:t>Goals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33600"/>
            <a:ext cx="9144000" cy="4572000"/>
          </a:xfrm>
        </p:spPr>
        <p:txBody>
          <a:bodyPr>
            <a:noAutofit/>
          </a:bodyPr>
          <a:lstStyle/>
          <a:p>
            <a:r>
              <a:rPr lang="en-US" sz="3600" dirty="0"/>
              <a:t>Develop systems to replace high-cost homework systems such as "My Math Lab” and other ancillary materials that facilitate faculty OER adoption.</a:t>
            </a:r>
          </a:p>
          <a:p>
            <a:pPr>
              <a:buNone/>
            </a:pPr>
            <a:endParaRPr lang="en-US" sz="2800" dirty="0"/>
          </a:p>
        </p:txBody>
      </p:sp>
      <p:sp>
        <p:nvSpPr>
          <p:cNvPr id="2" name="Title 1"/>
          <p:cNvSpPr>
            <a:spLocks noGrp="1"/>
          </p:cNvSpPr>
          <p:nvPr>
            <p:ph type="title"/>
          </p:nvPr>
        </p:nvSpPr>
        <p:spPr/>
        <p:txBody>
          <a:bodyPr>
            <a:normAutofit/>
          </a:bodyPr>
          <a:lstStyle/>
          <a:p>
            <a:r>
              <a:rPr lang="en-US" sz="4800" dirty="0">
                <a:solidFill>
                  <a:schemeClr val="accent1">
                    <a:lumMod val="50000"/>
                  </a:schemeClr>
                </a:solidFill>
              </a:rPr>
              <a:t>Goals</a:t>
            </a:r>
          </a:p>
        </p:txBody>
      </p:sp>
    </p:spTree>
    <p:extLst>
      <p:ext uri="{BB962C8B-B14F-4D97-AF65-F5344CB8AC3E}">
        <p14:creationId xmlns:p14="http://schemas.microsoft.com/office/powerpoint/2010/main" val="963771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15960" cy="5029200"/>
          </a:xfrm>
        </p:spPr>
        <p:txBody>
          <a:bodyPr>
            <a:normAutofit/>
          </a:bodyPr>
          <a:lstStyle/>
          <a:p>
            <a:pPr>
              <a:buSzPct val="100000"/>
              <a:buFont typeface="Arial" panose="020B0604020202020204" pitchFamily="34" charset="0"/>
              <a:buChar char="•"/>
            </a:pPr>
            <a:r>
              <a:rPr lang="en-US" sz="3600" dirty="0"/>
              <a:t>What is OER?/Why OER?/Is OER “OK”?</a:t>
            </a:r>
          </a:p>
          <a:p>
            <a:pPr>
              <a:buSzPct val="100000"/>
              <a:buFont typeface="Arial" panose="020B0604020202020204" pitchFamily="34" charset="0"/>
              <a:buChar char="•"/>
            </a:pPr>
            <a:r>
              <a:rPr lang="en-US" sz="3600" dirty="0"/>
              <a:t>A BRIEF History of Textbook Affordability/OER in the </a:t>
            </a:r>
            <a:r>
              <a:rPr lang="en-US" sz="3600" dirty="0" err="1"/>
              <a:t>CCCs</a:t>
            </a:r>
            <a:endParaRPr lang="en-US" sz="3600" dirty="0"/>
          </a:p>
          <a:p>
            <a:pPr>
              <a:buSzPct val="100000"/>
              <a:buFont typeface="Arial" panose="020B0604020202020204" pitchFamily="34" charset="0"/>
              <a:buChar char="•"/>
            </a:pPr>
            <a:r>
              <a:rPr lang="en-US" sz="3600" dirty="0"/>
              <a:t>Zero-cost requirements</a:t>
            </a:r>
          </a:p>
          <a:p>
            <a:pPr>
              <a:buSzPct val="100000"/>
              <a:buFont typeface="Arial" panose="020B0604020202020204" pitchFamily="34" charset="0"/>
              <a:buChar char="•"/>
            </a:pPr>
            <a:r>
              <a:rPr lang="en-US" sz="3600" dirty="0"/>
              <a:t>Status of CA-OERC</a:t>
            </a:r>
          </a:p>
          <a:p>
            <a:pPr>
              <a:buSzPct val="100000"/>
              <a:buFont typeface="Arial" panose="020B0604020202020204" pitchFamily="34" charset="0"/>
              <a:buChar char="•"/>
            </a:pPr>
            <a:r>
              <a:rPr lang="en-US" sz="3600" dirty="0"/>
              <a:t>The future of OER in the </a:t>
            </a:r>
            <a:r>
              <a:rPr lang="en-US" sz="3600" dirty="0" err="1"/>
              <a:t>CCCs</a:t>
            </a:r>
            <a:endParaRPr lang="en-US" sz="3600" dirty="0"/>
          </a:p>
          <a:p>
            <a:pPr>
              <a:buNone/>
            </a:pPr>
            <a:endParaRPr lang="en-US" sz="3200" dirty="0"/>
          </a:p>
        </p:txBody>
      </p:sp>
      <p:sp>
        <p:nvSpPr>
          <p:cNvPr id="2" name="Title 1"/>
          <p:cNvSpPr>
            <a:spLocks noGrp="1"/>
          </p:cNvSpPr>
          <p:nvPr>
            <p:ph type="title"/>
          </p:nvPr>
        </p:nvSpPr>
        <p:spPr>
          <a:xfrm>
            <a:off x="457200" y="228600"/>
            <a:ext cx="8458200" cy="685800"/>
          </a:xfrm>
        </p:spPr>
        <p:txBody>
          <a:bodyPr>
            <a:noAutofit/>
          </a:bodyPr>
          <a:lstStyle/>
          <a:p>
            <a:pPr algn="ctr"/>
            <a:r>
              <a:rPr lang="en-US" sz="4800" b="1" dirty="0">
                <a:solidFill>
                  <a:schemeClr val="accent1">
                    <a:lumMod val="50000"/>
                  </a:schemeClr>
                </a:solidFill>
              </a:rPr>
              <a:t>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86399"/>
          </a:xfrm>
        </p:spPr>
        <p:txBody>
          <a:bodyPr>
            <a:noAutofit/>
          </a:bodyPr>
          <a:lstStyle/>
          <a:p>
            <a:pPr>
              <a:lnSpc>
                <a:spcPct val="100000"/>
              </a:lnSpc>
            </a:pPr>
            <a:r>
              <a:rPr lang="en-US" sz="3600" dirty="0"/>
              <a:t>Establish a network of OER Liaisons to serve as local OER champions.</a:t>
            </a:r>
          </a:p>
          <a:p>
            <a:pPr>
              <a:lnSpc>
                <a:spcPct val="100000"/>
              </a:lnSpc>
            </a:pPr>
            <a:r>
              <a:rPr lang="en-US" sz="3600" dirty="0"/>
              <a:t>Develop OER resources for selected CTE areas.</a:t>
            </a:r>
          </a:p>
          <a:p>
            <a:pPr>
              <a:lnSpc>
                <a:spcPct val="100000"/>
              </a:lnSpc>
            </a:pPr>
            <a:r>
              <a:rPr lang="en-US" sz="3600" dirty="0"/>
              <a:t>Leverage prior related work.</a:t>
            </a:r>
          </a:p>
          <a:p>
            <a:pPr>
              <a:lnSpc>
                <a:spcPct val="100000"/>
              </a:lnSpc>
            </a:pPr>
            <a:r>
              <a:rPr lang="en-US" sz="3600" dirty="0"/>
              <a:t>Facilitate achieving the goals of AB 705 and other legislation/initiatives.</a:t>
            </a:r>
          </a:p>
        </p:txBody>
      </p:sp>
      <p:sp>
        <p:nvSpPr>
          <p:cNvPr id="2" name="Title 1"/>
          <p:cNvSpPr>
            <a:spLocks noGrp="1"/>
          </p:cNvSpPr>
          <p:nvPr>
            <p:ph type="title"/>
          </p:nvPr>
        </p:nvSpPr>
        <p:spPr/>
        <p:txBody>
          <a:bodyPr>
            <a:normAutofit/>
          </a:bodyPr>
          <a:lstStyle/>
          <a:p>
            <a:r>
              <a:rPr lang="en-US" sz="4800" dirty="0">
                <a:solidFill>
                  <a:schemeClr val="accent1">
                    <a:lumMod val="50000"/>
                  </a:schemeClr>
                </a:solidFill>
              </a:rPr>
              <a:t>Goals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Sounds good, right?</a:t>
            </a: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fontScale="77500" lnSpcReduction="20000"/>
          </a:bodyPr>
          <a:lstStyle/>
          <a:p>
            <a:r>
              <a:rPr lang="en-US" b="1" i="1" dirty="0"/>
              <a:t>SEC. 73.</a:t>
            </a:r>
          </a:p>
          <a:p>
            <a:r>
              <a:rPr lang="en-US" i="1" dirty="0"/>
              <a:t> (a) For the 2018–19 fiscal year, the sum of six million dollars ($6,000,000) is hereby appropriated from the General Fund to the Board of Governors of the California Community Colleges for allocation to the Academic Senate for the California Community Colleges, consistent with subdivision (</a:t>
            </a:r>
            <a:r>
              <a:rPr lang="en-US" i="1" dirty="0" err="1"/>
              <a:t>b</a:t>
            </a:r>
            <a:r>
              <a:rPr lang="en-US" i="1" dirty="0"/>
              <a:t>) of Section 70901 of the Education Code, to support the development of, and the expansion of the use of, open educational resources for the California Community Colleges. Funds appropriated pursuant to this subdivision shall be available for encumbrance until June 30, 2023.</a:t>
            </a:r>
          </a:p>
          <a:p>
            <a:r>
              <a:rPr lang="en-US" i="1" dirty="0"/>
              <a:t>(</a:t>
            </a:r>
            <a:r>
              <a:rPr lang="en-US" i="1" dirty="0" err="1"/>
              <a:t>b</a:t>
            </a:r>
            <a:r>
              <a:rPr lang="en-US" i="1" dirty="0"/>
              <a:t>) The Academic Senate for the California Community Colleges shall report to the Legislature, in compliance with Section 9795 of the Government Code, and to the Department of Finance on or before February 1, 2022, on the progress of supporting and expanding open educational resources pursuant to subdivision (a). </a:t>
            </a:r>
            <a:endParaRPr lang="en-US" dirty="0"/>
          </a:p>
        </p:txBody>
      </p:sp>
      <p:sp>
        <p:nvSpPr>
          <p:cNvPr id="3" name="Title 2"/>
          <p:cNvSpPr>
            <a:spLocks noGrp="1"/>
          </p:cNvSpPr>
          <p:nvPr>
            <p:ph type="title"/>
          </p:nvPr>
        </p:nvSpPr>
        <p:spPr/>
        <p:txBody>
          <a:bodyPr/>
          <a:lstStyle/>
          <a:p>
            <a:r>
              <a:rPr lang="en-US" dirty="0"/>
              <a:t>AB 1809 – Budget trailer bill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a:t>(1) The number of open educational resources materials that have been created from the receipt of moneys pursuant to subdivision (a).</a:t>
            </a:r>
          </a:p>
          <a:p>
            <a:r>
              <a:rPr lang="en-US" i="1" dirty="0"/>
              <a:t>(2) The number and percentage of faculty at each campus that have adopted open educational resource textbooks for their courses.</a:t>
            </a:r>
          </a:p>
          <a:p>
            <a:r>
              <a:rPr lang="en-US" i="1" dirty="0"/>
              <a:t>(3) The number of students enrolled in course sections that use open educational resource textbooks.</a:t>
            </a:r>
          </a:p>
          <a:p>
            <a:r>
              <a:rPr lang="en-US" i="1" dirty="0"/>
              <a:t>(4) The estimated average amount of moneys students described in paragraph (3) saved as a result of using open educational resources.</a:t>
            </a:r>
          </a:p>
        </p:txBody>
      </p:sp>
      <p:sp>
        <p:nvSpPr>
          <p:cNvPr id="3" name="Title 2"/>
          <p:cNvSpPr>
            <a:spLocks noGrp="1"/>
          </p:cNvSpPr>
          <p:nvPr>
            <p:ph type="title"/>
          </p:nvPr>
        </p:nvSpPr>
        <p:spPr>
          <a:xfrm>
            <a:off x="457200" y="274638"/>
            <a:ext cx="8229600" cy="1325562"/>
          </a:xfrm>
        </p:spPr>
        <p:txBody>
          <a:bodyPr>
            <a:normAutofit fontScale="90000"/>
          </a:bodyPr>
          <a:lstStyle/>
          <a:p>
            <a:r>
              <a:rPr lang="en-US" sz="2667" i="1" dirty="0"/>
              <a:t>The report shall include, but not necessarily be limited to, all of the following:</a:t>
            </a:r>
            <a:r>
              <a:rPr lang="en-US" i="1" dirty="0"/>
              <a:t/>
            </a:r>
            <a:br>
              <a:rPr lang="en-US" i="1" dirty="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53754"/>
            <a:ext cx="8839200" cy="4021583"/>
          </a:xfrm>
        </p:spPr>
        <p:txBody>
          <a:bodyPr>
            <a:noAutofit/>
          </a:bodyPr>
          <a:lstStyle/>
          <a:p>
            <a:pPr>
              <a:lnSpc>
                <a:spcPct val="100000"/>
              </a:lnSpc>
            </a:pPr>
            <a:r>
              <a:rPr lang="en-US" sz="3600" dirty="0"/>
              <a:t>Identify OER needs and determine how best to meet them.</a:t>
            </a:r>
          </a:p>
          <a:p>
            <a:pPr>
              <a:lnSpc>
                <a:spcPct val="100000"/>
              </a:lnSpc>
            </a:pPr>
            <a:r>
              <a:rPr lang="en-US" sz="3600" dirty="0"/>
              <a:t>Create discipline faculty teams with leaders to facilitate resource identification and development. </a:t>
            </a:r>
          </a:p>
          <a:p>
            <a:pPr>
              <a:buNone/>
            </a:pPr>
            <a:endParaRPr lang="en-US" sz="3600" dirty="0"/>
          </a:p>
        </p:txBody>
      </p:sp>
      <p:sp>
        <p:nvSpPr>
          <p:cNvPr id="2" name="Title 1"/>
          <p:cNvSpPr>
            <a:spLocks noGrp="1"/>
          </p:cNvSpPr>
          <p:nvPr>
            <p:ph type="title"/>
          </p:nvPr>
        </p:nvSpPr>
        <p:spPr/>
        <p:txBody>
          <a:bodyPr>
            <a:normAutofit/>
          </a:bodyPr>
          <a:lstStyle/>
          <a:p>
            <a:r>
              <a:rPr lang="en-US" sz="4800" dirty="0">
                <a:solidFill>
                  <a:schemeClr val="accent1">
                    <a:lumMod val="50000"/>
                  </a:schemeClr>
                </a:solidFill>
              </a:rPr>
              <a:t>Activities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015733"/>
            <a:ext cx="8153400" cy="3450613"/>
          </a:xfrm>
        </p:spPr>
        <p:txBody>
          <a:bodyPr>
            <a:normAutofit fontScale="92500" lnSpcReduction="10000"/>
          </a:bodyPr>
          <a:lstStyle/>
          <a:p>
            <a:pPr>
              <a:lnSpc>
                <a:spcPct val="100000"/>
              </a:lnSpc>
            </a:pPr>
            <a:r>
              <a:rPr lang="en-US" sz="3200" dirty="0"/>
              <a:t>Establish an RFP process to fund the development of high-cost homework systems and other resources.</a:t>
            </a:r>
          </a:p>
          <a:p>
            <a:pPr>
              <a:lnSpc>
                <a:spcPct val="100000"/>
              </a:lnSpc>
            </a:pPr>
            <a:r>
              <a:rPr lang="en-US" sz="3200" dirty="0"/>
              <a:t>Provide expertise with respect to copyright, accessibility, and technology/instructional design to facilitate local and statewide OER efforts. </a:t>
            </a:r>
          </a:p>
          <a:p>
            <a:endParaRPr lang="en-US" dirty="0"/>
          </a:p>
        </p:txBody>
      </p:sp>
      <p:sp>
        <p:nvSpPr>
          <p:cNvPr id="2" name="Title 1"/>
          <p:cNvSpPr>
            <a:spLocks noGrp="1"/>
          </p:cNvSpPr>
          <p:nvPr>
            <p:ph type="title"/>
          </p:nvPr>
        </p:nvSpPr>
        <p:spPr/>
        <p:txBody>
          <a:bodyPr>
            <a:normAutofit/>
          </a:bodyPr>
          <a:lstStyle/>
          <a:p>
            <a:r>
              <a:rPr lang="en-US" sz="4800" dirty="0">
                <a:solidFill>
                  <a:schemeClr val="accent1">
                    <a:lumMod val="50000"/>
                  </a:schemeClr>
                </a:solidFill>
              </a:rPr>
              <a:t>Activities</a:t>
            </a:r>
            <a:endParaRPr lang="en-US" sz="4800" dirty="0"/>
          </a:p>
        </p:txBody>
      </p:sp>
    </p:spTree>
    <p:extLst>
      <p:ext uri="{BB962C8B-B14F-4D97-AF65-F5344CB8AC3E}">
        <p14:creationId xmlns:p14="http://schemas.microsoft.com/office/powerpoint/2010/main" val="1405239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53754"/>
            <a:ext cx="7886700" cy="4021583"/>
          </a:xfrm>
        </p:spPr>
        <p:txBody>
          <a:bodyPr>
            <a:noAutofit/>
          </a:bodyPr>
          <a:lstStyle/>
          <a:p>
            <a:r>
              <a:rPr lang="en-US" sz="3600" dirty="0"/>
              <a:t>Build on the accomplishments of other state-funded OER efforts and leverage the work and resources of existing grants and initiatives.</a:t>
            </a:r>
          </a:p>
          <a:p>
            <a:endParaRPr lang="en-US" sz="2800" dirty="0"/>
          </a:p>
        </p:txBody>
      </p:sp>
      <p:sp>
        <p:nvSpPr>
          <p:cNvPr id="2" name="Title 1"/>
          <p:cNvSpPr>
            <a:spLocks noGrp="1"/>
          </p:cNvSpPr>
          <p:nvPr>
            <p:ph type="title"/>
          </p:nvPr>
        </p:nvSpPr>
        <p:spPr/>
        <p:txBody>
          <a:bodyPr>
            <a:normAutofit/>
          </a:bodyPr>
          <a:lstStyle/>
          <a:p>
            <a:r>
              <a:rPr lang="en-US" sz="4800" dirty="0">
                <a:solidFill>
                  <a:schemeClr val="accent1">
                    <a:lumMod val="50000"/>
                  </a:schemeClr>
                </a:solidFill>
              </a:rPr>
              <a:t>Activities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indent="-457200">
              <a:buFont typeface="+mj-ea"/>
              <a:buAutoNum type="circleNumDbPlain"/>
            </a:pPr>
            <a:r>
              <a:rPr lang="en-US" sz="2400" dirty="0"/>
              <a:t>Develop a list of courses with available OER and (where needed) available ancillary materials and a list of courses without available OER and ancillary materials.</a:t>
            </a:r>
            <a:endParaRPr lang="en-US" sz="2800" dirty="0"/>
          </a:p>
          <a:p>
            <a:pPr marL="457200" indent="-457200">
              <a:buFont typeface="+mj-ea"/>
              <a:buAutoNum type="circleNumDbPlain"/>
            </a:pPr>
            <a:r>
              <a:rPr lang="en-US" sz="2400" dirty="0"/>
              <a:t>Identify three transferable GE areas (IGETC and/or CSU GE Breadth) for which there are no or few courses in the area with OER available.</a:t>
            </a:r>
            <a:endParaRPr lang="en-US" sz="2800" dirty="0"/>
          </a:p>
          <a:p>
            <a:pPr marL="457200" indent="-457200">
              <a:buFont typeface="+mj-ea"/>
              <a:buAutoNum type="circleNumDbPlain"/>
            </a:pPr>
            <a:r>
              <a:rPr lang="en-US" sz="2400" dirty="0"/>
              <a:t>Identify six CTE programs of study (certificates and/or degrees) with one or more required courses lacking OER.</a:t>
            </a:r>
            <a:endParaRPr lang="en-US" sz="2800" dirty="0"/>
          </a:p>
          <a:p>
            <a:pPr marL="457200" indent="-457200">
              <a:buFont typeface="+mj-ea"/>
              <a:buAutoNum type="circleNumDbPlain"/>
            </a:pPr>
            <a:r>
              <a:rPr lang="en-US" sz="2400" dirty="0"/>
              <a:t>Identify ten Associate Degrees for Transfer with one or more required courses lacking OER.</a:t>
            </a:r>
            <a:endParaRPr lang="en-US" sz="2800" dirty="0"/>
          </a:p>
          <a:p>
            <a:pPr lvl="1"/>
            <a:endParaRPr lang="en-US" dirty="0"/>
          </a:p>
        </p:txBody>
      </p:sp>
      <p:sp>
        <p:nvSpPr>
          <p:cNvPr id="2" name="Title 1"/>
          <p:cNvSpPr>
            <a:spLocks noGrp="1"/>
          </p:cNvSpPr>
          <p:nvPr>
            <p:ph type="title"/>
          </p:nvPr>
        </p:nvSpPr>
        <p:spPr/>
        <p:txBody>
          <a:bodyPr>
            <a:normAutofit fontScale="90000"/>
          </a:bodyPr>
          <a:lstStyle/>
          <a:p>
            <a:r>
              <a:rPr lang="en-US" dirty="0"/>
              <a:t>Identify gaps in OER availability and barriers to OER adoption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43272"/>
          </a:xfrm>
        </p:spPr>
        <p:txBody>
          <a:bodyPr>
            <a:normAutofit/>
          </a:bodyPr>
          <a:lstStyle/>
          <a:p>
            <a:pPr marL="457200" indent="-457200">
              <a:buFont typeface="+mj-ea"/>
              <a:buAutoNum type="circleNumDbPlain"/>
            </a:pPr>
            <a:r>
              <a:rPr lang="en-US" sz="3200" dirty="0"/>
              <a:t>Procure a platform system for </a:t>
            </a:r>
            <a:r>
              <a:rPr lang="en-US" sz="3200" dirty="0" err="1"/>
              <a:t>curating</a:t>
            </a:r>
            <a:r>
              <a:rPr lang="en-US" sz="3200" dirty="0"/>
              <a:t>, editing, authoring, and storing  OER resources (authoring tool) and a system for authoring assessments by 2020.</a:t>
            </a:r>
          </a:p>
          <a:p>
            <a:pPr marL="457200" indent="-457200">
              <a:buFont typeface="+mj-ea"/>
              <a:buAutoNum type="circleNumDbPlain"/>
            </a:pPr>
            <a:r>
              <a:rPr lang="en-US" sz="3200" dirty="0"/>
              <a:t>Within one-year of tool procurement, faculty at 80% of the CCCs will have received training</a:t>
            </a:r>
            <a:r>
              <a:rPr lang="en-US" sz="3200" dirty="0" smtClean="0"/>
              <a:t>.</a:t>
            </a:r>
            <a:endParaRPr lang="en-US" sz="3200" dirty="0"/>
          </a:p>
        </p:txBody>
      </p:sp>
      <p:sp>
        <p:nvSpPr>
          <p:cNvPr id="2" name="Title 1"/>
          <p:cNvSpPr>
            <a:spLocks noGrp="1"/>
          </p:cNvSpPr>
          <p:nvPr>
            <p:ph type="title"/>
          </p:nvPr>
        </p:nvSpPr>
        <p:spPr>
          <a:xfrm>
            <a:off x="304800" y="304801"/>
            <a:ext cx="8381999" cy="1143000"/>
          </a:xfrm>
        </p:spPr>
        <p:txBody>
          <a:bodyPr>
            <a:normAutofit fontScale="90000"/>
          </a:bodyPr>
          <a:lstStyle/>
          <a:p>
            <a:r>
              <a:rPr lang="en-US" dirty="0"/>
              <a:t>Facilitate OER adaptation and development with technology resources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457200" indent="-457200">
              <a:buFont typeface="+mj-ea"/>
              <a:buAutoNum type="circleNumDbPlain"/>
            </a:pPr>
            <a:r>
              <a:rPr lang="en-US" sz="2800" dirty="0"/>
              <a:t>Identify 20 high enrollment/most impactful courses in which OER is not available and/or the where majority of colleges use an online homework system with a strategy for developing open-sourced alternatives by 2024. </a:t>
            </a:r>
          </a:p>
          <a:p>
            <a:pPr marL="457200" indent="-457200">
              <a:buFont typeface="+mj-ea"/>
              <a:buAutoNum type="circleNumDbPlain"/>
            </a:pPr>
            <a:r>
              <a:rPr lang="en-US" sz="2800" dirty="0"/>
              <a:t>Curate, adapt, and/or develop OER resources for three transferable GE areas (IGETC and/or CSU GE Breadth) for which there are no or few courses in the area with OER available as determined during the needs assessment.</a:t>
            </a:r>
          </a:p>
          <a:p>
            <a:pPr marL="457200" indent="-457200">
              <a:buFont typeface="+mj-ea"/>
              <a:buAutoNum type="circleNumDbPlain"/>
            </a:pPr>
            <a:r>
              <a:rPr lang="en-US" sz="2800" dirty="0"/>
              <a:t>Ensure that at least 60% of the </a:t>
            </a:r>
            <a:r>
              <a:rPr lang="en-US" sz="2800" dirty="0" err="1"/>
              <a:t>CCCs</a:t>
            </a:r>
            <a:r>
              <a:rPr lang="en-US" sz="2800" dirty="0"/>
              <a:t> have an entire GE pattern that is OER-based available by 2020.</a:t>
            </a:r>
          </a:p>
          <a:p>
            <a:pPr>
              <a:buNone/>
            </a:pPr>
            <a:endParaRPr lang="en-US" dirty="0"/>
          </a:p>
        </p:txBody>
      </p:sp>
      <p:sp>
        <p:nvSpPr>
          <p:cNvPr id="2" name="Title 1"/>
          <p:cNvSpPr>
            <a:spLocks noGrp="1"/>
          </p:cNvSpPr>
          <p:nvPr>
            <p:ph type="title"/>
          </p:nvPr>
        </p:nvSpPr>
        <p:spPr/>
        <p:txBody>
          <a:bodyPr/>
          <a:lstStyle/>
          <a:p>
            <a:r>
              <a:rPr lang="en-US" dirty="0"/>
              <a:t>Fill gaps in OER availability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TextBox 1"/>
          <p:cNvSpPr txBox="1"/>
          <p:nvPr/>
        </p:nvSpPr>
        <p:spPr>
          <a:xfrm>
            <a:off x="228600" y="228600"/>
            <a:ext cx="8763000" cy="1323439"/>
          </a:xfrm>
          <a:prstGeom prst="rect">
            <a:avLst/>
          </a:prstGeom>
          <a:noFill/>
        </p:spPr>
        <p:txBody>
          <a:bodyPr wrap="square" rtlCol="0">
            <a:spAutoFit/>
          </a:bodyPr>
          <a:lstStyle/>
          <a:p>
            <a:pPr algn="ctr"/>
            <a:r>
              <a:rPr lang="en-US" sz="4000" b="1" dirty="0">
                <a:solidFill>
                  <a:schemeClr val="accent1">
                    <a:lumMod val="50000"/>
                  </a:schemeClr>
                </a:solidFill>
                <a:latin typeface="Tw Cen MT" panose="020B0602020104020603" pitchFamily="34" charset="0"/>
              </a:rPr>
              <a:t>What are Open Educational Resources (OER)?</a:t>
            </a:r>
          </a:p>
        </p:txBody>
      </p:sp>
      <p:sp>
        <p:nvSpPr>
          <p:cNvPr id="4" name="TextBox 3"/>
          <p:cNvSpPr txBox="1"/>
          <p:nvPr/>
        </p:nvSpPr>
        <p:spPr>
          <a:xfrm>
            <a:off x="228600" y="1536799"/>
            <a:ext cx="8458200" cy="4524315"/>
          </a:xfrm>
          <a:prstGeom prst="rect">
            <a:avLst/>
          </a:prstGeom>
          <a:noFill/>
        </p:spPr>
        <p:txBody>
          <a:bodyPr wrap="square" rtlCol="0">
            <a:spAutoFit/>
          </a:bodyPr>
          <a:lstStyle/>
          <a:p>
            <a:pPr marL="457200" indent="-457200">
              <a:buClr>
                <a:schemeClr val="accent1"/>
              </a:buClr>
              <a:buFont typeface="Arial" panose="020B0604020202020204" pitchFamily="34" charset="0"/>
              <a:buChar char="•"/>
            </a:pPr>
            <a:r>
              <a:rPr lang="en-US" sz="3200" dirty="0">
                <a:latin typeface="+mj-lt"/>
              </a:rPr>
              <a:t>Teaching and learning materials that are openly licensed and freely available online for everyone to use, whether you are an instructor, student, or self-learner. </a:t>
            </a:r>
          </a:p>
          <a:p>
            <a:pPr marL="457200" indent="-457200">
              <a:buClr>
                <a:schemeClr val="accent1"/>
              </a:buClr>
              <a:buFont typeface="Arial" panose="020B0604020202020204" pitchFamily="34" charset="0"/>
              <a:buChar char="•"/>
            </a:pPr>
            <a:r>
              <a:rPr lang="en-US" sz="3200" dirty="0">
                <a:latin typeface="+mj-lt"/>
              </a:rPr>
              <a:t>OER most often refers to open access textbooks and ancillary materials that are available at little or no cost to students.</a:t>
            </a:r>
          </a:p>
        </p:txBody>
      </p:sp>
      <p:pic>
        <p:nvPicPr>
          <p:cNvPr id="2050" name="Picture 2" descr="http://s3.amazonaws.com/libapps/customers/2860/images/OER_Logo_Open_Educational_Resourc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62600"/>
            <a:ext cx="1345063" cy="10913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514350" indent="-514350">
              <a:buFont typeface="+mj-ea"/>
              <a:buAutoNum type="circleNumDbPlain" startAt="4"/>
            </a:pPr>
            <a:r>
              <a:rPr lang="en-US" sz="2800" dirty="0"/>
              <a:t>Curate, adapt, and/or develop OER resources for all courses in the six CTE programs of study…</a:t>
            </a:r>
          </a:p>
          <a:p>
            <a:pPr marL="514350" indent="-514350">
              <a:buFont typeface="+mj-ea"/>
              <a:buAutoNum type="circleNumDbPlain" startAt="4"/>
            </a:pPr>
            <a:r>
              <a:rPr lang="en-US" sz="2800" dirty="0"/>
              <a:t>Ensure that at least 60% of the </a:t>
            </a:r>
            <a:r>
              <a:rPr lang="en-US" sz="2800" dirty="0" err="1"/>
              <a:t>CCCs</a:t>
            </a:r>
            <a:r>
              <a:rPr lang="en-US" sz="2800" dirty="0"/>
              <a:t> with the CTE programs referenced in Outcome 4 use OER resources for all courses in identified CTE programs by 2020.</a:t>
            </a:r>
          </a:p>
          <a:p>
            <a:pPr marL="514350" indent="-514350">
              <a:buFont typeface="+mj-ea"/>
              <a:buAutoNum type="circleNumDbPlain" startAt="4"/>
            </a:pPr>
            <a:r>
              <a:rPr lang="en-US" sz="2800" dirty="0"/>
              <a:t>Curate, adapt, and/or develop OER resources for the ten </a:t>
            </a:r>
            <a:r>
              <a:rPr lang="en-US" sz="2800" dirty="0" err="1"/>
              <a:t>ADTs</a:t>
            </a:r>
            <a:r>
              <a:rPr lang="en-US" sz="2800" dirty="0"/>
              <a:t> identified during the needs assessment.</a:t>
            </a:r>
          </a:p>
          <a:p>
            <a:pPr marL="514350" indent="-514350">
              <a:buFont typeface="+mj-ea"/>
              <a:buAutoNum type="circleNumDbPlain" startAt="4"/>
            </a:pPr>
            <a:r>
              <a:rPr lang="en-US" sz="2800" dirty="0"/>
              <a:t>Ensure that at least 60% of the </a:t>
            </a:r>
            <a:r>
              <a:rPr lang="en-US" sz="2800" dirty="0" err="1"/>
              <a:t>CCCs</a:t>
            </a:r>
            <a:r>
              <a:rPr lang="en-US" sz="2800" dirty="0"/>
              <a:t> with the ADT programs referenced in Outcome 6 use OER resources for all courses in the identified </a:t>
            </a:r>
            <a:r>
              <a:rPr lang="en-US" sz="2800" dirty="0" err="1"/>
              <a:t>ADTs</a:t>
            </a:r>
            <a:r>
              <a:rPr lang="en-US" sz="2800" dirty="0"/>
              <a:t> by 2020.</a:t>
            </a:r>
          </a:p>
          <a:p>
            <a:endParaRPr lang="en-US" dirty="0"/>
          </a:p>
        </p:txBody>
      </p:sp>
      <p:sp>
        <p:nvSpPr>
          <p:cNvPr id="2" name="Title 1"/>
          <p:cNvSpPr>
            <a:spLocks noGrp="1"/>
          </p:cNvSpPr>
          <p:nvPr>
            <p:ph type="title"/>
          </p:nvPr>
        </p:nvSpPr>
        <p:spPr/>
        <p:txBody>
          <a:bodyPr/>
          <a:lstStyle/>
          <a:p>
            <a:r>
              <a:rPr lang="en-US" dirty="0"/>
              <a:t>Fill gaps in OER availability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191000"/>
          </a:xfrm>
        </p:spPr>
        <p:txBody>
          <a:bodyPr>
            <a:normAutofit/>
          </a:bodyPr>
          <a:lstStyle/>
          <a:p>
            <a:pPr marL="457200" indent="-457200">
              <a:buFont typeface="+mj-ea"/>
              <a:buAutoNum type="circleNumDbPlain"/>
            </a:pPr>
            <a:r>
              <a:rPr lang="en-US" sz="2800" dirty="0"/>
              <a:t>Make online homework systems available for three new courses each year of the grant. </a:t>
            </a:r>
          </a:p>
          <a:p>
            <a:pPr marL="457200" indent="-457200">
              <a:buFont typeface="+mj-ea"/>
              <a:buAutoNum type="circleNumDbPlain"/>
            </a:pPr>
            <a:r>
              <a:rPr lang="en-US" sz="2800" dirty="0"/>
              <a:t>Spend the allocated budget funding to assure sustainability (2024) for programming, maintenance, and server costs needed for online homework systems complimenting OER.</a:t>
            </a:r>
          </a:p>
          <a:p>
            <a:endParaRPr lang="en-US" dirty="0"/>
          </a:p>
        </p:txBody>
      </p:sp>
      <p:sp>
        <p:nvSpPr>
          <p:cNvPr id="2" name="Title 1"/>
          <p:cNvSpPr>
            <a:spLocks noGrp="1"/>
          </p:cNvSpPr>
          <p:nvPr>
            <p:ph type="title"/>
          </p:nvPr>
        </p:nvSpPr>
        <p:spPr>
          <a:xfrm>
            <a:off x="1443491" y="228600"/>
            <a:ext cx="6571343" cy="1625155"/>
          </a:xfrm>
        </p:spPr>
        <p:txBody>
          <a:bodyPr>
            <a:normAutofit fontScale="90000"/>
          </a:bodyPr>
          <a:lstStyle/>
          <a:p>
            <a:r>
              <a:rPr lang="en-US" b="1" dirty="0"/>
              <a:t>Ensure the existence and sustainability of OER online homework systems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ea"/>
              <a:buAutoNum type="circleNumDbPlain"/>
            </a:pPr>
            <a:r>
              <a:rPr lang="en-US" sz="3200" dirty="0"/>
              <a:t>Increase the number of faculty using OER by 10% each year of the grant by increasing awareness of OER availability and benefits.  (Survey tool can be utilized for measure).</a:t>
            </a:r>
          </a:p>
          <a:p>
            <a:pPr marL="457200" indent="-457200">
              <a:buFont typeface="+mj-ea"/>
              <a:buAutoNum type="circleNumDbPlain"/>
            </a:pPr>
            <a:r>
              <a:rPr lang="en-US" sz="3200" dirty="0"/>
              <a:t>Provide some form of OER training to faculty at all 114 colleges</a:t>
            </a:r>
            <a:r>
              <a:rPr lang="en-US" sz="3200" dirty="0" smtClean="0"/>
              <a:t>.</a:t>
            </a:r>
            <a:endParaRPr lang="en-US" sz="3200" dirty="0"/>
          </a:p>
        </p:txBody>
      </p:sp>
      <p:sp>
        <p:nvSpPr>
          <p:cNvPr id="2" name="Title 1"/>
          <p:cNvSpPr>
            <a:spLocks noGrp="1"/>
          </p:cNvSpPr>
          <p:nvPr>
            <p:ph type="title"/>
          </p:nvPr>
        </p:nvSpPr>
        <p:spPr/>
        <p:txBody>
          <a:bodyPr>
            <a:normAutofit fontScale="90000"/>
          </a:bodyPr>
          <a:lstStyle/>
          <a:p>
            <a:r>
              <a:rPr lang="en-US" dirty="0"/>
              <a:t>Address barriers to OER adoption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015733"/>
            <a:ext cx="7786234" cy="3450613"/>
          </a:xfrm>
        </p:spPr>
        <p:txBody>
          <a:bodyPr>
            <a:noAutofit/>
          </a:bodyPr>
          <a:lstStyle/>
          <a:p>
            <a:r>
              <a:rPr lang="en-US" sz="3200" dirty="0"/>
              <a:t>Support local OER efforts </a:t>
            </a:r>
          </a:p>
          <a:p>
            <a:r>
              <a:rPr lang="en-US" sz="3200" dirty="0"/>
              <a:t>Advocate for OER within other statewide initiatives </a:t>
            </a:r>
          </a:p>
          <a:p>
            <a:r>
              <a:rPr lang="en-US" sz="3200" dirty="0"/>
              <a:t>Identify - and develop - OER solutions related to initiatives and legislation</a:t>
            </a:r>
            <a:r>
              <a:rPr lang="en-US" sz="3200" b="1" dirty="0"/>
              <a:t/>
            </a:r>
            <a:br>
              <a:rPr lang="en-US" sz="3200" b="1" dirty="0"/>
            </a:br>
            <a:endParaRPr lang="en-US" sz="3200" dirty="0"/>
          </a:p>
        </p:txBody>
      </p:sp>
      <p:sp>
        <p:nvSpPr>
          <p:cNvPr id="2" name="Title 1"/>
          <p:cNvSpPr>
            <a:spLocks noGrp="1"/>
          </p:cNvSpPr>
          <p:nvPr>
            <p:ph type="title"/>
          </p:nvPr>
        </p:nvSpPr>
        <p:spPr>
          <a:xfrm>
            <a:off x="381000" y="804520"/>
            <a:ext cx="8381999" cy="1049235"/>
          </a:xfrm>
        </p:spPr>
        <p:txBody>
          <a:bodyPr/>
          <a:lstStyle/>
          <a:p>
            <a:r>
              <a:rPr lang="en-US" dirty="0"/>
              <a:t>Other </a:t>
            </a:r>
            <a:r>
              <a:rPr lang="en-US" dirty="0" smtClean="0"/>
              <a:t>Objectives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BOOKS.jpg"/>
          <p:cNvPicPr>
            <a:picLocks noGrp="1" noChangeAspect="1"/>
          </p:cNvPicPr>
          <p:nvPr>
            <p:ph idx="1"/>
          </p:nvPr>
        </p:nvPicPr>
        <p:blipFill>
          <a:blip r:embed="rId2"/>
          <a:srcRect l="-22732" r="-22732"/>
          <a:stretch>
            <a:fillRect/>
          </a:stretch>
        </p:blipFill>
        <p:spPr/>
      </p:pic>
      <p:sp>
        <p:nvSpPr>
          <p:cNvPr id="2" name="Title 1"/>
          <p:cNvSpPr>
            <a:spLocks noGrp="1"/>
          </p:cNvSpPr>
          <p:nvPr>
            <p:ph type="title"/>
          </p:nvPr>
        </p:nvSpPr>
        <p:spPr/>
        <p:txBody>
          <a:bodyPr>
            <a:normAutofit/>
          </a:bodyPr>
          <a:lstStyle/>
          <a:p>
            <a:r>
              <a:rPr lang="en-US" sz="3600" dirty="0">
                <a:solidFill>
                  <a:schemeClr val="accent1">
                    <a:lumMod val="50000"/>
                  </a:schemeClr>
                </a:solidFill>
              </a:rPr>
              <a:t>Thanks!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mv="urn:schemas-microsoft-com:mac:vml" xmlns:mc="http://schemas.openxmlformats.org/markup-compatibility/2006" id="{E38597DB-2522-9E41-AA5F-2790D40A0F3E}"/>
              </a:ext>
            </a:extLst>
          </p:cNvPr>
          <p:cNvSpPr>
            <a:spLocks noGrp="1"/>
          </p:cNvSpPr>
          <p:nvPr>
            <p:ph type="title"/>
          </p:nvPr>
        </p:nvSpPr>
        <p:spPr/>
        <p:txBody>
          <a:bodyPr/>
          <a:lstStyle/>
          <a:p>
            <a:endParaRPr lang="en-US"/>
          </a:p>
        </p:txBody>
      </p:sp>
      <p:sp>
        <p:nvSpPr>
          <p:cNvPr id="3" name="Text Placeholder 2">
            <a:extLst>
              <a:ext uri="{FF2B5EF4-FFF2-40B4-BE49-F238E27FC236}">
                <a16:creationId xmlns="" xmlns:a16="http://schemas.microsoft.com/office/drawing/2014/main" xmlns:mv="urn:schemas-microsoft-com:mac:vml" xmlns:mc="http://schemas.openxmlformats.org/markup-compatibility/2006" id="{872E6F1F-83E3-E647-9F4B-1995ACDA89B4}"/>
              </a:ext>
            </a:extLst>
          </p:cNvPr>
          <p:cNvSpPr>
            <a:spLocks noGrp="1"/>
          </p:cNvSpPr>
          <p:nvPr>
            <p:ph type="body" idx="1"/>
          </p:nvPr>
        </p:nvSpPr>
        <p:spPr/>
        <p:txBody>
          <a:bodyPr/>
          <a:lstStyle/>
          <a:p>
            <a:endParaRPr lang="en-US"/>
          </a:p>
        </p:txBody>
      </p:sp>
      <p:pic>
        <p:nvPicPr>
          <p:cNvPr id="6" name="Picture 5">
            <a:extLst>
              <a:ext uri="{FF2B5EF4-FFF2-40B4-BE49-F238E27FC236}">
                <a16:creationId xmlns="" xmlns:a16="http://schemas.microsoft.com/office/drawing/2014/main" xmlns:mv="urn:schemas-microsoft-com:mac:vml" xmlns:mc="http://schemas.openxmlformats.org/markup-compatibility/2006" id="{660B7DF9-7EE4-F84A-9306-6AB0C2FD7E50}"/>
              </a:ext>
            </a:extLst>
          </p:cNvPr>
          <p:cNvPicPr>
            <a:picLocks noChangeAspect="1"/>
          </p:cNvPicPr>
          <p:nvPr/>
        </p:nvPicPr>
        <p:blipFill>
          <a:blip r:embed="rId2"/>
          <a:stretch>
            <a:fillRect/>
          </a:stretch>
        </p:blipFill>
        <p:spPr>
          <a:xfrm>
            <a:off x="0" y="857250"/>
            <a:ext cx="9144000" cy="5143500"/>
          </a:xfrm>
          <a:prstGeom prst="rect">
            <a:avLst/>
          </a:prstGeom>
        </p:spPr>
      </p:pic>
    </p:spTree>
    <p:extLst>
      <p:ext uri="{BB962C8B-B14F-4D97-AF65-F5344CB8AC3E}">
        <p14:creationId xmlns:p14="http://schemas.microsoft.com/office/powerpoint/2010/main" val="19705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482" y="0"/>
            <a:ext cx="9346611" cy="6858000"/>
          </a:xfrm>
          <a:prstGeom prst="rect">
            <a:avLst/>
          </a:prstGeom>
        </p:spPr>
      </p:pic>
    </p:spTree>
    <p:extLst>
      <p:ext uri="{BB962C8B-B14F-4D97-AF65-F5344CB8AC3E}">
        <p14:creationId xmlns:p14="http://schemas.microsoft.com/office/powerpoint/2010/main" val="411154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Is OER “OK”?</a:t>
            </a: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Shape 107"/>
          <p:cNvSpPr/>
          <p:nvPr/>
        </p:nvSpPr>
        <p:spPr>
          <a:xfrm>
            <a:off x="76200" y="1475839"/>
            <a:ext cx="8915400" cy="4315362"/>
          </a:xfrm>
          <a:prstGeom prst="rect">
            <a:avLst/>
          </a:prstGeom>
          <a:noFill/>
          <a:ln w="76200" cap="flat">
            <a:noFill/>
            <a:prstDash val="solid"/>
            <a:round/>
            <a:headEnd type="none" w="med" len="med"/>
            <a:tailEnd type="none" w="med" len="med"/>
          </a:ln>
        </p:spPr>
        <p:txBody>
          <a:bodyPr lIns="274300" tIns="182875" rIns="274300" bIns="182875" anchor="t" anchorCtr="0">
            <a:noAutofit/>
          </a:bodyPr>
          <a:lstStyle/>
          <a:p>
            <a:pPr marL="457200" indent="-457200">
              <a:buClr>
                <a:schemeClr val="accent1"/>
              </a:buClr>
              <a:buSzPct val="100000"/>
              <a:buFont typeface="Arial"/>
              <a:buChar char="•"/>
            </a:pPr>
            <a:r>
              <a:rPr lang="en-US" sz="2800" dirty="0">
                <a:solidFill>
                  <a:schemeClr val="tx1"/>
                </a:solidFill>
                <a:latin typeface="+mn-lt"/>
              </a:rPr>
              <a:t>California public higher education systems will create an online library of OER and open textbooks</a:t>
            </a:r>
          </a:p>
          <a:p>
            <a:pPr>
              <a:buClr>
                <a:schemeClr val="accent1"/>
              </a:buClr>
              <a:buSzPct val="100000"/>
            </a:pPr>
            <a:endParaRPr lang="en-US" dirty="0">
              <a:solidFill>
                <a:schemeClr val="dk1"/>
              </a:solidFill>
              <a:latin typeface="+mn-lt"/>
              <a:ea typeface="Calibri"/>
              <a:cs typeface="Arial" panose="020B0604020202020204" pitchFamily="34" charset="0"/>
              <a:sym typeface="Calibri"/>
            </a:endParaRPr>
          </a:p>
          <a:p>
            <a:pPr marL="457200" lvl="0" indent="-457200">
              <a:buClr>
                <a:schemeClr val="accent1"/>
              </a:buClr>
              <a:buSzPct val="100000"/>
              <a:buFont typeface="Arial"/>
              <a:buChar char="•"/>
            </a:pPr>
            <a:r>
              <a:rPr lang="en-US" sz="2800" dirty="0">
                <a:solidFill>
                  <a:schemeClr val="dk1"/>
                </a:solidFill>
                <a:latin typeface="+mn-lt"/>
                <a:ea typeface="Calibri"/>
                <a:cs typeface="Arial" panose="020B0604020202020204" pitchFamily="34" charset="0"/>
                <a:sym typeface="Calibri"/>
              </a:rPr>
              <a:t>SB 1052 </a:t>
            </a:r>
            <a:r>
              <a:rPr lang="en-US" sz="2800" kern="1200" dirty="0">
                <a:solidFill>
                  <a:schemeClr val="tx1"/>
                </a:solidFill>
                <a:latin typeface="+mn-lt"/>
              </a:rPr>
              <a:t>authorized creation of CA-OER Council with the goal of identifying OER materials for 50 high impact courses across UC, CSU, and CCCs</a:t>
            </a:r>
          </a:p>
          <a:p>
            <a:pPr lvl="0">
              <a:buClr>
                <a:schemeClr val="accent1"/>
              </a:buClr>
              <a:buSzPct val="100000"/>
            </a:pPr>
            <a:endParaRPr lang="en-US" dirty="0">
              <a:solidFill>
                <a:schemeClr val="dk1"/>
              </a:solidFill>
              <a:latin typeface="+mn-lt"/>
              <a:ea typeface="Calibri"/>
              <a:cs typeface="Arial" panose="020B0604020202020204" pitchFamily="34" charset="0"/>
              <a:sym typeface="Calibri"/>
            </a:endParaRPr>
          </a:p>
          <a:p>
            <a:pPr marL="457200" indent="-457200">
              <a:buClr>
                <a:schemeClr val="accent1"/>
              </a:buClr>
              <a:buSzPct val="100000"/>
              <a:buFont typeface="Arial"/>
              <a:buChar char="•"/>
            </a:pPr>
            <a:r>
              <a:rPr lang="en-US" sz="2800" b="0" i="0" u="none" strike="noStrike" cap="none" baseline="0" dirty="0">
                <a:solidFill>
                  <a:schemeClr val="dk1"/>
                </a:solidFill>
                <a:latin typeface="+mn-lt"/>
                <a:ea typeface="Calibri"/>
                <a:cs typeface="Arial" panose="020B0604020202020204" pitchFamily="34" charset="0"/>
                <a:sym typeface="Calibri"/>
              </a:rPr>
              <a:t>SB1053 </a:t>
            </a:r>
            <a:r>
              <a:rPr lang="en-US" sz="2800" kern="1200" dirty="0">
                <a:solidFill>
                  <a:schemeClr val="tx1"/>
                </a:solidFill>
                <a:latin typeface="+mn-lt"/>
              </a:rPr>
              <a:t>authorized development of a CA Open Source Digital Library</a:t>
            </a:r>
            <a:endParaRPr sz="2800" b="0" i="0" u="none" strike="noStrike" cap="none" baseline="0" dirty="0">
              <a:solidFill>
                <a:schemeClr val="dk1"/>
              </a:solidFill>
              <a:latin typeface="+mn-lt"/>
              <a:ea typeface="Calibri"/>
              <a:cs typeface="Calibri"/>
              <a:sym typeface="Calibri"/>
            </a:endParaRPr>
          </a:p>
        </p:txBody>
      </p:sp>
      <p:sp>
        <p:nvSpPr>
          <p:cNvPr id="2" name="TextBox 1"/>
          <p:cNvSpPr txBox="1"/>
          <p:nvPr/>
        </p:nvSpPr>
        <p:spPr>
          <a:xfrm>
            <a:off x="304800" y="152400"/>
            <a:ext cx="8686800" cy="1323439"/>
          </a:xfrm>
          <a:prstGeom prst="rect">
            <a:avLst/>
          </a:prstGeom>
          <a:noFill/>
        </p:spPr>
        <p:txBody>
          <a:bodyPr wrap="square" rtlCol="0">
            <a:spAutoFit/>
          </a:bodyPr>
          <a:lstStyle/>
          <a:p>
            <a:pPr algn="ctr"/>
            <a:r>
              <a:rPr lang="en-US" sz="4000" b="1" dirty="0">
                <a:solidFill>
                  <a:schemeClr val="accent5">
                    <a:lumMod val="75000"/>
                  </a:schemeClr>
                </a:solidFill>
                <a:latin typeface="+mj-lt"/>
              </a:rPr>
              <a:t>SB 1052/1053, CA-OER Council, and Open Source Digital Library</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TextBox 1"/>
          <p:cNvSpPr txBox="1"/>
          <p:nvPr/>
        </p:nvSpPr>
        <p:spPr>
          <a:xfrm>
            <a:off x="76200" y="152400"/>
            <a:ext cx="8915400" cy="1323439"/>
          </a:xfrm>
          <a:prstGeom prst="rect">
            <a:avLst/>
          </a:prstGeom>
          <a:noFill/>
        </p:spPr>
        <p:txBody>
          <a:bodyPr wrap="square" rtlCol="0">
            <a:spAutoFit/>
          </a:bodyPr>
          <a:lstStyle/>
          <a:p>
            <a:pPr algn="ctr"/>
            <a:r>
              <a:rPr lang="en-US" sz="4000" b="1" dirty="0">
                <a:solidFill>
                  <a:schemeClr val="accent5">
                    <a:lumMod val="75000"/>
                  </a:schemeClr>
                </a:solidFill>
                <a:latin typeface="+mj-lt"/>
              </a:rPr>
              <a:t>As a result of SB1052 and 1053, </a:t>
            </a:r>
          </a:p>
          <a:p>
            <a:pPr algn="ctr"/>
            <a:r>
              <a:rPr lang="en-US" sz="4000" b="1" dirty="0">
                <a:solidFill>
                  <a:schemeClr val="accent5">
                    <a:lumMod val="75000"/>
                  </a:schemeClr>
                </a:solidFill>
                <a:latin typeface="+mj-lt"/>
              </a:rPr>
              <a:t>CA-OERC…</a:t>
            </a:r>
          </a:p>
        </p:txBody>
      </p:sp>
      <p:sp>
        <p:nvSpPr>
          <p:cNvPr id="4" name="TextBox 3"/>
          <p:cNvSpPr txBox="1"/>
          <p:nvPr/>
        </p:nvSpPr>
        <p:spPr>
          <a:xfrm>
            <a:off x="152400" y="1752600"/>
            <a:ext cx="8991600" cy="3416320"/>
          </a:xfrm>
          <a:prstGeom prst="rect">
            <a:avLst/>
          </a:prstGeom>
          <a:noFill/>
        </p:spPr>
        <p:txBody>
          <a:bodyPr wrap="square" rtlCol="0">
            <a:spAutoFit/>
          </a:bodyPr>
          <a:lstStyle/>
          <a:p>
            <a:pPr marL="285750" indent="-285750">
              <a:buClr>
                <a:schemeClr val="accent1"/>
              </a:buClr>
              <a:buFont typeface="Arial"/>
              <a:buChar char="•"/>
            </a:pPr>
            <a:r>
              <a:rPr lang="en-US" sz="3600" dirty="0">
                <a:latin typeface="+mn-lt"/>
              </a:rPr>
              <a:t>Identified available free and open e-textbooks for 50 high impact courses</a:t>
            </a:r>
          </a:p>
          <a:p>
            <a:pPr marL="285750" indent="-285750">
              <a:buClr>
                <a:schemeClr val="accent1"/>
              </a:buClr>
              <a:buFont typeface="Arial"/>
              <a:buChar char="•"/>
            </a:pPr>
            <a:r>
              <a:rPr lang="en-US" sz="3600" dirty="0">
                <a:latin typeface="+mn-lt"/>
              </a:rPr>
              <a:t>Created and administered a rigorous review process</a:t>
            </a:r>
          </a:p>
          <a:p>
            <a:pPr marL="285750" indent="-285750">
              <a:buClr>
                <a:schemeClr val="accent1"/>
              </a:buClr>
              <a:buFont typeface="Arial"/>
              <a:buChar char="•"/>
            </a:pPr>
            <a:r>
              <a:rPr lang="en-US" sz="3600" dirty="0">
                <a:latin typeface="+mn-lt"/>
              </a:rPr>
              <a:t>Established </a:t>
            </a:r>
            <a:r>
              <a:rPr lang="en-US" sz="3600" dirty="0">
                <a:effectLst>
                  <a:outerShdw blurRad="38100" dist="38100" dir="2700000" algn="tl">
                    <a:srgbClr val="000000">
                      <a:alpha val="43137"/>
                    </a:srgbClr>
                  </a:outerShdw>
                </a:effectLst>
                <a:latin typeface="+mn-lt"/>
              </a:rPr>
              <a:t>COOL4Ed.org</a:t>
            </a:r>
            <a:r>
              <a:rPr lang="en-US" sz="3600" dirty="0">
                <a:latin typeface="+mn-lt"/>
              </a:rPr>
              <a:t> as a repository for free and open e-textbooks and the reviews</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2252792"/>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TextBox 1"/>
          <p:cNvSpPr txBox="1"/>
          <p:nvPr/>
        </p:nvSpPr>
        <p:spPr>
          <a:xfrm>
            <a:off x="76200" y="0"/>
            <a:ext cx="8991600" cy="1200329"/>
          </a:xfrm>
          <a:prstGeom prst="rect">
            <a:avLst/>
          </a:prstGeom>
          <a:noFill/>
        </p:spPr>
        <p:txBody>
          <a:bodyPr wrap="square" rtlCol="0">
            <a:spAutoFit/>
          </a:bodyPr>
          <a:lstStyle/>
          <a:p>
            <a:pPr algn="ctr"/>
            <a:r>
              <a:rPr lang="en-US" sz="3600" b="1" dirty="0">
                <a:solidFill>
                  <a:schemeClr val="accent5">
                    <a:lumMod val="75000"/>
                  </a:schemeClr>
                </a:solidFill>
                <a:latin typeface="+mj-lt"/>
              </a:rPr>
              <a:t>AB 798 (Bonilla, 2015)</a:t>
            </a:r>
          </a:p>
          <a:p>
            <a:pPr algn="ctr"/>
            <a:r>
              <a:rPr lang="en-US" sz="3600" b="1" dirty="0">
                <a:solidFill>
                  <a:schemeClr val="accent5">
                    <a:lumMod val="75000"/>
                  </a:schemeClr>
                </a:solidFill>
                <a:latin typeface="+mj-lt"/>
              </a:rPr>
              <a:t>College Textbook Affordability Act</a:t>
            </a:r>
          </a:p>
        </p:txBody>
      </p:sp>
      <p:sp>
        <p:nvSpPr>
          <p:cNvPr id="4" name="TextBox 3"/>
          <p:cNvSpPr txBox="1"/>
          <p:nvPr/>
        </p:nvSpPr>
        <p:spPr>
          <a:xfrm>
            <a:off x="533400" y="1295400"/>
            <a:ext cx="8509000" cy="4708981"/>
          </a:xfrm>
          <a:prstGeom prst="rect">
            <a:avLst/>
          </a:prstGeom>
          <a:noFill/>
        </p:spPr>
        <p:txBody>
          <a:bodyPr wrap="square" rtlCol="0">
            <a:spAutoFit/>
          </a:bodyPr>
          <a:lstStyle/>
          <a:p>
            <a:pPr>
              <a:buClr>
                <a:schemeClr val="accent1"/>
              </a:buClr>
            </a:pPr>
            <a:r>
              <a:rPr lang="en-US" sz="3000" dirty="0">
                <a:latin typeface="+mn-lt"/>
              </a:rPr>
              <a:t>Up to $3 million may be used in CSU and </a:t>
            </a:r>
            <a:r>
              <a:rPr lang="en-US" sz="3000" dirty="0" err="1">
                <a:latin typeface="+mn-lt"/>
              </a:rPr>
              <a:t>CCCs</a:t>
            </a:r>
            <a:r>
              <a:rPr lang="en-US" sz="3000" dirty="0">
                <a:latin typeface="+mn-lt"/>
              </a:rPr>
              <a:t> for:</a:t>
            </a:r>
          </a:p>
          <a:p>
            <a:pPr marL="457200" lvl="4" indent="-457200">
              <a:buClr>
                <a:schemeClr val="accent1"/>
              </a:buClr>
              <a:buFont typeface="Arial" panose="020B0604020202020204" pitchFamily="34" charset="0"/>
              <a:buChar char="•"/>
            </a:pPr>
            <a:r>
              <a:rPr lang="en-US" sz="3000" dirty="0">
                <a:latin typeface="+mn-lt"/>
              </a:rPr>
              <a:t>Professional development for faculty</a:t>
            </a:r>
          </a:p>
          <a:p>
            <a:pPr marL="457200" lvl="7" indent="-457200">
              <a:buClr>
                <a:schemeClr val="accent1"/>
              </a:buClr>
              <a:buFont typeface="Arial" panose="020B0604020202020204" pitchFamily="34" charset="0"/>
              <a:buChar char="•"/>
            </a:pPr>
            <a:r>
              <a:rPr lang="en-US" sz="3000" dirty="0">
                <a:latin typeface="+mn-lt"/>
              </a:rPr>
              <a:t>Professional development for staff whose work supports providing students with OER</a:t>
            </a:r>
          </a:p>
          <a:p>
            <a:pPr marL="457200" lvl="7" indent="-457200">
              <a:buClr>
                <a:schemeClr val="accent1"/>
              </a:buClr>
              <a:buFont typeface="Arial" panose="020B0604020202020204" pitchFamily="34" charset="0"/>
              <a:buChar char="•"/>
            </a:pPr>
            <a:r>
              <a:rPr lang="en-US" sz="3000" dirty="0">
                <a:latin typeface="+mn-lt"/>
              </a:rPr>
              <a:t>OER curation activities</a:t>
            </a:r>
          </a:p>
          <a:p>
            <a:pPr marL="457200" lvl="7" indent="-457200">
              <a:buClr>
                <a:schemeClr val="accent1"/>
              </a:buClr>
              <a:buFont typeface="Arial" panose="020B0604020202020204" pitchFamily="34" charset="0"/>
              <a:buChar char="•"/>
            </a:pPr>
            <a:r>
              <a:rPr lang="en-US" sz="3000" dirty="0">
                <a:latin typeface="+mn-lt"/>
              </a:rPr>
              <a:t>Curriculum modification</a:t>
            </a:r>
          </a:p>
          <a:p>
            <a:pPr marL="457200" lvl="7" indent="-457200">
              <a:buClr>
                <a:schemeClr val="accent1"/>
              </a:buClr>
              <a:buFont typeface="Arial" panose="020B0604020202020204" pitchFamily="34" charset="0"/>
              <a:buChar char="•"/>
            </a:pPr>
            <a:r>
              <a:rPr lang="en-US" sz="3000" dirty="0">
                <a:latin typeface="+mn-lt"/>
              </a:rPr>
              <a:t>Technology support for OER adoption efforts</a:t>
            </a:r>
            <a:r>
              <a:rPr lang="en-US" sz="3000" dirty="0"/>
              <a:t>        </a:t>
            </a:r>
          </a:p>
        </p:txBody>
      </p:sp>
    </p:spTree>
    <p:extLst>
      <p:ext uri="{BB962C8B-B14F-4D97-AF65-F5344CB8AC3E}">
        <p14:creationId xmlns:p14="http://schemas.microsoft.com/office/powerpoint/2010/main" val="2040622365"/>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10669</TotalTime>
  <Words>1572</Words>
  <Application>Microsoft Macintosh PowerPoint</Application>
  <PresentationFormat>On-screen Show (4:3)</PresentationFormat>
  <Paragraphs>136</Paragraphs>
  <Slides>34</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Calibri</vt:lpstr>
      <vt:lpstr>Lucida Sans Unicode</vt:lpstr>
      <vt:lpstr>Mangal</vt:lpstr>
      <vt:lpstr>Trebuchet MS</vt:lpstr>
      <vt:lpstr>Tw Cen MT</vt:lpstr>
      <vt:lpstr>Verdana</vt:lpstr>
      <vt:lpstr>Wingdings 2</vt:lpstr>
      <vt:lpstr>Wingdings 3</vt:lpstr>
      <vt:lpstr>Arial</vt:lpstr>
      <vt:lpstr>Concourse</vt:lpstr>
      <vt:lpstr>Zero and Low-Cost Materials</vt:lpstr>
      <vt:lpstr>Overview</vt:lpstr>
      <vt:lpstr>PowerPoint Presentation</vt:lpstr>
      <vt:lpstr>PowerPoint Presentation</vt:lpstr>
      <vt:lpstr>PowerPoint Presentation</vt:lpstr>
      <vt:lpstr>Is OER “OK”?</vt:lpstr>
      <vt:lpstr>PowerPoint Presentation</vt:lpstr>
      <vt:lpstr>PowerPoint Presentation</vt:lpstr>
      <vt:lpstr>PowerPoint Presentation</vt:lpstr>
      <vt:lpstr>The Zero-Textbook-Cost (“ZTC”) Degree Program</vt:lpstr>
      <vt:lpstr>“Zero Textbook Cost (ZTC) Degrees”</vt:lpstr>
      <vt:lpstr>Senate Bill 1359 (Block, 2016)</vt:lpstr>
      <vt:lpstr>Latest CA-OERC</vt:lpstr>
      <vt:lpstr>OER in the Colleges Today</vt:lpstr>
      <vt:lpstr>OER in the CCCs Tomorrow</vt:lpstr>
      <vt:lpstr>ASCCC Proposal - California Community College OER Initiative - CCCOERI</vt:lpstr>
      <vt:lpstr>CCCOERI</vt:lpstr>
      <vt:lpstr>Goals</vt:lpstr>
      <vt:lpstr>Goals</vt:lpstr>
      <vt:lpstr>Goals</vt:lpstr>
      <vt:lpstr>Sounds good, right?</vt:lpstr>
      <vt:lpstr>AB 1809 – Budget trailer bill</vt:lpstr>
      <vt:lpstr>The report shall include, but not necessarily be limited to, all of the following: </vt:lpstr>
      <vt:lpstr>Activities</vt:lpstr>
      <vt:lpstr>Activities</vt:lpstr>
      <vt:lpstr>Activities</vt:lpstr>
      <vt:lpstr>Identify gaps in OER availability and barriers to OER adoption</vt:lpstr>
      <vt:lpstr>Facilitate OER adaptation and development with technology resources </vt:lpstr>
      <vt:lpstr>Fill gaps in OER availability </vt:lpstr>
      <vt:lpstr>Fill gaps in OER availability </vt:lpstr>
      <vt:lpstr>Ensure the existence and sustainability of OER online homework systems </vt:lpstr>
      <vt:lpstr>Address barriers to OER adoption </vt:lpstr>
      <vt:lpstr>Other Objectives</vt:lpstr>
      <vt:lpstr>Thanks!</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Dykes, Theresa</dc:creator>
  <cp:lastModifiedBy>Michelle Pilati</cp:lastModifiedBy>
  <cp:revision>215</cp:revision>
  <cp:lastPrinted>2018-07-11T16:49:50Z</cp:lastPrinted>
  <dcterms:created xsi:type="dcterms:W3CDTF">2018-07-11T16:48:52Z</dcterms:created>
  <dcterms:modified xsi:type="dcterms:W3CDTF">2018-07-12T18:29:36Z</dcterms:modified>
</cp:coreProperties>
</file>