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6" r:id="rId2"/>
  </p:sldMasterIdLst>
  <p:notesMasterIdLst>
    <p:notesMasterId r:id="rId42"/>
  </p:notesMasterIdLst>
  <p:sldIdLst>
    <p:sldId id="257" r:id="rId3"/>
    <p:sldId id="258" r:id="rId4"/>
    <p:sldId id="259" r:id="rId5"/>
    <p:sldId id="260" r:id="rId6"/>
    <p:sldId id="261" r:id="rId7"/>
    <p:sldId id="298" r:id="rId8"/>
    <p:sldId id="263" r:id="rId9"/>
    <p:sldId id="264" r:id="rId10"/>
    <p:sldId id="265" r:id="rId11"/>
    <p:sldId id="266" r:id="rId12"/>
    <p:sldId id="316" r:id="rId13"/>
    <p:sldId id="313" r:id="rId14"/>
    <p:sldId id="268" r:id="rId15"/>
    <p:sldId id="269" r:id="rId16"/>
    <p:sldId id="308" r:id="rId17"/>
    <p:sldId id="307" r:id="rId18"/>
    <p:sldId id="309" r:id="rId19"/>
    <p:sldId id="311" r:id="rId20"/>
    <p:sldId id="300" r:id="rId21"/>
    <p:sldId id="302" r:id="rId22"/>
    <p:sldId id="303" r:id="rId23"/>
    <p:sldId id="304" r:id="rId24"/>
    <p:sldId id="306" r:id="rId25"/>
    <p:sldId id="272" r:id="rId26"/>
    <p:sldId id="273" r:id="rId27"/>
    <p:sldId id="274" r:id="rId28"/>
    <p:sldId id="275" r:id="rId29"/>
    <p:sldId id="277" r:id="rId30"/>
    <p:sldId id="278" r:id="rId31"/>
    <p:sldId id="279" r:id="rId32"/>
    <p:sldId id="280" r:id="rId33"/>
    <p:sldId id="287" r:id="rId34"/>
    <p:sldId id="288" r:id="rId35"/>
    <p:sldId id="291" r:id="rId36"/>
    <p:sldId id="292" r:id="rId37"/>
    <p:sldId id="294" r:id="rId38"/>
    <p:sldId id="295" r:id="rId39"/>
    <p:sldId id="296" r:id="rId40"/>
    <p:sldId id="297"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yuWBf3DMJbOcqAJlHTlvVGkDx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F6BF3D-3DBE-4F97-A45F-F5F7F9D688AA}">
  <a:tblStyle styleId="{44F6BF3D-3DBE-4F97-A45F-F5F7F9D688A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44"/>
    <p:restoredTop sz="94708"/>
  </p:normalViewPr>
  <p:slideViewPr>
    <p:cSldViewPr snapToGrid="0">
      <p:cViewPr varScale="1">
        <p:scale>
          <a:sx n="84" d="100"/>
          <a:sy n="84" d="100"/>
        </p:scale>
        <p:origin x="912" y="17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61" Type="http://customschemas.google.com/relationships/presentationmetadata" Target="metadata"/><Relationship Id="rId62" Type="http://schemas.openxmlformats.org/officeDocument/2006/relationships/presProps" Target="presProps.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700" dirty="0">
              <a:solidFill>
                <a:srgbClr val="FF0000"/>
              </a:solidFill>
            </a:endParaRPr>
          </a:p>
        </p:txBody>
      </p:sp>
      <p:sp>
        <p:nvSpPr>
          <p:cNvPr id="275" name="Google Shape;27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Suzanne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Suzanne - Focus here is on the basic reasons for adopting OER.</a:t>
            </a:r>
            <a:endParaRPr/>
          </a:p>
          <a:p>
            <a:pPr marL="0" lvl="0" indent="0" algn="l" rtl="0">
              <a:spcBef>
                <a:spcPts val="0"/>
              </a:spcBef>
              <a:spcAft>
                <a:spcPts val="0"/>
              </a:spcAft>
              <a:buNone/>
            </a:pPr>
            <a:endParaRPr/>
          </a:p>
          <a:p>
            <a:pPr marL="0" lvl="0" indent="0" algn="l" rtl="0">
              <a:spcBef>
                <a:spcPts val="0"/>
              </a:spcBef>
              <a:spcAft>
                <a:spcPts val="0"/>
              </a:spcAft>
              <a:buNone/>
            </a:pPr>
            <a:r>
              <a:rPr lang="en-US"/>
              <a:t>Will discuss more later - just a few minutes</a:t>
            </a:r>
            <a:endParaRPr/>
          </a:p>
        </p:txBody>
      </p:sp>
      <p:sp>
        <p:nvSpPr>
          <p:cNvPr id="320" name="Google Shape;32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357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17E"/>
              </a:buClr>
              <a:buSzPts val="1100"/>
              <a:buFont typeface="Arial"/>
              <a:buNone/>
            </a:pPr>
            <a:endParaRPr dirty="0"/>
          </a:p>
        </p:txBody>
      </p:sp>
      <p:sp>
        <p:nvSpPr>
          <p:cNvPr id="347" name="Google Shape;3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323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Should</a:t>
            </a:r>
            <a:r>
              <a:rPr lang="en-US" baseline="0" dirty="0" smtClean="0"/>
              <a:t> be here no later than 3:40. SALLY.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Explain IDEA as it is a newer acronym. </a:t>
            </a:r>
            <a:endParaRPr dirty="0"/>
          </a:p>
          <a:p>
            <a:pPr marL="0" lvl="0" indent="0" algn="l" rtl="0">
              <a:spcBef>
                <a:spcPts val="0"/>
              </a:spcBef>
              <a:spcAft>
                <a:spcPts val="0"/>
              </a:spcAft>
              <a:buNone/>
            </a:pPr>
            <a:endParaRPr dirty="0"/>
          </a:p>
          <a:p>
            <a:pPr marL="0" lvl="0" indent="0" algn="l" rtl="0">
              <a:spcBef>
                <a:spcPts val="0"/>
              </a:spcBef>
              <a:spcAft>
                <a:spcPts val="0"/>
              </a:spcAft>
              <a:buClr>
                <a:srgbClr val="00417E"/>
              </a:buClr>
              <a:buSzPts val="1100"/>
              <a:buFont typeface="Arial"/>
              <a:buNone/>
            </a:pPr>
            <a:r>
              <a:rPr lang="en-US" sz="1500" dirty="0">
                <a:solidFill>
                  <a:srgbClr val="00417E"/>
                </a:solidFill>
              </a:rPr>
              <a:t>Dave/</a:t>
            </a:r>
            <a:r>
              <a:rPr lang="en-US" sz="1500" dirty="0" err="1">
                <a:solidFill>
                  <a:srgbClr val="00417E"/>
                </a:solidFill>
              </a:rPr>
              <a:t>Shagun</a:t>
            </a:r>
            <a:r>
              <a:rPr lang="en-US" sz="1500" dirty="0">
                <a:solidFill>
                  <a:srgbClr val="00417E"/>
                </a:solidFill>
              </a:rPr>
              <a:t>[Slides: 17-20; Time: 8 mins] </a:t>
            </a:r>
            <a:endParaRPr sz="1500" dirty="0">
              <a:solidFill>
                <a:srgbClr val="00417E"/>
              </a:solidFill>
            </a:endParaRPr>
          </a:p>
          <a:p>
            <a:pPr marL="0" lvl="0" indent="0" algn="l" rtl="0">
              <a:spcBef>
                <a:spcPts val="0"/>
              </a:spcBef>
              <a:spcAft>
                <a:spcPts val="0"/>
              </a:spcAft>
              <a:buNone/>
            </a:pPr>
            <a:r>
              <a:rPr lang="en-US" sz="1700" dirty="0">
                <a:solidFill>
                  <a:srgbClr val="FF0000"/>
                </a:solidFill>
              </a:rPr>
              <a:t>2:48 - 2:56</a:t>
            </a:r>
            <a:endParaRPr sz="1700" dirty="0">
              <a:solidFill>
                <a:srgbClr val="FF0000"/>
              </a:solidFill>
            </a:endParaRPr>
          </a:p>
          <a:p>
            <a:pPr marL="0" lvl="0" indent="0" algn="l" rtl="0">
              <a:spcBef>
                <a:spcPts val="0"/>
              </a:spcBef>
              <a:spcAft>
                <a:spcPts val="0"/>
              </a:spcAft>
              <a:buClr>
                <a:srgbClr val="00417E"/>
              </a:buClr>
              <a:buSzPts val="1100"/>
              <a:buFont typeface="Arial"/>
              <a:buNone/>
            </a:pPr>
            <a:endParaRPr sz="1700" dirty="0">
              <a:solidFill>
                <a:srgbClr val="FF0000"/>
              </a:solidFill>
            </a:endParaRPr>
          </a:p>
        </p:txBody>
      </p:sp>
      <p:sp>
        <p:nvSpPr>
          <p:cNvPr id="373" name="Google Shape;37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eb051ea18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79" name="Google Shape;379;gceb051ea18_0_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6c0feef1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6c0feef1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86" name="Google Shape;386;gcf6c0feef1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ceb051ea18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2" name="Google Shape;392;gceb051ea18_0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c6f6f981e_7_110: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cc6f6f981e_7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a:t>
            </a:r>
            <a:endParaRPr/>
          </a:p>
        </p:txBody>
      </p:sp>
      <p:sp>
        <p:nvSpPr>
          <p:cNvPr id="283" name="Google Shape;28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cc39a38dce_0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success rates are higher for all groups when using OER than when not using OER. [Sally 1 min]</a:t>
            </a:r>
            <a:endParaRPr/>
          </a:p>
        </p:txBody>
      </p:sp>
      <p:sp>
        <p:nvSpPr>
          <p:cNvPr id="412" name="Google Shape;412;gcc39a38dce_0_2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cc6f6f981e_7_1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cc6f6f981e_7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Sally’s data section) Griffiths, R., Mislevy, J., Wang, S., Ball, A., Shear, L., Desrochers, D. (2020). OER at Scale: The Academic and Economic Outcomes of Achieving the Dream’s OER Degree Initiative. Menlo Park, CA: SRI International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OER project involving a total of 38 community colleges across 13 states, four grant partners, and five funding organizations [Feb 2020]</a:t>
            </a:r>
            <a:endParaRPr/>
          </a:p>
          <a:p>
            <a:pPr marL="0" lvl="0" indent="0" algn="l" rtl="0">
              <a:lnSpc>
                <a:spcPct val="100000"/>
              </a:lnSpc>
              <a:spcBef>
                <a:spcPts val="0"/>
              </a:spcBef>
              <a:spcAft>
                <a:spcPts val="0"/>
              </a:spcAft>
              <a:buSzPts val="1400"/>
              <a:buNone/>
            </a:pPr>
            <a:r>
              <a:rPr lang="en-US"/>
              <a:t>file:///C:/Users/email/Downloads/atd_oer_at_scale_academic_economic_outcomes_feb_2020.pdf</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cc39a38dce_0_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Sally </a:t>
            </a:r>
            <a:endParaRPr/>
          </a:p>
        </p:txBody>
      </p:sp>
      <p:sp>
        <p:nvSpPr>
          <p:cNvPr id="428" name="Google Shape;428;gcc39a38dce_0_3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76" name="Google Shape;4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f5ae6759c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cf5ae6759c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3" name="Google Shape;483;gcf5ae6759c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cf5ae6759c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cf5ae6759c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4" name="Google Shape;504;gcf5ae6759c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d22745eacf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d22745eacf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d22745eacf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ALL </a:t>
            </a:r>
            <a:endParaRPr/>
          </a:p>
          <a:p>
            <a:pPr marL="0" lvl="0" indent="0" algn="l" rtl="0">
              <a:spcBef>
                <a:spcPts val="0"/>
              </a:spcBef>
              <a:spcAft>
                <a:spcPts val="0"/>
              </a:spcAft>
              <a:buNone/>
            </a:pPr>
            <a:endParaRPr/>
          </a:p>
          <a:p>
            <a:pPr marL="0" lvl="0" indent="0" algn="l" rtl="0">
              <a:spcBef>
                <a:spcPts val="0"/>
              </a:spcBef>
              <a:spcAft>
                <a:spcPts val="0"/>
              </a:spcAft>
              <a:buClr>
                <a:srgbClr val="00417E"/>
              </a:buClr>
              <a:buSzPts val="1100"/>
              <a:buFont typeface="Arial"/>
              <a:buNone/>
            </a:pPr>
            <a:r>
              <a:rPr lang="en-US" sz="1700">
                <a:solidFill>
                  <a:srgbClr val="FF0000"/>
                </a:solidFill>
              </a:rPr>
              <a:t>3:21- 3:45</a:t>
            </a:r>
            <a:endParaRPr/>
          </a:p>
          <a:p>
            <a:pPr marL="0" lvl="0" indent="0" algn="l" rtl="0">
              <a:spcBef>
                <a:spcPts val="0"/>
              </a:spcBef>
              <a:spcAft>
                <a:spcPts val="0"/>
              </a:spcAft>
              <a:buNone/>
            </a:pPr>
            <a:endParaRPr/>
          </a:p>
        </p:txBody>
      </p:sp>
      <p:sp>
        <p:nvSpPr>
          <p:cNvPr id="524" name="Google Shape;52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531" name="Google Shape;531;p18:notes"/>
          <p:cNvSpPr>
            <a:spLocks noGrp="1" noRot="1" noChangeAspect="1"/>
          </p:cNvSpPr>
          <p:nvPr>
            <p:ph type="sldImg" idx="2"/>
          </p:nvPr>
        </p:nvSpPr>
        <p:spPr>
          <a:xfrm>
            <a:off x="2143138" y="685800"/>
            <a:ext cx="2571900" cy="3428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 </a:t>
            </a:r>
            <a:endParaRPr/>
          </a:p>
        </p:txBody>
      </p:sp>
      <p:sp>
        <p:nvSpPr>
          <p:cNvPr id="289" name="Google Shape;28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 </a:t>
            </a:r>
            <a:endParaRPr/>
          </a:p>
        </p:txBody>
      </p:sp>
      <p:sp>
        <p:nvSpPr>
          <p:cNvPr id="295" name="Google Shape;29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a:t>
            </a:r>
            <a:endParaRPr/>
          </a:p>
        </p:txBody>
      </p:sp>
      <p:sp>
        <p:nvSpPr>
          <p:cNvPr id="301" name="Google Shape;30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86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dirty="0"/>
          </a:p>
        </p:txBody>
      </p:sp>
      <p:sp>
        <p:nvSpPr>
          <p:cNvPr id="314" name="Google Shape;31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Will discuss more later - just a few minutes</a:t>
            </a:r>
            <a:endParaRPr dirty="0"/>
          </a:p>
        </p:txBody>
      </p:sp>
      <p:sp>
        <p:nvSpPr>
          <p:cNvPr id="320" name="Google Shape;32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8:notes"/>
          <p:cNvSpPr txBox="1">
            <a:spLocks noGrp="1"/>
          </p:cNvSpPr>
          <p:nvPr>
            <p:ph type="body" idx="1"/>
          </p:nvPr>
        </p:nvSpPr>
        <p:spPr>
          <a:xfrm>
            <a:off x="685801" y="4343584"/>
            <a:ext cx="5486400" cy="411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t>Suzanne </a:t>
            </a:r>
            <a:endParaRPr/>
          </a:p>
          <a:p>
            <a:pPr marL="0" marR="0" lvl="0" indent="0" algn="l" rtl="0">
              <a:spcBef>
                <a:spcPts val="0"/>
              </a:spcBef>
              <a:spcAft>
                <a:spcPts val="0"/>
              </a:spcAft>
              <a:buClr>
                <a:schemeClr val="dk1"/>
              </a:buClr>
              <a:buSzPts val="1200"/>
              <a:buFont typeface="Calibri"/>
              <a:buNone/>
            </a:pPr>
            <a:endParaRPr/>
          </a:p>
          <a:p>
            <a:pPr marL="0" marR="0" lvl="0" indent="0" algn="l" rtl="0">
              <a:spcBef>
                <a:spcPts val="0"/>
              </a:spcBef>
              <a:spcAft>
                <a:spcPts val="0"/>
              </a:spcAft>
              <a:buClr>
                <a:schemeClr val="dk1"/>
              </a:buClr>
              <a:buSzPts val="1200"/>
              <a:buFont typeface="Calibri"/>
              <a:buNone/>
            </a:pPr>
            <a:r>
              <a:rPr lang="en-US"/>
              <a:t>Cost - increasing even though technology is getting cheaper</a:t>
            </a:r>
            <a:endParaRPr/>
          </a:p>
        </p:txBody>
      </p:sp>
      <p:sp>
        <p:nvSpPr>
          <p:cNvPr id="326" name="Google Shape;326;p8:notes"/>
          <p:cNvSpPr>
            <a:spLocks noGrp="1" noRot="1" noChangeAspect="1"/>
          </p:cNvSpPr>
          <p:nvPr>
            <p:ph type="sldImg" idx="2"/>
          </p:nvPr>
        </p:nvSpPr>
        <p:spPr>
          <a:xfrm>
            <a:off x="2143138" y="685800"/>
            <a:ext cx="25719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4"/>
        <p:cNvGrpSpPr/>
        <p:nvPr/>
      </p:nvGrpSpPr>
      <p:grpSpPr>
        <a:xfrm>
          <a:off x="0" y="0"/>
          <a:ext cx="0" cy="0"/>
          <a:chOff x="0" y="0"/>
          <a:chExt cx="0" cy="0"/>
        </a:xfrm>
      </p:grpSpPr>
      <p:sp>
        <p:nvSpPr>
          <p:cNvPr id="15" name="Google Shape;15;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6" name="Google Shape;16;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9" name="Google Shape;19;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2"/>
        <p:cNvGrpSpPr/>
        <p:nvPr/>
      </p:nvGrpSpPr>
      <p:grpSpPr>
        <a:xfrm>
          <a:off x="0" y="0"/>
          <a:ext cx="0" cy="0"/>
          <a:chOff x="0" y="0"/>
          <a:chExt cx="0" cy="0"/>
        </a:xfrm>
      </p:grpSpPr>
      <p:sp>
        <p:nvSpPr>
          <p:cNvPr id="73" name="Google Shape;73;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74" name="Google Shape;74;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75" name="Google Shape;75;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7" name="Google Shape;77;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8" name="Google Shape;78;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0"/>
        <p:cNvGrpSpPr/>
        <p:nvPr/>
      </p:nvGrpSpPr>
      <p:grpSpPr>
        <a:xfrm>
          <a:off x="0" y="0"/>
          <a:ext cx="0" cy="0"/>
          <a:chOff x="0" y="0"/>
          <a:chExt cx="0" cy="0"/>
        </a:xfrm>
      </p:grpSpPr>
      <p:sp>
        <p:nvSpPr>
          <p:cNvPr id="81" name="Google Shape;81;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82" name="Google Shape;82;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3" name="Google Shape;83;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2"/>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5" name="Google Shape;85;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6" name="Google Shape;86;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88"/>
        <p:cNvGrpSpPr/>
        <p:nvPr/>
      </p:nvGrpSpPr>
      <p:grpSpPr>
        <a:xfrm>
          <a:off x="0" y="0"/>
          <a:ext cx="0" cy="0"/>
          <a:chOff x="0" y="0"/>
          <a:chExt cx="0" cy="0"/>
        </a:xfrm>
      </p:grpSpPr>
      <p:sp>
        <p:nvSpPr>
          <p:cNvPr id="89" name="Google Shape;89;p33"/>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33"/>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1"/>
        <p:cNvGrpSpPr/>
        <p:nvPr/>
      </p:nvGrpSpPr>
      <p:grpSpPr>
        <a:xfrm>
          <a:off x="0" y="0"/>
          <a:ext cx="0" cy="0"/>
          <a:chOff x="0" y="0"/>
          <a:chExt cx="0" cy="0"/>
        </a:xfrm>
      </p:grpSpPr>
      <p:cxnSp>
        <p:nvCxnSpPr>
          <p:cNvPr id="92" name="Google Shape;92;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93" name="Google Shape;93;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5" name="Google Shape;95;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98"/>
        <p:cNvGrpSpPr/>
        <p:nvPr/>
      </p:nvGrpSpPr>
      <p:grpSpPr>
        <a:xfrm>
          <a:off x="0" y="0"/>
          <a:ext cx="0" cy="0"/>
          <a:chOff x="0" y="0"/>
          <a:chExt cx="0" cy="0"/>
        </a:xfrm>
      </p:grpSpPr>
      <p:cxnSp>
        <p:nvCxnSpPr>
          <p:cNvPr id="99" name="Google Shape;99;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0" name="Google Shape;100;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1" name="Google Shape;101;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2" name="Google Shape;102;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3" name="Google Shape;103;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4" name="Google Shape;104;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07"/>
        <p:cNvGrpSpPr/>
        <p:nvPr/>
      </p:nvGrpSpPr>
      <p:grpSpPr>
        <a:xfrm>
          <a:off x="0" y="0"/>
          <a:ext cx="0" cy="0"/>
          <a:chOff x="0" y="0"/>
          <a:chExt cx="0" cy="0"/>
        </a:xfrm>
      </p:grpSpPr>
      <p:sp>
        <p:nvSpPr>
          <p:cNvPr id="108" name="Google Shape;108;gceb051ea18_0_123"/>
          <p:cNvSpPr txBox="1">
            <a:spLocks noGrp="1"/>
          </p:cNvSpPr>
          <p:nvPr>
            <p:ph type="body" idx="1"/>
          </p:nvPr>
        </p:nvSpPr>
        <p:spPr>
          <a:xfrm>
            <a:off x="1088686" y="2015732"/>
            <a:ext cx="7202400" cy="4040100"/>
          </a:xfrm>
          <a:prstGeom prst="rect">
            <a:avLst/>
          </a:prstGeom>
          <a:noFill/>
          <a:ln>
            <a:noFill/>
          </a:ln>
        </p:spPr>
        <p:txBody>
          <a:bodyPr spcFirstLastPara="1" wrap="square" lIns="91425" tIns="45700" rIns="91425" bIns="45700" anchor="t" anchorCtr="0">
            <a:normAutofit/>
          </a:bodyPr>
          <a:lstStyle>
            <a:lvl1pPr marL="457200" lvl="0" indent="-381000" algn="l" rtl="0">
              <a:lnSpc>
                <a:spcPct val="120000"/>
              </a:lnSpc>
              <a:spcBef>
                <a:spcPts val="750"/>
              </a:spcBef>
              <a:spcAft>
                <a:spcPts val="0"/>
              </a:spcAft>
              <a:buSzPts val="2400"/>
              <a:buChar char="•"/>
              <a:defRPr>
                <a:solidFill>
                  <a:schemeClr val="dk2"/>
                </a:solidFill>
              </a:defRPr>
            </a:lvl1pPr>
            <a:lvl2pPr marL="914400" lvl="1" indent="-381000" algn="l" rtl="0">
              <a:lnSpc>
                <a:spcPct val="120000"/>
              </a:lnSpc>
              <a:spcBef>
                <a:spcPts val="375"/>
              </a:spcBef>
              <a:spcAft>
                <a:spcPts val="0"/>
              </a:spcAft>
              <a:buSzPts val="2400"/>
              <a:buChar char="•"/>
              <a:defRPr>
                <a:solidFill>
                  <a:schemeClr val="dk2"/>
                </a:solidFill>
              </a:defRPr>
            </a:lvl2pPr>
            <a:lvl3pPr marL="1371600" lvl="2" indent="-381000" algn="l" rtl="0">
              <a:lnSpc>
                <a:spcPct val="120000"/>
              </a:lnSpc>
              <a:spcBef>
                <a:spcPts val="375"/>
              </a:spcBef>
              <a:spcAft>
                <a:spcPts val="0"/>
              </a:spcAft>
              <a:buSzPts val="2400"/>
              <a:buChar char="•"/>
              <a:defRPr>
                <a:solidFill>
                  <a:schemeClr val="dk2"/>
                </a:solidFill>
              </a:defRPr>
            </a:lvl3pPr>
            <a:lvl4pPr marL="1828800" lvl="3" indent="-381000" algn="l" rtl="0">
              <a:lnSpc>
                <a:spcPct val="120000"/>
              </a:lnSpc>
              <a:spcBef>
                <a:spcPts val="375"/>
              </a:spcBef>
              <a:spcAft>
                <a:spcPts val="0"/>
              </a:spcAft>
              <a:buSzPts val="2400"/>
              <a:buChar char="•"/>
              <a:defRPr>
                <a:solidFill>
                  <a:schemeClr val="dk2"/>
                </a:solidFill>
              </a:defRPr>
            </a:lvl4pPr>
            <a:lvl5pPr marL="2286000" lvl="4" indent="-381000" algn="l" rtl="0">
              <a:lnSpc>
                <a:spcPct val="120000"/>
              </a:lnSpc>
              <a:spcBef>
                <a:spcPts val="375"/>
              </a:spcBef>
              <a:spcAft>
                <a:spcPts val="0"/>
              </a:spcAft>
              <a:buSzPts val="2400"/>
              <a:buChar char="•"/>
              <a:defRPr>
                <a:solidFill>
                  <a:schemeClr val="dk2"/>
                </a:solidFill>
              </a:defRPr>
            </a:lvl5pPr>
            <a:lvl6pPr marL="2743200" lvl="5" indent="-342900" algn="l" rtl="0">
              <a:lnSpc>
                <a:spcPct val="120000"/>
              </a:lnSpc>
              <a:spcBef>
                <a:spcPts val="375"/>
              </a:spcBef>
              <a:spcAft>
                <a:spcPts val="0"/>
              </a:spcAft>
              <a:buSzPts val="1800"/>
              <a:buChar char="•"/>
              <a:defRPr/>
            </a:lvl6pPr>
            <a:lvl7pPr marL="3200400" lvl="6" indent="-342900" algn="l" rtl="0">
              <a:lnSpc>
                <a:spcPct val="120000"/>
              </a:lnSpc>
              <a:spcBef>
                <a:spcPts val="375"/>
              </a:spcBef>
              <a:spcAft>
                <a:spcPts val="0"/>
              </a:spcAft>
              <a:buSzPts val="1800"/>
              <a:buChar char="•"/>
              <a:defRPr/>
            </a:lvl7pPr>
            <a:lvl8pPr marL="3657600" lvl="7" indent="-342900" algn="l" rtl="0">
              <a:lnSpc>
                <a:spcPct val="120000"/>
              </a:lnSpc>
              <a:spcBef>
                <a:spcPts val="375"/>
              </a:spcBef>
              <a:spcAft>
                <a:spcPts val="0"/>
              </a:spcAft>
              <a:buSzPts val="1800"/>
              <a:buChar char="•"/>
              <a:defRPr/>
            </a:lvl8pPr>
            <a:lvl9pPr marL="4114800" lvl="8" indent="-342900" algn="l" rtl="0">
              <a:lnSpc>
                <a:spcPct val="120000"/>
              </a:lnSpc>
              <a:spcBef>
                <a:spcPts val="375"/>
              </a:spcBef>
              <a:spcAft>
                <a:spcPts val="0"/>
              </a:spcAft>
              <a:buSzPts val="1800"/>
              <a:buChar char="•"/>
              <a:defRPr/>
            </a:lvl9pPr>
          </a:lstStyle>
          <a:p>
            <a:endParaRPr/>
          </a:p>
        </p:txBody>
      </p:sp>
      <p:sp>
        <p:nvSpPr>
          <p:cNvPr id="109" name="Google Shape;109;gceb051ea18_0_123"/>
          <p:cNvSpPr txBox="1">
            <a:spLocks noGrp="1"/>
          </p:cNvSpPr>
          <p:nvPr>
            <p:ph type="dt" idx="10"/>
          </p:nvPr>
        </p:nvSpPr>
        <p:spPr>
          <a:xfrm>
            <a:off x="7490462" y="6213011"/>
            <a:ext cx="800700" cy="308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ceb051ea18_0_123"/>
          <p:cNvSpPr txBox="1">
            <a:spLocks noGrp="1"/>
          </p:cNvSpPr>
          <p:nvPr>
            <p:ph type="sldNum" idx="12"/>
          </p:nvPr>
        </p:nvSpPr>
        <p:spPr>
          <a:xfrm>
            <a:off x="1088686" y="6211950"/>
            <a:ext cx="511200" cy="3093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111" name="Google Shape;111;gceb051ea18_0_123"/>
          <p:cNvCxnSpPr/>
          <p:nvPr/>
        </p:nvCxnSpPr>
        <p:spPr>
          <a:xfrm>
            <a:off x="1088686" y="1859432"/>
            <a:ext cx="72024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167"/>
        <p:cNvGrpSpPr/>
        <p:nvPr/>
      </p:nvGrpSpPr>
      <p:grpSpPr>
        <a:xfrm>
          <a:off x="0" y="0"/>
          <a:ext cx="0" cy="0"/>
          <a:chOff x="0" y="0"/>
          <a:chExt cx="0" cy="0"/>
        </a:xfrm>
      </p:grpSpPr>
      <p:pic>
        <p:nvPicPr>
          <p:cNvPr id="168" name="Google Shape;168;gcc6f6f981e_7_5"/>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169" name="Google Shape;169;gcc6f6f981e_7_5"/>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cc6f6f981e_7_5"/>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71" name="Google Shape;171;gcc6f6f981e_7_5"/>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172" name="Google Shape;172;gcc6f6f981e_7_5"/>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173"/>
        <p:cNvGrpSpPr/>
        <p:nvPr/>
      </p:nvGrpSpPr>
      <p:grpSpPr>
        <a:xfrm>
          <a:off x="0" y="0"/>
          <a:ext cx="0" cy="0"/>
          <a:chOff x="0" y="0"/>
          <a:chExt cx="0" cy="0"/>
        </a:xfrm>
      </p:grpSpPr>
      <p:sp>
        <p:nvSpPr>
          <p:cNvPr id="174" name="Google Shape;174;gcc6f6f981e_7_11"/>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175" name="Google Shape;175;gcc6f6f981e_7_11"/>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176" name="Google Shape;176;gcc6f6f981e_7_11"/>
          <p:cNvSpPr txBox="1">
            <a:spLocks noGrp="1"/>
          </p:cNvSpPr>
          <p:nvPr>
            <p:ph type="title"/>
          </p:nvPr>
        </p:nvSpPr>
        <p:spPr>
          <a:xfrm>
            <a:off x="1088686" y="810377"/>
            <a:ext cx="7202456"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cc6f6f981e_7_1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cc6f6f981e_7_1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79"/>
        <p:cNvGrpSpPr/>
        <p:nvPr/>
      </p:nvGrpSpPr>
      <p:grpSpPr>
        <a:xfrm>
          <a:off x="0" y="0"/>
          <a:ext cx="0" cy="0"/>
          <a:chOff x="0" y="0"/>
          <a:chExt cx="0" cy="0"/>
        </a:xfrm>
      </p:grpSpPr>
      <p:sp>
        <p:nvSpPr>
          <p:cNvPr id="180" name="Google Shape;180;gcc6f6f981e_7_17"/>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181" name="Google Shape;181;gcc6f6f981e_7_17"/>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82" name="Google Shape;182;gcc6f6f981e_7_17"/>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gcc6f6f981e_7_17"/>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Autofit/>
          </a:bodyPr>
          <a:lstStyle>
            <a:lvl1pPr marL="457200" lvl="0" indent="-368300" algn="l">
              <a:lnSpc>
                <a:spcPct val="120000"/>
              </a:lnSpc>
              <a:spcBef>
                <a:spcPts val="750"/>
              </a:spcBef>
              <a:spcAft>
                <a:spcPts val="0"/>
              </a:spcAft>
              <a:buSzPts val="2200"/>
              <a:buChar char="•"/>
              <a:defRPr sz="2200">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84" name="Google Shape;184;gcc6f6f981e_7_1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cc6f6f981e_7_1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6"/>
        <p:cNvGrpSpPr/>
        <p:nvPr/>
      </p:nvGrpSpPr>
      <p:grpSpPr>
        <a:xfrm>
          <a:off x="0" y="0"/>
          <a:ext cx="0" cy="0"/>
          <a:chOff x="0" y="0"/>
          <a:chExt cx="0" cy="0"/>
        </a:xfrm>
      </p:grpSpPr>
      <p:sp>
        <p:nvSpPr>
          <p:cNvPr id="187" name="Google Shape;187;gcc6f6f981e_7_24"/>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cc6f6f981e_7_24"/>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lvl1pPr>
            <a:lvl2pPr marL="914400" lvl="1" indent="-317500" algn="l">
              <a:lnSpc>
                <a:spcPct val="120000"/>
              </a:lnSpc>
              <a:spcBef>
                <a:spcPts val="375"/>
              </a:spcBef>
              <a:spcAft>
                <a:spcPts val="0"/>
              </a:spcAft>
              <a:buSzPts val="1400"/>
              <a:buChar char="•"/>
              <a:defRPr/>
            </a:lvl2pPr>
            <a:lvl3pPr marL="1371600" lvl="2" indent="-304800" algn="l">
              <a:lnSpc>
                <a:spcPct val="120000"/>
              </a:lnSpc>
              <a:spcBef>
                <a:spcPts val="375"/>
              </a:spcBef>
              <a:spcAft>
                <a:spcPts val="0"/>
              </a:spcAft>
              <a:buSzPts val="1200"/>
              <a:buChar char="•"/>
              <a:defRPr/>
            </a:lvl3pPr>
            <a:lvl4pPr marL="1828800" lvl="3" indent="-295275" algn="l">
              <a:lnSpc>
                <a:spcPct val="120000"/>
              </a:lnSpc>
              <a:spcBef>
                <a:spcPts val="375"/>
              </a:spcBef>
              <a:spcAft>
                <a:spcPts val="0"/>
              </a:spcAft>
              <a:buSzPts val="1050"/>
              <a:buChar char="•"/>
              <a:defRPr/>
            </a:lvl4pPr>
            <a:lvl5pPr marL="2286000" lvl="4" indent="-285750" algn="l">
              <a:lnSpc>
                <a:spcPct val="120000"/>
              </a:lnSpc>
              <a:spcBef>
                <a:spcPts val="375"/>
              </a:spcBef>
              <a:spcAft>
                <a:spcPts val="0"/>
              </a:spcAft>
              <a:buSzPts val="900"/>
              <a:buChar char="•"/>
              <a:defRPr/>
            </a:lvl5pPr>
            <a:lvl6pPr marL="2743200" lvl="5" indent="-285750" algn="l">
              <a:lnSpc>
                <a:spcPct val="120000"/>
              </a:lnSpc>
              <a:spcBef>
                <a:spcPts val="375"/>
              </a:spcBef>
              <a:spcAft>
                <a:spcPts val="0"/>
              </a:spcAft>
              <a:buSzPts val="900"/>
              <a:buChar char="•"/>
              <a:defRPr/>
            </a:lvl6pPr>
            <a:lvl7pPr marL="3200400" lvl="6" indent="-285750" algn="l">
              <a:lnSpc>
                <a:spcPct val="120000"/>
              </a:lnSpc>
              <a:spcBef>
                <a:spcPts val="375"/>
              </a:spcBef>
              <a:spcAft>
                <a:spcPts val="0"/>
              </a:spcAft>
              <a:buSzPts val="900"/>
              <a:buChar char="•"/>
              <a:defRPr/>
            </a:lvl7pPr>
            <a:lvl8pPr marL="3657600" lvl="7" indent="-285750" algn="l">
              <a:lnSpc>
                <a:spcPct val="120000"/>
              </a:lnSpc>
              <a:spcBef>
                <a:spcPts val="375"/>
              </a:spcBef>
              <a:spcAft>
                <a:spcPts val="0"/>
              </a:spcAft>
              <a:buSzPts val="900"/>
              <a:buChar char="•"/>
              <a:defRPr/>
            </a:lvl8pPr>
            <a:lvl9pPr marL="4114800" lvl="8" indent="-285750" algn="l">
              <a:lnSpc>
                <a:spcPct val="120000"/>
              </a:lnSpc>
              <a:spcBef>
                <a:spcPts val="375"/>
              </a:spcBef>
              <a:spcAft>
                <a:spcPts val="0"/>
              </a:spcAft>
              <a:buSzPts val="900"/>
              <a:buChar char="•"/>
              <a:defRPr/>
            </a:lvl9pPr>
          </a:lstStyle>
          <a:p>
            <a:endParaRPr/>
          </a:p>
        </p:txBody>
      </p:sp>
      <p:sp>
        <p:nvSpPr>
          <p:cNvPr id="189" name="Google Shape;189;gcc6f6f981e_7_24"/>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photo">
  <p:cSld name="Title Slide with photo">
    <p:spTree>
      <p:nvGrpSpPr>
        <p:cNvPr id="1" name="Shape 21"/>
        <p:cNvGrpSpPr/>
        <p:nvPr/>
      </p:nvGrpSpPr>
      <p:grpSpPr>
        <a:xfrm>
          <a:off x="0" y="0"/>
          <a:ext cx="0" cy="0"/>
          <a:chOff x="0" y="0"/>
          <a:chExt cx="0" cy="0"/>
        </a:xfrm>
      </p:grpSpPr>
      <p:pic>
        <p:nvPicPr>
          <p:cNvPr id="22" name="Google Shape;22;p23"/>
          <p:cNvPicPr preferRelativeResize="0"/>
          <p:nvPr/>
        </p:nvPicPr>
        <p:blipFill rotWithShape="1">
          <a:blip r:embed="rId2">
            <a:alphaModFix/>
          </a:blip>
          <a:srcRect/>
          <a:stretch/>
        </p:blipFill>
        <p:spPr>
          <a:xfrm>
            <a:off x="0" y="1532004"/>
            <a:ext cx="9144000" cy="3657600"/>
          </a:xfrm>
          <a:prstGeom prst="rect">
            <a:avLst/>
          </a:prstGeom>
          <a:noFill/>
          <a:ln>
            <a:noFill/>
          </a:ln>
        </p:spPr>
      </p:pic>
      <p:sp>
        <p:nvSpPr>
          <p:cNvPr id="23" name="Google Shape;23;p23"/>
          <p:cNvSpPr txBox="1">
            <a:spLocks noGrp="1"/>
          </p:cNvSpPr>
          <p:nvPr>
            <p:ph type="ctrTitle"/>
          </p:nvPr>
        </p:nvSpPr>
        <p:spPr>
          <a:xfrm>
            <a:off x="1813336" y="3464560"/>
            <a:ext cx="6477803" cy="1538289"/>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3"/>
          <p:cNvSpPr txBox="1">
            <a:spLocks noGrp="1"/>
          </p:cNvSpPr>
          <p:nvPr>
            <p:ph type="subTitle" idx="1"/>
          </p:nvPr>
        </p:nvSpPr>
        <p:spPr>
          <a:xfrm>
            <a:off x="1813335" y="518960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25" name="Google Shape;25;p23"/>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26" name="Google Shape;26;p23"/>
          <p:cNvPicPr preferRelativeResize="0"/>
          <p:nvPr/>
        </p:nvPicPr>
        <p:blipFill rotWithShape="1">
          <a:blip r:embed="rId3">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gcc6f6f981e_7_28"/>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192" name="Google Shape;192;gcc6f6f981e_7_28"/>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cc6f6f981e_7_28"/>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194" name="Google Shape;194;gcc6f6f981e_7_28"/>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195" name="Google Shape;195;gcc6f6f981e_7_28"/>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sp>
        <p:nvSpPr>
          <p:cNvPr id="197" name="Google Shape;197;gcc6f6f981e_7_34"/>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198" name="Google Shape;198;gcc6f6f981e_7_34"/>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199" name="Google Shape;199;gcc6f6f981e_7_34"/>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cc6f6f981e_7_34"/>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201" name="Google Shape;201;gcc6f6f981e_7_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gcc6f6f981e_7_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203"/>
        <p:cNvGrpSpPr/>
        <p:nvPr/>
      </p:nvGrpSpPr>
      <p:grpSpPr>
        <a:xfrm>
          <a:off x="0" y="0"/>
          <a:ext cx="0" cy="0"/>
          <a:chOff x="0" y="0"/>
          <a:chExt cx="0" cy="0"/>
        </a:xfrm>
      </p:grpSpPr>
      <p:sp>
        <p:nvSpPr>
          <p:cNvPr id="204" name="Google Shape;204;gcc6f6f981e_7_41"/>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05" name="Google Shape;205;gcc6f6f981e_7_41"/>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206" name="Google Shape;206;gcc6f6f981e_7_41"/>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cc6f6f981e_7_41"/>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08" name="Google Shape;208;gcc6f6f981e_7_41"/>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09" name="Google Shape;209;gcc6f6f981e_7_4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gcc6f6f981e_7_4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211"/>
        <p:cNvGrpSpPr/>
        <p:nvPr/>
      </p:nvGrpSpPr>
      <p:grpSpPr>
        <a:xfrm>
          <a:off x="0" y="0"/>
          <a:ext cx="0" cy="0"/>
          <a:chOff x="0" y="0"/>
          <a:chExt cx="0" cy="0"/>
        </a:xfrm>
      </p:grpSpPr>
      <p:sp>
        <p:nvSpPr>
          <p:cNvPr id="212" name="Google Shape;212;gcc6f6f981e_7_49"/>
          <p:cNvSpPr/>
          <p:nvPr/>
        </p:nvSpPr>
        <p:spPr>
          <a:xfrm>
            <a:off x="897905" y="0"/>
            <a:ext cx="7557940"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13" name="Google Shape;213;gcc6f6f981e_7_4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214" name="Google Shape;214;gcc6f6f981e_7_49"/>
          <p:cNvSpPr txBox="1">
            <a:spLocks noGrp="1"/>
          </p:cNvSpPr>
          <p:nvPr>
            <p:ph type="title"/>
          </p:nvPr>
        </p:nvSpPr>
        <p:spPr>
          <a:xfrm>
            <a:off x="1085394" y="804167"/>
            <a:ext cx="7205746"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gcc6f6f981e_7_49"/>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216" name="Google Shape;216;gcc6f6f981e_7_49"/>
          <p:cNvSpPr txBox="1">
            <a:spLocks noGrp="1"/>
          </p:cNvSpPr>
          <p:nvPr>
            <p:ph type="body" idx="2"/>
          </p:nvPr>
        </p:nvSpPr>
        <p:spPr>
          <a:xfrm>
            <a:off x="1085393" y="2824270"/>
            <a:ext cx="3483864" cy="3230542"/>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17" name="Google Shape;217;gcc6f6f981e_7_49"/>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218" name="Google Shape;218;gcc6f6f981e_7_49"/>
          <p:cNvSpPr txBox="1">
            <a:spLocks noGrp="1"/>
          </p:cNvSpPr>
          <p:nvPr>
            <p:ph type="body" idx="4"/>
          </p:nvPr>
        </p:nvSpPr>
        <p:spPr>
          <a:xfrm>
            <a:off x="4809272" y="2821494"/>
            <a:ext cx="3483864" cy="3233321"/>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19" name="Google Shape;219;gcc6f6f981e_7_4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cc6f6f981e_7_4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221"/>
        <p:cNvGrpSpPr/>
        <p:nvPr/>
      </p:nvGrpSpPr>
      <p:grpSpPr>
        <a:xfrm>
          <a:off x="0" y="0"/>
          <a:ext cx="0" cy="0"/>
          <a:chOff x="0" y="0"/>
          <a:chExt cx="0" cy="0"/>
        </a:xfrm>
      </p:grpSpPr>
      <p:sp>
        <p:nvSpPr>
          <p:cNvPr id="222" name="Google Shape;222;gcc6f6f981e_7_59"/>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3" name="Google Shape;223;gcc6f6f981e_7_59"/>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224" name="Google Shape;224;gcc6f6f981e_7_59"/>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cc6f6f981e_7_59"/>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26" name="Google Shape;226;gcc6f6f981e_7_59"/>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227" name="Google Shape;227;gcc6f6f981e_7_5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cc6f6f981e_7_5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229"/>
        <p:cNvGrpSpPr/>
        <p:nvPr/>
      </p:nvGrpSpPr>
      <p:grpSpPr>
        <a:xfrm>
          <a:off x="0" y="0"/>
          <a:ext cx="0" cy="0"/>
          <a:chOff x="0" y="0"/>
          <a:chExt cx="0" cy="0"/>
        </a:xfrm>
      </p:grpSpPr>
      <p:sp>
        <p:nvSpPr>
          <p:cNvPr id="230" name="Google Shape;230;gcc6f6f981e_7_67"/>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31" name="Google Shape;231;gcc6f6f981e_7_67"/>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232" name="Google Shape;232;gcc6f6f981e_7_67"/>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cc6f6f981e_7_67"/>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34" name="Google Shape;234;gcc6f6f981e_7_67"/>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235" name="Google Shape;235;gcc6f6f981e_7_67"/>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6" name="Google Shape;236;gcc6f6f981e_7_67"/>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slide black">
  <p:cSld name="section slide black">
    <p:spTree>
      <p:nvGrpSpPr>
        <p:cNvPr id="1" name="Shape 237"/>
        <p:cNvGrpSpPr/>
        <p:nvPr/>
      </p:nvGrpSpPr>
      <p:grpSpPr>
        <a:xfrm>
          <a:off x="0" y="0"/>
          <a:ext cx="0" cy="0"/>
          <a:chOff x="0" y="0"/>
          <a:chExt cx="0" cy="0"/>
        </a:xfrm>
      </p:grpSpPr>
      <p:sp>
        <p:nvSpPr>
          <p:cNvPr id="238" name="Google Shape;238;gcc6f6f981e_7_7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39" name="Google Shape;239;gcc6f6f981e_7_7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0"/>
        <p:cNvGrpSpPr/>
        <p:nvPr/>
      </p:nvGrpSpPr>
      <p:grpSpPr>
        <a:xfrm>
          <a:off x="0" y="0"/>
          <a:ext cx="0" cy="0"/>
          <a:chOff x="0" y="0"/>
          <a:chExt cx="0" cy="0"/>
        </a:xfrm>
      </p:grpSpPr>
      <p:sp>
        <p:nvSpPr>
          <p:cNvPr id="241" name="Google Shape;241;gcc6f6f981e_7_78"/>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gcc6f6f981e_7_78"/>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43" name="Google Shape;243;gcc6f6f981e_7_7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gcc6f6f981e_7_7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45" name="Google Shape;245;gcc6f6f981e_7_78"/>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246"/>
        <p:cNvGrpSpPr/>
        <p:nvPr/>
      </p:nvGrpSpPr>
      <p:grpSpPr>
        <a:xfrm>
          <a:off x="0" y="0"/>
          <a:ext cx="0" cy="0"/>
          <a:chOff x="0" y="0"/>
          <a:chExt cx="0" cy="0"/>
        </a:xfrm>
      </p:grpSpPr>
      <p:cxnSp>
        <p:nvCxnSpPr>
          <p:cNvPr id="247" name="Google Shape;247;gcc6f6f981e_7_8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248" name="Google Shape;248;gcc6f6f981e_7_8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49" name="Google Shape;249;gcc6f6f981e_7_8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0" name="Google Shape;250;gcc6f6f981e_7_8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gcc6f6f981e_7_8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52" name="Google Shape;252;gcc6f6f981e_7_8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253"/>
        <p:cNvGrpSpPr/>
        <p:nvPr/>
      </p:nvGrpSpPr>
      <p:grpSpPr>
        <a:xfrm>
          <a:off x="0" y="0"/>
          <a:ext cx="0" cy="0"/>
          <a:chOff x="0" y="0"/>
          <a:chExt cx="0" cy="0"/>
        </a:xfrm>
      </p:grpSpPr>
      <p:cxnSp>
        <p:nvCxnSpPr>
          <p:cNvPr id="254" name="Google Shape;254;gcc6f6f981e_7_91"/>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255" name="Google Shape;255;gcc6f6f981e_7_91"/>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256" name="Google Shape;256;gcc6f6f981e_7_91"/>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7" name="Google Shape;257;gcc6f6f981e_7_91"/>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258" name="Google Shape;258;gcc6f6f981e_7_91"/>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259" name="Google Shape;259;gcc6f6f981e_7_9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gcc6f6f981e_7_9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gcc6f6f981e_7_91"/>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itle only" type="titleOnly">
  <p:cSld name="TITLE_ONLY">
    <p:spTree>
      <p:nvGrpSpPr>
        <p:cNvPr id="1" name="Shape 27"/>
        <p:cNvGrpSpPr/>
        <p:nvPr/>
      </p:nvGrpSpPr>
      <p:grpSpPr>
        <a:xfrm>
          <a:off x="0" y="0"/>
          <a:ext cx="0" cy="0"/>
          <a:chOff x="0" y="0"/>
          <a:chExt cx="0" cy="0"/>
        </a:xfrm>
      </p:grpSpPr>
      <p:sp>
        <p:nvSpPr>
          <p:cNvPr id="28" name="Google Shape;28;p24"/>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29" name="Google Shape;29;p24"/>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30" name="Google Shape;30;p24"/>
          <p:cNvSpPr txBox="1">
            <a:spLocks noGrp="1"/>
          </p:cNvSpPr>
          <p:nvPr>
            <p:ph type="title"/>
          </p:nvPr>
        </p:nvSpPr>
        <p:spPr>
          <a:xfrm>
            <a:off x="1088686" y="810377"/>
            <a:ext cx="7202456" cy="94730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
        <p:cNvGrpSpPr/>
        <p:nvPr/>
      </p:nvGrpSpPr>
      <p:grpSpPr>
        <a:xfrm>
          <a:off x="0" y="0"/>
          <a:ext cx="0" cy="0"/>
          <a:chOff x="0" y="0"/>
          <a:chExt cx="0" cy="0"/>
        </a:xfrm>
      </p:grpSpPr>
      <p:sp>
        <p:nvSpPr>
          <p:cNvPr id="263" name="Google Shape;263;gcc6f6f981e_7_10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cc6f6f981e_7_100"/>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5" name="Google Shape;265;gcc6f6f981e_7_10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1pPr>
            <a:lvl2pPr marL="0" marR="0" lvl="1"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2pPr>
            <a:lvl3pPr marL="0" marR="0" lvl="2"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3pPr>
            <a:lvl4pPr marL="0" marR="0" lvl="3"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4pPr>
            <a:lvl5pPr marL="0" marR="0" lvl="4"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5pPr>
            <a:lvl6pPr marL="0" marR="0" lvl="5"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6pPr>
            <a:lvl7pPr marL="0" marR="0" lvl="6"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7pPr>
            <a:lvl8pPr marL="0" marR="0" lvl="7"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8pPr>
            <a:lvl9pPr marL="0" marR="0" lvl="8" indent="0" algn="r">
              <a:spcBef>
                <a:spcPts val="0"/>
              </a:spcBef>
              <a:spcAft>
                <a:spcPts val="0"/>
              </a:spcAft>
              <a:buClr>
                <a:srgbClr val="7F7F7F"/>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sp>
        <p:nvSpPr>
          <p:cNvPr id="36" name="Google Shape;36;p26"/>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6"/>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38" name="Google Shape;38;p26"/>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0" name="Google Shape;40;p26"/>
          <p:cNvCxnSpPr/>
          <p:nvPr/>
        </p:nvCxnSpPr>
        <p:spPr>
          <a:xfrm>
            <a:off x="1088686" y="1859432"/>
            <a:ext cx="720245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27"/>
          <p:cNvSpPr/>
          <p:nvPr/>
        </p:nvSpPr>
        <p:spPr>
          <a:xfrm>
            <a:off x="0" y="1527142"/>
            <a:ext cx="9144000" cy="365785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 name="Google Shape;43;p27"/>
          <p:cNvSpPr txBox="1">
            <a:spLocks noGrp="1"/>
          </p:cNvSpPr>
          <p:nvPr>
            <p:ph type="ctrTitle"/>
          </p:nvPr>
        </p:nvSpPr>
        <p:spPr>
          <a:xfrm>
            <a:off x="1813336" y="3233396"/>
            <a:ext cx="6477803" cy="176945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7"/>
          <p:cNvSpPr txBox="1">
            <a:spLocks noGrp="1"/>
          </p:cNvSpPr>
          <p:nvPr>
            <p:ph type="subTitle" idx="1"/>
          </p:nvPr>
        </p:nvSpPr>
        <p:spPr>
          <a:xfrm>
            <a:off x="1813335" y="5190324"/>
            <a:ext cx="6477804"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600"/>
              <a:buNone/>
              <a:defRPr sz="1600" b="0" cap="none">
                <a:solidFill>
                  <a:schemeClr val="dk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cxnSp>
        <p:nvCxnSpPr>
          <p:cNvPr id="45" name="Google Shape;45;p27"/>
          <p:cNvCxnSpPr/>
          <p:nvPr/>
        </p:nvCxnSpPr>
        <p:spPr>
          <a:xfrm>
            <a:off x="0" y="5187659"/>
            <a:ext cx="9144000" cy="0"/>
          </a:xfrm>
          <a:prstGeom prst="straightConnector1">
            <a:avLst/>
          </a:prstGeom>
          <a:noFill/>
          <a:ln w="31750" cap="flat" cmpd="sng">
            <a:solidFill>
              <a:schemeClr val="accent1"/>
            </a:solidFill>
            <a:prstDash val="solid"/>
            <a:round/>
            <a:headEnd type="none" w="sm" len="sm"/>
            <a:tailEnd type="none" w="sm" len="sm"/>
          </a:ln>
        </p:spPr>
      </p:cxnSp>
      <p:pic>
        <p:nvPicPr>
          <p:cNvPr id="46" name="Google Shape;46;p27"/>
          <p:cNvPicPr preferRelativeResize="0"/>
          <p:nvPr/>
        </p:nvPicPr>
        <p:blipFill rotWithShape="1">
          <a:blip r:embed="rId2">
            <a:alphaModFix/>
          </a:blip>
          <a:srcRect/>
          <a:stretch/>
        </p:blipFill>
        <p:spPr>
          <a:xfrm>
            <a:off x="1695177" y="585230"/>
            <a:ext cx="4360183" cy="13502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8"/>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49" name="Google Shape;49;p28"/>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0" name="Google Shape;50;p28"/>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52" name="Google Shape;52;p2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4"/>
        <p:cNvGrpSpPr/>
        <p:nvPr/>
      </p:nvGrpSpPr>
      <p:grpSpPr>
        <a:xfrm>
          <a:off x="0" y="0"/>
          <a:ext cx="0" cy="0"/>
          <a:chOff x="0" y="0"/>
          <a:chExt cx="0" cy="0"/>
        </a:xfrm>
      </p:grpSpPr>
      <p:sp>
        <p:nvSpPr>
          <p:cNvPr id="55" name="Google Shape;55;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56" name="Google Shape;56;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57" name="Google Shape;57;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9" name="Google Shape;59;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0" name="Google Shape;60;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with Comparison" type="twoTxTwoObj">
  <p:cSld name="TWO_OBJECTS_WITH_TEXT">
    <p:spTree>
      <p:nvGrpSpPr>
        <p:cNvPr id="1" name="Shape 62"/>
        <p:cNvGrpSpPr/>
        <p:nvPr/>
      </p:nvGrpSpPr>
      <p:grpSpPr>
        <a:xfrm>
          <a:off x="0" y="0"/>
          <a:ext cx="0" cy="0"/>
          <a:chOff x="0" y="0"/>
          <a:chExt cx="0" cy="0"/>
        </a:xfrm>
      </p:grpSpPr>
      <p:sp>
        <p:nvSpPr>
          <p:cNvPr id="63" name="Google Shape;63;p30"/>
          <p:cNvSpPr/>
          <p:nvPr/>
        </p:nvSpPr>
        <p:spPr>
          <a:xfrm>
            <a:off x="897905" y="0"/>
            <a:ext cx="7557940" cy="18443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64" name="Google Shape;64;p30"/>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65" name="Google Shape;65;p30"/>
          <p:cNvSpPr txBox="1">
            <a:spLocks noGrp="1"/>
          </p:cNvSpPr>
          <p:nvPr>
            <p:ph type="title"/>
          </p:nvPr>
        </p:nvSpPr>
        <p:spPr>
          <a:xfrm>
            <a:off x="1085394" y="804167"/>
            <a:ext cx="7205746" cy="8795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0"/>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67" name="Google Shape;67;p30"/>
          <p:cNvSpPr txBox="1">
            <a:spLocks noGrp="1"/>
          </p:cNvSpPr>
          <p:nvPr>
            <p:ph type="body" idx="2"/>
          </p:nvPr>
        </p:nvSpPr>
        <p:spPr>
          <a:xfrm>
            <a:off x="1085393" y="2824270"/>
            <a:ext cx="3483864" cy="3230542"/>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8" name="Google Shape;68;p30"/>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69" name="Google Shape;69;p30"/>
          <p:cNvSpPr txBox="1">
            <a:spLocks noGrp="1"/>
          </p:cNvSpPr>
          <p:nvPr>
            <p:ph type="body" idx="4"/>
          </p:nvPr>
        </p:nvSpPr>
        <p:spPr>
          <a:xfrm>
            <a:off x="4809272" y="2821494"/>
            <a:ext cx="3483864" cy="323332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0" name="Google Shape;70;p3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gcc6f6f981e_7_0"/>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4" name="Google Shape;164;gcc6f6f981e_7_0"/>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65" name="Google Shape;165;gcc6f6f981e_7_0"/>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889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6" name="Google Shape;166;gcc6f6f981e_7_0"/>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50"/>
              <a:buFont typeface="Arial"/>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dlss.flvc.org/colleges-and-universities/research/textbooks" TargetMode="Externa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hyperlink" Target="https://unsplash.com/@shs521?utm_source=unsplash&amp;utm_medium=referral&amp;utm_content=creditCopyText" TargetMode="External"/><Relationship Id="rId5" Type="http://schemas.openxmlformats.org/officeDocument/2006/relationships/hyperlink" Target="https://unsplash.com/s/photos/building-blocks?utm_source=unsplash&amp;utm_medium=referral&amp;utm_content=creditCopyText" TargetMode="External"/><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asccc-oeri.org/articulation-curriculum-and-open-educational-resourc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hyperlink" Target="https://unsplash.com/@womanizer?utm_source=unsplash&amp;utm_medium=referral&amp;utm_content=creditCopyText" TargetMode="External"/><Relationship Id="rId5" Type="http://schemas.openxmlformats.org/officeDocument/2006/relationships/hyperlink" Target="https://unsplash.com/s/photos/hands?utm_source=unsplash&amp;utm_medium=referral&amp;utm_content=creditCopyText" TargetMode="External"/><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hyperlink" Target="https://urldefense.proofpoint.com/v2/url?u=https-3A__affecttheverb.com_disabledandhere_&amp;d=DwMFaQ&amp;c=tPYGtOWOAPojDil1cAsHpA&amp;r=kBsDbgAHPLVjtKJ7XKnUYLs8MG-LDyoTbR0uOL3Srqs&amp;m=Mxwz9QMkLxEdoIx3UkhsGr1gCseVaRSeiSKOBMsIhEc&amp;s=kwbvRJPXUgsZ9EEYjSnWoChQ2cMhPyGPXWWodR8OhXo&amp;e=" TargetMode="External"/><Relationship Id="rId4" Type="http://schemas.openxmlformats.org/officeDocument/2006/relationships/hyperlink" Target="https://creativecommons.org/licenses/by/4.0/"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hyperlink" Target="http://www.isetl.org/ijtlhe/pdf/IJTLHE3386.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asccc-oeri.org/oer-graph-sample-course-success-rates-by-ethnicity-sacramento-city-college/"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hyperlink" Target="https://www.cccoer.org/case-studies/how-we-saved-students-2-million-in-4-years/" TargetMode="External"/><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hyperlink" Target="https://www.pexels.com/@pixabay?utm_content=attributionCopyText&amp;utm_medium=referral&amp;utm_source=pexels" TargetMode="External"/><Relationship Id="rId5" Type="http://schemas.openxmlformats.org/officeDocument/2006/relationships/hyperlink" Target="https://www.pexels.com/photo/boy-wearing-blue-t-shirt-using-black-laptop-computer-in-a-dim-lighted-scenario-159533/?utm_content=attributionCopyText&amp;utm_medium=referral&amp;utm_source=pexels" TargetMode="External"/><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https://www.flickr.com/photos/wakingtiger/4097835586" TargetMode="External"/><Relationship Id="rId5" Type="http://schemas.openxmlformats.org/officeDocument/2006/relationships/hyperlink" Target="https://www.flickr.com/photos/wakingtiger/"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hyperlink" Target="http://asccc-oeri.org/" TargetMode="External"/><Relationship Id="rId4" Type="http://schemas.openxmlformats.org/officeDocument/2006/relationships/hyperlink" Target="mailto:%20oeri@asccc.org" TargetMode="External"/><Relationship Id="rId5" Type="http://schemas.openxmlformats.org/officeDocument/2006/relationships/hyperlink" Target="about:blank" TargetMode="External"/><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hyperlink" Target="https://www.pexels.com/@thgusstavo?utm_content=attributionCopyText&amp;utm_medium=referral&amp;utm_source=pexels" TargetMode="External"/><Relationship Id="rId5" Type="http://schemas.openxmlformats.org/officeDocument/2006/relationships/hyperlink" Target="https://www.pexels.com/photo/girl-holding-dandelion-flower-1857068/?utm_content=attributionCopyText&amp;utm_medium=referral&amp;utm_source=pexels" TargetMode="External"/><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s://unsplash.com/@jpvalery?utm_source=unsplash&amp;utm_medium=referral&amp;utm_content=creditCopyText" TargetMode="External"/><Relationship Id="rId5" Type="http://schemas.openxmlformats.org/officeDocument/2006/relationships/hyperlink" Target="https://unsplash.com/s/photos/burning-money?utm_source=unsplash&amp;utm_medium=referral&amp;utm_content=creditCopyText" TargetMode="External"/><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s://unsplash.com/@micheile?utm_source=unsplash&amp;utm_medium=referral&amp;utm_content=creditCopyText" TargetMode="External"/><Relationship Id="rId5" Type="http://schemas.openxmlformats.org/officeDocument/2006/relationships/hyperlink" Target="https://unsplash.com/s/photos/money-tree?utm_source=unsplash&amp;utm_medium=referral&amp;utm_content=creditCopyText" TargetMode="External"/><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278" name="Google Shape;278;p1"/>
          <p:cNvSpPr txBox="1">
            <a:spLocks noGrp="1"/>
          </p:cNvSpPr>
          <p:nvPr>
            <p:ph type="body" idx="1"/>
          </p:nvPr>
        </p:nvSpPr>
        <p:spPr>
          <a:xfrm>
            <a:off x="1088686" y="2006206"/>
            <a:ext cx="7202456" cy="4039079"/>
          </a:xfrm>
          <a:prstGeom prst="rect">
            <a:avLst/>
          </a:prstGeom>
          <a:noFill/>
          <a:ln>
            <a:noFill/>
          </a:ln>
        </p:spPr>
        <p:txBody>
          <a:bodyPr spcFirstLastPara="1" wrap="square" lIns="91425" tIns="45700" rIns="91425" bIns="45700" anchor="t" anchorCtr="0">
            <a:normAutofit lnSpcReduction="10000"/>
          </a:bodyPr>
          <a:lstStyle/>
          <a:p>
            <a:pPr marL="171446" indent="-171446">
              <a:spcBef>
                <a:spcPts val="0"/>
              </a:spcBef>
              <a:buSzPts val="2400"/>
            </a:pPr>
            <a:r>
              <a:rPr lang="en-US" sz="2400" dirty="0"/>
              <a:t>On behalf of the ASCCC OERI, we are please to have you here with us </a:t>
            </a:r>
            <a:r>
              <a:rPr lang="en-US" sz="2400" dirty="0">
                <a:latin typeface="arial"/>
                <a:ea typeface="arial"/>
                <a:cs typeface="arial"/>
                <a:sym typeface="arial"/>
              </a:rPr>
              <a:t>for </a:t>
            </a:r>
            <a:r>
              <a:rPr lang="en-US" sz="2400" dirty="0" smtClean="0">
                <a:latin typeface="arial"/>
                <a:ea typeface="arial"/>
                <a:cs typeface="arial"/>
                <a:sym typeface="arial"/>
              </a:rPr>
              <a:t>“</a:t>
            </a:r>
            <a:r>
              <a:rPr lang="en-US" sz="2400" dirty="0"/>
              <a:t>Open Educational Resources (OER), Curriculum, Articulation, and Student </a:t>
            </a:r>
            <a:r>
              <a:rPr lang="en-US" sz="2400" dirty="0" smtClean="0"/>
              <a:t>Success</a:t>
            </a:r>
            <a:r>
              <a:rPr lang="en-US" sz="2400" dirty="0" smtClean="0">
                <a:latin typeface="arial"/>
                <a:ea typeface="arial"/>
                <a:cs typeface="arial"/>
                <a:sym typeface="arial"/>
              </a:rPr>
              <a:t>”</a:t>
            </a:r>
            <a:endParaRPr sz="2400" dirty="0">
              <a:latin typeface="arial"/>
              <a:ea typeface="arial"/>
              <a:cs typeface="arial"/>
              <a:sym typeface="arial"/>
            </a:endParaRPr>
          </a:p>
          <a:p>
            <a:pPr marL="171446" lvl="0" indent="-171446" algn="l" rtl="0">
              <a:lnSpc>
                <a:spcPct val="120000"/>
              </a:lnSpc>
              <a:spcBef>
                <a:spcPts val="750"/>
              </a:spcBef>
              <a:spcAft>
                <a:spcPts val="0"/>
              </a:spcAft>
              <a:buSzPts val="2400"/>
              <a:buChar char="•"/>
            </a:pPr>
            <a:r>
              <a:rPr lang="en-US" sz="2400" dirty="0"/>
              <a:t>If you are not already muted, please mute yourself upon arrival. As this is set up as a meeting, we will be able to have an actual discussion – but we need all those who are not speaking to be muted.</a:t>
            </a:r>
            <a:endParaRPr dirty="0"/>
          </a:p>
          <a:p>
            <a:pPr marL="171446" lvl="0" indent="-171446" algn="l" rtl="0">
              <a:lnSpc>
                <a:spcPct val="120000"/>
              </a:lnSpc>
              <a:spcBef>
                <a:spcPts val="750"/>
              </a:spcBef>
              <a:spcAft>
                <a:spcPts val="0"/>
              </a:spcAft>
              <a:buSzPts val="2400"/>
              <a:buChar char="•"/>
            </a:pPr>
            <a:r>
              <a:rPr lang="en-US" sz="2400" dirty="0"/>
              <a:t>You are also encouraged to use the “chat” feature.</a:t>
            </a:r>
            <a:endParaRPr dirty="0"/>
          </a:p>
          <a:p>
            <a:pPr marL="171446" lvl="0" indent="-69846" algn="l" rtl="0">
              <a:lnSpc>
                <a:spcPct val="120000"/>
              </a:lnSpc>
              <a:spcBef>
                <a:spcPts val="750"/>
              </a:spcBef>
              <a:spcAft>
                <a:spcPts val="0"/>
              </a:spcAft>
              <a:buSzPts val="1600"/>
              <a:buNone/>
            </a:pPr>
            <a:endParaRPr dirty="0"/>
          </a:p>
          <a:p>
            <a:pPr marL="171446" lvl="0" indent="-171446" algn="l" rtl="0">
              <a:lnSpc>
                <a:spcPct val="120000"/>
              </a:lnSpc>
              <a:spcBef>
                <a:spcPts val="750"/>
              </a:spcBef>
              <a:spcAft>
                <a:spcPts val="0"/>
              </a:spcAft>
              <a:buSzPts val="1600"/>
              <a:buNone/>
            </a:pPr>
            <a:endParaRPr dirty="0"/>
          </a:p>
        </p:txBody>
      </p:sp>
      <p:pic>
        <p:nvPicPr>
          <p:cNvPr id="279" name="Google Shape;279;p1" descr="Screen Shot 2019-09-05 at 12.50.19 PM.png"/>
          <p:cNvPicPr preferRelativeResize="0"/>
          <p:nvPr/>
        </p:nvPicPr>
        <p:blipFill rotWithShape="1">
          <a:blip r:embed="rId3">
            <a:alphaModFix/>
          </a:blip>
          <a:srcRect/>
          <a:stretch/>
        </p:blipFill>
        <p:spPr>
          <a:xfrm>
            <a:off x="5912741" y="5969000"/>
            <a:ext cx="2616200" cy="889000"/>
          </a:xfrm>
          <a:prstGeom prst="rect">
            <a:avLst/>
          </a:prstGeom>
          <a:noFill/>
          <a:ln>
            <a:noFill/>
          </a:ln>
        </p:spPr>
      </p:pic>
      <p:pic>
        <p:nvPicPr>
          <p:cNvPr id="280" name="Google Shape;280;p1" descr="Screen Shot 2019-09-05 at 12.49.55 PM.png"/>
          <p:cNvPicPr preferRelativeResize="0"/>
          <p:nvPr/>
        </p:nvPicPr>
        <p:blipFill rotWithShape="1">
          <a:blip r:embed="rId4">
            <a:alphaModFix/>
          </a:blip>
          <a:srcRect/>
          <a:stretch/>
        </p:blipFill>
        <p:spPr>
          <a:xfrm>
            <a:off x="1088686" y="6045285"/>
            <a:ext cx="2755900" cy="64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9" title="Chart"/>
          <p:cNvPicPr preferRelativeResize="0"/>
          <p:nvPr/>
        </p:nvPicPr>
        <p:blipFill rotWithShape="1">
          <a:blip r:embed="rId3">
            <a:alphaModFix/>
          </a:blip>
          <a:srcRect/>
          <a:stretch/>
        </p:blipFill>
        <p:spPr>
          <a:xfrm>
            <a:off x="464600" y="1300425"/>
            <a:ext cx="8438026" cy="5215176"/>
          </a:xfrm>
          <a:prstGeom prst="rect">
            <a:avLst/>
          </a:prstGeom>
          <a:noFill/>
          <a:ln>
            <a:noFill/>
          </a:ln>
        </p:spPr>
      </p:pic>
      <p:sp>
        <p:nvSpPr>
          <p:cNvPr id="335" name="Google Shape;335;p9"/>
          <p:cNvSpPr txBox="1">
            <a:spLocks noGrp="1"/>
          </p:cNvSpPr>
          <p:nvPr>
            <p:ph type="title"/>
          </p:nvPr>
        </p:nvSpPr>
        <p:spPr>
          <a:xfrm>
            <a:off x="1308846" y="190301"/>
            <a:ext cx="6490448" cy="86204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3300"/>
              <a:buFont typeface="Arial"/>
              <a:buNone/>
            </a:pPr>
            <a:r>
              <a:rPr lang="en-US" sz="3300"/>
              <a:t>You can’t learn from a resource you can’t get.</a:t>
            </a:r>
            <a:endParaRPr sz="3300"/>
          </a:p>
        </p:txBody>
      </p:sp>
      <p:sp>
        <p:nvSpPr>
          <p:cNvPr id="336" name="Google Shape;336;p9"/>
          <p:cNvSpPr txBox="1"/>
          <p:nvPr/>
        </p:nvSpPr>
        <p:spPr>
          <a:xfrm>
            <a:off x="1308846" y="6294120"/>
            <a:ext cx="7688929" cy="387768"/>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chemeClr val="dk1"/>
              </a:buClr>
              <a:buSzPts val="1000"/>
              <a:buFont typeface="Arial"/>
              <a:buNone/>
            </a:pPr>
            <a:r>
              <a:rPr lang="en-US" sz="1100">
                <a:solidFill>
                  <a:schemeClr val="dk1"/>
                </a:solidFill>
              </a:rPr>
              <a:t>Source: </a:t>
            </a:r>
            <a:r>
              <a:rPr lang="en-US" sz="1100" b="0" i="0" u="none" strike="noStrike" cap="none">
                <a:solidFill>
                  <a:schemeClr val="dk1"/>
                </a:solidFill>
                <a:latin typeface="Arial"/>
                <a:ea typeface="Arial"/>
                <a:cs typeface="Arial"/>
                <a:sym typeface="Arial"/>
              </a:rPr>
              <a:t>2018 </a:t>
            </a:r>
            <a:r>
              <a:rPr lang="en-US" sz="1100" b="0" i="0" u="sng" strike="noStrike" cap="none">
                <a:solidFill>
                  <a:schemeClr val="hlink"/>
                </a:solidFill>
                <a:latin typeface="Arial"/>
                <a:ea typeface="Arial"/>
                <a:cs typeface="Arial"/>
                <a:sym typeface="Arial"/>
                <a:hlinkClick r:id="rId4"/>
              </a:rPr>
              <a:t>Student Textbook and Course Materials Survey</a:t>
            </a:r>
            <a:r>
              <a:rPr lang="en-US" sz="1100" b="0" i="0" u="none" strike="noStrike" cap="none">
                <a:solidFill>
                  <a:schemeClr val="dk1"/>
                </a:solidFill>
                <a:latin typeface="Arial"/>
                <a:ea typeface="Arial"/>
                <a:cs typeface="Arial"/>
                <a:sym typeface="Arial"/>
              </a:rPr>
              <a:t> Executive Summary</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2834641"/>
            <a:ext cx="7254819" cy="1447800"/>
          </a:xfrm>
        </p:spPr>
        <p:txBody>
          <a:bodyPr>
            <a:noAutofit/>
          </a:bodyPr>
          <a:lstStyle/>
          <a:p>
            <a:r>
              <a:rPr lang="en-US" sz="4800" dirty="0"/>
              <a:t>Why OER </a:t>
            </a:r>
            <a:r>
              <a:rPr lang="mr-IN" sz="4800" dirty="0"/>
              <a:t>–</a:t>
            </a:r>
            <a:r>
              <a:rPr lang="en-US" sz="4800" dirty="0"/>
              <a:t> what are the benefits for </a:t>
            </a:r>
            <a:r>
              <a:rPr lang="en-US" sz="4800" dirty="0" smtClean="0"/>
              <a:t>faculty?</a:t>
            </a:r>
            <a:endParaRPr lang="en-US" sz="48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932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rial"/>
              <a:buNone/>
            </a:pPr>
            <a:r>
              <a:rPr lang="en-US" sz="4000">
                <a:latin typeface="Arial"/>
                <a:ea typeface="Arial"/>
                <a:cs typeface="Arial"/>
                <a:sym typeface="Arial"/>
              </a:rPr>
              <a:t>Why OER?</a:t>
            </a:r>
            <a:endParaRPr sz="4000">
              <a:latin typeface="Arial"/>
              <a:ea typeface="Arial"/>
              <a:cs typeface="Arial"/>
              <a:sym typeface="Arial"/>
            </a:endParaRPr>
          </a:p>
        </p:txBody>
      </p:sp>
      <p:sp>
        <p:nvSpPr>
          <p:cNvPr id="323" name="Google Shape;323;p7"/>
          <p:cNvSpPr txBox="1">
            <a:spLocks noGrp="1"/>
          </p:cNvSpPr>
          <p:nvPr>
            <p:ph type="body" idx="1"/>
          </p:nvPr>
        </p:nvSpPr>
        <p:spPr>
          <a:xfrm>
            <a:off x="1088686" y="2238910"/>
            <a:ext cx="7202400" cy="4039200"/>
          </a:xfrm>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ct val="100000"/>
              <a:buChar char="•"/>
            </a:pPr>
            <a:r>
              <a:rPr lang="en-US" sz="2800" dirty="0" smtClean="0">
                <a:sym typeface="Arial"/>
              </a:rPr>
              <a:t>Customizable</a:t>
            </a:r>
            <a:endParaRPr sz="2800" dirty="0" smtClean="0">
              <a:sym typeface="Arial"/>
            </a:endParaRPr>
          </a:p>
          <a:p>
            <a:pPr marL="514337" lvl="1" indent="-234937" algn="l" rtl="0">
              <a:lnSpc>
                <a:spcPct val="120000"/>
              </a:lnSpc>
              <a:spcBef>
                <a:spcPts val="375"/>
              </a:spcBef>
              <a:spcAft>
                <a:spcPts val="0"/>
              </a:spcAft>
              <a:buSzPct val="100000"/>
              <a:buChar char="•"/>
            </a:pPr>
            <a:r>
              <a:rPr lang="en-US" sz="2800" dirty="0" smtClean="0">
                <a:sym typeface="Arial"/>
              </a:rPr>
              <a:t>Remove elements you don’t use</a:t>
            </a:r>
            <a:endParaRPr sz="2800" dirty="0" smtClean="0"/>
          </a:p>
          <a:p>
            <a:pPr marL="571500" lvl="1" indent="-292100" algn="l" rtl="0">
              <a:lnSpc>
                <a:spcPct val="120000"/>
              </a:lnSpc>
              <a:spcBef>
                <a:spcPts val="375"/>
              </a:spcBef>
              <a:spcAft>
                <a:spcPts val="0"/>
              </a:spcAft>
              <a:buSzPts val="2800"/>
              <a:buChar char="•"/>
            </a:pPr>
            <a:r>
              <a:rPr lang="en-US" sz="2800" dirty="0" smtClean="0"/>
              <a:t>R</a:t>
            </a:r>
            <a:r>
              <a:rPr lang="en-US" sz="2800" dirty="0" smtClean="0">
                <a:sym typeface="Arial"/>
              </a:rPr>
              <a:t>e-order to match your teaching  preferences</a:t>
            </a:r>
            <a:endParaRPr sz="2800" dirty="0" smtClean="0"/>
          </a:p>
          <a:p>
            <a:pPr marL="514337" lvl="1" indent="-234937" algn="l" rtl="0">
              <a:lnSpc>
                <a:spcPct val="120000"/>
              </a:lnSpc>
              <a:spcBef>
                <a:spcPts val="375"/>
              </a:spcBef>
              <a:spcAft>
                <a:spcPts val="0"/>
              </a:spcAft>
              <a:buSzPct val="100000"/>
              <a:buChar char="•"/>
            </a:pPr>
            <a:r>
              <a:rPr lang="en-US" sz="2800" dirty="0" smtClean="0">
                <a:sym typeface="Arial"/>
              </a:rPr>
              <a:t>Re-mix existing OER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40" y="4028374"/>
            <a:ext cx="3398520" cy="2249736"/>
          </a:xfrm>
          <a:prstGeom prst="rect">
            <a:avLst/>
          </a:prstGeom>
        </p:spPr>
      </p:pic>
      <p:sp>
        <p:nvSpPr>
          <p:cNvPr id="3" name="TextBox 2"/>
          <p:cNvSpPr txBox="1"/>
          <p:nvPr/>
        </p:nvSpPr>
        <p:spPr>
          <a:xfrm>
            <a:off x="5273040" y="6431280"/>
            <a:ext cx="6906096" cy="307777"/>
          </a:xfrm>
          <a:prstGeom prst="rect">
            <a:avLst/>
          </a:prstGeom>
          <a:noFill/>
        </p:spPr>
        <p:txBody>
          <a:bodyPr wrap="square" rtlCol="0">
            <a:spAutoFit/>
          </a:bodyPr>
          <a:lstStyle/>
          <a:p>
            <a:r>
              <a:rPr lang="en-US"/>
              <a:t>Photo by </a:t>
            </a:r>
            <a:r>
              <a:rPr lang="en-US">
                <a:hlinkClick r:id="rId4"/>
              </a:rPr>
              <a:t>Susan Holt Simpson</a:t>
            </a:r>
            <a:r>
              <a:rPr lang="en-US"/>
              <a:t> on </a:t>
            </a:r>
            <a:r>
              <a:rPr lang="en-US">
                <a:hlinkClick r:id="rId5"/>
              </a:rPr>
              <a:t>Unsplash</a:t>
            </a:r>
            <a:r>
              <a:rPr lang="en-US"/>
              <a:t> </a:t>
            </a:r>
          </a:p>
        </p:txBody>
      </p:sp>
    </p:spTree>
    <p:extLst>
      <p:ext uri="{BB962C8B-B14F-4D97-AF65-F5344CB8AC3E}">
        <p14:creationId xmlns:p14="http://schemas.microsoft.com/office/powerpoint/2010/main" val="489080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0"/>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dirty="0" smtClean="0"/>
              <a:t>Academic Freedom</a:t>
            </a:r>
            <a:endParaRPr dirty="0"/>
          </a:p>
        </p:txBody>
      </p:sp>
      <p:sp>
        <p:nvSpPr>
          <p:cNvPr id="350" name="Google Shape;350;p10"/>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Autofit/>
          </a:bodyPr>
          <a:lstStyle/>
          <a:p>
            <a:pPr marL="171446" lvl="0" indent="-171446" algn="l" rtl="0">
              <a:lnSpc>
                <a:spcPct val="100000"/>
              </a:lnSpc>
              <a:spcBef>
                <a:spcPts val="0"/>
              </a:spcBef>
              <a:spcAft>
                <a:spcPts val="0"/>
              </a:spcAft>
              <a:buSzPts val="2400"/>
              <a:buChar char="•"/>
            </a:pPr>
            <a:r>
              <a:rPr lang="en-US" sz="2400" dirty="0" smtClean="0"/>
              <a:t>“Academic freedom establishes a faculty member’s right to remain true to his or her pedagogical philosophy and intellectual commitments. It preserves the intellectual integrity of our educational system and thus serves the public good.”</a:t>
            </a:r>
            <a:endParaRPr sz="2400" dirty="0"/>
          </a:p>
          <a:p>
            <a:pPr marL="171446" lvl="0" indent="-171446" algn="l" rtl="0">
              <a:lnSpc>
                <a:spcPct val="100000"/>
              </a:lnSpc>
              <a:spcBef>
                <a:spcPts val="750"/>
              </a:spcBef>
              <a:spcAft>
                <a:spcPts val="0"/>
              </a:spcAft>
              <a:buSzPts val="2400"/>
              <a:buChar char="•"/>
            </a:pPr>
            <a:r>
              <a:rPr lang="en-US" sz="2400" dirty="0"/>
              <a:t>When OER are truly “open”, they can be modified in whatever way a faculty member chooses.</a:t>
            </a:r>
            <a:endParaRPr dirty="0"/>
          </a:p>
          <a:p>
            <a:pPr marL="171446" lvl="0" indent="-171446" algn="l" rtl="0">
              <a:lnSpc>
                <a:spcPct val="100000"/>
              </a:lnSpc>
              <a:spcBef>
                <a:spcPts val="750"/>
              </a:spcBef>
              <a:spcAft>
                <a:spcPts val="0"/>
              </a:spcAft>
              <a:buSzPts val="2400"/>
              <a:buChar char="•"/>
            </a:pPr>
            <a:r>
              <a:rPr lang="en-US" sz="2400" dirty="0"/>
              <a:t>Teach the course the way you want to teach it, not the way a publisher dictates...</a:t>
            </a:r>
            <a:endParaRPr dirty="0"/>
          </a:p>
          <a:p>
            <a:pPr marL="171446" lvl="0" indent="-171446" algn="l" rtl="0">
              <a:lnSpc>
                <a:spcPct val="100000"/>
              </a:lnSpc>
              <a:spcBef>
                <a:spcPts val="750"/>
              </a:spcBef>
              <a:spcAft>
                <a:spcPts val="0"/>
              </a:spcAft>
              <a:buSzPts val="2400"/>
              <a:buChar char="•"/>
            </a:pPr>
            <a:r>
              <a:rPr lang="en-US" sz="2400" dirty="0"/>
              <a:t>… and do what it best for your students.</a:t>
            </a:r>
            <a:endParaRPr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1"/>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OER – The Ultimate in Academic Freedom</a:t>
            </a:r>
            <a:endParaRPr/>
          </a:p>
        </p:txBody>
      </p:sp>
      <p:sp>
        <p:nvSpPr>
          <p:cNvPr id="356" name="Google Shape;356;p11"/>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fontScale="92500" lnSpcReduction="10000"/>
          </a:bodyPr>
          <a:lstStyle/>
          <a:p>
            <a:pPr marL="171446" lvl="0" indent="-171446" algn="l" rtl="0">
              <a:lnSpc>
                <a:spcPct val="100000"/>
              </a:lnSpc>
              <a:spcBef>
                <a:spcPts val="0"/>
              </a:spcBef>
              <a:spcAft>
                <a:spcPts val="0"/>
              </a:spcAft>
              <a:buSzPct val="100000"/>
              <a:buChar char="•"/>
            </a:pPr>
            <a:r>
              <a:rPr lang="en-US" sz="2400"/>
              <a:t>Adapt OER for you and your students’ needs - allows for customization, improvement and perfection</a:t>
            </a:r>
            <a:endParaRPr/>
          </a:p>
          <a:p>
            <a:pPr marL="514337" lvl="1" indent="-223516" algn="l" rtl="0">
              <a:lnSpc>
                <a:spcPct val="100000"/>
              </a:lnSpc>
              <a:spcBef>
                <a:spcPts val="750"/>
              </a:spcBef>
              <a:spcAft>
                <a:spcPts val="0"/>
              </a:spcAft>
              <a:buSzPct val="100000"/>
              <a:buChar char="•"/>
            </a:pPr>
            <a:r>
              <a:rPr lang="en-US" sz="2400"/>
              <a:t>Improve explanations and descriptions</a:t>
            </a:r>
            <a:endParaRPr/>
          </a:p>
          <a:p>
            <a:pPr marL="514337" lvl="1" indent="-223516" algn="l" rtl="0">
              <a:lnSpc>
                <a:spcPct val="100000"/>
              </a:lnSpc>
              <a:spcBef>
                <a:spcPts val="750"/>
              </a:spcBef>
              <a:spcAft>
                <a:spcPts val="0"/>
              </a:spcAft>
              <a:buSzPct val="100000"/>
              <a:buChar char="•"/>
            </a:pPr>
            <a:r>
              <a:rPr lang="en-US" sz="2400"/>
              <a:t>Update research, scenarios, case studies</a:t>
            </a:r>
            <a:endParaRPr/>
          </a:p>
          <a:p>
            <a:pPr marL="514337" lvl="1" indent="-223516" algn="l" rtl="0">
              <a:lnSpc>
                <a:spcPct val="100000"/>
              </a:lnSpc>
              <a:spcBef>
                <a:spcPts val="750"/>
              </a:spcBef>
              <a:spcAft>
                <a:spcPts val="0"/>
              </a:spcAft>
              <a:buSzPct val="100000"/>
              <a:buChar char="•"/>
            </a:pPr>
            <a:r>
              <a:rPr lang="en-US" sz="2400"/>
              <a:t>Collaborate with colleagues</a:t>
            </a:r>
            <a:endParaRPr/>
          </a:p>
          <a:p>
            <a:pPr marL="514337" lvl="1" indent="-223516" algn="l" rtl="0">
              <a:lnSpc>
                <a:spcPct val="100000"/>
              </a:lnSpc>
              <a:spcBef>
                <a:spcPts val="750"/>
              </a:spcBef>
              <a:spcAft>
                <a:spcPts val="0"/>
              </a:spcAft>
              <a:buSzPct val="100000"/>
              <a:buChar char="•"/>
            </a:pPr>
            <a:r>
              <a:rPr lang="en-US" sz="2400"/>
              <a:t>Address biases </a:t>
            </a:r>
            <a:endParaRPr/>
          </a:p>
          <a:p>
            <a:pPr marL="514337" lvl="1" indent="-223516" algn="l" rtl="0">
              <a:lnSpc>
                <a:spcPct val="100000"/>
              </a:lnSpc>
              <a:spcBef>
                <a:spcPts val="750"/>
              </a:spcBef>
              <a:spcAft>
                <a:spcPts val="0"/>
              </a:spcAft>
              <a:buSzPct val="100000"/>
              <a:buChar char="•"/>
            </a:pPr>
            <a:r>
              <a:rPr lang="en-US" sz="2400"/>
              <a:t>Modify language, images, examples</a:t>
            </a:r>
            <a:endParaRPr sz="2400"/>
          </a:p>
          <a:p>
            <a:pPr marL="514337" lvl="1" indent="-223516" algn="l" rtl="0">
              <a:lnSpc>
                <a:spcPct val="100000"/>
              </a:lnSpc>
              <a:spcBef>
                <a:spcPts val="750"/>
              </a:spcBef>
              <a:spcAft>
                <a:spcPts val="0"/>
              </a:spcAft>
              <a:buSzPct val="100000"/>
              <a:buChar char="•"/>
            </a:pPr>
            <a:r>
              <a:rPr lang="en-US" sz="2400"/>
              <a:t>Add emphases</a:t>
            </a:r>
            <a:endParaRPr sz="2400"/>
          </a:p>
          <a:p>
            <a:pPr marL="514337" lvl="1" indent="-223516" algn="l" rtl="0">
              <a:lnSpc>
                <a:spcPct val="100000"/>
              </a:lnSpc>
              <a:spcBef>
                <a:spcPts val="750"/>
              </a:spcBef>
              <a:spcAft>
                <a:spcPts val="0"/>
              </a:spcAft>
              <a:buSzPct val="100000"/>
              <a:buChar char="•"/>
            </a:pPr>
            <a:r>
              <a:rPr lang="en-US" sz="2400"/>
              <a:t>Enhance accessibility and useability</a:t>
            </a:r>
            <a:endParaRPr sz="2400"/>
          </a:p>
          <a:p>
            <a:pPr marL="514337" lvl="1" indent="-223516" algn="l" rtl="0">
              <a:lnSpc>
                <a:spcPct val="100000"/>
              </a:lnSpc>
              <a:spcBef>
                <a:spcPts val="750"/>
              </a:spcBef>
              <a:spcAft>
                <a:spcPts val="0"/>
              </a:spcAft>
              <a:buSzPct val="100000"/>
              <a:buChar char="•"/>
            </a:pPr>
            <a:r>
              <a:rPr lang="en-US" sz="2400"/>
              <a:t>Introduce new ways of thinking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520" y="3642360"/>
            <a:ext cx="7635240" cy="1798320"/>
          </a:xfrm>
        </p:spPr>
        <p:txBody>
          <a:bodyPr>
            <a:noAutofit/>
          </a:bodyPr>
          <a:lstStyle/>
          <a:p>
            <a:r>
              <a:rPr lang="en-US" sz="6000" smtClean="0"/>
              <a:t/>
            </a:r>
            <a:br>
              <a:rPr lang="en-US" sz="6000" smtClean="0"/>
            </a:br>
            <a:r>
              <a:rPr lang="en-US" sz="6000"/>
              <a:t/>
            </a:r>
            <a:br>
              <a:rPr lang="en-US" sz="6000"/>
            </a:br>
            <a:r>
              <a:rPr lang="en-US" sz="6000"/>
              <a:t/>
            </a:r>
            <a:br>
              <a:rPr lang="en-US" sz="6000"/>
            </a:br>
            <a:r>
              <a:rPr lang="en-US" sz="6000" smtClean="0"/>
              <a:t>Is </a:t>
            </a:r>
            <a:r>
              <a:rPr lang="en-US" sz="6000" dirty="0"/>
              <a:t>OER part of your curriculum process</a:t>
            </a:r>
            <a:r>
              <a:rPr lang="en-US" sz="6000" dirty="0" smtClean="0"/>
              <a:t>? If so, how? </a:t>
            </a:r>
            <a:r>
              <a:rPr lang="en-US" sz="6000" dirty="0"/>
              <a:t/>
            </a:r>
            <a:br>
              <a:rPr lang="en-US" sz="6000" dirty="0"/>
            </a:br>
            <a:endParaRPr lang="en-US" sz="60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0725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OER and Curriculum</a:t>
            </a:r>
            <a:endParaRPr lang="en-US" dirty="0"/>
          </a:p>
        </p:txBody>
      </p:sp>
      <p:sp>
        <p:nvSpPr>
          <p:cNvPr id="6" name="Text Placeholder 5"/>
          <p:cNvSpPr>
            <a:spLocks noGrp="1"/>
          </p:cNvSpPr>
          <p:nvPr>
            <p:ph type="body" idx="1"/>
          </p:nvPr>
        </p:nvSpPr>
        <p:spPr/>
        <p:txBody>
          <a:bodyPr>
            <a:noAutofit/>
          </a:bodyPr>
          <a:lstStyle/>
          <a:p>
            <a:r>
              <a:rPr lang="en-US" sz="3200" dirty="0" smtClean="0"/>
              <a:t>Should OER be part of your curriculum process?</a:t>
            </a:r>
          </a:p>
          <a:p>
            <a:r>
              <a:rPr lang="en-US" sz="3200" dirty="0" smtClean="0"/>
              <a:t>If so, how do you make OER a part of your curriculum process?</a:t>
            </a:r>
            <a:endParaRPr lang="en-US" sz="3200" dirty="0"/>
          </a:p>
        </p:txBody>
      </p:sp>
    </p:spTree>
    <p:extLst>
      <p:ext uri="{BB962C8B-B14F-4D97-AF65-F5344CB8AC3E}">
        <p14:creationId xmlns:p14="http://schemas.microsoft.com/office/powerpoint/2010/main" val="727324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a:t>
            </a:r>
            <a:endParaRPr lang="en-US" dirty="0"/>
          </a:p>
        </p:txBody>
      </p:sp>
      <p:sp>
        <p:nvSpPr>
          <p:cNvPr id="5" name="Text Placeholder 4"/>
          <p:cNvSpPr>
            <a:spLocks noGrp="1"/>
          </p:cNvSpPr>
          <p:nvPr>
            <p:ph type="body" idx="1"/>
          </p:nvPr>
        </p:nvSpPr>
        <p:spPr/>
        <p:txBody>
          <a:bodyPr>
            <a:normAutofit lnSpcReduction="10000"/>
          </a:bodyPr>
          <a:lstStyle/>
          <a:p>
            <a:r>
              <a:rPr lang="en-US" sz="2800" dirty="0" smtClean="0"/>
              <a:t>Clear way of representing OER on the Course Outline of Record.</a:t>
            </a:r>
          </a:p>
          <a:p>
            <a:r>
              <a:rPr lang="en-US" sz="2800" dirty="0" smtClean="0"/>
              <a:t>OER encouraged on the COR.</a:t>
            </a:r>
          </a:p>
          <a:p>
            <a:r>
              <a:rPr lang="en-US" sz="2800" dirty="0" smtClean="0"/>
              <a:t>OER referenced in curriculum processes and documents.</a:t>
            </a:r>
          </a:p>
          <a:p>
            <a:r>
              <a:rPr lang="en-US" sz="2800" dirty="0" smtClean="0"/>
              <a:t>Senate guidance on the use of OER. (policies, resolutions, papers, </a:t>
            </a:r>
            <a:r>
              <a:rPr lang="en-US" sz="2800" dirty="0" err="1" smtClean="0"/>
              <a:t>etc</a:t>
            </a:r>
            <a:r>
              <a:rPr lang="mr-IN" sz="2800" dirty="0" smtClean="0"/>
              <a:t>…</a:t>
            </a:r>
            <a:r>
              <a:rPr lang="en-US" sz="2800" dirty="0" smtClean="0"/>
              <a:t>)</a:t>
            </a:r>
            <a:endParaRPr lang="en-US" sz="2800" dirty="0"/>
          </a:p>
        </p:txBody>
      </p:sp>
    </p:spTree>
    <p:extLst>
      <p:ext uri="{BB962C8B-B14F-4D97-AF65-F5344CB8AC3E}">
        <p14:creationId xmlns:p14="http://schemas.microsoft.com/office/powerpoint/2010/main" val="72526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Articulation and OER Myths</a:t>
            </a:r>
            <a:endParaRPr lang="en-US" dirty="0"/>
          </a:p>
        </p:txBody>
      </p:sp>
      <p:sp>
        <p:nvSpPr>
          <p:cNvPr id="3" name="Text Placeholder 2"/>
          <p:cNvSpPr>
            <a:spLocks noGrp="1"/>
          </p:cNvSpPr>
          <p:nvPr>
            <p:ph type="body" idx="1"/>
          </p:nvPr>
        </p:nvSpPr>
        <p:spPr/>
        <p:txBody>
          <a:bodyPr>
            <a:normAutofit/>
          </a:bodyPr>
          <a:lstStyle/>
          <a:p>
            <a:r>
              <a:rPr lang="en-US" sz="2400" dirty="0"/>
              <a:t>OER is of lesser quality </a:t>
            </a:r>
            <a:r>
              <a:rPr lang="mr-IN" sz="2400" dirty="0"/>
              <a:t>–</a:t>
            </a:r>
            <a:r>
              <a:rPr lang="en-US" sz="2400" dirty="0"/>
              <a:t> and less rigorous -  than commercial texts.</a:t>
            </a:r>
          </a:p>
          <a:p>
            <a:r>
              <a:rPr lang="en-US" sz="2400" dirty="0" smtClean="0"/>
              <a:t>*CSU and UC won’t accept OER.</a:t>
            </a:r>
          </a:p>
          <a:p>
            <a:r>
              <a:rPr lang="en-US" sz="2400" dirty="0" smtClean="0"/>
              <a:t>CSU and UC won’t articulate courses that use texts that have not been reviewed or don’t have an ISBN.</a:t>
            </a:r>
          </a:p>
          <a:p>
            <a:r>
              <a:rPr lang="en-US" sz="2400" dirty="0" smtClean="0"/>
              <a:t>Others?</a:t>
            </a:r>
            <a:endParaRPr lang="en-US" sz="2400" dirty="0"/>
          </a:p>
        </p:txBody>
      </p:sp>
    </p:spTree>
    <p:extLst>
      <p:ext uri="{BB962C8B-B14F-4D97-AF65-F5344CB8AC3E}">
        <p14:creationId xmlns:p14="http://schemas.microsoft.com/office/powerpoint/2010/main" val="1236435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OER and Articulation</a:t>
            </a:r>
            <a:endParaRPr lang="en-US" dirty="0"/>
          </a:p>
        </p:txBody>
      </p:sp>
      <p:sp>
        <p:nvSpPr>
          <p:cNvPr id="3" name="Text Placeholder 2"/>
          <p:cNvSpPr>
            <a:spLocks noGrp="1"/>
          </p:cNvSpPr>
          <p:nvPr>
            <p:ph type="body" idx="1"/>
          </p:nvPr>
        </p:nvSpPr>
        <p:spPr/>
        <p:txBody>
          <a:bodyPr>
            <a:normAutofit/>
          </a:bodyPr>
          <a:lstStyle/>
          <a:p>
            <a:r>
              <a:rPr lang="en-US" sz="2400" dirty="0" smtClean="0"/>
              <a:t>The CSU and the UC, over and over again, repeatedly, have made it explicit that they do not have an issue with OER.</a:t>
            </a:r>
          </a:p>
          <a:p>
            <a:r>
              <a:rPr lang="en-US" sz="2400" dirty="0">
                <a:hlinkClick r:id="rId2"/>
              </a:rPr>
              <a:t>https://asccc-oeri.org/articulation-curriculum-and-open-educational-resources</a:t>
            </a:r>
            <a:r>
              <a:rPr lang="en-US" sz="2400" dirty="0" smtClean="0">
                <a:hlinkClick r:id="rId2"/>
              </a:rPr>
              <a:t>/</a:t>
            </a:r>
            <a:endParaRPr lang="en-US" sz="2400" dirty="0" smtClean="0"/>
          </a:p>
          <a:p>
            <a:r>
              <a:rPr lang="en-US" sz="2400" dirty="0" smtClean="0"/>
              <a:t>Other evidence?</a:t>
            </a:r>
          </a:p>
          <a:p>
            <a:r>
              <a:rPr lang="en-US" sz="2400" dirty="0" smtClean="0"/>
              <a:t>Cool4ed.org</a:t>
            </a:r>
            <a:endParaRPr lang="en-US" sz="2400" dirty="0"/>
          </a:p>
        </p:txBody>
      </p:sp>
    </p:spTree>
    <p:extLst>
      <p:ext uri="{BB962C8B-B14F-4D97-AF65-F5344CB8AC3E}">
        <p14:creationId xmlns:p14="http://schemas.microsoft.com/office/powerpoint/2010/main" val="87198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
          <p:cNvSpPr txBox="1">
            <a:spLocks noGrp="1"/>
          </p:cNvSpPr>
          <p:nvPr>
            <p:ph type="ctrTitle"/>
          </p:nvPr>
        </p:nvSpPr>
        <p:spPr>
          <a:xfrm>
            <a:off x="558072" y="2194560"/>
            <a:ext cx="8204928" cy="2697479"/>
          </a:xfrm>
          <a:prstGeom prst="rect">
            <a:avLst/>
          </a:prstGeom>
          <a:noFill/>
          <a:ln>
            <a:noFill/>
          </a:ln>
        </p:spPr>
        <p:txBody>
          <a:bodyPr spcFirstLastPara="1" wrap="square" lIns="91425" tIns="45700" rIns="91425" bIns="0" anchor="b" anchorCtr="0">
            <a:noAutofit/>
          </a:bodyPr>
          <a:lstStyle/>
          <a:p>
            <a:r>
              <a:rPr lang="en-US" sz="5400" dirty="0"/>
              <a:t>Open Educational Resources (OER), Curriculum, Articulation, and Student Success</a:t>
            </a:r>
            <a:endParaRPr lang="en-US" sz="5400" dirty="0"/>
          </a:p>
        </p:txBody>
      </p:sp>
      <p:sp>
        <p:nvSpPr>
          <p:cNvPr id="286" name="Google Shape;286;p2"/>
          <p:cNvSpPr txBox="1">
            <a:spLocks noGrp="1"/>
          </p:cNvSpPr>
          <p:nvPr>
            <p:ph type="subTitle" idx="1"/>
          </p:nvPr>
        </p:nvSpPr>
        <p:spPr>
          <a:xfrm>
            <a:off x="911352" y="5555364"/>
            <a:ext cx="7486467" cy="977621"/>
          </a:xfrm>
          <a:prstGeom prst="rect">
            <a:avLst/>
          </a:prstGeom>
          <a:noFill/>
          <a:ln>
            <a:noFill/>
          </a:ln>
        </p:spPr>
        <p:txBody>
          <a:bodyPr spcFirstLastPara="1" wrap="square" lIns="91425" tIns="91425" rIns="91425" bIns="91425" anchor="t" anchorCtr="0">
            <a:normAutofit/>
          </a:bodyPr>
          <a:lstStyle/>
          <a:p>
            <a:pPr marL="0" lvl="0" indent="0" algn="l" rtl="0">
              <a:lnSpc>
                <a:spcPct val="120000"/>
              </a:lnSpc>
              <a:spcBef>
                <a:spcPts val="0"/>
              </a:spcBef>
              <a:spcAft>
                <a:spcPts val="0"/>
              </a:spcAft>
              <a:buSzPts val="2000"/>
              <a:buNone/>
            </a:pPr>
            <a:r>
              <a:rPr lang="en-US" sz="2000" b="1" cap="none" dirty="0"/>
              <a:t>ASCCC </a:t>
            </a:r>
            <a:r>
              <a:rPr lang="en-US" sz="2000" b="1" cap="none" dirty="0" smtClean="0"/>
              <a:t>Curriculum Institute 2021</a:t>
            </a:r>
            <a:r>
              <a:rPr lang="en-US" sz="2000" b="1" cap="none" dirty="0"/>
              <a:t/>
            </a:r>
            <a:br>
              <a:rPr lang="en-US" sz="2000" b="1" cap="none" dirty="0"/>
            </a:br>
            <a:r>
              <a:rPr lang="en-US" sz="2000" b="1" cap="none" dirty="0"/>
              <a:t>Thursday, </a:t>
            </a:r>
            <a:r>
              <a:rPr lang="en-US" sz="2000" b="1" cap="none" dirty="0" smtClean="0"/>
              <a:t>July 8, 3:00 </a:t>
            </a:r>
            <a:r>
              <a:rPr lang="mr-IN" sz="2000" b="1" cap="none" dirty="0" smtClean="0"/>
              <a:t>–</a:t>
            </a:r>
            <a:r>
              <a:rPr lang="en-US" sz="2000" b="1" cap="none" dirty="0" smtClean="0"/>
              <a:t> 4:30 pm</a:t>
            </a:r>
            <a:endParaRPr sz="2000" b="1" cap="non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41513" y="808038"/>
            <a:ext cx="7202487" cy="893762"/>
          </a:xfrm>
        </p:spPr>
        <p:txBody>
          <a:bodyPr/>
          <a:lstStyle/>
          <a:p>
            <a:r>
              <a:rPr lang="en-US" dirty="0" smtClean="0"/>
              <a:t>Our transfer partners USE OER</a:t>
            </a:r>
            <a:r>
              <a:rPr lang="mr-IN"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114" y="0"/>
            <a:ext cx="7721600" cy="6565900"/>
          </a:xfrm>
          <a:prstGeom prst="rect">
            <a:avLst/>
          </a:prstGeom>
        </p:spPr>
      </p:pic>
    </p:spTree>
    <p:extLst>
      <p:ext uri="{BB962C8B-B14F-4D97-AF65-F5344CB8AC3E}">
        <p14:creationId xmlns:p14="http://schemas.microsoft.com/office/powerpoint/2010/main" val="1091153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0104"/>
            <a:ext cx="9144000" cy="4610340"/>
          </a:xfrm>
          <a:prstGeom prst="rect">
            <a:avLst/>
          </a:prstGeom>
        </p:spPr>
      </p:pic>
      <p:sp>
        <p:nvSpPr>
          <p:cNvPr id="5" name="Title 4"/>
          <p:cNvSpPr>
            <a:spLocks noGrp="1"/>
          </p:cNvSpPr>
          <p:nvPr>
            <p:ph type="title"/>
          </p:nvPr>
        </p:nvSpPr>
        <p:spPr>
          <a:xfrm>
            <a:off x="1088686" y="548641"/>
            <a:ext cx="7202456" cy="895833"/>
          </a:xfrm>
        </p:spPr>
        <p:txBody>
          <a:bodyPr/>
          <a:lstStyle/>
          <a:p>
            <a:r>
              <a:rPr lang="en-US" smtClean="0"/>
              <a:t>12 Universities, 85 Community Colleges</a:t>
            </a:r>
            <a:endParaRPr lang="en-US" dirty="0"/>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9994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
            <a:ext cx="7302500" cy="6781800"/>
          </a:xfrm>
          <a:prstGeom prst="rect">
            <a:avLst/>
          </a:prstGeom>
        </p:spPr>
      </p:pic>
    </p:spTree>
    <p:extLst>
      <p:ext uri="{BB962C8B-B14F-4D97-AF65-F5344CB8AC3E}">
        <p14:creationId xmlns:p14="http://schemas.microsoft.com/office/powerpoint/2010/main" val="1301493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OER and Articulation - Resources</a:t>
            </a:r>
            <a:endParaRPr lang="en-US" dirty="0"/>
          </a:p>
        </p:txBody>
      </p:sp>
      <p:sp>
        <p:nvSpPr>
          <p:cNvPr id="3" name="Text Placeholder 2"/>
          <p:cNvSpPr>
            <a:spLocks noGrp="1"/>
          </p:cNvSpPr>
          <p:nvPr>
            <p:ph type="body" idx="1"/>
          </p:nvPr>
        </p:nvSpPr>
        <p:spPr/>
        <p:txBody>
          <a:bodyPr>
            <a:noAutofit/>
          </a:bodyPr>
          <a:lstStyle/>
          <a:p>
            <a:r>
              <a:rPr lang="en-US" sz="2800" dirty="0" smtClean="0"/>
              <a:t>Cool4Ed.org</a:t>
            </a:r>
          </a:p>
          <a:p>
            <a:r>
              <a:rPr lang="en-US" sz="2800" dirty="0" smtClean="0"/>
              <a:t>ASCCC-</a:t>
            </a:r>
            <a:r>
              <a:rPr lang="en-US" sz="2800" dirty="0" err="1" smtClean="0"/>
              <a:t>OERI.org</a:t>
            </a:r>
            <a:r>
              <a:rPr lang="en-US" sz="2800" dirty="0" smtClean="0"/>
              <a:t> &gt; Resources &gt; ASCCC OER Quick Guides &gt; Articulation, Curriculum and OER</a:t>
            </a:r>
          </a:p>
          <a:p>
            <a:r>
              <a:rPr lang="en-US" sz="2800" dirty="0"/>
              <a:t>https://</a:t>
            </a:r>
            <a:r>
              <a:rPr lang="en-US" sz="2800" dirty="0" err="1"/>
              <a:t>asccc-oeri.org</a:t>
            </a:r>
            <a:r>
              <a:rPr lang="en-US" sz="2800" dirty="0"/>
              <a:t>/articulation-curriculum-and-open-educational-resources/</a:t>
            </a:r>
          </a:p>
        </p:txBody>
      </p:sp>
    </p:spTree>
    <p:extLst>
      <p:ext uri="{BB962C8B-B14F-4D97-AF65-F5344CB8AC3E}">
        <p14:creationId xmlns:p14="http://schemas.microsoft.com/office/powerpoint/2010/main" val="120970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Arial"/>
              <a:buNone/>
            </a:pPr>
            <a:r>
              <a:rPr lang="en-US" sz="3600"/>
              <a:t>OER and IDEA</a:t>
            </a:r>
            <a:endParaRPr sz="3600"/>
          </a:p>
        </p:txBody>
      </p:sp>
      <p:sp>
        <p:nvSpPr>
          <p:cNvPr id="376" name="Google Shape;376;p12"/>
          <p:cNvSpPr txBox="1">
            <a:spLocks noGrp="1"/>
          </p:cNvSpPr>
          <p:nvPr>
            <p:ph type="body" idx="1"/>
          </p:nvPr>
        </p:nvSpPr>
        <p:spPr>
          <a:xfrm>
            <a:off x="970775" y="2317399"/>
            <a:ext cx="7575300" cy="4356300"/>
          </a:xfrm>
          <a:prstGeom prst="rect">
            <a:avLst/>
          </a:prstGeom>
          <a:noFill/>
          <a:ln>
            <a:noFill/>
          </a:ln>
        </p:spPr>
        <p:txBody>
          <a:bodyPr spcFirstLastPara="1" wrap="square" lIns="91425" tIns="45700" rIns="91425" bIns="45700" anchor="t" anchorCtr="0">
            <a:normAutofit fontScale="92500" lnSpcReduction="10000"/>
          </a:bodyPr>
          <a:lstStyle/>
          <a:p>
            <a:pPr marL="171446" lvl="0" indent="-184781" algn="l" rtl="0">
              <a:lnSpc>
                <a:spcPct val="150000"/>
              </a:lnSpc>
              <a:spcBef>
                <a:spcPts val="0"/>
              </a:spcBef>
              <a:spcAft>
                <a:spcPts val="0"/>
              </a:spcAft>
              <a:buSzPct val="100000"/>
              <a:buChar char="•"/>
            </a:pPr>
            <a:r>
              <a:rPr lang="en-US" sz="2600" dirty="0"/>
              <a:t>IDEA stands for Inclusion, Diversity, Equity, Anti-Racism</a:t>
            </a:r>
            <a:endParaRPr sz="2600" dirty="0"/>
          </a:p>
          <a:p>
            <a:pPr marL="171446" lvl="0" indent="-184781" algn="l" rtl="0">
              <a:lnSpc>
                <a:spcPct val="150000"/>
              </a:lnSpc>
              <a:spcBef>
                <a:spcPts val="0"/>
              </a:spcBef>
              <a:spcAft>
                <a:spcPts val="0"/>
              </a:spcAft>
              <a:buSzPct val="100000"/>
              <a:buChar char="•"/>
            </a:pPr>
            <a:r>
              <a:rPr lang="en-US" sz="2600" dirty="0"/>
              <a:t>“Open” allows you to modify anything…</a:t>
            </a:r>
            <a:endParaRPr sz="2600" dirty="0"/>
          </a:p>
          <a:p>
            <a:pPr marL="171446" lvl="0" indent="-210181" algn="l" rtl="0">
              <a:lnSpc>
                <a:spcPct val="150000"/>
              </a:lnSpc>
              <a:spcBef>
                <a:spcPts val="0"/>
              </a:spcBef>
              <a:spcAft>
                <a:spcPts val="0"/>
              </a:spcAft>
              <a:buSzPct val="100000"/>
              <a:buChar char="•"/>
            </a:pPr>
            <a:r>
              <a:rPr lang="en-US" sz="2600" dirty="0"/>
              <a:t>“CIS gender, White men from Western countries make up about </a:t>
            </a:r>
            <a:r>
              <a:rPr lang="en-US" sz="2600" b="1" dirty="0"/>
              <a:t>20 percent</a:t>
            </a:r>
            <a:r>
              <a:rPr lang="en-US" sz="2600" dirty="0"/>
              <a:t> of the global population and yet they are writing </a:t>
            </a:r>
            <a:r>
              <a:rPr lang="en-US" sz="2600" b="1" dirty="0"/>
              <a:t>80 percent</a:t>
            </a:r>
            <a:r>
              <a:rPr lang="en-US" sz="2600" dirty="0"/>
              <a:t> about the world.”  </a:t>
            </a:r>
            <a:endParaRPr sz="2600" dirty="0"/>
          </a:p>
          <a:p>
            <a:pPr marL="171446" lvl="0" indent="0" algn="l" rtl="0">
              <a:lnSpc>
                <a:spcPct val="100000"/>
              </a:lnSpc>
              <a:spcBef>
                <a:spcPts val="0"/>
              </a:spcBef>
              <a:spcAft>
                <a:spcPts val="0"/>
              </a:spcAft>
              <a:buNone/>
            </a:pPr>
            <a:endParaRPr sz="2800" dirty="0"/>
          </a:p>
          <a:p>
            <a:pPr marL="171446" lvl="0" indent="0" algn="r" rtl="0">
              <a:lnSpc>
                <a:spcPct val="100000"/>
              </a:lnSpc>
              <a:spcBef>
                <a:spcPts val="0"/>
              </a:spcBef>
              <a:spcAft>
                <a:spcPts val="0"/>
              </a:spcAft>
              <a:buNone/>
            </a:pPr>
            <a:endParaRPr sz="2800" dirty="0"/>
          </a:p>
          <a:p>
            <a:pPr marL="171446" lvl="0" indent="0" algn="r" rtl="0">
              <a:lnSpc>
                <a:spcPct val="100000"/>
              </a:lnSpc>
              <a:spcBef>
                <a:spcPts val="0"/>
              </a:spcBef>
              <a:spcAft>
                <a:spcPts val="0"/>
              </a:spcAft>
              <a:buNone/>
            </a:pPr>
            <a:r>
              <a:rPr lang="en-US" sz="2550" dirty="0"/>
              <a:t>- </a:t>
            </a:r>
            <a:r>
              <a:rPr lang="en-US" sz="2550" dirty="0" err="1"/>
              <a:t>Siko</a:t>
            </a:r>
            <a:r>
              <a:rPr lang="en-US" sz="2550" dirty="0"/>
              <a:t> </a:t>
            </a:r>
            <a:r>
              <a:rPr lang="en-US" sz="2550" dirty="0" err="1"/>
              <a:t>Bourterse</a:t>
            </a:r>
            <a:endParaRPr sz="2550" dirty="0"/>
          </a:p>
          <a:p>
            <a:pPr marL="0" lvl="0" indent="0" algn="l" rtl="0">
              <a:lnSpc>
                <a:spcPct val="120000"/>
              </a:lnSpc>
              <a:spcBef>
                <a:spcPts val="750"/>
              </a:spcBef>
              <a:spcAft>
                <a:spcPts val="0"/>
              </a:spcAft>
              <a:buNone/>
            </a:pPr>
            <a:endParaRPr sz="3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ceb051ea18_0_128"/>
          <p:cNvSpPr txBox="1">
            <a:spLocks noGrp="1"/>
          </p:cNvSpPr>
          <p:nvPr>
            <p:ph type="title"/>
          </p:nvPr>
        </p:nvSpPr>
        <p:spPr>
          <a:xfrm>
            <a:off x="1088686" y="808303"/>
            <a:ext cx="7202400" cy="89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600"/>
              <a:buFont typeface="Arial"/>
              <a:buNone/>
            </a:pPr>
            <a:r>
              <a:rPr lang="en-US" sz="3600" dirty="0"/>
              <a:t>OER Creates Opportunities</a:t>
            </a:r>
            <a:endParaRPr sz="3600" dirty="0"/>
          </a:p>
        </p:txBody>
      </p:sp>
      <p:sp>
        <p:nvSpPr>
          <p:cNvPr id="382" name="Google Shape;382;gceb051ea18_0_128"/>
          <p:cNvSpPr txBox="1">
            <a:spLocks noGrp="1"/>
          </p:cNvSpPr>
          <p:nvPr>
            <p:ph type="body" idx="1"/>
          </p:nvPr>
        </p:nvSpPr>
        <p:spPr>
          <a:xfrm>
            <a:off x="1088686" y="2015735"/>
            <a:ext cx="7202400" cy="4039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endParaRPr sz="2400" dirty="0"/>
          </a:p>
          <a:p>
            <a:pPr marL="171446" lvl="0" indent="-222246" algn="l" rtl="0">
              <a:lnSpc>
                <a:spcPct val="100000"/>
              </a:lnSpc>
              <a:spcBef>
                <a:spcPts val="0"/>
              </a:spcBef>
              <a:spcAft>
                <a:spcPts val="0"/>
              </a:spcAft>
              <a:buSzPts val="2400"/>
              <a:buChar char="•"/>
            </a:pPr>
            <a:r>
              <a:rPr lang="en-US" sz="2400" dirty="0"/>
              <a:t>Opportunity for improvements in design in open authoring and publishing</a:t>
            </a:r>
            <a:endParaRPr sz="2400" dirty="0"/>
          </a:p>
          <a:p>
            <a:pPr marL="171446" lvl="0" indent="-222246" algn="l" rtl="0">
              <a:lnSpc>
                <a:spcPct val="100000"/>
              </a:lnSpc>
              <a:spcBef>
                <a:spcPts val="0"/>
              </a:spcBef>
              <a:spcAft>
                <a:spcPts val="0"/>
              </a:spcAft>
              <a:buSzPts val="2400"/>
              <a:buChar char="•"/>
            </a:pPr>
            <a:r>
              <a:rPr lang="en-US" sz="2400" dirty="0" smtClean="0"/>
              <a:t>Culturally </a:t>
            </a:r>
            <a:r>
              <a:rPr lang="en-US" sz="2400" dirty="0"/>
              <a:t>responsive teaching with culturally responsive textbook examples</a:t>
            </a:r>
            <a:endParaRPr sz="2400" dirty="0"/>
          </a:p>
          <a:p>
            <a:pPr marL="171446" lvl="0" indent="-196846" algn="l" rtl="0">
              <a:lnSpc>
                <a:spcPct val="120000"/>
              </a:lnSpc>
              <a:spcBef>
                <a:spcPts val="0"/>
              </a:spcBef>
              <a:spcAft>
                <a:spcPts val="0"/>
              </a:spcAft>
              <a:buSzPts val="2400"/>
              <a:buChar char="•"/>
            </a:pPr>
            <a:r>
              <a:rPr lang="en-US" sz="2400" dirty="0" smtClean="0"/>
              <a:t>Create </a:t>
            </a:r>
            <a:r>
              <a:rPr lang="en-US" sz="2400" dirty="0"/>
              <a:t>resources relevant to your students</a:t>
            </a:r>
            <a:endParaRPr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840" y="4475480"/>
            <a:ext cx="2743200" cy="1828800"/>
          </a:xfrm>
          <a:prstGeom prst="rect">
            <a:avLst/>
          </a:prstGeom>
        </p:spPr>
      </p:pic>
      <p:sp>
        <p:nvSpPr>
          <p:cNvPr id="3" name="TextBox 2"/>
          <p:cNvSpPr txBox="1"/>
          <p:nvPr/>
        </p:nvSpPr>
        <p:spPr>
          <a:xfrm>
            <a:off x="2331720" y="6477000"/>
            <a:ext cx="6783180" cy="307777"/>
          </a:xfrm>
          <a:prstGeom prst="rect">
            <a:avLst/>
          </a:prstGeom>
          <a:noFill/>
        </p:spPr>
        <p:txBody>
          <a:bodyPr wrap="square" rtlCol="0">
            <a:spAutoFit/>
          </a:bodyPr>
          <a:lstStyle/>
          <a:p>
            <a:r>
              <a:rPr lang="en-US"/>
              <a:t>Photo by </a:t>
            </a:r>
            <a:r>
              <a:rPr lang="en-US">
                <a:hlinkClick r:id="rId4"/>
              </a:rPr>
              <a:t>Womanizer WOW Tech</a:t>
            </a:r>
            <a:r>
              <a:rPr lang="en-US"/>
              <a:t> on </a:t>
            </a:r>
            <a:r>
              <a:rPr lang="en-US">
                <a:hlinkClick r:id="rId5"/>
              </a:rPr>
              <a:t>Unsplash</a:t>
            </a:r>
            <a:r>
              <a:rPr lang="en-US"/>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cf6c0feef1_0_22"/>
          <p:cNvSpPr txBox="1">
            <a:spLocks noGrp="1"/>
          </p:cNvSpPr>
          <p:nvPr>
            <p:ph type="title"/>
          </p:nvPr>
        </p:nvSpPr>
        <p:spPr>
          <a:xfrm>
            <a:off x="1088675" y="0"/>
            <a:ext cx="7202400" cy="1701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Arial"/>
              <a:buNone/>
            </a:pPr>
            <a:r>
              <a:rPr lang="en-US" sz="3600">
                <a:solidFill>
                  <a:srgbClr val="FFFFFF"/>
                </a:solidFill>
              </a:rPr>
              <a:t>ID</a:t>
            </a:r>
            <a:r>
              <a:rPr lang="en-US" sz="3600"/>
              <a:t>EA</a:t>
            </a:r>
            <a:endParaRPr sz="3600"/>
          </a:p>
          <a:p>
            <a:pPr marL="0" lvl="0" indent="0" algn="ctr" rtl="0">
              <a:spcBef>
                <a:spcPts val="0"/>
              </a:spcBef>
              <a:spcAft>
                <a:spcPts val="0"/>
              </a:spcAft>
              <a:buClr>
                <a:schemeClr val="lt1"/>
              </a:buClr>
              <a:buSzPts val="3600"/>
              <a:buFont typeface="Arial"/>
              <a:buNone/>
            </a:pPr>
            <a:r>
              <a:rPr lang="en-US" sz="3600"/>
              <a:t>Inclusion, Diversity, Equity, Anti-Racism</a:t>
            </a:r>
            <a:endParaRPr/>
          </a:p>
        </p:txBody>
      </p:sp>
      <p:sp>
        <p:nvSpPr>
          <p:cNvPr id="389" name="Google Shape;389;gcf6c0feef1_0_22"/>
          <p:cNvSpPr txBox="1">
            <a:spLocks noGrp="1"/>
          </p:cNvSpPr>
          <p:nvPr>
            <p:ph type="body" idx="1"/>
          </p:nvPr>
        </p:nvSpPr>
        <p:spPr>
          <a:xfrm>
            <a:off x="429375" y="2015725"/>
            <a:ext cx="8506500" cy="47229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US" sz="2200" dirty="0">
                <a:solidFill>
                  <a:srgbClr val="333333"/>
                </a:solidFill>
              </a:rPr>
              <a:t>Type “teacher” in Google Images and see what pops up even with a CC BY license.</a:t>
            </a:r>
            <a:endParaRPr sz="2200" dirty="0">
              <a:solidFill>
                <a:srgbClr val="333333"/>
              </a:solidFill>
            </a:endParaRPr>
          </a:p>
          <a:p>
            <a:pPr marL="0" lvl="0" indent="0" algn="l" rtl="0">
              <a:spcBef>
                <a:spcPts val="750"/>
              </a:spcBef>
              <a:spcAft>
                <a:spcPts val="0"/>
              </a:spcAft>
              <a:buNone/>
            </a:pPr>
            <a:r>
              <a:rPr lang="en-US" sz="2200" dirty="0">
                <a:solidFill>
                  <a:srgbClr val="333333"/>
                </a:solidFill>
              </a:rPr>
              <a:t>But what if we went to:</a:t>
            </a:r>
            <a:endParaRPr sz="2200" dirty="0">
              <a:solidFill>
                <a:srgbClr val="333333"/>
              </a:solidFill>
            </a:endParaRPr>
          </a:p>
          <a:p>
            <a:pPr marL="0" lvl="0" indent="0" algn="l" rtl="0">
              <a:lnSpc>
                <a:spcPct val="115000"/>
              </a:lnSpc>
              <a:spcBef>
                <a:spcPts val="0"/>
              </a:spcBef>
              <a:spcAft>
                <a:spcPts val="0"/>
              </a:spcAft>
              <a:buNone/>
            </a:pPr>
            <a:r>
              <a:rPr lang="en-US" sz="2200" u="sng" dirty="0">
                <a:solidFill>
                  <a:srgbClr val="333333"/>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Disabled And Here</a:t>
            </a:r>
            <a:r>
              <a:rPr lang="en-US" sz="2200" dirty="0">
                <a:solidFill>
                  <a:srgbClr val="333333"/>
                </a:solidFill>
              </a:rPr>
              <a:t>: Photography featuring disabled BIPOC (Black, Indigenous, people of color), varied body sizes/types, sexual orientations, and gender identities in the Pacific Northwest; License </a:t>
            </a:r>
            <a:r>
              <a:rPr lang="en-US" sz="2200" u="sng" dirty="0">
                <a:solidFill>
                  <a:srgbClr val="333333"/>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CC BY 4.0</a:t>
            </a:r>
            <a:endParaRPr sz="2200" dirty="0">
              <a:solidFill>
                <a:srgbClr val="333333"/>
              </a:solidFill>
            </a:endParaRPr>
          </a:p>
          <a:p>
            <a:pPr marL="0" lvl="0" indent="0" algn="l" rtl="0">
              <a:spcBef>
                <a:spcPts val="750"/>
              </a:spcBef>
              <a:spcAft>
                <a:spcPts val="0"/>
              </a:spcAft>
              <a:buNone/>
            </a:pPr>
            <a:r>
              <a:rPr lang="en-US" sz="2200" dirty="0">
                <a:solidFill>
                  <a:srgbClr val="333333"/>
                </a:solidFill>
              </a:rPr>
              <a:t>We need:</a:t>
            </a:r>
            <a:endParaRPr sz="2200" dirty="0">
              <a:solidFill>
                <a:srgbClr val="333333"/>
              </a:solidFill>
            </a:endParaRPr>
          </a:p>
          <a:p>
            <a:pPr marL="457200" lvl="0" indent="-368300" algn="l" rtl="0">
              <a:spcBef>
                <a:spcPts val="750"/>
              </a:spcBef>
              <a:spcAft>
                <a:spcPts val="0"/>
              </a:spcAft>
              <a:buClr>
                <a:srgbClr val="333333"/>
              </a:buClr>
              <a:buSzPts val="2200"/>
              <a:buChar char="•"/>
            </a:pPr>
            <a:r>
              <a:rPr lang="en-US" sz="2200" dirty="0">
                <a:solidFill>
                  <a:srgbClr val="333333"/>
                </a:solidFill>
              </a:rPr>
              <a:t>Diverse authors and artists to tell multiple stories &amp; perspectives.</a:t>
            </a:r>
            <a:endParaRPr sz="2200" dirty="0">
              <a:solidFill>
                <a:srgbClr val="333333"/>
              </a:solidFill>
            </a:endParaRPr>
          </a:p>
          <a:p>
            <a:pPr marL="457200" lvl="0" indent="-368300" algn="l" rtl="0">
              <a:spcBef>
                <a:spcPts val="0"/>
              </a:spcBef>
              <a:spcAft>
                <a:spcPts val="0"/>
              </a:spcAft>
              <a:buClr>
                <a:srgbClr val="333333"/>
              </a:buClr>
              <a:buSzPts val="2200"/>
              <a:buChar char="•"/>
            </a:pPr>
            <a:r>
              <a:rPr lang="en-US" sz="2200" dirty="0">
                <a:solidFill>
                  <a:srgbClr val="333333"/>
                </a:solidFill>
              </a:rPr>
              <a:t>To think about WHO is our audience.</a:t>
            </a:r>
            <a:endParaRPr sz="2200" dirty="0">
              <a:solidFill>
                <a:srgbClr val="33333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ceb051ea18_0_133"/>
          <p:cNvSpPr txBox="1">
            <a:spLocks noGrp="1"/>
          </p:cNvSpPr>
          <p:nvPr>
            <p:ph type="title"/>
          </p:nvPr>
        </p:nvSpPr>
        <p:spPr>
          <a:xfrm>
            <a:off x="1088675" y="-131203"/>
            <a:ext cx="7202400" cy="1832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Arial"/>
              <a:buNone/>
            </a:pPr>
            <a:endParaRPr sz="3600"/>
          </a:p>
          <a:p>
            <a:pPr marL="0" lvl="0" indent="0" algn="ctr" rtl="0">
              <a:spcBef>
                <a:spcPts val="0"/>
              </a:spcBef>
              <a:spcAft>
                <a:spcPts val="0"/>
              </a:spcAft>
              <a:buClr>
                <a:schemeClr val="lt1"/>
              </a:buClr>
              <a:buSzPts val="3600"/>
              <a:buFont typeface="Arial"/>
              <a:buNone/>
            </a:pPr>
            <a:endParaRPr sz="3600"/>
          </a:p>
          <a:p>
            <a:pPr marL="0" lvl="0" indent="0" algn="ctr" rtl="0">
              <a:spcBef>
                <a:spcPts val="0"/>
              </a:spcBef>
              <a:spcAft>
                <a:spcPts val="0"/>
              </a:spcAft>
              <a:buClr>
                <a:schemeClr val="lt1"/>
              </a:buClr>
              <a:buSzPts val="3600"/>
              <a:buFont typeface="Arial"/>
              <a:buNone/>
            </a:pPr>
            <a:r>
              <a:rPr lang="en-US" sz="3600"/>
              <a:t>IDEA</a:t>
            </a:r>
            <a:endParaRPr sz="3600"/>
          </a:p>
          <a:p>
            <a:pPr marL="0" lvl="0" indent="0" algn="ctr" rtl="0">
              <a:spcBef>
                <a:spcPts val="0"/>
              </a:spcBef>
              <a:spcAft>
                <a:spcPts val="0"/>
              </a:spcAft>
              <a:buClr>
                <a:schemeClr val="lt1"/>
              </a:buClr>
              <a:buSzPts val="3600"/>
              <a:buFont typeface="Arial"/>
              <a:buNone/>
            </a:pPr>
            <a:r>
              <a:rPr lang="en-US" sz="3600"/>
              <a:t>Inclusion, Diversity, Equity, Anti-Racism</a:t>
            </a:r>
            <a:endParaRPr sz="3600"/>
          </a:p>
        </p:txBody>
      </p:sp>
      <p:sp>
        <p:nvSpPr>
          <p:cNvPr id="395" name="Google Shape;395;gceb051ea18_0_133"/>
          <p:cNvSpPr txBox="1">
            <a:spLocks noGrp="1"/>
          </p:cNvSpPr>
          <p:nvPr>
            <p:ph type="body" idx="1"/>
          </p:nvPr>
        </p:nvSpPr>
        <p:spPr>
          <a:xfrm>
            <a:off x="393600" y="2015725"/>
            <a:ext cx="8360700" cy="4713000"/>
          </a:xfrm>
          <a:prstGeom prst="rect">
            <a:avLst/>
          </a:prstGeom>
          <a:noFill/>
          <a:ln>
            <a:noFill/>
          </a:ln>
        </p:spPr>
        <p:txBody>
          <a:bodyPr spcFirstLastPara="1" wrap="square" lIns="91425" tIns="45700" rIns="91425" bIns="45700" anchor="t" anchorCtr="0">
            <a:normAutofit lnSpcReduction="10000"/>
          </a:bodyPr>
          <a:lstStyle/>
          <a:p>
            <a:pPr marL="171446" lvl="0" indent="0" algn="ctr" rtl="0">
              <a:lnSpc>
                <a:spcPct val="120000"/>
              </a:lnSpc>
              <a:spcBef>
                <a:spcPts val="0"/>
              </a:spcBef>
              <a:spcAft>
                <a:spcPts val="0"/>
              </a:spcAft>
              <a:buNone/>
            </a:pPr>
            <a:r>
              <a:rPr lang="en-US" sz="2500" dirty="0"/>
              <a:t>Improvements can vary from small to large</a:t>
            </a:r>
            <a:endParaRPr sz="2500" dirty="0"/>
          </a:p>
          <a:p>
            <a:pPr marL="171446" lvl="0" indent="0" algn="l" rtl="0">
              <a:lnSpc>
                <a:spcPct val="120000"/>
              </a:lnSpc>
              <a:spcBef>
                <a:spcPts val="0"/>
              </a:spcBef>
              <a:spcAft>
                <a:spcPts val="0"/>
              </a:spcAft>
              <a:buNone/>
            </a:pPr>
            <a:endParaRPr sz="1500" dirty="0"/>
          </a:p>
          <a:p>
            <a:pPr marL="514337" lvl="1" indent="-241296" algn="l" rtl="0">
              <a:lnSpc>
                <a:spcPct val="120000"/>
              </a:lnSpc>
              <a:spcBef>
                <a:spcPts val="0"/>
              </a:spcBef>
              <a:spcAft>
                <a:spcPts val="0"/>
              </a:spcAft>
              <a:buSzPts val="2500"/>
              <a:buChar char="•"/>
            </a:pPr>
            <a:r>
              <a:rPr lang="en-US" sz="2500" dirty="0"/>
              <a:t>Biology text: Updating images and case studies to reflect our student body; including current understanding of sex and gender; adding diverse scientists.</a:t>
            </a:r>
            <a:endParaRPr sz="2500" dirty="0"/>
          </a:p>
          <a:p>
            <a:pPr marL="514337" lvl="1" indent="-241296" algn="l" rtl="0">
              <a:lnSpc>
                <a:spcPct val="120000"/>
              </a:lnSpc>
              <a:spcBef>
                <a:spcPts val="0"/>
              </a:spcBef>
              <a:spcAft>
                <a:spcPts val="0"/>
              </a:spcAft>
              <a:buSzPts val="2500"/>
              <a:buChar char="•"/>
            </a:pPr>
            <a:r>
              <a:rPr lang="en-US" sz="2500" dirty="0"/>
              <a:t>Spanish text: Modifications of gender pronouns </a:t>
            </a:r>
            <a:endParaRPr sz="2500" dirty="0"/>
          </a:p>
          <a:p>
            <a:pPr marL="514337" lvl="1" indent="-241296" algn="l" rtl="0">
              <a:lnSpc>
                <a:spcPct val="120000"/>
              </a:lnSpc>
              <a:spcBef>
                <a:spcPts val="0"/>
              </a:spcBef>
              <a:spcAft>
                <a:spcPts val="0"/>
              </a:spcAft>
              <a:buSzPts val="2500"/>
              <a:buChar char="•"/>
            </a:pPr>
            <a:r>
              <a:rPr lang="en-US" sz="2500" dirty="0" smtClean="0"/>
              <a:t>Psychology </a:t>
            </a:r>
            <a:r>
              <a:rPr lang="en-US" sz="2500" dirty="0"/>
              <a:t>text: Presenting gender as a non-binary concept </a:t>
            </a:r>
            <a:endParaRPr sz="2500" dirty="0"/>
          </a:p>
          <a:p>
            <a:pPr marL="514337" lvl="1" indent="-241296" algn="l" rtl="0">
              <a:lnSpc>
                <a:spcPct val="120000"/>
              </a:lnSpc>
              <a:spcBef>
                <a:spcPts val="0"/>
              </a:spcBef>
              <a:spcAft>
                <a:spcPts val="0"/>
              </a:spcAft>
              <a:buSzPts val="2500"/>
              <a:buChar char="•"/>
            </a:pPr>
            <a:r>
              <a:rPr lang="en-US" sz="2500" dirty="0"/>
              <a:t>Statistics for Social Justice Studies</a:t>
            </a:r>
            <a:endParaRPr sz="2500" dirty="0"/>
          </a:p>
          <a:p>
            <a:pPr marL="514337" lvl="1" indent="-241296" algn="l" rtl="0">
              <a:lnSpc>
                <a:spcPct val="120000"/>
              </a:lnSpc>
              <a:spcBef>
                <a:spcPts val="0"/>
              </a:spcBef>
              <a:spcAft>
                <a:spcPts val="0"/>
              </a:spcAft>
              <a:buSzPts val="2500"/>
              <a:buChar char="•"/>
            </a:pPr>
            <a:r>
              <a:rPr lang="en-US" sz="2500" dirty="0"/>
              <a:t>Collaborations </a:t>
            </a:r>
            <a:endParaRPr sz="25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cc6f6f981e_7_110"/>
          <p:cNvSpPr txBox="1"/>
          <p:nvPr/>
        </p:nvSpPr>
        <p:spPr>
          <a:xfrm>
            <a:off x="343199" y="6240350"/>
            <a:ext cx="8457600" cy="5208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chemeClr val="dk1"/>
              </a:buClr>
              <a:buSzPts val="800"/>
              <a:buFont typeface="Arial"/>
              <a:buNone/>
            </a:pPr>
            <a:r>
              <a:rPr lang="en-US" sz="1100" i="0" u="none" strike="noStrike" cap="none">
                <a:solidFill>
                  <a:schemeClr val="dk1"/>
                </a:solidFill>
              </a:rPr>
              <a:t>Source: AAC&amp;U, University of Georgia </a:t>
            </a:r>
            <a:r>
              <a:rPr lang="en-US" sz="1100" i="1" u="sng" strike="noStrike" cap="none">
                <a:solidFill>
                  <a:schemeClr val="hlink"/>
                </a:solidFill>
                <a:hlinkClick r:id="rId3"/>
              </a:rPr>
              <a:t>The Impact of Open Educational Resources on Various Student Success Metrics</a:t>
            </a:r>
            <a:r>
              <a:rPr lang="en-US" sz="1100" i="0" u="sng" strike="noStrike" cap="none">
                <a:solidFill>
                  <a:schemeClr val="hlink"/>
                </a:solidFill>
                <a:hlinkClick r:id="rId3"/>
              </a:rPr>
              <a:t>,  in International Journal of Teaching and Learning in Higher Education, 2018</a:t>
            </a:r>
            <a:endParaRPr sz="1100" i="0" u="sng" strike="noStrike" cap="none">
              <a:solidFill>
                <a:schemeClr val="hlink"/>
              </a:solidFill>
              <a:hlinkClick r:id="rId3"/>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alibri"/>
              <a:ea typeface="Calibri"/>
              <a:cs typeface="Calibri"/>
              <a:sym typeface="Calibri"/>
            </a:endParaRPr>
          </a:p>
        </p:txBody>
      </p:sp>
      <p:graphicFrame>
        <p:nvGraphicFramePr>
          <p:cNvPr id="408" name="Google Shape;408;gcc6f6f981e_7_110"/>
          <p:cNvGraphicFramePr/>
          <p:nvPr/>
        </p:nvGraphicFramePr>
        <p:xfrm>
          <a:off x="970400" y="2017696"/>
          <a:ext cx="7607225" cy="4067950"/>
        </p:xfrm>
        <a:graphic>
          <a:graphicData uri="http://schemas.openxmlformats.org/drawingml/2006/table">
            <a:tbl>
              <a:tblPr>
                <a:noFill/>
                <a:tableStyleId>{44F6BF3D-3DBE-4F97-A45F-F5F7F9D688AA}</a:tableStyleId>
              </a:tblPr>
              <a:tblGrid>
                <a:gridCol w="2603325"/>
                <a:gridCol w="2587275"/>
                <a:gridCol w="2416625"/>
              </a:tblGrid>
              <a:tr h="603400">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Population</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B7B7B7"/>
                    </a:solidFill>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Change in Grade</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B7B7B7"/>
                    </a:solidFill>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Change in DFW*</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B7B7B7"/>
                    </a:solidFill>
                  </a:tcPr>
                </a:tc>
              </a:tr>
              <a:tr h="577425">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All Students</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+8.6%</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-2.68%</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r>
              <a:tr h="577425">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Non-Pell Eligible</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+7.4%</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-2%</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r>
              <a:tr h="577425">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Pell Eligible</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+12.3%</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-4.4%</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r>
              <a:tr h="577425">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Non-White</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+13%</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-5%</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3F3F3"/>
                    </a:solidFill>
                  </a:tcPr>
                </a:tc>
              </a:tr>
              <a:tr h="577425">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Part-Time</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+28%</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-10%</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r>
              <a:tr h="577425">
                <a:tc gridSpan="3">
                  <a:txBody>
                    <a:bodyPr/>
                    <a:lstStyle/>
                    <a:p>
                      <a:pPr marL="0" marR="0" lvl="0" indent="0" algn="l" rtl="0">
                        <a:lnSpc>
                          <a:spcPct val="90000"/>
                        </a:lnSpc>
                        <a:spcBef>
                          <a:spcPts val="0"/>
                        </a:spcBef>
                        <a:spcAft>
                          <a:spcPts val="0"/>
                        </a:spcAft>
                        <a:buClr>
                          <a:srgbClr val="000000"/>
                        </a:buClr>
                        <a:buSzPts val="2100"/>
                        <a:buFont typeface="Arial"/>
                        <a:buNone/>
                      </a:pPr>
                      <a:r>
                        <a:rPr lang="en-US" sz="2100" u="none" strike="noStrike" cap="none"/>
                        <a:t>Total Students:  21,822             *DFW= Drop, Fail, Withdraw</a:t>
                      </a:r>
                      <a:endParaRPr sz="2100" u="none" strike="noStrike" cap="none"/>
                    </a:p>
                  </a:txBody>
                  <a:tcPr marL="91425" marR="91425" marT="121900" marB="121900">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hMerge="1">
                  <a:txBody>
                    <a:bodyPr/>
                    <a:lstStyle/>
                    <a:p>
                      <a:endParaRPr lang="en-US"/>
                    </a:p>
                  </a:txBody>
                  <a:tcPr/>
                </a:tc>
                <a:tc hMerge="1">
                  <a:txBody>
                    <a:bodyPr/>
                    <a:lstStyle/>
                    <a:p>
                      <a:endParaRPr lang="en-US"/>
                    </a:p>
                  </a:txBody>
                  <a:tcPr/>
                </a:tc>
              </a:tr>
            </a:tbl>
          </a:graphicData>
        </a:graphic>
      </p:graphicFrame>
      <p:sp>
        <p:nvSpPr>
          <p:cNvPr id="409" name="Google Shape;409;gcc6f6f981e_7_110"/>
          <p:cNvSpPr txBox="1">
            <a:spLocks noGrp="1"/>
          </p:cNvSpPr>
          <p:nvPr>
            <p:ph type="title"/>
          </p:nvPr>
        </p:nvSpPr>
        <p:spPr>
          <a:xfrm>
            <a:off x="1088675" y="360950"/>
            <a:ext cx="7202400" cy="104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3600"/>
              <a:buNone/>
            </a:pPr>
            <a:r>
              <a:rPr lang="en-US" sz="3200"/>
              <a:t>The Impact of OER: </a:t>
            </a:r>
            <a:endParaRPr sz="3200"/>
          </a:p>
          <a:p>
            <a:pPr marL="0" lvl="0" indent="0" algn="ctr" rtl="0">
              <a:lnSpc>
                <a:spcPct val="90000"/>
              </a:lnSpc>
              <a:spcBef>
                <a:spcPts val="0"/>
              </a:spcBef>
              <a:spcAft>
                <a:spcPts val="0"/>
              </a:spcAft>
              <a:buSzPts val="3600"/>
              <a:buNone/>
            </a:pPr>
            <a:r>
              <a:rPr lang="en-US" sz="3200"/>
              <a:t>University of Georgia Study</a:t>
            </a:r>
            <a:endParaRPr sz="3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cc39a38dce_0_216"/>
          <p:cNvSpPr txBox="1">
            <a:spLocks noGrp="1"/>
          </p:cNvSpPr>
          <p:nvPr>
            <p:ph type="title"/>
          </p:nvPr>
        </p:nvSpPr>
        <p:spPr>
          <a:xfrm>
            <a:off x="1088675" y="261072"/>
            <a:ext cx="7202400" cy="121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600"/>
              <a:buFont typeface="Arial"/>
              <a:buNone/>
            </a:pPr>
            <a:r>
              <a:rPr lang="en-US"/>
              <a:t>Sacramento City Study</a:t>
            </a:r>
            <a:endParaRPr/>
          </a:p>
        </p:txBody>
      </p:sp>
      <p:sp>
        <p:nvSpPr>
          <p:cNvPr id="415" name="Google Shape;415;gcc39a38dce_0_216"/>
          <p:cNvSpPr txBox="1">
            <a:spLocks noGrp="1"/>
          </p:cNvSpPr>
          <p:nvPr>
            <p:ph type="body" idx="1"/>
          </p:nvPr>
        </p:nvSpPr>
        <p:spPr>
          <a:xfrm>
            <a:off x="1088674" y="2015724"/>
            <a:ext cx="7571100" cy="4729500"/>
          </a:xfrm>
          <a:prstGeom prst="rect">
            <a:avLst/>
          </a:prstGeom>
          <a:noFill/>
          <a:ln>
            <a:noFill/>
          </a:ln>
        </p:spPr>
        <p:txBody>
          <a:bodyPr spcFirstLastPara="1" wrap="square" lIns="91425" tIns="45700" rIns="91425" bIns="45700" anchor="t" anchorCtr="0">
            <a:noAutofit/>
          </a:bodyPr>
          <a:lstStyle/>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127000" lvl="0" indent="0" algn="l" rtl="0">
              <a:lnSpc>
                <a:spcPct val="120000"/>
              </a:lnSpc>
              <a:spcBef>
                <a:spcPts val="750"/>
              </a:spcBef>
              <a:spcAft>
                <a:spcPts val="0"/>
              </a:spcAft>
              <a:buSzPts val="1600"/>
              <a:buNone/>
            </a:pPr>
            <a:endParaRPr/>
          </a:p>
          <a:p>
            <a:pPr marL="0" lvl="0" indent="0" algn="l" rtl="0">
              <a:lnSpc>
                <a:spcPct val="120000"/>
              </a:lnSpc>
              <a:spcBef>
                <a:spcPts val="750"/>
              </a:spcBef>
              <a:spcAft>
                <a:spcPts val="0"/>
              </a:spcAft>
              <a:buSzPts val="1600"/>
              <a:buNone/>
            </a:pPr>
            <a:endParaRPr/>
          </a:p>
          <a:p>
            <a:pPr marL="0" lvl="0" indent="0" algn="l" rtl="0">
              <a:lnSpc>
                <a:spcPct val="120000"/>
              </a:lnSpc>
              <a:spcBef>
                <a:spcPts val="750"/>
              </a:spcBef>
              <a:spcAft>
                <a:spcPts val="0"/>
              </a:spcAft>
              <a:buSzPts val="1600"/>
              <a:buNone/>
            </a:pPr>
            <a:endParaRPr/>
          </a:p>
          <a:p>
            <a:pPr marL="0" lvl="0" indent="0" algn="l" rtl="0">
              <a:lnSpc>
                <a:spcPct val="120000"/>
              </a:lnSpc>
              <a:spcBef>
                <a:spcPts val="750"/>
              </a:spcBef>
              <a:spcAft>
                <a:spcPts val="0"/>
              </a:spcAft>
              <a:buSzPts val="1600"/>
              <a:buNone/>
            </a:pPr>
            <a:endParaRPr/>
          </a:p>
          <a:p>
            <a:pPr marL="0" lvl="0" indent="0" algn="r" rtl="0">
              <a:lnSpc>
                <a:spcPct val="120000"/>
              </a:lnSpc>
              <a:spcBef>
                <a:spcPts val="750"/>
              </a:spcBef>
              <a:spcAft>
                <a:spcPts val="0"/>
              </a:spcAft>
              <a:buSzPts val="1600"/>
              <a:buNone/>
            </a:pPr>
            <a:endParaRPr sz="1000"/>
          </a:p>
          <a:p>
            <a:pPr marL="0" lvl="0" indent="0" algn="r" rtl="0">
              <a:lnSpc>
                <a:spcPct val="120000"/>
              </a:lnSpc>
              <a:spcBef>
                <a:spcPts val="750"/>
              </a:spcBef>
              <a:spcAft>
                <a:spcPts val="0"/>
              </a:spcAft>
              <a:buSzPts val="1600"/>
              <a:buNone/>
            </a:pPr>
            <a:endParaRPr sz="1000"/>
          </a:p>
        </p:txBody>
      </p:sp>
      <p:pic>
        <p:nvPicPr>
          <p:cNvPr id="416" name="Google Shape;416;gcc39a38dce_0_216"/>
          <p:cNvPicPr preferRelativeResize="0"/>
          <p:nvPr/>
        </p:nvPicPr>
        <p:blipFill>
          <a:blip r:embed="rId3">
            <a:alphaModFix amt="84000"/>
          </a:blip>
          <a:stretch>
            <a:fillRect/>
          </a:stretch>
        </p:blipFill>
        <p:spPr>
          <a:xfrm>
            <a:off x="102200" y="1626650"/>
            <a:ext cx="8946551" cy="5231351"/>
          </a:xfrm>
          <a:prstGeom prst="rect">
            <a:avLst/>
          </a:prstGeom>
          <a:noFill/>
          <a:ln>
            <a:noFill/>
          </a:ln>
        </p:spPr>
      </p:pic>
      <p:sp>
        <p:nvSpPr>
          <p:cNvPr id="417" name="Google Shape;417;gcc39a38dce_0_216"/>
          <p:cNvSpPr txBox="1"/>
          <p:nvPr/>
        </p:nvSpPr>
        <p:spPr>
          <a:xfrm>
            <a:off x="7930100" y="3532125"/>
            <a:ext cx="1118700" cy="1416000"/>
          </a:xfrm>
          <a:prstGeom prst="rect">
            <a:avLst/>
          </a:prstGeom>
          <a:noFill/>
          <a:ln>
            <a:noFill/>
          </a:ln>
        </p:spPr>
        <p:txBody>
          <a:bodyPr spcFirstLastPara="1" wrap="square" lIns="91425" tIns="91425" rIns="91425" bIns="91425" anchor="t" anchorCtr="0">
            <a:spAutoFit/>
          </a:bodyPr>
          <a:lstStyle/>
          <a:p>
            <a:pPr marL="0" lvl="0" indent="0" algn="r" rtl="0">
              <a:lnSpc>
                <a:spcPct val="120000"/>
              </a:lnSpc>
              <a:spcBef>
                <a:spcPts val="750"/>
              </a:spcBef>
              <a:spcAft>
                <a:spcPts val="0"/>
              </a:spcAft>
              <a:buClr>
                <a:srgbClr val="000000"/>
              </a:buClr>
              <a:buSzPts val="1600"/>
              <a:buFont typeface="Arial"/>
              <a:buNone/>
            </a:pPr>
            <a:r>
              <a:rPr lang="en-US" sz="1100">
                <a:solidFill>
                  <a:schemeClr val="dk2"/>
                </a:solidFill>
              </a:rPr>
              <a:t>Source: </a:t>
            </a:r>
            <a:r>
              <a:rPr lang="en-US" sz="1100" u="sng">
                <a:solidFill>
                  <a:schemeClr val="accent1"/>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Sample Course Success Rates by Ethnicity</a:t>
            </a:r>
            <a:r>
              <a:rPr lang="en-US" sz="1100">
                <a:solidFill>
                  <a:srgbClr val="00427E"/>
                </a:solidFill>
                <a:highlight>
                  <a:srgbClr val="FFFFFF"/>
                </a:highlight>
              </a:rPr>
              <a:t> </a:t>
            </a:r>
            <a:endParaRPr sz="1100">
              <a:solidFill>
                <a:schemeClr val="dk2"/>
              </a:solidFill>
            </a:endParaRPr>
          </a:p>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Session Title and Description</a:t>
            </a:r>
            <a:endParaRPr/>
          </a:p>
        </p:txBody>
      </p:sp>
      <p:sp>
        <p:nvSpPr>
          <p:cNvPr id="292" name="Google Shape;292;p3"/>
          <p:cNvSpPr txBox="1">
            <a:spLocks noGrp="1"/>
          </p:cNvSpPr>
          <p:nvPr>
            <p:ph type="body" idx="1"/>
          </p:nvPr>
        </p:nvSpPr>
        <p:spPr>
          <a:xfrm>
            <a:off x="259080" y="2015735"/>
            <a:ext cx="8717280" cy="4583185"/>
          </a:xfrm>
          <a:prstGeom prst="rect">
            <a:avLst/>
          </a:prstGeom>
          <a:noFill/>
          <a:ln>
            <a:noFill/>
          </a:ln>
        </p:spPr>
        <p:txBody>
          <a:bodyPr spcFirstLastPara="1" wrap="square" lIns="91425" tIns="45700" rIns="91425" bIns="45700" anchor="t" anchorCtr="0">
            <a:noAutofit/>
          </a:bodyPr>
          <a:lstStyle/>
          <a:p>
            <a:pPr>
              <a:lnSpc>
                <a:spcPct val="100000"/>
              </a:lnSpc>
            </a:pPr>
            <a:r>
              <a:rPr lang="en-US" sz="2400" dirty="0"/>
              <a:t>Open Educational Resources (OER), Curriculum, Articulation, and Student Success</a:t>
            </a:r>
          </a:p>
          <a:p>
            <a:r>
              <a:rPr lang="en-US" sz="2400" dirty="0"/>
              <a:t>Why and how do you make OER part of your curriculum as an integral component of addressing inequities? When supporting the adoption OER, how do you contend with articulation myths? Is there a connection between OER and student success? Join us as we explore OER basics, approaches to encouraging OER adoption in the curriculum process, articulation facts, and the benefit of OER for students, faculty, and the college</a:t>
            </a:r>
            <a:r>
              <a:rPr lang="en-US" sz="2400" dirty="0" smtClean="0"/>
              <a:t>.</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cc6f6f981e_7_116"/>
          <p:cNvSpPr txBox="1">
            <a:spLocks noGrp="1"/>
          </p:cNvSpPr>
          <p:nvPr>
            <p:ph type="title"/>
          </p:nvPr>
        </p:nvSpPr>
        <p:spPr>
          <a:xfrm>
            <a:off x="-100" y="0"/>
            <a:ext cx="9144000" cy="979800"/>
          </a:xfrm>
          <a:prstGeom prst="rect">
            <a:avLst/>
          </a:prstGeom>
          <a:solidFill>
            <a:srgbClr val="02457A"/>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endParaRPr sz="3000">
              <a:solidFill>
                <a:schemeClr val="lt1"/>
              </a:solidFill>
            </a:endParaRPr>
          </a:p>
          <a:p>
            <a:pPr marL="0" lvl="0" indent="0" algn="ctr" rtl="0">
              <a:lnSpc>
                <a:spcPct val="90000"/>
              </a:lnSpc>
              <a:spcBef>
                <a:spcPts val="0"/>
              </a:spcBef>
              <a:spcAft>
                <a:spcPts val="0"/>
              </a:spcAft>
              <a:buSzPts val="2800"/>
              <a:buNone/>
            </a:pPr>
            <a:r>
              <a:rPr lang="en-US" sz="3000">
                <a:solidFill>
                  <a:schemeClr val="lt1"/>
                </a:solidFill>
              </a:rPr>
              <a:t>Achieving the Dream Stats</a:t>
            </a:r>
            <a:endParaRPr sz="3000">
              <a:solidFill>
                <a:schemeClr val="lt1"/>
              </a:solidFill>
            </a:endParaRPr>
          </a:p>
        </p:txBody>
      </p:sp>
      <p:pic>
        <p:nvPicPr>
          <p:cNvPr id="423" name="Google Shape;423;gcc6f6f981e_7_116"/>
          <p:cNvPicPr preferRelativeResize="0"/>
          <p:nvPr/>
        </p:nvPicPr>
        <p:blipFill rotWithShape="1">
          <a:blip r:embed="rId3">
            <a:alphaModFix/>
          </a:blip>
          <a:srcRect/>
          <a:stretch/>
        </p:blipFill>
        <p:spPr>
          <a:xfrm>
            <a:off x="449850" y="1550825"/>
            <a:ext cx="3278450" cy="4272200"/>
          </a:xfrm>
          <a:prstGeom prst="rect">
            <a:avLst/>
          </a:prstGeom>
          <a:noFill/>
          <a:ln>
            <a:noFill/>
          </a:ln>
        </p:spPr>
      </p:pic>
      <p:pic>
        <p:nvPicPr>
          <p:cNvPr id="424" name="Google Shape;424;gcc6f6f981e_7_116"/>
          <p:cNvPicPr preferRelativeResize="0"/>
          <p:nvPr/>
        </p:nvPicPr>
        <p:blipFill rotWithShape="1">
          <a:blip r:embed="rId4">
            <a:alphaModFix/>
          </a:blip>
          <a:srcRect/>
          <a:stretch/>
        </p:blipFill>
        <p:spPr>
          <a:xfrm>
            <a:off x="3728300" y="979800"/>
            <a:ext cx="5157825" cy="5122350"/>
          </a:xfrm>
          <a:prstGeom prst="rect">
            <a:avLst/>
          </a:prstGeom>
          <a:noFill/>
          <a:ln>
            <a:noFill/>
          </a:ln>
        </p:spPr>
      </p:pic>
      <p:sp>
        <p:nvSpPr>
          <p:cNvPr id="425" name="Google Shape;425;gcc6f6f981e_7_116"/>
          <p:cNvSpPr txBox="1"/>
          <p:nvPr/>
        </p:nvSpPr>
        <p:spPr>
          <a:xfrm>
            <a:off x="919975" y="6021425"/>
            <a:ext cx="7077600" cy="6822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Arial"/>
                <a:ea typeface="Arial"/>
                <a:cs typeface="Arial"/>
                <a:sym typeface="Arial"/>
              </a:rPr>
              <a:t>28% of students surveyed reported that they would use the money they saved with OER to take additional courses</a:t>
            </a:r>
            <a:endParaRPr sz="17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cc39a38dce_0_323"/>
          <p:cNvSpPr txBox="1">
            <a:spLocks noGrp="1"/>
          </p:cNvSpPr>
          <p:nvPr>
            <p:ph type="title"/>
          </p:nvPr>
        </p:nvSpPr>
        <p:spPr>
          <a:xfrm>
            <a:off x="1088675" y="279397"/>
            <a:ext cx="7202400" cy="1346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600"/>
              <a:buFont typeface="Arial"/>
              <a:buNone/>
            </a:pPr>
            <a:r>
              <a:rPr lang="en-US"/>
              <a:t>Butte College Study</a:t>
            </a:r>
            <a:endParaRPr/>
          </a:p>
        </p:txBody>
      </p:sp>
      <p:sp>
        <p:nvSpPr>
          <p:cNvPr id="431" name="Google Shape;431;gcc39a38dce_0_323"/>
          <p:cNvSpPr txBox="1">
            <a:spLocks noGrp="1"/>
          </p:cNvSpPr>
          <p:nvPr>
            <p:ph type="body" idx="1"/>
          </p:nvPr>
        </p:nvSpPr>
        <p:spPr>
          <a:xfrm>
            <a:off x="1088675" y="6525000"/>
            <a:ext cx="2248500" cy="333000"/>
          </a:xfrm>
          <a:prstGeom prst="rect">
            <a:avLst/>
          </a:prstGeom>
          <a:noFill/>
          <a:ln>
            <a:noFill/>
          </a:ln>
        </p:spPr>
        <p:txBody>
          <a:bodyPr spcFirstLastPara="1" wrap="square" lIns="91425" tIns="45700" rIns="91425" bIns="45700" anchor="t" anchorCtr="0">
            <a:noAutofit/>
          </a:bodyPr>
          <a:lstStyle/>
          <a:p>
            <a:pPr marL="457200" lvl="0" indent="-228600" algn="l" rtl="0">
              <a:lnSpc>
                <a:spcPct val="120000"/>
              </a:lnSpc>
              <a:spcBef>
                <a:spcPts val="750"/>
              </a:spcBef>
              <a:spcAft>
                <a:spcPts val="0"/>
              </a:spcAft>
              <a:buSzPts val="1600"/>
              <a:buNone/>
            </a:pPr>
            <a:r>
              <a:rPr lang="en-US" sz="1100" u="sng">
                <a:solidFill>
                  <a:schemeClr val="hlink"/>
                </a:solidFill>
                <a:hlinkClick r:id="rId3"/>
              </a:rPr>
              <a:t>Source: cccoer.org</a:t>
            </a:r>
            <a:endParaRPr sz="1100"/>
          </a:p>
          <a:p>
            <a:pPr marL="0" lvl="0" indent="0" algn="l" rtl="0">
              <a:lnSpc>
                <a:spcPct val="120000"/>
              </a:lnSpc>
              <a:spcBef>
                <a:spcPts val="750"/>
              </a:spcBef>
              <a:spcAft>
                <a:spcPts val="0"/>
              </a:spcAft>
              <a:buSzPts val="1600"/>
              <a:buNone/>
            </a:pPr>
            <a:endParaRPr sz="1000"/>
          </a:p>
        </p:txBody>
      </p:sp>
      <p:pic>
        <p:nvPicPr>
          <p:cNvPr id="432" name="Google Shape;432;gcc39a38dce_0_323"/>
          <p:cNvPicPr preferRelativeResize="0"/>
          <p:nvPr/>
        </p:nvPicPr>
        <p:blipFill rotWithShape="1">
          <a:blip r:embed="rId4">
            <a:alphaModFix/>
          </a:blip>
          <a:srcRect/>
          <a:stretch/>
        </p:blipFill>
        <p:spPr>
          <a:xfrm>
            <a:off x="887975" y="1897650"/>
            <a:ext cx="7603800" cy="4627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3"/>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200"/>
              <a:buFont typeface="Arial"/>
              <a:buNone/>
            </a:pPr>
            <a:r>
              <a:rPr lang="en-US"/>
              <a:t>Resolution 9.05</a:t>
            </a:r>
            <a:endParaRPr/>
          </a:p>
        </p:txBody>
      </p:sp>
      <p:sp>
        <p:nvSpPr>
          <p:cNvPr id="479" name="Google Shape;479;p13"/>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p>
            <a:pPr marL="171446" lvl="0" indent="-190496" algn="l" rtl="0">
              <a:lnSpc>
                <a:spcPct val="120000"/>
              </a:lnSpc>
              <a:spcBef>
                <a:spcPts val="0"/>
              </a:spcBef>
              <a:spcAft>
                <a:spcPts val="0"/>
              </a:spcAft>
              <a:buSzPts val="2300"/>
              <a:buChar char="•"/>
            </a:pPr>
            <a:r>
              <a:rPr lang="en-US" sz="2300"/>
              <a:t>Developing an Anti-Racism, Diversity, Equity, and Inclusion Curriculum Audit Process for the Open Educational Resources Initiative</a:t>
            </a:r>
            <a:endParaRPr sz="1900"/>
          </a:p>
          <a:p>
            <a:pPr marL="171446" lvl="0" indent="-190496" algn="l" rtl="0">
              <a:lnSpc>
                <a:spcPct val="120000"/>
              </a:lnSpc>
              <a:spcBef>
                <a:spcPts val="750"/>
              </a:spcBef>
              <a:spcAft>
                <a:spcPts val="0"/>
              </a:spcAft>
              <a:buSzPts val="2300"/>
              <a:buChar char="•"/>
            </a:pPr>
            <a:r>
              <a:rPr lang="en-US" sz="2300"/>
              <a:t>If we can review OER for such things, why not review all texts to ensure that they are not sending the wrong messages to students?</a:t>
            </a:r>
            <a:endParaRPr sz="2300"/>
          </a:p>
          <a:p>
            <a:pPr marL="171446" lvl="0" indent="-190496" algn="l" rtl="0">
              <a:lnSpc>
                <a:spcPct val="120000"/>
              </a:lnSpc>
              <a:spcBef>
                <a:spcPts val="750"/>
              </a:spcBef>
              <a:spcAft>
                <a:spcPts val="0"/>
              </a:spcAft>
              <a:buSzPts val="2300"/>
              <a:buChar char="•"/>
            </a:pPr>
            <a:r>
              <a:rPr lang="en-US" sz="2300"/>
              <a:t>Adopt and adapt IDEA curriculum audit process at your own college</a:t>
            </a:r>
            <a:endParaRPr sz="2300"/>
          </a:p>
          <a:p>
            <a:pPr marL="171446" lvl="0" indent="-69846" algn="l" rtl="0">
              <a:lnSpc>
                <a:spcPct val="120000"/>
              </a:lnSpc>
              <a:spcBef>
                <a:spcPts val="750"/>
              </a:spcBef>
              <a:spcAft>
                <a:spcPts val="0"/>
              </a:spcAft>
              <a:buSzPts val="16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cf5ae6759c_0_9"/>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09.05 Develop an Anti-Racism, Diversity, Equity, and Inclusion Curriculum Audit Process</a:t>
            </a:r>
            <a:endParaRPr/>
          </a:p>
        </p:txBody>
      </p:sp>
      <p:sp>
        <p:nvSpPr>
          <p:cNvPr id="486" name="Google Shape;486;gcf5ae6759c_0_9"/>
          <p:cNvSpPr txBox="1">
            <a:spLocks noGrp="1"/>
          </p:cNvSpPr>
          <p:nvPr>
            <p:ph type="body" idx="1"/>
          </p:nvPr>
        </p:nvSpPr>
        <p:spPr>
          <a:xfrm>
            <a:off x="916250" y="2015725"/>
            <a:ext cx="7593900" cy="46479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Char char="•"/>
            </a:pPr>
            <a:r>
              <a:rPr lang="en-US" sz="2000">
                <a:solidFill>
                  <a:srgbClr val="000000"/>
                </a:solidFill>
              </a:rPr>
              <a:t>...develop an audit process and review framework to review and revise, as necessary, existing open educational resources to ensure that ASCCC OERI-supported open educational resources are equitable, inclusive, diverse, and anti-racist.</a:t>
            </a:r>
            <a:endParaRPr sz="2000">
              <a:solidFill>
                <a:srgbClr val="000000"/>
              </a:solidFill>
            </a:endParaRPr>
          </a:p>
          <a:p>
            <a:pPr marL="457200" lvl="0" indent="-355600" algn="l" rtl="0">
              <a:lnSpc>
                <a:spcPct val="100000"/>
              </a:lnSpc>
              <a:spcBef>
                <a:spcPts val="0"/>
              </a:spcBef>
              <a:spcAft>
                <a:spcPts val="0"/>
              </a:spcAft>
              <a:buSzPts val="2000"/>
              <a:buChar char="•"/>
            </a:pPr>
            <a:r>
              <a:rPr lang="en-US" sz="2000">
                <a:solidFill>
                  <a:srgbClr val="000000"/>
                </a:solidFill>
              </a:rPr>
              <a:t>...develop a curriculum audit process and review framework to assess instructional materials for equity, inclusiveness, diversity, and anti-racism and the process and framework available for local consideration, modification, and implementation; and</a:t>
            </a:r>
            <a:endParaRPr sz="2000">
              <a:solidFill>
                <a:srgbClr val="000000"/>
              </a:solidFill>
            </a:endParaRPr>
          </a:p>
          <a:p>
            <a:pPr marL="457200" lvl="0" indent="-355600" algn="l" rtl="0">
              <a:lnSpc>
                <a:spcPct val="100000"/>
              </a:lnSpc>
              <a:spcBef>
                <a:spcPts val="0"/>
              </a:spcBef>
              <a:spcAft>
                <a:spcPts val="0"/>
              </a:spcAft>
              <a:buSzPts val="2000"/>
              <a:buChar char="•"/>
            </a:pPr>
            <a:r>
              <a:rPr lang="en-US" sz="2000">
                <a:solidFill>
                  <a:srgbClr val="000000"/>
                </a:solidFill>
              </a:rPr>
              <a:t>….encourage local senates to provide guidance to faculty in developing and selecting equitable, inclusive, diverse and antiracist instructional materials.</a:t>
            </a:r>
            <a:endParaRPr sz="20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cf5ae6759c_0_3"/>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11.04 Ensure Compliance with Required Instructional Materials Regulations</a:t>
            </a:r>
            <a:endParaRPr/>
          </a:p>
        </p:txBody>
      </p:sp>
      <p:sp>
        <p:nvSpPr>
          <p:cNvPr id="507" name="Google Shape;507;gcf5ae6759c_0_3"/>
          <p:cNvSpPr txBox="1">
            <a:spLocks noGrp="1"/>
          </p:cNvSpPr>
          <p:nvPr>
            <p:ph type="body" idx="1"/>
          </p:nvPr>
        </p:nvSpPr>
        <p:spPr>
          <a:xfrm>
            <a:off x="860725" y="2015725"/>
            <a:ext cx="7704900" cy="4703400"/>
          </a:xfrm>
          <a:prstGeom prst="rect">
            <a:avLst/>
          </a:prstGeom>
        </p:spPr>
        <p:txBody>
          <a:bodyPr spcFirstLastPara="1" wrap="square" lIns="91425" tIns="45700" rIns="91425" bIns="45700" anchor="t" anchorCtr="0">
            <a:normAutofit fontScale="92500" lnSpcReduction="20000"/>
          </a:bodyPr>
          <a:lstStyle/>
          <a:p>
            <a:pPr marL="0" lvl="0" indent="0" algn="l" rtl="0">
              <a:spcBef>
                <a:spcPts val="750"/>
              </a:spcBef>
              <a:spcAft>
                <a:spcPts val="0"/>
              </a:spcAft>
              <a:buNone/>
            </a:pPr>
            <a:endParaRPr sz="1800">
              <a:solidFill>
                <a:srgbClr val="000000"/>
              </a:solidFill>
            </a:endParaRPr>
          </a:p>
          <a:p>
            <a:pPr marL="457200" lvl="0" indent="-328453" algn="l" rtl="0">
              <a:lnSpc>
                <a:spcPct val="115000"/>
              </a:lnSpc>
              <a:spcBef>
                <a:spcPts val="0"/>
              </a:spcBef>
              <a:spcAft>
                <a:spcPts val="0"/>
              </a:spcAft>
              <a:buSzPct val="100000"/>
              <a:buChar char="•"/>
            </a:pPr>
            <a:r>
              <a:rPr lang="en-US" sz="1700">
                <a:solidFill>
                  <a:srgbClr val="000000"/>
                </a:solidFill>
              </a:rPr>
              <a:t>...encourage local academic senates to review, revise, and implement their district policies or practices that “shall direct instructors to take reasonable steps to minimize the cost and ensure the necessity of instructional materials” to ensure that they are effective and take steps to ensure that all faculty are informed of the requirements established in California Code of Regulations Title 5 §59400; and      </a:t>
            </a:r>
            <a:endParaRPr sz="1700">
              <a:solidFill>
                <a:srgbClr val="000000"/>
              </a:solidFill>
            </a:endParaRPr>
          </a:p>
          <a:p>
            <a:pPr marL="457200" lvl="0" indent="0" algn="l" rtl="0">
              <a:lnSpc>
                <a:spcPct val="115000"/>
              </a:lnSpc>
              <a:spcBef>
                <a:spcPts val="0"/>
              </a:spcBef>
              <a:spcAft>
                <a:spcPts val="0"/>
              </a:spcAft>
              <a:buNone/>
            </a:pPr>
            <a:endParaRPr sz="1700">
              <a:solidFill>
                <a:srgbClr val="000000"/>
              </a:solidFill>
            </a:endParaRPr>
          </a:p>
          <a:p>
            <a:pPr marL="457200" lvl="0" indent="-328453" algn="l" rtl="0">
              <a:lnSpc>
                <a:spcPct val="115000"/>
              </a:lnSpc>
              <a:spcBef>
                <a:spcPts val="0"/>
              </a:spcBef>
              <a:spcAft>
                <a:spcPts val="0"/>
              </a:spcAft>
              <a:buSzPct val="100000"/>
              <a:buChar char="•"/>
            </a:pPr>
            <a:r>
              <a:rPr lang="en-US" sz="1700">
                <a:solidFill>
                  <a:srgbClr val="000000"/>
                </a:solidFill>
              </a:rPr>
              <a:t>...collaborate with system partners to provide local academic senates and colleges with guidance related to ensuring they are compliant with the following element of California Code of Regulations Title 5 §59400:            </a:t>
            </a:r>
            <a:endParaRPr sz="1700">
              <a:solidFill>
                <a:srgbClr val="000000"/>
              </a:solidFill>
            </a:endParaRPr>
          </a:p>
          <a:p>
            <a:pPr marL="914400" lvl="0" indent="0" algn="l" rtl="0">
              <a:spcBef>
                <a:spcPts val="750"/>
              </a:spcBef>
              <a:spcAft>
                <a:spcPts val="0"/>
              </a:spcAft>
              <a:buNone/>
            </a:pPr>
            <a:r>
              <a:rPr lang="en-US" sz="1700">
                <a:solidFill>
                  <a:srgbClr val="000000"/>
                </a:solidFill>
              </a:rPr>
              <a:t>(c)Where instructional materials are available to a student temporarily through a license or access fee, the student shall be provided options at the time of purchase to maintain full access to the instructional materials for varying periods of time ranging from the length of the class up to at least two years. The terms of the license or access fee shall be provided to the student in a clear and understandable manner prior to purchase.</a:t>
            </a:r>
            <a:endParaRPr sz="17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d22745eacf_0_8"/>
          <p:cNvSpPr txBox="1">
            <a:spLocks noGrp="1"/>
          </p:cNvSpPr>
          <p:nvPr>
            <p:ph type="title"/>
          </p:nvPr>
        </p:nvSpPr>
        <p:spPr>
          <a:xfrm>
            <a:off x="1088686" y="808303"/>
            <a:ext cx="7202400" cy="893100"/>
          </a:xfrm>
          <a:prstGeom prst="rect">
            <a:avLst/>
          </a:prstGeom>
        </p:spPr>
        <p:txBody>
          <a:bodyPr spcFirstLastPara="1" wrap="square" lIns="91425" tIns="45700" rIns="91425" bIns="45700" anchor="b" anchorCtr="0">
            <a:noAutofit/>
          </a:bodyPr>
          <a:lstStyle/>
          <a:p>
            <a:pPr marL="0" lvl="0" indent="0" algn="l" rtl="0">
              <a:lnSpc>
                <a:spcPct val="115000"/>
              </a:lnSpc>
              <a:spcBef>
                <a:spcPts val="1800"/>
              </a:spcBef>
              <a:spcAft>
                <a:spcPts val="0"/>
              </a:spcAft>
              <a:buNone/>
            </a:pPr>
            <a:endParaRPr sz="2600" b="1">
              <a:solidFill>
                <a:srgbClr val="FFFFFF"/>
              </a:solidFill>
            </a:endParaRPr>
          </a:p>
          <a:p>
            <a:pPr marL="0" lvl="0" indent="0" algn="l" rtl="0">
              <a:lnSpc>
                <a:spcPct val="115000"/>
              </a:lnSpc>
              <a:spcBef>
                <a:spcPts val="1800"/>
              </a:spcBef>
              <a:spcAft>
                <a:spcPts val="0"/>
              </a:spcAft>
              <a:buNone/>
            </a:pPr>
            <a:endParaRPr sz="2600" b="1">
              <a:solidFill>
                <a:srgbClr val="FFFFFF"/>
              </a:solidFill>
            </a:endParaRPr>
          </a:p>
          <a:p>
            <a:pPr marL="0" lvl="0" indent="0" algn="l" rtl="0">
              <a:lnSpc>
                <a:spcPct val="115000"/>
              </a:lnSpc>
              <a:spcBef>
                <a:spcPts val="1800"/>
              </a:spcBef>
              <a:spcAft>
                <a:spcPts val="0"/>
              </a:spcAft>
              <a:buNone/>
            </a:pPr>
            <a:endParaRPr sz="2600" b="1">
              <a:solidFill>
                <a:srgbClr val="FFFFFF"/>
              </a:solidFill>
            </a:endParaRPr>
          </a:p>
          <a:p>
            <a:pPr marL="0" lvl="0" indent="0" algn="l" rtl="0">
              <a:lnSpc>
                <a:spcPct val="115000"/>
              </a:lnSpc>
              <a:spcBef>
                <a:spcPts val="1800"/>
              </a:spcBef>
              <a:spcAft>
                <a:spcPts val="0"/>
              </a:spcAft>
              <a:buNone/>
            </a:pPr>
            <a:endParaRPr sz="2600" b="1">
              <a:solidFill>
                <a:srgbClr val="FFFFFF"/>
              </a:solidFill>
            </a:endParaRPr>
          </a:p>
          <a:p>
            <a:pPr marL="0" lvl="0" indent="0" algn="l" rtl="0">
              <a:lnSpc>
                <a:spcPct val="115000"/>
              </a:lnSpc>
              <a:spcBef>
                <a:spcPts val="1800"/>
              </a:spcBef>
              <a:spcAft>
                <a:spcPts val="0"/>
              </a:spcAft>
              <a:buNone/>
            </a:pPr>
            <a:endParaRPr sz="2600" b="1">
              <a:solidFill>
                <a:srgbClr val="FFFFFF"/>
              </a:solidFill>
            </a:endParaRPr>
          </a:p>
          <a:p>
            <a:pPr marL="0" lvl="0" indent="0" algn="l" rtl="0">
              <a:lnSpc>
                <a:spcPct val="115000"/>
              </a:lnSpc>
              <a:spcBef>
                <a:spcPts val="1800"/>
              </a:spcBef>
              <a:spcAft>
                <a:spcPts val="0"/>
              </a:spcAft>
              <a:buNone/>
            </a:pPr>
            <a:endParaRPr sz="2600" b="1">
              <a:solidFill>
                <a:srgbClr val="FFFFFF"/>
              </a:solidFill>
            </a:endParaRPr>
          </a:p>
          <a:p>
            <a:pPr marL="0" lvl="0" indent="0" algn="l" rtl="0">
              <a:lnSpc>
                <a:spcPct val="115000"/>
              </a:lnSpc>
              <a:spcBef>
                <a:spcPts val="1800"/>
              </a:spcBef>
              <a:spcAft>
                <a:spcPts val="0"/>
              </a:spcAft>
              <a:buNone/>
            </a:pPr>
            <a:r>
              <a:rPr lang="en-US" sz="2600" b="1">
                <a:solidFill>
                  <a:srgbClr val="FFFFFF"/>
                </a:solidFill>
              </a:rPr>
              <a:t>13.01 Institutionalizing Open Educational Resources</a:t>
            </a:r>
            <a:endParaRPr sz="2600" b="1">
              <a:solidFill>
                <a:srgbClr val="FFFFFF"/>
              </a:solidFill>
            </a:endParaRPr>
          </a:p>
          <a:p>
            <a:pPr marL="0" lvl="0" indent="0" algn="l" rtl="0">
              <a:spcBef>
                <a:spcPts val="400"/>
              </a:spcBef>
              <a:spcAft>
                <a:spcPts val="0"/>
              </a:spcAft>
              <a:buNone/>
            </a:pPr>
            <a:endParaRPr/>
          </a:p>
        </p:txBody>
      </p:sp>
      <p:sp>
        <p:nvSpPr>
          <p:cNvPr id="514" name="Google Shape;514;gd22745eacf_0_8"/>
          <p:cNvSpPr txBox="1">
            <a:spLocks noGrp="1"/>
          </p:cNvSpPr>
          <p:nvPr>
            <p:ph type="body" idx="1"/>
          </p:nvPr>
        </p:nvSpPr>
        <p:spPr>
          <a:xfrm>
            <a:off x="1088686" y="2015735"/>
            <a:ext cx="7202400" cy="4039200"/>
          </a:xfrm>
          <a:prstGeom prst="rect">
            <a:avLst/>
          </a:prstGeom>
        </p:spPr>
        <p:txBody>
          <a:bodyPr spcFirstLastPara="1" wrap="square" lIns="91425" tIns="45700" rIns="91425" bIns="45700" anchor="t" anchorCtr="0">
            <a:noAutofit/>
          </a:bodyPr>
          <a:lstStyle/>
          <a:p>
            <a:pPr marL="457200" lvl="0" indent="-361950" algn="l" rtl="0">
              <a:lnSpc>
                <a:spcPct val="115000"/>
              </a:lnSpc>
              <a:spcBef>
                <a:spcPts val="0"/>
              </a:spcBef>
              <a:spcAft>
                <a:spcPts val="0"/>
              </a:spcAft>
              <a:buSzPts val="2100"/>
              <a:buChar char="•"/>
            </a:pPr>
            <a:r>
              <a:rPr lang="en-US" sz="2100"/>
              <a:t>...encourage local academic senates to collaborate with other constituencies to integrate open educational resources into their colleges’ guiding resources, including institutional goals, educational master plan, equity plan, accreditation institutional self-evaluation report, board policies, and administrative procedures or regulations; and</a:t>
            </a:r>
            <a:endParaRPr sz="2100"/>
          </a:p>
          <a:p>
            <a:pPr marL="457200" lvl="0" indent="-361950" algn="l" rtl="0">
              <a:lnSpc>
                <a:spcPct val="115000"/>
              </a:lnSpc>
              <a:spcBef>
                <a:spcPts val="0"/>
              </a:spcBef>
              <a:spcAft>
                <a:spcPts val="0"/>
              </a:spcAft>
              <a:buSzPts val="2100"/>
              <a:buChar char="•"/>
            </a:pPr>
            <a:r>
              <a:rPr lang="en-US" sz="2100"/>
              <a:t> ...curate a collection of resources to assist local senates in pursuing the institutionalization of open educational resources at the local level no later than Spring 2022.</a:t>
            </a:r>
            <a:endParaRPr sz="2100"/>
          </a:p>
          <a:p>
            <a:pPr marL="0" lvl="0" indent="0" algn="l" rtl="0">
              <a:spcBef>
                <a:spcPts val="75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17"/>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Questions and Answers</a:t>
            </a:r>
            <a:endParaRPr sz="3200"/>
          </a:p>
        </p:txBody>
      </p:sp>
      <p:pic>
        <p:nvPicPr>
          <p:cNvPr id="527" name="Google Shape;527;p17"/>
          <p:cNvPicPr preferRelativeResize="0">
            <a:picLocks noGrp="1"/>
          </p:cNvPicPr>
          <p:nvPr>
            <p:ph type="body" idx="1"/>
          </p:nvPr>
        </p:nvPicPr>
        <p:blipFill rotWithShape="1">
          <a:blip r:embed="rId3">
            <a:alphaModFix/>
          </a:blip>
          <a:srcRect/>
          <a:stretch/>
        </p:blipFill>
        <p:spPr>
          <a:xfrm>
            <a:off x="1660128" y="2016125"/>
            <a:ext cx="6060282" cy="4040188"/>
          </a:xfrm>
          <a:prstGeom prst="rect">
            <a:avLst/>
          </a:prstGeom>
          <a:noFill/>
          <a:ln>
            <a:noFill/>
          </a:ln>
        </p:spPr>
      </p:pic>
      <p:sp>
        <p:nvSpPr>
          <p:cNvPr id="528" name="Google Shape;528;p17"/>
          <p:cNvSpPr/>
          <p:nvPr/>
        </p:nvSpPr>
        <p:spPr>
          <a:xfrm>
            <a:off x="2871186" y="6184638"/>
            <a:ext cx="3352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Photo by </a:t>
            </a:r>
            <a:r>
              <a:rPr lang="en-US" sz="18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Pixabay</a:t>
            </a:r>
            <a:r>
              <a:rPr lang="en-US" sz="1800" b="0" i="0" u="none" strike="noStrike" cap="none">
                <a:solidFill>
                  <a:schemeClr val="dk1"/>
                </a:solidFill>
                <a:latin typeface="Arial"/>
                <a:ea typeface="Arial"/>
                <a:cs typeface="Arial"/>
                <a:sym typeface="Arial"/>
              </a:rPr>
              <a:t> from </a:t>
            </a:r>
            <a:r>
              <a:rPr lang="en-US" sz="1800" b="1"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Pexels</a:t>
            </a:r>
            <a:endParaRPr sz="18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4" name="Google Shape;534;p18"/>
          <p:cNvSpPr txBox="1"/>
          <p:nvPr/>
        </p:nvSpPr>
        <p:spPr>
          <a:xfrm>
            <a:off x="3342200" y="6403150"/>
            <a:ext cx="5802000" cy="454500"/>
          </a:xfrm>
          <a:prstGeom prst="rect">
            <a:avLst/>
          </a:prstGeom>
          <a:solidFill>
            <a:srgbClr val="9FC5E8"/>
          </a:solid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Open Culture Sky Image by Suzanne Wakim is based on </a:t>
            </a:r>
            <a:r>
              <a:rPr lang="en-US" sz="1000" u="sng">
                <a:solidFill>
                  <a:schemeClr val="hlink"/>
                </a:solidFill>
                <a:latin typeface="Arial"/>
                <a:ea typeface="Arial"/>
                <a:cs typeface="Arial"/>
                <a:sym typeface="Arial"/>
                <a:hlinkClick r:id="rId4"/>
              </a:rPr>
              <a:t>OA-prezi-1</a:t>
            </a:r>
            <a:r>
              <a:rPr lang="en-US" sz="1000">
                <a:solidFill>
                  <a:schemeClr val="dk1"/>
                </a:solidFill>
                <a:latin typeface="Arial"/>
                <a:ea typeface="Arial"/>
                <a:cs typeface="Arial"/>
                <a:sym typeface="Arial"/>
              </a:rPr>
              <a:t> by </a:t>
            </a:r>
            <a:r>
              <a:rPr lang="en-US" sz="1000" u="sng">
                <a:solidFill>
                  <a:schemeClr val="hlink"/>
                </a:solidFill>
                <a:latin typeface="Arial"/>
                <a:ea typeface="Arial"/>
                <a:cs typeface="Arial"/>
                <a:sym typeface="Arial"/>
                <a:hlinkClick r:id="rId5"/>
              </a:rPr>
              <a:t>Gideon Burton</a:t>
            </a:r>
            <a:r>
              <a:rPr lang="en-US" sz="1000">
                <a:solidFill>
                  <a:schemeClr val="dk1"/>
                </a:solidFill>
                <a:latin typeface="Arial"/>
                <a:ea typeface="Arial"/>
                <a:cs typeface="Arial"/>
                <a:sym typeface="Arial"/>
              </a:rPr>
              <a:t>.  These works are licensed under an </a:t>
            </a:r>
            <a:r>
              <a:rPr lang="en-US" sz="1000" u="sng">
                <a:solidFill>
                  <a:schemeClr val="hlink"/>
                </a:solidFill>
                <a:latin typeface="Arial"/>
                <a:ea typeface="Arial"/>
                <a:cs typeface="Arial"/>
                <a:sym typeface="Arial"/>
                <a:hlinkClick r:id="rId4"/>
              </a:rPr>
              <a:t>attribution-ShareAlike  2.0 Generic </a:t>
            </a:r>
            <a:r>
              <a:rPr lang="en-US" sz="1000">
                <a:solidFill>
                  <a:schemeClr val="dk1"/>
                </a:solidFill>
                <a:latin typeface="Arial"/>
                <a:ea typeface="Arial"/>
                <a:cs typeface="Arial"/>
                <a:sym typeface="Arial"/>
              </a:rPr>
              <a:t>(CC BY-SA 2.0) license.</a:t>
            </a:r>
            <a:endParaRPr sz="10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9"/>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a:t>More Information</a:t>
            </a:r>
            <a:endParaRPr/>
          </a:p>
        </p:txBody>
      </p:sp>
      <p:sp>
        <p:nvSpPr>
          <p:cNvPr id="540" name="Google Shape;540;p19"/>
          <p:cNvSpPr txBox="1">
            <a:spLocks noGrp="1"/>
          </p:cNvSpPr>
          <p:nvPr>
            <p:ph type="body" idx="1"/>
          </p:nvPr>
        </p:nvSpPr>
        <p:spPr>
          <a:xfrm>
            <a:off x="1088686" y="2015732"/>
            <a:ext cx="7202456" cy="4039916"/>
          </a:xfrm>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ts val="2800"/>
              <a:buChar char="•"/>
            </a:pPr>
            <a:r>
              <a:rPr lang="en-US" sz="2800" u="sng">
                <a:solidFill>
                  <a:schemeClr val="hlink"/>
                </a:solidFill>
                <a:hlinkClick r:id="rId3"/>
              </a:rPr>
              <a:t>ASCCC OERI Website </a:t>
            </a:r>
            <a:r>
              <a:rPr lang="en-US" sz="2800"/>
              <a:t>(asccc-oeri.org)</a:t>
            </a:r>
            <a:endParaRPr sz="2800"/>
          </a:p>
          <a:p>
            <a:pPr marL="514337" lvl="1" indent="-260346" algn="l" rtl="0">
              <a:lnSpc>
                <a:spcPct val="120000"/>
              </a:lnSpc>
              <a:spcBef>
                <a:spcPts val="0"/>
              </a:spcBef>
              <a:spcAft>
                <a:spcPts val="0"/>
              </a:spcAft>
              <a:buSzPts val="2800"/>
              <a:buChar char="•"/>
            </a:pPr>
            <a:r>
              <a:rPr lang="en-US" sz="2800"/>
              <a:t>Resources</a:t>
            </a:r>
            <a:endParaRPr sz="2800"/>
          </a:p>
          <a:p>
            <a:pPr marL="514337" lvl="1" indent="-260346" algn="l" rtl="0">
              <a:lnSpc>
                <a:spcPct val="120000"/>
              </a:lnSpc>
              <a:spcBef>
                <a:spcPts val="0"/>
              </a:spcBef>
              <a:spcAft>
                <a:spcPts val="0"/>
              </a:spcAft>
              <a:buSzPts val="2800"/>
              <a:buChar char="•"/>
            </a:pPr>
            <a:r>
              <a:rPr lang="en-US" sz="2800"/>
              <a:t>Webinars and Events</a:t>
            </a:r>
            <a:endParaRPr sz="2800"/>
          </a:p>
          <a:p>
            <a:pPr marL="171446" lvl="0" indent="-177800" algn="l" rtl="0">
              <a:lnSpc>
                <a:spcPct val="120000"/>
              </a:lnSpc>
              <a:spcBef>
                <a:spcPts val="750"/>
              </a:spcBef>
              <a:spcAft>
                <a:spcPts val="0"/>
              </a:spcAft>
              <a:buSzPts val="2800"/>
              <a:buChar char="•"/>
            </a:pPr>
            <a:r>
              <a:rPr lang="en-US" sz="2800" u="sng">
                <a:solidFill>
                  <a:schemeClr val="hlink"/>
                </a:solidFill>
                <a:hlinkClick r:id="rId4"/>
              </a:rPr>
              <a:t>ASCCC OER E-Mail</a:t>
            </a:r>
            <a:r>
              <a:rPr lang="en-US" sz="2800"/>
              <a:t> (</a:t>
            </a:r>
            <a:r>
              <a:rPr lang="en-US" sz="2800" u="sng">
                <a:solidFill>
                  <a:schemeClr val="hlink"/>
                </a:solidFill>
                <a:hlinkClick r:id="rId5"/>
              </a:rPr>
              <a:t>oeri@asccc.org)</a:t>
            </a:r>
            <a:endParaRPr sz="2800"/>
          </a:p>
          <a:p>
            <a:pPr marL="171446" lvl="0" indent="0" algn="l" rtl="0">
              <a:lnSpc>
                <a:spcPct val="120000"/>
              </a:lnSpc>
              <a:spcBef>
                <a:spcPts val="750"/>
              </a:spcBef>
              <a:spcAft>
                <a:spcPts val="0"/>
              </a:spcAft>
              <a:buNone/>
            </a:pPr>
            <a:endParaRPr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0"/>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546" name="Google Shape;546;p20"/>
          <p:cNvPicPr preferRelativeResize="0">
            <a:picLocks noGrp="1"/>
          </p:cNvPicPr>
          <p:nvPr>
            <p:ph type="body" idx="1"/>
          </p:nvPr>
        </p:nvPicPr>
        <p:blipFill rotWithShape="1">
          <a:blip r:embed="rId3">
            <a:alphaModFix/>
          </a:blip>
          <a:srcRect/>
          <a:stretch/>
        </p:blipFill>
        <p:spPr>
          <a:xfrm>
            <a:off x="1996456" y="2077909"/>
            <a:ext cx="2693458" cy="4040188"/>
          </a:xfrm>
          <a:prstGeom prst="rect">
            <a:avLst/>
          </a:prstGeom>
          <a:noFill/>
          <a:ln>
            <a:noFill/>
          </a:ln>
        </p:spPr>
      </p:pic>
      <p:sp>
        <p:nvSpPr>
          <p:cNvPr id="547" name="Google Shape;547;p20"/>
          <p:cNvSpPr/>
          <p:nvPr/>
        </p:nvSpPr>
        <p:spPr>
          <a:xfrm>
            <a:off x="5214550" y="3451672"/>
            <a:ext cx="25454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Photo by </a:t>
            </a:r>
            <a:r>
              <a:rPr lang="en-US" sz="1800" b="1"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Thgusstavo Santana</a:t>
            </a:r>
            <a:r>
              <a:rPr lang="en-US" sz="1800">
                <a:solidFill>
                  <a:schemeClr val="dk1"/>
                </a:solidFill>
                <a:latin typeface="Arial"/>
                <a:ea typeface="Arial"/>
                <a:cs typeface="Arial"/>
                <a:sym typeface="Arial"/>
              </a:rPr>
              <a:t> from </a:t>
            </a:r>
            <a:r>
              <a:rPr lang="en-US" sz="1800" b="1" u="sng">
                <a:solidFill>
                  <a:schemeClr val="dk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Pexels</a:t>
            </a:r>
            <a:endParaRPr sz="1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Arial"/>
              <a:buNone/>
            </a:pPr>
            <a:r>
              <a:rPr lang="en-US" sz="3600">
                <a:latin typeface="Arial"/>
                <a:ea typeface="Arial"/>
                <a:cs typeface="Arial"/>
                <a:sym typeface="Arial"/>
              </a:rPr>
              <a:t>Your Presenters</a:t>
            </a:r>
            <a:endParaRPr sz="3600">
              <a:latin typeface="Arial"/>
              <a:ea typeface="Arial"/>
              <a:cs typeface="Arial"/>
              <a:sym typeface="Arial"/>
            </a:endParaRPr>
          </a:p>
        </p:txBody>
      </p:sp>
      <p:sp>
        <p:nvSpPr>
          <p:cNvPr id="298" name="Google Shape;298;p4"/>
          <p:cNvSpPr txBox="1">
            <a:spLocks noGrp="1"/>
          </p:cNvSpPr>
          <p:nvPr>
            <p:ph type="body" idx="1"/>
          </p:nvPr>
        </p:nvSpPr>
        <p:spPr>
          <a:xfrm>
            <a:off x="890850" y="2107175"/>
            <a:ext cx="7606200" cy="4510200"/>
          </a:xfrm>
          <a:prstGeom prst="rect">
            <a:avLst/>
          </a:prstGeom>
          <a:noFill/>
          <a:ln>
            <a:noFill/>
          </a:ln>
        </p:spPr>
        <p:txBody>
          <a:bodyPr spcFirstLastPara="1" wrap="square" lIns="91425" tIns="45700" rIns="91425" bIns="45700" anchor="t" anchorCtr="0">
            <a:noAutofit/>
          </a:bodyPr>
          <a:lstStyle/>
          <a:p>
            <a:pPr marL="171446" lvl="0" indent="-177800" algn="l" rtl="0">
              <a:lnSpc>
                <a:spcPct val="100000"/>
              </a:lnSpc>
              <a:spcBef>
                <a:spcPts val="0"/>
              </a:spcBef>
              <a:spcAft>
                <a:spcPts val="0"/>
              </a:spcAft>
              <a:buSzPts val="2800"/>
              <a:buChar char="•"/>
            </a:pPr>
            <a:r>
              <a:rPr lang="en-US" sz="3200" dirty="0" smtClean="0"/>
              <a:t>Julie </a:t>
            </a:r>
            <a:r>
              <a:rPr lang="en-US" sz="3200" dirty="0"/>
              <a:t>Bruno, Communication Studies, </a:t>
            </a:r>
            <a:r>
              <a:rPr lang="en-US" sz="3200" dirty="0" smtClean="0"/>
              <a:t>Sierra</a:t>
            </a:r>
          </a:p>
          <a:p>
            <a:pPr marL="628646" lvl="1" indent="-177800">
              <a:lnSpc>
                <a:spcPct val="100000"/>
              </a:lnSpc>
              <a:spcBef>
                <a:spcPts val="0"/>
              </a:spcBef>
              <a:buSzPts val="2800"/>
            </a:pPr>
            <a:r>
              <a:rPr lang="en-US" sz="3200" dirty="0" smtClean="0"/>
              <a:t>ASCCC OERI Communications Lead</a:t>
            </a:r>
            <a:r>
              <a:rPr lang="en-US" sz="3200" dirty="0" smtClean="0"/>
              <a:t> </a:t>
            </a:r>
            <a:endParaRPr sz="3200" dirty="0"/>
          </a:p>
          <a:p>
            <a:pPr marL="171446" lvl="0" indent="-177800" algn="l" rtl="0">
              <a:lnSpc>
                <a:spcPct val="100000"/>
              </a:lnSpc>
              <a:spcBef>
                <a:spcPts val="750"/>
              </a:spcBef>
              <a:spcAft>
                <a:spcPts val="0"/>
              </a:spcAft>
              <a:buSzPts val="2800"/>
              <a:buChar char="•"/>
            </a:pPr>
            <a:r>
              <a:rPr lang="en-US" sz="3200" dirty="0" smtClean="0"/>
              <a:t>Michelle </a:t>
            </a:r>
            <a:r>
              <a:rPr lang="en-US" sz="3200" dirty="0"/>
              <a:t>Pilati, Psychology, Rio </a:t>
            </a:r>
            <a:r>
              <a:rPr lang="en-US" sz="3200" dirty="0" smtClean="0"/>
              <a:t>Hondo</a:t>
            </a:r>
          </a:p>
          <a:p>
            <a:pPr marL="628646" lvl="1" indent="-177800">
              <a:lnSpc>
                <a:spcPct val="100000"/>
              </a:lnSpc>
              <a:spcBef>
                <a:spcPts val="750"/>
              </a:spcBef>
              <a:buSzPts val="2800"/>
            </a:pPr>
            <a:r>
              <a:rPr lang="en-US" sz="3200" dirty="0" smtClean="0"/>
              <a:t>ASCCC OERI Faculty Lead</a:t>
            </a:r>
            <a:endParaRPr lang="en-US" sz="3200" dirty="0"/>
          </a:p>
          <a:p>
            <a:pPr marL="171446" lvl="0" indent="-177800" algn="l" rtl="0">
              <a:lnSpc>
                <a:spcPct val="100000"/>
              </a:lnSpc>
              <a:spcBef>
                <a:spcPts val="750"/>
              </a:spcBef>
              <a:spcAft>
                <a:spcPts val="0"/>
              </a:spcAft>
              <a:buSzPts val="2800"/>
              <a:buChar char="•"/>
            </a:pPr>
            <a:r>
              <a:rPr lang="en-US" sz="3200" dirty="0" smtClean="0"/>
              <a:t>Sally </a:t>
            </a:r>
            <a:r>
              <a:rPr lang="en-US" sz="3200" dirty="0"/>
              <a:t>Potter, English for Multi-Lingual Students/Linguistics, Fresno City </a:t>
            </a:r>
            <a:endParaRPr lang="en-US" sz="3200" dirty="0" smtClean="0"/>
          </a:p>
          <a:p>
            <a:pPr marL="628646" lvl="1" indent="-177800">
              <a:lnSpc>
                <a:spcPct val="100000"/>
              </a:lnSpc>
              <a:spcBef>
                <a:spcPts val="750"/>
              </a:spcBef>
              <a:buSzPts val="2800"/>
            </a:pPr>
            <a:r>
              <a:rPr lang="en-US" sz="3200" dirty="0" smtClean="0"/>
              <a:t>ASCCC OERI Area A Lead</a:t>
            </a:r>
            <a:endParaRPr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Arial"/>
              <a:buNone/>
            </a:pPr>
            <a:r>
              <a:rPr lang="en-US" sz="3600">
                <a:latin typeface="Arial"/>
                <a:ea typeface="Arial"/>
                <a:cs typeface="Arial"/>
                <a:sym typeface="Arial"/>
              </a:rPr>
              <a:t>Overview</a:t>
            </a:r>
            <a:endParaRPr sz="3600">
              <a:latin typeface="Arial"/>
              <a:ea typeface="Arial"/>
              <a:cs typeface="Arial"/>
              <a:sym typeface="Arial"/>
            </a:endParaRPr>
          </a:p>
        </p:txBody>
      </p:sp>
      <p:sp>
        <p:nvSpPr>
          <p:cNvPr id="304" name="Google Shape;304;p5"/>
          <p:cNvSpPr txBox="1">
            <a:spLocks noGrp="1"/>
          </p:cNvSpPr>
          <p:nvPr>
            <p:ph type="body" idx="1"/>
          </p:nvPr>
        </p:nvSpPr>
        <p:spPr>
          <a:xfrm>
            <a:off x="1088674" y="2015724"/>
            <a:ext cx="7534500" cy="4581000"/>
          </a:xfrm>
          <a:prstGeom prst="rect">
            <a:avLst/>
          </a:prstGeom>
          <a:noFill/>
          <a:ln>
            <a:noFill/>
          </a:ln>
        </p:spPr>
        <p:txBody>
          <a:bodyPr spcFirstLastPara="1" wrap="square" lIns="91425" tIns="45700" rIns="91425" bIns="45700" anchor="t" anchorCtr="0">
            <a:noAutofit/>
          </a:bodyPr>
          <a:lstStyle/>
          <a:p>
            <a:pPr marL="171446" lvl="0" indent="-203200" algn="l" rtl="0">
              <a:lnSpc>
                <a:spcPct val="100000"/>
              </a:lnSpc>
              <a:spcBef>
                <a:spcPts val="0"/>
              </a:spcBef>
              <a:spcAft>
                <a:spcPts val="0"/>
              </a:spcAft>
              <a:buSzPts val="3200"/>
              <a:buChar char="•"/>
            </a:pPr>
            <a:r>
              <a:rPr lang="en-US" sz="3200" dirty="0"/>
              <a:t> </a:t>
            </a:r>
            <a:r>
              <a:rPr lang="en-US" sz="3200" dirty="0" smtClean="0"/>
              <a:t>OER Basics</a:t>
            </a:r>
            <a:endParaRPr dirty="0"/>
          </a:p>
          <a:p>
            <a:pPr marL="171446" lvl="0" indent="-203200" algn="l" rtl="0">
              <a:lnSpc>
                <a:spcPct val="100000"/>
              </a:lnSpc>
              <a:spcBef>
                <a:spcPts val="750"/>
              </a:spcBef>
              <a:spcAft>
                <a:spcPts val="0"/>
              </a:spcAft>
              <a:buSzPts val="3200"/>
              <a:buChar char="•"/>
            </a:pPr>
            <a:r>
              <a:rPr lang="en-US" sz="3200" dirty="0"/>
              <a:t> </a:t>
            </a:r>
            <a:r>
              <a:rPr lang="en-US" sz="3200" dirty="0" smtClean="0"/>
              <a:t>OER and Curriculum</a:t>
            </a:r>
          </a:p>
          <a:p>
            <a:pPr marL="171446" lvl="0" indent="-203200" algn="l" rtl="0">
              <a:lnSpc>
                <a:spcPct val="100000"/>
              </a:lnSpc>
              <a:spcBef>
                <a:spcPts val="750"/>
              </a:spcBef>
              <a:spcAft>
                <a:spcPts val="0"/>
              </a:spcAft>
              <a:buSzPts val="3200"/>
              <a:buChar char="•"/>
            </a:pPr>
            <a:r>
              <a:rPr lang="en-US" sz="3200" dirty="0"/>
              <a:t> </a:t>
            </a:r>
            <a:r>
              <a:rPr lang="en-US" sz="3200" dirty="0" smtClean="0"/>
              <a:t>OER and Articulation</a:t>
            </a:r>
            <a:endParaRPr dirty="0"/>
          </a:p>
          <a:p>
            <a:pPr marL="171446" lvl="0" indent="-203200" algn="l" rtl="0">
              <a:lnSpc>
                <a:spcPct val="100000"/>
              </a:lnSpc>
              <a:spcBef>
                <a:spcPts val="750"/>
              </a:spcBef>
              <a:spcAft>
                <a:spcPts val="0"/>
              </a:spcAft>
              <a:buSzPts val="3200"/>
              <a:buChar char="•"/>
            </a:pPr>
            <a:r>
              <a:rPr lang="en-US" sz="3200" dirty="0"/>
              <a:t> OER and IDEA</a:t>
            </a:r>
            <a:endParaRPr dirty="0"/>
          </a:p>
          <a:p>
            <a:pPr marL="171446" lvl="0" indent="-203200" algn="l" rtl="0">
              <a:lnSpc>
                <a:spcPct val="100000"/>
              </a:lnSpc>
              <a:spcBef>
                <a:spcPts val="750"/>
              </a:spcBef>
              <a:spcAft>
                <a:spcPts val="0"/>
              </a:spcAft>
              <a:buSzPts val="3200"/>
              <a:buChar char="•"/>
            </a:pPr>
            <a:r>
              <a:rPr lang="en-US" sz="3200" dirty="0"/>
              <a:t> OER and Student Success</a:t>
            </a:r>
            <a:endParaRPr dirty="0"/>
          </a:p>
          <a:p>
            <a:pPr marL="171446" lvl="0" indent="-203200">
              <a:lnSpc>
                <a:spcPct val="100000"/>
              </a:lnSpc>
              <a:buSzPts val="3200"/>
            </a:pPr>
            <a:r>
              <a:rPr lang="en-US" sz="3200" dirty="0" smtClean="0"/>
              <a:t> </a:t>
            </a:r>
            <a:r>
              <a:rPr lang="en-US" sz="3200" dirty="0"/>
              <a:t>OERI and Curriculum </a:t>
            </a:r>
            <a:r>
              <a:rPr lang="en-US" sz="3200" dirty="0" smtClean="0"/>
              <a:t>Resolutions</a:t>
            </a:r>
          </a:p>
          <a:p>
            <a:pPr marL="171446" lvl="0" indent="-203200">
              <a:lnSpc>
                <a:spcPct val="100000"/>
              </a:lnSpc>
              <a:buSzPts val="3200"/>
            </a:pPr>
            <a:r>
              <a:rPr lang="en-US" sz="3200" dirty="0"/>
              <a:t> </a:t>
            </a:r>
            <a:r>
              <a:rPr lang="en-US" sz="3200" dirty="0" smtClean="0"/>
              <a:t>Q and A</a:t>
            </a:r>
            <a:endParaRPr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OER Basics</a:t>
            </a:r>
            <a:endParaRPr lang="en-US" dirty="0"/>
          </a:p>
        </p:txBody>
      </p:sp>
      <p:sp>
        <p:nvSpPr>
          <p:cNvPr id="5" name="Text Placeholder 4"/>
          <p:cNvSpPr>
            <a:spLocks noGrp="1"/>
          </p:cNvSpPr>
          <p:nvPr>
            <p:ph type="body" idx="1"/>
          </p:nvPr>
        </p:nvSpPr>
        <p:spPr/>
        <p:txBody>
          <a:bodyPr>
            <a:normAutofit/>
          </a:bodyPr>
          <a:lstStyle/>
          <a:p>
            <a:r>
              <a:rPr lang="en-US" sz="2800" dirty="0" smtClean="0"/>
              <a:t>What is OER?</a:t>
            </a:r>
          </a:p>
          <a:p>
            <a:r>
              <a:rPr lang="en-US" sz="2800" dirty="0" smtClean="0"/>
              <a:t>Introduction to WHY OER</a:t>
            </a:r>
            <a:r>
              <a:rPr lang="mr-IN" sz="2800" dirty="0" smtClean="0"/>
              <a:t>…</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134" y="3321774"/>
            <a:ext cx="4099560" cy="2733040"/>
          </a:xfrm>
          <a:prstGeom prst="rect">
            <a:avLst/>
          </a:prstGeom>
        </p:spPr>
      </p:pic>
      <p:sp>
        <p:nvSpPr>
          <p:cNvPr id="7" name="Rectangle 6"/>
          <p:cNvSpPr/>
          <p:nvPr/>
        </p:nvSpPr>
        <p:spPr>
          <a:xfrm>
            <a:off x="3149953" y="6215246"/>
            <a:ext cx="2783134" cy="307777"/>
          </a:xfrm>
          <a:prstGeom prst="rect">
            <a:avLst/>
          </a:prstGeom>
        </p:spPr>
        <p:txBody>
          <a:bodyPr wrap="none">
            <a:spAutoFit/>
          </a:bodyPr>
          <a:lstStyle/>
          <a:p>
            <a:r>
              <a:rPr lang="en-US" dirty="0"/>
              <a:t>Photo by </a:t>
            </a:r>
            <a:r>
              <a:rPr lang="en-US" dirty="0">
                <a:hlinkClick r:id="rId4"/>
              </a:rPr>
              <a:t>Jp Valery</a:t>
            </a:r>
            <a:r>
              <a:rPr lang="en-US" dirty="0"/>
              <a:t> on </a:t>
            </a:r>
            <a:r>
              <a:rPr lang="en-US" dirty="0">
                <a:hlinkClick r:id="rId5"/>
              </a:rPr>
              <a:t>Unsplash</a:t>
            </a:r>
            <a:r>
              <a:rPr lang="en-US" dirty="0"/>
              <a:t> </a:t>
            </a:r>
          </a:p>
        </p:txBody>
      </p:sp>
    </p:spTree>
    <p:extLst>
      <p:ext uri="{BB962C8B-B14F-4D97-AF65-F5344CB8AC3E}">
        <p14:creationId xmlns:p14="http://schemas.microsoft.com/office/powerpoint/2010/main" val="287014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
          <p:cNvSpPr txBox="1">
            <a:spLocks noGrp="1"/>
          </p:cNvSpPr>
          <p:nvPr>
            <p:ph type="title"/>
          </p:nvPr>
        </p:nvSpPr>
        <p:spPr>
          <a:xfrm>
            <a:off x="885442" y="322729"/>
            <a:ext cx="7415876" cy="139849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959"/>
              <a:buFont typeface="Calibri"/>
              <a:buNone/>
            </a:pPr>
            <a:r>
              <a:rPr lang="en-US" sz="3959" b="0" i="0" u="none" strike="noStrike" cap="none">
                <a:latin typeface="Calibri"/>
                <a:ea typeface="Calibri"/>
                <a:cs typeface="Calibri"/>
                <a:sym typeface="Calibri"/>
              </a:rPr>
              <a:t>What are Open Educational Resources?</a:t>
            </a:r>
            <a:endParaRPr sz="3959" b="0" i="0" u="none" strike="noStrike" cap="none">
              <a:latin typeface="Calibri"/>
              <a:ea typeface="Calibri"/>
              <a:cs typeface="Calibri"/>
              <a:sym typeface="Calibri"/>
            </a:endParaRPr>
          </a:p>
        </p:txBody>
      </p:sp>
      <p:sp>
        <p:nvSpPr>
          <p:cNvPr id="317" name="Google Shape;317;p6"/>
          <p:cNvSpPr txBox="1"/>
          <p:nvPr/>
        </p:nvSpPr>
        <p:spPr>
          <a:xfrm>
            <a:off x="885450" y="2179325"/>
            <a:ext cx="7611300" cy="38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“OER are teaching, learning, and research resources that reside in the public domain or are released under an intellectual property license that permits their </a:t>
            </a:r>
            <a:r>
              <a:rPr lang="en-US" sz="3200" b="1" i="0" u="none" strike="noStrike" cap="none">
                <a:solidFill>
                  <a:srgbClr val="CC0000"/>
                </a:solidFill>
                <a:latin typeface="Arial"/>
                <a:ea typeface="Arial"/>
                <a:cs typeface="Arial"/>
                <a:sym typeface="Arial"/>
              </a:rPr>
              <a:t>free use and repurposing by others</a:t>
            </a:r>
            <a:r>
              <a:rPr lang="en-US" sz="3200" b="0" i="0" u="none" strike="noStrike" cap="none">
                <a:solidFill>
                  <a:schemeClr val="dk1"/>
                </a:solidFill>
                <a:latin typeface="Arial"/>
                <a:ea typeface="Arial"/>
                <a:cs typeface="Arial"/>
                <a:sym typeface="Arial"/>
              </a:rPr>
              <a:t>”</a:t>
            </a:r>
            <a:endParaRPr sz="32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r" rtl="0">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 Hewlett Foundation</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4000"/>
              <a:buFont typeface="Arial"/>
              <a:buNone/>
            </a:pPr>
            <a:r>
              <a:rPr lang="en-US" sz="4000" dirty="0">
                <a:latin typeface="Arial"/>
                <a:ea typeface="Arial"/>
                <a:cs typeface="Arial"/>
                <a:sym typeface="Arial"/>
              </a:rPr>
              <a:t>Why </a:t>
            </a:r>
            <a:r>
              <a:rPr lang="en-US" sz="4000" dirty="0" smtClean="0">
                <a:latin typeface="Arial"/>
                <a:ea typeface="Arial"/>
                <a:cs typeface="Arial"/>
                <a:sym typeface="Arial"/>
              </a:rPr>
              <a:t>OER</a:t>
            </a:r>
            <a:r>
              <a:rPr lang="en-US" sz="4000" dirty="0"/>
              <a:t> </a:t>
            </a:r>
            <a:r>
              <a:rPr lang="mr-IN" sz="4000" dirty="0" smtClean="0"/>
              <a:t>–</a:t>
            </a:r>
            <a:r>
              <a:rPr lang="en-US" sz="4000" dirty="0" smtClean="0"/>
              <a:t> what are the benefits for students?</a:t>
            </a:r>
            <a:endParaRPr sz="4000" dirty="0">
              <a:latin typeface="Arial"/>
              <a:ea typeface="Arial"/>
              <a:cs typeface="Arial"/>
              <a:sym typeface="Arial"/>
            </a:endParaRPr>
          </a:p>
        </p:txBody>
      </p:sp>
      <p:sp>
        <p:nvSpPr>
          <p:cNvPr id="323" name="Google Shape;323;p7"/>
          <p:cNvSpPr txBox="1">
            <a:spLocks noGrp="1"/>
          </p:cNvSpPr>
          <p:nvPr>
            <p:ph type="body" idx="1"/>
          </p:nvPr>
        </p:nvSpPr>
        <p:spPr>
          <a:xfrm>
            <a:off x="1088686" y="2238910"/>
            <a:ext cx="7202400" cy="4039200"/>
          </a:xfrm>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ct val="100000"/>
              <a:buChar char="•"/>
            </a:pPr>
            <a:r>
              <a:rPr lang="en-US" sz="3200" smtClean="0">
                <a:sym typeface="Arial"/>
              </a:rPr>
              <a:t>Sky-rocketing textbook costs</a:t>
            </a:r>
            <a:endParaRPr lang="en-US" sz="3200" smtClean="0"/>
          </a:p>
          <a:p>
            <a:pPr marL="171446" lvl="0" indent="-177800" algn="l" rtl="0">
              <a:lnSpc>
                <a:spcPct val="120000"/>
              </a:lnSpc>
              <a:spcBef>
                <a:spcPts val="0"/>
              </a:spcBef>
              <a:spcAft>
                <a:spcPts val="0"/>
              </a:spcAft>
              <a:buSzPct val="100000"/>
              <a:buChar char="•"/>
            </a:pPr>
            <a:r>
              <a:rPr lang="en-US" sz="3200" dirty="0" smtClean="0">
                <a:sym typeface="Arial"/>
              </a:rPr>
              <a:t>Ensures access to resources is equitable</a:t>
            </a:r>
          </a:p>
          <a:p>
            <a:pPr marL="171446" lvl="0" indent="-177800" algn="l" rtl="0">
              <a:lnSpc>
                <a:spcPct val="120000"/>
              </a:lnSpc>
              <a:spcBef>
                <a:spcPts val="0"/>
              </a:spcBef>
              <a:spcAft>
                <a:spcPts val="0"/>
              </a:spcAft>
              <a:buSzPct val="100000"/>
              <a:buChar char="•"/>
            </a:pPr>
            <a:endParaRPr lang="en-US" sz="11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552" y="3550920"/>
            <a:ext cx="3776248" cy="2517751"/>
          </a:xfrm>
          <a:prstGeom prst="rect">
            <a:avLst/>
          </a:prstGeom>
        </p:spPr>
      </p:pic>
      <p:sp>
        <p:nvSpPr>
          <p:cNvPr id="3" name="Rectangle 2"/>
          <p:cNvSpPr/>
          <p:nvPr/>
        </p:nvSpPr>
        <p:spPr>
          <a:xfrm>
            <a:off x="3767552" y="6278110"/>
            <a:ext cx="3618298" cy="307777"/>
          </a:xfrm>
          <a:prstGeom prst="rect">
            <a:avLst/>
          </a:prstGeom>
        </p:spPr>
        <p:txBody>
          <a:bodyPr wrap="none">
            <a:spAutoFit/>
          </a:bodyPr>
          <a:lstStyle/>
          <a:p>
            <a:r>
              <a:rPr lang="en-US" dirty="0"/>
              <a:t>Photo by </a:t>
            </a:r>
            <a:r>
              <a:rPr lang="en-US" dirty="0">
                <a:hlinkClick r:id="rId4"/>
              </a:rPr>
              <a:t>Micheile Henderson</a:t>
            </a:r>
            <a:r>
              <a:rPr lang="en-US" dirty="0"/>
              <a:t> on </a:t>
            </a:r>
            <a:r>
              <a:rPr lang="en-US" dirty="0">
                <a:hlinkClick r:id="rId5"/>
              </a:rPr>
              <a:t>Unsplash</a:t>
            </a:r>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8"/>
          <p:cNvPicPr preferRelativeResize="0"/>
          <p:nvPr/>
        </p:nvPicPr>
        <p:blipFill rotWithShape="1">
          <a:blip r:embed="rId3">
            <a:alphaModFix/>
          </a:blip>
          <a:srcRect l="4260" t="11816" b="6067"/>
          <a:stretch/>
        </p:blipFill>
        <p:spPr>
          <a:xfrm>
            <a:off x="2610475" y="0"/>
            <a:ext cx="6363075" cy="6795550"/>
          </a:xfrm>
          <a:prstGeom prst="rect">
            <a:avLst/>
          </a:prstGeom>
          <a:noFill/>
          <a:ln>
            <a:noFill/>
          </a:ln>
        </p:spPr>
      </p:pic>
      <p:sp>
        <p:nvSpPr>
          <p:cNvPr id="329" name="Google Shape;329;p8"/>
          <p:cNvSpPr txBox="1"/>
          <p:nvPr/>
        </p:nvSpPr>
        <p:spPr>
          <a:xfrm>
            <a:off x="147475" y="1002150"/>
            <a:ext cx="2536800" cy="4853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Price changes </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(1998 - 2018)</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Selected US </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Consumer</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Goods and </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Services, Wages</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Source: BLS</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From the </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American </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Enterprise Institute</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TotalTime>
  <Words>1839</Words>
  <Application>Microsoft Macintosh PowerPoint</Application>
  <PresentationFormat>On-screen Show (4:3)</PresentationFormat>
  <Paragraphs>239</Paragraphs>
  <Slides>39</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Gill Sans</vt:lpstr>
      <vt:lpstr>arial</vt:lpstr>
      <vt:lpstr>Playfair Display</vt:lpstr>
      <vt:lpstr>Calibri</vt:lpstr>
      <vt:lpstr>Lato</vt:lpstr>
      <vt:lpstr>Gallery</vt:lpstr>
      <vt:lpstr>Gallery</vt:lpstr>
      <vt:lpstr>Welcome!</vt:lpstr>
      <vt:lpstr>Open Educational Resources (OER), Curriculum, Articulation, and Student Success</vt:lpstr>
      <vt:lpstr>Session Title and Description</vt:lpstr>
      <vt:lpstr>Your Presenters</vt:lpstr>
      <vt:lpstr>Overview</vt:lpstr>
      <vt:lpstr>OER Basics</vt:lpstr>
      <vt:lpstr>What are Open Educational Resources?</vt:lpstr>
      <vt:lpstr>Why OER – what are the benefits for students?</vt:lpstr>
      <vt:lpstr>PowerPoint Presentation</vt:lpstr>
      <vt:lpstr>You can’t learn from a resource you can’t get.</vt:lpstr>
      <vt:lpstr>Why OER – what are the benefits for faculty?</vt:lpstr>
      <vt:lpstr>Why OER?</vt:lpstr>
      <vt:lpstr>Academic Freedom</vt:lpstr>
      <vt:lpstr>OER – The Ultimate in Academic Freedom</vt:lpstr>
      <vt:lpstr>   Is OER part of your curriculum process? If so, how?  </vt:lpstr>
      <vt:lpstr>OER and Curriculum</vt:lpstr>
      <vt:lpstr>How?</vt:lpstr>
      <vt:lpstr>Articulation and OER Myths</vt:lpstr>
      <vt:lpstr>OER and Articulation</vt:lpstr>
      <vt:lpstr>Our transfer partners USE OER…</vt:lpstr>
      <vt:lpstr>12 Universities, 85 Community Colleges</vt:lpstr>
      <vt:lpstr>PowerPoint Presentation</vt:lpstr>
      <vt:lpstr>OER and Articulation - Resources</vt:lpstr>
      <vt:lpstr>OER and IDEA</vt:lpstr>
      <vt:lpstr>OER Creates Opportunities</vt:lpstr>
      <vt:lpstr>IDEA Inclusion, Diversity, Equity, Anti-Racism</vt:lpstr>
      <vt:lpstr>  IDEA Inclusion, Diversity, Equity, Anti-Racism</vt:lpstr>
      <vt:lpstr>The Impact of OER:  University of Georgia Study</vt:lpstr>
      <vt:lpstr>Sacramento City Study</vt:lpstr>
      <vt:lpstr> Achieving the Dream Stats</vt:lpstr>
      <vt:lpstr>Butte College Study</vt:lpstr>
      <vt:lpstr>Resolution 9.05</vt:lpstr>
      <vt:lpstr>09.05 Develop an Anti-Racism, Diversity, Equity, and Inclusion Curriculum Audit Process</vt:lpstr>
      <vt:lpstr>11.04 Ensure Compliance with Required Instructional Materials Regulations</vt:lpstr>
      <vt:lpstr>      13.01 Institutionalizing Open Educational Resources </vt:lpstr>
      <vt:lpstr>Questions and Answers</vt:lpstr>
      <vt:lpstr>PowerPoint Presentation</vt:lpstr>
      <vt:lpstr>More Information</vt:lpstr>
      <vt:lpstr>Thanks!</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Katie Nash</dc:creator>
  <cp:lastModifiedBy>Michelle Pilati</cp:lastModifiedBy>
  <cp:revision>13</cp:revision>
  <cp:lastPrinted>2021-07-02T19:58:56Z</cp:lastPrinted>
  <dcterms:created xsi:type="dcterms:W3CDTF">2020-03-05T11:04:57Z</dcterms:created>
  <dcterms:modified xsi:type="dcterms:W3CDTF">2021-07-02T23:46:55Z</dcterms:modified>
</cp:coreProperties>
</file>