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null)"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56" r:id="rId2"/>
    <p:sldId id="310" r:id="rId3"/>
    <p:sldId id="313" r:id="rId4"/>
    <p:sldId id="348" r:id="rId5"/>
    <p:sldId id="316" r:id="rId6"/>
    <p:sldId id="318" r:id="rId7"/>
    <p:sldId id="319" r:id="rId8"/>
    <p:sldId id="320" r:id="rId9"/>
    <p:sldId id="349" r:id="rId10"/>
    <p:sldId id="350" r:id="rId11"/>
    <p:sldId id="352" r:id="rId12"/>
    <p:sldId id="326" r:id="rId13"/>
    <p:sldId id="327" r:id="rId14"/>
    <p:sldId id="328" r:id="rId15"/>
    <p:sldId id="329" r:id="rId16"/>
    <p:sldId id="353" r:id="rId17"/>
    <p:sldId id="364" r:id="rId18"/>
    <p:sldId id="365" r:id="rId19"/>
    <p:sldId id="362" r:id="rId20"/>
    <p:sldId id="354" r:id="rId21"/>
    <p:sldId id="355" r:id="rId22"/>
    <p:sldId id="357" r:id="rId23"/>
    <p:sldId id="358" r:id="rId24"/>
    <p:sldId id="359" r:id="rId25"/>
    <p:sldId id="356" r:id="rId26"/>
    <p:sldId id="360" r:id="rId27"/>
    <p:sldId id="361" r:id="rId28"/>
    <p:sldId id="368" r:id="rId29"/>
    <p:sldId id="331" r:id="rId30"/>
    <p:sldId id="332" r:id="rId31"/>
    <p:sldId id="333" r:id="rId32"/>
    <p:sldId id="346" r:id="rId33"/>
    <p:sldId id="347" r:id="rId34"/>
    <p:sldId id="369"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an McKay" initials="C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4" autoAdjust="0"/>
    <p:restoredTop sz="76007"/>
  </p:normalViewPr>
  <p:slideViewPr>
    <p:cSldViewPr snapToGrid="0" snapToObjects="1">
      <p:cViewPr varScale="1">
        <p:scale>
          <a:sx n="39" d="100"/>
          <a:sy n="39" d="100"/>
        </p:scale>
        <p:origin x="2040" y="7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7370856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761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a:t>
            </a:r>
            <a:r>
              <a:rPr lang="en-US" baseline="0" dirty="0"/>
              <a:t> adoption of OER, thus allowing more students access to material and giving them greater opportunity to be successful.</a:t>
            </a:r>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189648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896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9737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OER? </a:t>
            </a:r>
            <a:r>
              <a:rPr lang="en-US" baseline="0" dirty="0"/>
              <a:t>Students can’t succeed if they don’t have the resources they need for success.</a:t>
            </a:r>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70620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MP - “</a:t>
            </a:r>
            <a:r>
              <a:rPr lang="en-US" dirty="0"/>
              <a:t>Clearly highlight, by means that may include a symbol or logo in a conspicuous place on the online campus course schedule, the courses that exclusively use digital course materials that are free of charge to students and may have a low-cost option for print versions.”</a:t>
            </a:r>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120899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AB 798 - Funds from the Campus Open Educational Resources Adoption Incentive Program can NOT be used to support the following: </a:t>
            </a:r>
          </a:p>
          <a:p>
            <a:r>
              <a:rPr lang="en-US" dirty="0" smtClean="0"/>
              <a:t>Direct compensation for faculty members who adopt open educational resources, except as provided to compensate for professional development.</a:t>
            </a:r>
          </a:p>
          <a:p>
            <a:r>
              <a:rPr lang="en-US" dirty="0" smtClean="0"/>
              <a:t>The development of MOOC's or online courses that include non-matriculated students.</a:t>
            </a:r>
          </a:p>
          <a:p>
            <a:r>
              <a:rPr lang="en-US" dirty="0" smtClean="0"/>
              <a:t>The creation of new OER materials.</a:t>
            </a:r>
          </a:p>
          <a:p>
            <a:r>
              <a:rPr lang="en-US" dirty="0" smtClean="0"/>
              <a:t>The purchase of new equipment.</a:t>
            </a:r>
          </a:p>
          <a:p>
            <a:r>
              <a:rPr lang="en-US" dirty="0" smtClean="0"/>
              <a:t>Past curricular conversions to OER materials.</a:t>
            </a:r>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5099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DAVE -</a:t>
            </a:r>
            <a:r>
              <a:rPr lang="en-US" baseline="0" dirty="0"/>
              <a:t> </a:t>
            </a:r>
            <a:r>
              <a:rPr lang="en-US" dirty="0"/>
              <a:t>SYSTEMATIC</a:t>
            </a:r>
            <a:r>
              <a:rPr lang="en-US" baseline="0" dirty="0"/>
              <a:t> AND SUSTAINABLE = key words in discussing difference between previous bills and funding versus what we need “tomorrow”</a:t>
            </a:r>
          </a:p>
          <a:p>
            <a:r>
              <a:rPr lang="en-US" baseline="0" dirty="0"/>
              <a:t>Diversity of CCC’s: Some colleges/faculty have different OER needs (i.e. - some need unique discipline OER development (i.e. water systems technology), some need ancillary development (my open math),  some need funding for positions of support (OER librarian, instructional design, OER coordinator)</a:t>
            </a:r>
            <a:r>
              <a:rPr lang="is-IS" baseline="0" dirty="0"/>
              <a:t>…</a:t>
            </a:r>
            <a:r>
              <a:rPr lang="en-US" baseline="0" dirty="0"/>
              <a:t> </a:t>
            </a:r>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2729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a:t>
            </a:r>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49778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 - Increase</a:t>
            </a:r>
            <a:r>
              <a:rPr lang="en-US" baseline="0" dirty="0"/>
              <a:t> adoption of OER, thus allowing more students access to material and giving them greater opportunity to be successful.</a:t>
            </a:r>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169419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 - Increase</a:t>
            </a:r>
            <a:r>
              <a:rPr lang="en-US" baseline="0" dirty="0"/>
              <a:t> adoption of OER, thus allowing more students access to material and giving them greater opportunity to be successful.</a:t>
            </a:r>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168338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950721"/>
            <a:ext cx="11162453" cy="2740943"/>
          </a:xfrm>
        </p:spPr>
        <p:txBody>
          <a:bodyPr anchor="b">
            <a:noAutofit/>
          </a:bodyPr>
          <a:lstStyle>
            <a:lvl1pPr>
              <a:defRPr sz="8600" cap="all" baseline="0"/>
            </a:lvl1pPr>
          </a:lstStyle>
          <a:p>
            <a:r>
              <a:rPr lang="en-US"/>
              <a:t>Click to edit Master title style</a:t>
            </a:r>
            <a:endParaRPr lang="en-US" dirty="0"/>
          </a:p>
        </p:txBody>
      </p:sp>
      <p:sp>
        <p:nvSpPr>
          <p:cNvPr id="3" name="Subtitle 2"/>
          <p:cNvSpPr>
            <a:spLocks noGrp="1"/>
          </p:cNvSpPr>
          <p:nvPr>
            <p:ph type="subTitle" idx="1"/>
          </p:nvPr>
        </p:nvSpPr>
        <p:spPr>
          <a:xfrm>
            <a:off x="975360" y="4985173"/>
            <a:ext cx="9103360" cy="2492587"/>
          </a:xfrm>
        </p:spPr>
        <p:txBody>
          <a:bodyPr/>
          <a:lstStyle>
            <a:lvl1pPr marL="0" indent="0" algn="l">
              <a:buNone/>
              <a:defRPr>
                <a:solidFill>
                  <a:schemeClr val="tx1">
                    <a:lumMod val="75000"/>
                    <a:lumOff val="25000"/>
                  </a:schemeClr>
                </a:solidFill>
              </a:defRPr>
            </a:lvl1pPr>
            <a:lvl2pPr marL="728228" indent="0" algn="ctr">
              <a:buNone/>
              <a:defRPr>
                <a:solidFill>
                  <a:schemeClr val="tx1">
                    <a:tint val="75000"/>
                  </a:schemeClr>
                </a:solidFill>
              </a:defRPr>
            </a:lvl2pPr>
            <a:lvl3pPr marL="1456456" indent="0" algn="ctr">
              <a:buNone/>
              <a:defRPr>
                <a:solidFill>
                  <a:schemeClr val="tx1">
                    <a:tint val="75000"/>
                  </a:schemeClr>
                </a:solidFill>
              </a:defRPr>
            </a:lvl3pPr>
            <a:lvl4pPr marL="2184684" indent="0" algn="ctr">
              <a:buNone/>
              <a:defRPr>
                <a:solidFill>
                  <a:schemeClr val="tx1">
                    <a:tint val="75000"/>
                  </a:schemeClr>
                </a:solidFill>
              </a:defRPr>
            </a:lvl4pPr>
            <a:lvl5pPr marL="2912913" indent="0" algn="ctr">
              <a:buNone/>
              <a:defRPr>
                <a:solidFill>
                  <a:schemeClr val="tx1">
                    <a:tint val="75000"/>
                  </a:schemeClr>
                </a:solidFill>
              </a:defRPr>
            </a:lvl5pPr>
            <a:lvl6pPr marL="3641141" indent="0" algn="ctr">
              <a:buNone/>
              <a:defRPr>
                <a:solidFill>
                  <a:schemeClr val="tx1">
                    <a:tint val="75000"/>
                  </a:schemeClr>
                </a:solidFill>
              </a:defRPr>
            </a:lvl6pPr>
            <a:lvl7pPr marL="4369369" indent="0" algn="ctr">
              <a:buNone/>
              <a:defRPr>
                <a:solidFill>
                  <a:schemeClr val="tx1">
                    <a:tint val="75000"/>
                  </a:schemeClr>
                </a:solidFill>
              </a:defRPr>
            </a:lvl7pPr>
            <a:lvl8pPr marL="5097597" indent="0" algn="ctr">
              <a:buNone/>
              <a:defRPr>
                <a:solidFill>
                  <a:schemeClr val="tx1">
                    <a:tint val="75000"/>
                  </a:schemeClr>
                </a:solidFill>
              </a:defRPr>
            </a:lvl8pPr>
            <a:lvl9pPr marL="582582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Friday, November 2,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8" name="Straight Connector 7"/>
          <p:cNvCxnSpPr/>
          <p:nvPr/>
        </p:nvCxnSpPr>
        <p:spPr>
          <a:xfrm>
            <a:off x="975360" y="4833452"/>
            <a:ext cx="11162453"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Friday, November 2,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866987"/>
            <a:ext cx="2926080" cy="8344747"/>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0240" y="866987"/>
            <a:ext cx="8561493" cy="83447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Friday, November 2,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91" y="866986"/>
            <a:ext cx="9169779" cy="4840676"/>
          </a:xfrm>
        </p:spPr>
        <p:txBody>
          <a:bodyPr anchor="ctr">
            <a:normAutofit/>
          </a:bodyPr>
          <a:lstStyle>
            <a:lvl1pPr algn="l">
              <a:defRPr sz="4693" b="0" cap="none"/>
            </a:lvl1pPr>
          </a:lstStyle>
          <a:p>
            <a:r>
              <a:rPr lang="en-US"/>
              <a:t>Click to edit Master title style</a:t>
            </a:r>
            <a:endParaRPr lang="en-US" dirty="0"/>
          </a:p>
        </p:txBody>
      </p:sp>
      <p:sp>
        <p:nvSpPr>
          <p:cNvPr id="3" name="Text Placeholder 2"/>
          <p:cNvSpPr>
            <a:spLocks noGrp="1"/>
          </p:cNvSpPr>
          <p:nvPr>
            <p:ph type="body" idx="1"/>
          </p:nvPr>
        </p:nvSpPr>
        <p:spPr>
          <a:xfrm>
            <a:off x="722491" y="6357902"/>
            <a:ext cx="9169779" cy="2234257"/>
          </a:xfrm>
        </p:spPr>
        <p:txBody>
          <a:bodyPr anchor="ctr">
            <a:normAutofit/>
          </a:bodyPr>
          <a:lstStyle>
            <a:lvl1pPr marL="0" indent="0" algn="l">
              <a:buNone/>
              <a:defRPr sz="1920">
                <a:solidFill>
                  <a:schemeClr val="tx1">
                    <a:lumMod val="75000"/>
                    <a:lumOff val="25000"/>
                  </a:schemeClr>
                </a:solidFill>
              </a:defRPr>
            </a:lvl1pPr>
            <a:lvl2pPr marL="487672" indent="0">
              <a:buNone/>
              <a:defRPr sz="1920">
                <a:solidFill>
                  <a:schemeClr val="tx1">
                    <a:tint val="75000"/>
                  </a:schemeClr>
                </a:solidFill>
              </a:defRPr>
            </a:lvl2pPr>
            <a:lvl3pPr marL="975345" indent="0">
              <a:buNone/>
              <a:defRPr sz="1707">
                <a:solidFill>
                  <a:schemeClr val="tx1">
                    <a:tint val="75000"/>
                  </a:schemeClr>
                </a:solidFill>
              </a:defRPr>
            </a:lvl3pPr>
            <a:lvl4pPr marL="1463017" indent="0">
              <a:buNone/>
              <a:defRPr sz="1493">
                <a:solidFill>
                  <a:schemeClr val="tx1">
                    <a:tint val="75000"/>
                  </a:schemeClr>
                </a:solidFill>
              </a:defRPr>
            </a:lvl4pPr>
            <a:lvl5pPr marL="1950690" indent="0">
              <a:buNone/>
              <a:defRPr sz="1493">
                <a:solidFill>
                  <a:schemeClr val="tx1">
                    <a:tint val="75000"/>
                  </a:schemeClr>
                </a:solidFill>
              </a:defRPr>
            </a:lvl5pPr>
            <a:lvl6pPr marL="2438362" indent="0">
              <a:buNone/>
              <a:defRPr sz="1493">
                <a:solidFill>
                  <a:schemeClr val="tx1">
                    <a:tint val="75000"/>
                  </a:schemeClr>
                </a:solidFill>
              </a:defRPr>
            </a:lvl6pPr>
            <a:lvl7pPr marL="2926034" indent="0">
              <a:buNone/>
              <a:defRPr sz="1493">
                <a:solidFill>
                  <a:schemeClr val="tx1">
                    <a:tint val="75000"/>
                  </a:schemeClr>
                </a:solidFill>
              </a:defRPr>
            </a:lvl7pPr>
            <a:lvl8pPr marL="3413707" indent="0">
              <a:buNone/>
              <a:defRPr sz="1493">
                <a:solidFill>
                  <a:schemeClr val="tx1">
                    <a:tint val="75000"/>
                  </a:schemeClr>
                </a:solidFill>
              </a:defRPr>
            </a:lvl8pPr>
            <a:lvl9pPr marL="3901379"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745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Friday, November 2,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3359575"/>
            <a:ext cx="11054080" cy="3129280"/>
          </a:xfrm>
        </p:spPr>
        <p:txBody>
          <a:bodyPr anchor="b">
            <a:normAutofit/>
          </a:bodyPr>
          <a:lstStyle>
            <a:lvl1pPr algn="l">
              <a:defRPr sz="7600" b="0" cap="all"/>
            </a:lvl1pPr>
          </a:lstStyle>
          <a:p>
            <a:r>
              <a:rPr lang="en-US"/>
              <a:t>Click to edit Master title style</a:t>
            </a:r>
            <a:endParaRPr lang="en-US" dirty="0"/>
          </a:p>
        </p:txBody>
      </p:sp>
      <p:sp>
        <p:nvSpPr>
          <p:cNvPr id="3" name="Text Placeholder 2"/>
          <p:cNvSpPr>
            <a:spLocks noGrp="1"/>
          </p:cNvSpPr>
          <p:nvPr>
            <p:ph type="body" idx="1"/>
          </p:nvPr>
        </p:nvSpPr>
        <p:spPr>
          <a:xfrm>
            <a:off x="1027290" y="6580431"/>
            <a:ext cx="11054080" cy="2133599"/>
          </a:xfrm>
        </p:spPr>
        <p:txBody>
          <a:bodyPr anchor="t">
            <a:normAutofit/>
          </a:bodyPr>
          <a:lstStyle>
            <a:lvl1pPr marL="0" indent="0">
              <a:buNone/>
              <a:defRPr sz="3800">
                <a:solidFill>
                  <a:schemeClr val="tx2"/>
                </a:solidFill>
              </a:defRPr>
            </a:lvl1pPr>
            <a:lvl2pPr marL="728228" indent="0">
              <a:buNone/>
              <a:defRPr sz="2900">
                <a:solidFill>
                  <a:schemeClr val="tx1">
                    <a:tint val="75000"/>
                  </a:schemeClr>
                </a:solidFill>
              </a:defRPr>
            </a:lvl2pPr>
            <a:lvl3pPr marL="1456456" indent="0">
              <a:buNone/>
              <a:defRPr sz="2500">
                <a:solidFill>
                  <a:schemeClr val="tx1">
                    <a:tint val="75000"/>
                  </a:schemeClr>
                </a:solidFill>
              </a:defRPr>
            </a:lvl3pPr>
            <a:lvl4pPr marL="2184684" indent="0">
              <a:buNone/>
              <a:defRPr sz="2200">
                <a:solidFill>
                  <a:schemeClr val="tx1">
                    <a:tint val="75000"/>
                  </a:schemeClr>
                </a:solidFill>
              </a:defRPr>
            </a:lvl4pPr>
            <a:lvl5pPr marL="2912913" indent="0">
              <a:buNone/>
              <a:defRPr sz="2200">
                <a:solidFill>
                  <a:schemeClr val="tx1">
                    <a:tint val="75000"/>
                  </a:schemeClr>
                </a:solidFill>
              </a:defRPr>
            </a:lvl5pPr>
            <a:lvl6pPr marL="3641141" indent="0">
              <a:buNone/>
              <a:defRPr sz="2200">
                <a:solidFill>
                  <a:schemeClr val="tx1">
                    <a:tint val="75000"/>
                  </a:schemeClr>
                </a:solidFill>
              </a:defRPr>
            </a:lvl6pPr>
            <a:lvl7pPr marL="4369369" indent="0">
              <a:buNone/>
              <a:defRPr sz="2200">
                <a:solidFill>
                  <a:schemeClr val="tx1">
                    <a:tint val="75000"/>
                  </a:schemeClr>
                </a:solidFill>
              </a:defRPr>
            </a:lvl7pPr>
            <a:lvl8pPr marL="5097597" indent="0">
              <a:buNone/>
              <a:defRPr sz="2200">
                <a:solidFill>
                  <a:schemeClr val="tx1">
                    <a:tint val="75000"/>
                  </a:schemeClr>
                </a:solidFill>
              </a:defRPr>
            </a:lvl8pPr>
            <a:lvl9pPr marL="5825825"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Friday, November 2,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7" name="Straight Connector 6"/>
          <p:cNvCxnSpPr/>
          <p:nvPr/>
        </p:nvCxnSpPr>
        <p:spPr>
          <a:xfrm>
            <a:off x="1040384" y="6541416"/>
            <a:ext cx="11162453"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379878"/>
            <a:ext cx="5743787" cy="671047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10773" y="2379878"/>
            <a:ext cx="5743787" cy="671047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Friday, November 2,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50240" y="2384213"/>
            <a:ext cx="5592064" cy="90988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3200" b="0">
                <a:solidFill>
                  <a:schemeClr val="tx2"/>
                </a:solidFill>
              </a:defRPr>
            </a:lvl1pPr>
            <a:lvl2pPr marL="728228" indent="0">
              <a:buNone/>
              <a:defRPr sz="3200" b="1"/>
            </a:lvl2pPr>
            <a:lvl3pPr marL="1456456" indent="0">
              <a:buNone/>
              <a:defRPr sz="2900" b="1"/>
            </a:lvl3pPr>
            <a:lvl4pPr marL="2184684" indent="0">
              <a:buNone/>
              <a:defRPr sz="2500" b="1"/>
            </a:lvl4pPr>
            <a:lvl5pPr marL="2912913" indent="0">
              <a:buNone/>
              <a:defRPr sz="2500" b="1"/>
            </a:lvl5pPr>
            <a:lvl6pPr marL="3641141" indent="0">
              <a:buNone/>
              <a:defRPr sz="2500" b="1"/>
            </a:lvl6pPr>
            <a:lvl7pPr marL="4369369" indent="0">
              <a:buNone/>
              <a:defRPr sz="2500" b="1"/>
            </a:lvl7pPr>
            <a:lvl8pPr marL="5097597" indent="0">
              <a:buNone/>
              <a:defRPr sz="2500" b="1"/>
            </a:lvl8pPr>
            <a:lvl9pPr marL="5825825" indent="0">
              <a:buNone/>
              <a:defRPr sz="2500" b="1"/>
            </a:lvl9pPr>
          </a:lstStyle>
          <a:p>
            <a:pPr lvl="0"/>
            <a:r>
              <a:rPr lang="en-US"/>
              <a:t>Click to edit Master text styles</a:t>
            </a:r>
          </a:p>
        </p:txBody>
      </p:sp>
      <p:sp>
        <p:nvSpPr>
          <p:cNvPr id="4" name="Content Placeholder 3"/>
          <p:cNvSpPr>
            <a:spLocks noGrp="1"/>
          </p:cNvSpPr>
          <p:nvPr>
            <p:ph sz="half" idx="2"/>
          </p:nvPr>
        </p:nvSpPr>
        <p:spPr>
          <a:xfrm>
            <a:off x="650240" y="3467946"/>
            <a:ext cx="5592064" cy="561961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62496" y="2384213"/>
            <a:ext cx="5592064" cy="90988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3200" b="0" kern="1200" dirty="0" smtClean="0">
                <a:solidFill>
                  <a:schemeClr val="tx2"/>
                </a:solidFill>
                <a:latin typeface="+mn-lt"/>
                <a:ea typeface="+mn-ea"/>
                <a:cs typeface="+mn-cs"/>
              </a:defRPr>
            </a:lvl1pPr>
            <a:lvl2pPr marL="728228" indent="0">
              <a:buNone/>
              <a:defRPr sz="3200" b="1"/>
            </a:lvl2pPr>
            <a:lvl3pPr marL="1456456" indent="0">
              <a:buNone/>
              <a:defRPr sz="2900" b="1"/>
            </a:lvl3pPr>
            <a:lvl4pPr marL="2184684" indent="0">
              <a:buNone/>
              <a:defRPr sz="2500" b="1"/>
            </a:lvl4pPr>
            <a:lvl5pPr marL="2912913" indent="0">
              <a:buNone/>
              <a:defRPr sz="2500" b="1"/>
            </a:lvl5pPr>
            <a:lvl6pPr marL="3641141" indent="0">
              <a:buNone/>
              <a:defRPr sz="2500" b="1"/>
            </a:lvl6pPr>
            <a:lvl7pPr marL="4369369" indent="0">
              <a:buNone/>
              <a:defRPr sz="2500" b="1"/>
            </a:lvl7pPr>
            <a:lvl8pPr marL="5097597" indent="0">
              <a:buNone/>
              <a:defRPr sz="2500" b="1"/>
            </a:lvl8pPr>
            <a:lvl9pPr marL="582582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6762496" y="3467946"/>
            <a:ext cx="5592064" cy="561961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Friday, November 2,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pPr/>
              <a:t>‹#›</a:t>
            </a:fld>
            <a:endParaRPr lang="en-US"/>
          </a:p>
        </p:txBody>
      </p:sp>
      <p:cxnSp>
        <p:nvCxnSpPr>
          <p:cNvPr id="11" name="Straight Connector 10"/>
          <p:cNvCxnSpPr/>
          <p:nvPr/>
        </p:nvCxnSpPr>
        <p:spPr>
          <a:xfrm rot="5400000">
            <a:off x="3154229" y="5754060"/>
            <a:ext cx="6697472" cy="11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Friday, November 2,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Friday, November 2,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1126514"/>
            <a:ext cx="3043123" cy="1794662"/>
          </a:xfrm>
        </p:spPr>
        <p:txBody>
          <a:bodyPr anchor="b">
            <a:noAutofit/>
          </a:bodyPr>
          <a:lstStyle>
            <a:lvl1pPr algn="l">
              <a:defRPr sz="3800" b="0"/>
            </a:lvl1pPr>
          </a:lstStyle>
          <a:p>
            <a:r>
              <a:rPr lang="en-US"/>
              <a:t>Click to edit Master title style</a:t>
            </a:r>
            <a:endParaRPr lang="en-US" dirty="0"/>
          </a:p>
        </p:txBody>
      </p:sp>
      <p:sp>
        <p:nvSpPr>
          <p:cNvPr id="3" name="Content Placeholder 2"/>
          <p:cNvSpPr>
            <a:spLocks noGrp="1"/>
          </p:cNvSpPr>
          <p:nvPr>
            <p:ph idx="1"/>
          </p:nvPr>
        </p:nvSpPr>
        <p:spPr>
          <a:xfrm>
            <a:off x="4226560" y="1126514"/>
            <a:ext cx="8128000" cy="7932928"/>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0242" y="3030121"/>
            <a:ext cx="3043123" cy="6035363"/>
          </a:xfrm>
        </p:spPr>
        <p:txBody>
          <a:bodyPr/>
          <a:lstStyle>
            <a:lvl1pPr marL="0" indent="0">
              <a:buNone/>
              <a:defRPr sz="2200"/>
            </a:lvl1pPr>
            <a:lvl2pPr marL="728228" indent="0">
              <a:buNone/>
              <a:defRPr sz="1900"/>
            </a:lvl2pPr>
            <a:lvl3pPr marL="1456456" indent="0">
              <a:buNone/>
              <a:defRPr sz="1600"/>
            </a:lvl3pPr>
            <a:lvl4pPr marL="2184684" indent="0">
              <a:buNone/>
              <a:defRPr sz="1400"/>
            </a:lvl4pPr>
            <a:lvl5pPr marL="2912913" indent="0">
              <a:buNone/>
              <a:defRPr sz="1400"/>
            </a:lvl5pPr>
            <a:lvl6pPr marL="3641141" indent="0">
              <a:buNone/>
              <a:defRPr sz="1400"/>
            </a:lvl6pPr>
            <a:lvl7pPr marL="4369369" indent="0">
              <a:buNone/>
              <a:defRPr sz="1400"/>
            </a:lvl7pPr>
            <a:lvl8pPr marL="5097597" indent="0">
              <a:buNone/>
              <a:defRPr sz="1400"/>
            </a:lvl8pPr>
            <a:lvl9pPr marL="5825825"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Friday, November 2,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cxnSp>
        <p:nvCxnSpPr>
          <p:cNvPr id="9" name="Straight Connector 8"/>
          <p:cNvCxnSpPr/>
          <p:nvPr/>
        </p:nvCxnSpPr>
        <p:spPr>
          <a:xfrm rot="5400000">
            <a:off x="-18654" y="5091849"/>
            <a:ext cx="7932928"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1127083"/>
            <a:ext cx="3047367" cy="1798997"/>
          </a:xfrm>
        </p:spPr>
        <p:txBody>
          <a:bodyPr anchor="b">
            <a:normAutofit/>
          </a:bodyPr>
          <a:lstStyle>
            <a:lvl1pPr algn="l">
              <a:defRPr sz="3800" b="0"/>
            </a:lvl1pPr>
          </a:lstStyle>
          <a:p>
            <a:r>
              <a:rPr lang="en-US"/>
              <a:t>Click to edit Master title style</a:t>
            </a:r>
            <a:endParaRPr lang="en-US" dirty="0"/>
          </a:p>
        </p:txBody>
      </p:sp>
      <p:sp>
        <p:nvSpPr>
          <p:cNvPr id="3" name="Picture Placeholder 2"/>
          <p:cNvSpPr>
            <a:spLocks noGrp="1"/>
          </p:cNvSpPr>
          <p:nvPr>
            <p:ph type="pic" idx="1"/>
          </p:nvPr>
        </p:nvSpPr>
        <p:spPr>
          <a:xfrm>
            <a:off x="4065579" y="1192108"/>
            <a:ext cx="8397355" cy="7822871"/>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5100"/>
            </a:lvl1pPr>
            <a:lvl2pPr marL="728228" indent="0">
              <a:buNone/>
              <a:defRPr sz="4500"/>
            </a:lvl2pPr>
            <a:lvl3pPr marL="1456456" indent="0">
              <a:buNone/>
              <a:defRPr sz="3800"/>
            </a:lvl3pPr>
            <a:lvl4pPr marL="2184684" indent="0">
              <a:buNone/>
              <a:defRPr sz="3200"/>
            </a:lvl4pPr>
            <a:lvl5pPr marL="2912913" indent="0">
              <a:buNone/>
              <a:defRPr sz="3200"/>
            </a:lvl5pPr>
            <a:lvl6pPr marL="3641141" indent="0">
              <a:buNone/>
              <a:defRPr sz="3200"/>
            </a:lvl6pPr>
            <a:lvl7pPr marL="4369369" indent="0">
              <a:buNone/>
              <a:defRPr sz="3200"/>
            </a:lvl7pPr>
            <a:lvl8pPr marL="5097597" indent="0">
              <a:buNone/>
              <a:defRPr sz="3200"/>
            </a:lvl8pPr>
            <a:lvl9pPr marL="5825825" indent="0">
              <a:buNone/>
              <a:defRPr sz="3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50240" y="3034453"/>
            <a:ext cx="3043123" cy="6034227"/>
          </a:xfrm>
        </p:spPr>
        <p:txBody>
          <a:bodyPr/>
          <a:lstStyle>
            <a:lvl1pPr marL="0" indent="0">
              <a:buNone/>
              <a:defRPr sz="2200"/>
            </a:lvl1pPr>
            <a:lvl2pPr marL="728228" indent="0">
              <a:buNone/>
              <a:defRPr sz="1900"/>
            </a:lvl2pPr>
            <a:lvl3pPr marL="1456456" indent="0">
              <a:buNone/>
              <a:defRPr sz="1600"/>
            </a:lvl3pPr>
            <a:lvl4pPr marL="2184684" indent="0">
              <a:buNone/>
              <a:defRPr sz="1400"/>
            </a:lvl4pPr>
            <a:lvl5pPr marL="2912913" indent="0">
              <a:buNone/>
              <a:defRPr sz="1400"/>
            </a:lvl5pPr>
            <a:lvl6pPr marL="3641141" indent="0">
              <a:buNone/>
              <a:defRPr sz="1400"/>
            </a:lvl6pPr>
            <a:lvl7pPr marL="4369369" indent="0">
              <a:buNone/>
              <a:defRPr sz="1400"/>
            </a:lvl7pPr>
            <a:lvl8pPr marL="5097597" indent="0">
              <a:buNone/>
              <a:defRPr sz="1400"/>
            </a:lvl8pPr>
            <a:lvl9pPr marL="5825825"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Friday, November 2,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314008"/>
            <a:ext cx="13004800" cy="325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US"/>
          </a:p>
        </p:txBody>
      </p:sp>
      <p:sp>
        <p:nvSpPr>
          <p:cNvPr id="2" name="Title Placeholder 1"/>
          <p:cNvSpPr>
            <a:spLocks noGrp="1"/>
          </p:cNvSpPr>
          <p:nvPr>
            <p:ph type="title"/>
          </p:nvPr>
        </p:nvSpPr>
        <p:spPr>
          <a:xfrm>
            <a:off x="650240" y="758614"/>
            <a:ext cx="11704320" cy="1408853"/>
          </a:xfrm>
          <a:prstGeom prst="rect">
            <a:avLst/>
          </a:prstGeom>
        </p:spPr>
        <p:txBody>
          <a:bodyPr vert="horz" lIns="145646" tIns="72823" rIns="145646" bIns="7282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2275840"/>
            <a:ext cx="11704320" cy="6935893"/>
          </a:xfrm>
          <a:prstGeom prst="rect">
            <a:avLst/>
          </a:prstGeom>
        </p:spPr>
        <p:txBody>
          <a:bodyPr vert="horz" lIns="145646" tIns="72823" rIns="145646" bIns="728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3004800" cy="520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US"/>
          </a:p>
        </p:txBody>
      </p:sp>
      <p:sp>
        <p:nvSpPr>
          <p:cNvPr id="4" name="Date Placeholder 3"/>
          <p:cNvSpPr>
            <a:spLocks noGrp="1"/>
          </p:cNvSpPr>
          <p:nvPr>
            <p:ph type="dt" sz="half" idx="2"/>
          </p:nvPr>
        </p:nvSpPr>
        <p:spPr>
          <a:xfrm>
            <a:off x="650240" y="26010"/>
            <a:ext cx="4118187" cy="468173"/>
          </a:xfrm>
          <a:prstGeom prst="rect">
            <a:avLst/>
          </a:prstGeom>
        </p:spPr>
        <p:txBody>
          <a:bodyPr vert="horz" lIns="145646" tIns="72823" rIns="145646" bIns="72823" rtlCol="0" anchor="ctr"/>
          <a:lstStyle>
            <a:lvl1pPr algn="l">
              <a:defRPr sz="1900">
                <a:solidFill>
                  <a:srgbClr val="FFFFFF"/>
                </a:solidFill>
              </a:defRPr>
            </a:lvl1pPr>
          </a:lstStyle>
          <a:p>
            <a:fld id="{A80CB818-7379-467D-8E76-EF9D9074A26C}" type="datetime2">
              <a:rPr lang="en-US" smtClean="0"/>
              <a:pPr/>
              <a:t>Friday, November 2, 2018</a:t>
            </a:fld>
            <a:endParaRPr lang="en-US" dirty="0"/>
          </a:p>
        </p:txBody>
      </p:sp>
      <p:sp>
        <p:nvSpPr>
          <p:cNvPr id="5" name="Footer Placeholder 4"/>
          <p:cNvSpPr>
            <a:spLocks noGrp="1"/>
          </p:cNvSpPr>
          <p:nvPr>
            <p:ph type="ftr" sz="quarter" idx="3"/>
          </p:nvPr>
        </p:nvSpPr>
        <p:spPr>
          <a:xfrm>
            <a:off x="4876800" y="26010"/>
            <a:ext cx="5852160" cy="468173"/>
          </a:xfrm>
          <a:prstGeom prst="rect">
            <a:avLst/>
          </a:prstGeom>
        </p:spPr>
        <p:txBody>
          <a:bodyPr vert="horz" lIns="145646" tIns="72823" rIns="145646" bIns="72823" rtlCol="0" anchor="ctr"/>
          <a:lstStyle>
            <a:lvl1pPr algn="ctr">
              <a:defRPr sz="19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837333" y="26010"/>
            <a:ext cx="1517227" cy="468173"/>
          </a:xfrm>
          <a:prstGeom prst="rect">
            <a:avLst/>
          </a:prstGeom>
        </p:spPr>
        <p:txBody>
          <a:bodyPr vert="horz" lIns="145646" tIns="72823" rIns="145646" bIns="72823" rtlCol="0" anchor="ctr"/>
          <a:lstStyle>
            <a:lvl1pPr algn="l">
              <a:defRPr sz="2200" b="1">
                <a:solidFill>
                  <a:srgbClr val="FFFFFF"/>
                </a:solidFill>
              </a:defRPr>
            </a:lvl1pPr>
          </a:lstStyle>
          <a:p>
            <a:fld id="{86CB4B4D-7CA3-9044-876B-883B54F867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defTabSz="1456456" rtl="0" eaLnBrk="1" latinLnBrk="0" hangingPunct="1">
        <a:spcBef>
          <a:spcPct val="0"/>
        </a:spcBef>
        <a:buNone/>
        <a:defRPr sz="6400" kern="1200" spc="-159" baseline="0">
          <a:solidFill>
            <a:schemeClr val="tx2"/>
          </a:solidFill>
          <a:latin typeface="+mj-lt"/>
          <a:ea typeface="+mj-ea"/>
          <a:cs typeface="+mj-cs"/>
        </a:defRPr>
      </a:lvl1pPr>
    </p:titleStyle>
    <p:bodyStyle>
      <a:lvl1pPr marL="291291" indent="-291291" algn="l" defTabSz="1456456" rtl="0" eaLnBrk="1" latinLnBrk="0" hangingPunct="1">
        <a:spcBef>
          <a:spcPct val="20000"/>
        </a:spcBef>
        <a:buClr>
          <a:schemeClr val="accent1"/>
        </a:buClr>
        <a:buSzPct val="85000"/>
        <a:buFont typeface="Arial" pitchFamily="34" charset="0"/>
        <a:buChar char="•"/>
        <a:defRPr sz="3800" kern="1200">
          <a:solidFill>
            <a:schemeClr val="tx1"/>
          </a:solidFill>
          <a:latin typeface="+mn-lt"/>
          <a:ea typeface="+mn-ea"/>
          <a:cs typeface="+mn-cs"/>
        </a:defRPr>
      </a:lvl1pPr>
      <a:lvl2pPr marL="728228" indent="-291291" algn="l" defTabSz="1456456"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2pPr>
      <a:lvl3pPr marL="1165165" indent="-291291" algn="l" defTabSz="1456456" rtl="0" eaLnBrk="1" latinLnBrk="0" hangingPunct="1">
        <a:spcBef>
          <a:spcPct val="20000"/>
        </a:spcBef>
        <a:buClr>
          <a:schemeClr val="accent1"/>
        </a:buClr>
        <a:buSzPct val="90000"/>
        <a:buFont typeface="Arial" pitchFamily="34" charset="0"/>
        <a:buChar char="•"/>
        <a:defRPr sz="2900" kern="1200">
          <a:solidFill>
            <a:schemeClr val="tx1"/>
          </a:solidFill>
          <a:latin typeface="+mn-lt"/>
          <a:ea typeface="+mn-ea"/>
          <a:cs typeface="+mn-cs"/>
        </a:defRPr>
      </a:lvl3pPr>
      <a:lvl4pPr marL="1602102" indent="-291291" algn="l" defTabSz="1456456" rtl="0" eaLnBrk="1" latinLnBrk="0" hangingPunct="1">
        <a:spcBef>
          <a:spcPct val="20000"/>
        </a:spcBef>
        <a:buClr>
          <a:schemeClr val="accent1"/>
        </a:buClr>
        <a:buFont typeface="Arial" pitchFamily="34" charset="0"/>
        <a:buChar char="•"/>
        <a:defRPr sz="2500" kern="1200">
          <a:solidFill>
            <a:schemeClr val="tx1"/>
          </a:solidFill>
          <a:latin typeface="+mn-lt"/>
          <a:ea typeface="+mn-ea"/>
          <a:cs typeface="+mn-cs"/>
        </a:defRPr>
      </a:lvl4pPr>
      <a:lvl5pPr marL="1893393" indent="-218468" algn="l" defTabSz="1456456" rtl="0" eaLnBrk="1" latinLnBrk="0" hangingPunct="1">
        <a:spcBef>
          <a:spcPct val="20000"/>
        </a:spcBef>
        <a:buClr>
          <a:schemeClr val="accent1"/>
        </a:buClr>
        <a:buSzPct val="100000"/>
        <a:buFont typeface="Arial" pitchFamily="34" charset="0"/>
        <a:buChar char="•"/>
        <a:defRPr sz="2200" kern="1200" baseline="0">
          <a:solidFill>
            <a:schemeClr val="tx1"/>
          </a:solidFill>
          <a:latin typeface="+mn-lt"/>
          <a:ea typeface="+mn-ea"/>
          <a:cs typeface="+mn-cs"/>
        </a:defRPr>
      </a:lvl5pPr>
      <a:lvl6pPr marL="2184684"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6pPr>
      <a:lvl7pPr marL="2475976"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7pPr>
      <a:lvl8pPr marL="2767267"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8pPr>
      <a:lvl9pPr marL="3058558"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9pPr>
    </p:bodyStyle>
    <p:otherStyle>
      <a:defPPr>
        <a:defRPr lang="en-US"/>
      </a:defPPr>
      <a:lvl1pPr marL="0" algn="l" defTabSz="1456456" rtl="0" eaLnBrk="1" latinLnBrk="0" hangingPunct="1">
        <a:defRPr sz="2900" kern="1200">
          <a:solidFill>
            <a:schemeClr val="tx1"/>
          </a:solidFill>
          <a:latin typeface="+mn-lt"/>
          <a:ea typeface="+mn-ea"/>
          <a:cs typeface="+mn-cs"/>
        </a:defRPr>
      </a:lvl1pPr>
      <a:lvl2pPr marL="728228" algn="l" defTabSz="1456456" rtl="0" eaLnBrk="1" latinLnBrk="0" hangingPunct="1">
        <a:defRPr sz="2900" kern="1200">
          <a:solidFill>
            <a:schemeClr val="tx1"/>
          </a:solidFill>
          <a:latin typeface="+mn-lt"/>
          <a:ea typeface="+mn-ea"/>
          <a:cs typeface="+mn-cs"/>
        </a:defRPr>
      </a:lvl2pPr>
      <a:lvl3pPr marL="1456456" algn="l" defTabSz="1456456" rtl="0" eaLnBrk="1" latinLnBrk="0" hangingPunct="1">
        <a:defRPr sz="2900" kern="1200">
          <a:solidFill>
            <a:schemeClr val="tx1"/>
          </a:solidFill>
          <a:latin typeface="+mn-lt"/>
          <a:ea typeface="+mn-ea"/>
          <a:cs typeface="+mn-cs"/>
        </a:defRPr>
      </a:lvl3pPr>
      <a:lvl4pPr marL="2184684" algn="l" defTabSz="1456456" rtl="0" eaLnBrk="1" latinLnBrk="0" hangingPunct="1">
        <a:defRPr sz="2900" kern="1200">
          <a:solidFill>
            <a:schemeClr val="tx1"/>
          </a:solidFill>
          <a:latin typeface="+mn-lt"/>
          <a:ea typeface="+mn-ea"/>
          <a:cs typeface="+mn-cs"/>
        </a:defRPr>
      </a:lvl4pPr>
      <a:lvl5pPr marL="2912913" algn="l" defTabSz="1456456" rtl="0" eaLnBrk="1" latinLnBrk="0" hangingPunct="1">
        <a:defRPr sz="2900" kern="1200">
          <a:solidFill>
            <a:schemeClr val="tx1"/>
          </a:solidFill>
          <a:latin typeface="+mn-lt"/>
          <a:ea typeface="+mn-ea"/>
          <a:cs typeface="+mn-cs"/>
        </a:defRPr>
      </a:lvl5pPr>
      <a:lvl6pPr marL="3641141" algn="l" defTabSz="1456456" rtl="0" eaLnBrk="1" latinLnBrk="0" hangingPunct="1">
        <a:defRPr sz="2900" kern="1200">
          <a:solidFill>
            <a:schemeClr val="tx1"/>
          </a:solidFill>
          <a:latin typeface="+mn-lt"/>
          <a:ea typeface="+mn-ea"/>
          <a:cs typeface="+mn-cs"/>
        </a:defRPr>
      </a:lvl6pPr>
      <a:lvl7pPr marL="4369369" algn="l" defTabSz="1456456" rtl="0" eaLnBrk="1" latinLnBrk="0" hangingPunct="1">
        <a:defRPr sz="2900" kern="1200">
          <a:solidFill>
            <a:schemeClr val="tx1"/>
          </a:solidFill>
          <a:latin typeface="+mn-lt"/>
          <a:ea typeface="+mn-ea"/>
          <a:cs typeface="+mn-cs"/>
        </a:defRPr>
      </a:lvl7pPr>
      <a:lvl8pPr marL="5097597" algn="l" defTabSz="1456456" rtl="0" eaLnBrk="1" latinLnBrk="0" hangingPunct="1">
        <a:defRPr sz="2900" kern="1200">
          <a:solidFill>
            <a:schemeClr val="tx1"/>
          </a:solidFill>
          <a:latin typeface="+mn-lt"/>
          <a:ea typeface="+mn-ea"/>
          <a:cs typeface="+mn-cs"/>
        </a:defRPr>
      </a:lvl8pPr>
      <a:lvl9pPr marL="5825825" algn="l" defTabSz="1456456"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sccc.org/directory/open-educational-resources-oer-task-forc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sccc.org/signup-newslett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nul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861060" y="385335"/>
            <a:ext cx="11162453" cy="3437928"/>
          </a:xfrm>
          <a:prstGeom prst="rect">
            <a:avLst/>
          </a:prstGeom>
        </p:spPr>
        <p:txBody>
          <a:bodyPr/>
          <a:lstStyle/>
          <a:p>
            <a:pPr algn="ctr"/>
            <a:r>
              <a:rPr lang="en-US" sz="5200" dirty="0"/>
              <a:t/>
            </a:r>
            <a:br>
              <a:rPr lang="en-US" sz="5200" dirty="0"/>
            </a:br>
            <a:r>
              <a:rPr lang="en-US" sz="5200" dirty="0"/>
              <a:t/>
            </a:r>
            <a:br>
              <a:rPr lang="en-US" sz="5200" dirty="0"/>
            </a:br>
            <a:r>
              <a:rPr lang="en-US" sz="6400" b="1" dirty="0" smtClean="0"/>
              <a:t>Open Educational Resources</a:t>
            </a:r>
            <a:endParaRPr sz="6400" b="1" dirty="0"/>
          </a:p>
        </p:txBody>
      </p:sp>
      <p:sp>
        <p:nvSpPr>
          <p:cNvPr id="120" name="Shape 120"/>
          <p:cNvSpPr>
            <a:spLocks noGrp="1"/>
          </p:cNvSpPr>
          <p:nvPr>
            <p:ph type="subTitle" idx="1"/>
          </p:nvPr>
        </p:nvSpPr>
        <p:spPr>
          <a:xfrm>
            <a:off x="537691" y="4176805"/>
            <a:ext cx="12467109" cy="5576795"/>
          </a:xfrm>
          <a:prstGeom prst="rect">
            <a:avLst/>
          </a:prstGeom>
        </p:spPr>
        <p:txBody>
          <a:bodyPr>
            <a:normAutofit/>
          </a:bodyPr>
          <a:lstStyle/>
          <a:p>
            <a:endParaRPr lang="en-US" sz="3600" dirty="0"/>
          </a:p>
          <a:p>
            <a:endParaRPr lang="en-US" sz="3600" dirty="0"/>
          </a:p>
          <a:p>
            <a:r>
              <a:rPr lang="en-US" sz="3200" dirty="0" smtClean="0"/>
              <a:t>Jackie </a:t>
            </a:r>
            <a:r>
              <a:rPr lang="en-US" sz="3200" dirty="0" err="1" smtClean="0"/>
              <a:t>Escajeda</a:t>
            </a:r>
            <a:r>
              <a:rPr lang="en-US" sz="3200" dirty="0" smtClean="0"/>
              <a:t>, Dean, Curriculum and Instruction, CCCCO</a:t>
            </a:r>
            <a:endParaRPr lang="en-US" sz="3200" dirty="0"/>
          </a:p>
          <a:p>
            <a:r>
              <a:rPr lang="en-US" sz="3200" dirty="0" smtClean="0"/>
              <a:t>Conan McKay, ASCCC Area B Representative</a:t>
            </a:r>
            <a:endParaRPr lang="en-US" sz="3200" dirty="0"/>
          </a:p>
          <a:p>
            <a:r>
              <a:rPr lang="en-US" sz="3200" dirty="0"/>
              <a:t>Michelle Pilati, </a:t>
            </a:r>
            <a:r>
              <a:rPr lang="en-US" sz="3200" dirty="0" smtClean="0"/>
              <a:t>ASCCC OER Task Force Chair</a:t>
            </a:r>
            <a:endParaRPr lang="en-US" sz="3200" dirty="0"/>
          </a:p>
          <a:p>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about</a:t>
            </a:r>
            <a:r>
              <a:rPr lang="mr-IN" dirty="0" smtClean="0"/>
              <a:t>…</a:t>
            </a:r>
            <a:endParaRPr lang="en-US" dirty="0"/>
          </a:p>
        </p:txBody>
      </p:sp>
      <p:sp>
        <p:nvSpPr>
          <p:cNvPr id="3" name="Content Placeholder 2"/>
          <p:cNvSpPr>
            <a:spLocks noGrp="1"/>
          </p:cNvSpPr>
          <p:nvPr>
            <p:ph idx="1"/>
          </p:nvPr>
        </p:nvSpPr>
        <p:spPr/>
        <p:txBody>
          <a:bodyPr/>
          <a:lstStyle/>
          <a:p>
            <a:r>
              <a:rPr lang="en-US" sz="4800" dirty="0"/>
              <a:t>q</a:t>
            </a:r>
            <a:r>
              <a:rPr lang="en-US" sz="4800" dirty="0" smtClean="0"/>
              <a:t>uality.</a:t>
            </a:r>
          </a:p>
          <a:p>
            <a:r>
              <a:rPr lang="en-US" sz="4800" dirty="0"/>
              <a:t>c</a:t>
            </a:r>
            <a:r>
              <a:rPr lang="en-US" sz="4800" dirty="0" smtClean="0"/>
              <a:t>urrency.</a:t>
            </a:r>
          </a:p>
          <a:p>
            <a:r>
              <a:rPr lang="en-US" sz="4800" dirty="0" smtClean="0"/>
              <a:t>articulation.</a:t>
            </a:r>
          </a:p>
          <a:p>
            <a:r>
              <a:rPr lang="en-US" sz="4800" dirty="0"/>
              <a:t>e</a:t>
            </a:r>
            <a:r>
              <a:rPr lang="en-US" sz="4800" dirty="0" smtClean="0"/>
              <a:t>ase of adoption.</a:t>
            </a:r>
          </a:p>
          <a:p>
            <a:r>
              <a:rPr lang="en-US" sz="4800" dirty="0"/>
              <a:t>t</a:t>
            </a:r>
            <a:r>
              <a:rPr lang="en-US" sz="4800" dirty="0" smtClean="0"/>
              <a:t>ime.</a:t>
            </a:r>
          </a:p>
          <a:p>
            <a:r>
              <a:rPr lang="en-US" sz="4800" dirty="0"/>
              <a:t>i</a:t>
            </a:r>
            <a:r>
              <a:rPr lang="en-US" sz="4800" dirty="0" smtClean="0"/>
              <a:t>mpact of “free”.</a:t>
            </a:r>
          </a:p>
          <a:p>
            <a:r>
              <a:rPr lang="en-US" sz="4800" dirty="0"/>
              <a:t>r</a:t>
            </a:r>
            <a:r>
              <a:rPr lang="en-US" sz="4800" dirty="0" smtClean="0"/>
              <a:t>eliance on digital resources.</a:t>
            </a:r>
            <a:endParaRPr lang="en-US" dirty="0"/>
          </a:p>
        </p:txBody>
      </p:sp>
    </p:spTree>
    <p:extLst>
      <p:ext uri="{BB962C8B-B14F-4D97-AF65-F5344CB8AC3E}">
        <p14:creationId xmlns:p14="http://schemas.microsoft.com/office/powerpoint/2010/main" val="1200344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cap="none" dirty="0" smtClean="0"/>
              <a:t>What OER efforts currently exist in the CCCs?</a:t>
            </a:r>
            <a:endParaRPr lang="en-US" cap="none" dirty="0"/>
          </a:p>
        </p:txBody>
      </p:sp>
      <p:sp>
        <p:nvSpPr>
          <p:cNvPr id="6" name="Subtitle 5"/>
          <p:cNvSpPr>
            <a:spLocks noGrp="1"/>
          </p:cNvSpPr>
          <p:nvPr>
            <p:ph type="subTitle" idx="1"/>
          </p:nvPr>
        </p:nvSpPr>
        <p:spPr>
          <a:xfrm>
            <a:off x="975360" y="4985173"/>
            <a:ext cx="9140190" cy="2492587"/>
          </a:xfrm>
        </p:spPr>
        <p:txBody>
          <a:bodyPr>
            <a:normAutofit/>
          </a:bodyPr>
          <a:lstStyle/>
          <a:p>
            <a:r>
              <a:rPr lang="en-US" sz="4400" dirty="0" smtClean="0"/>
              <a:t>Are you, perhaps, feeling a “push” to use OER?</a:t>
            </a:r>
            <a:endParaRPr lang="en-US" sz="4400" dirty="0"/>
          </a:p>
        </p:txBody>
      </p:sp>
    </p:spTree>
    <p:extLst>
      <p:ext uri="{BB962C8B-B14F-4D97-AF65-F5344CB8AC3E}">
        <p14:creationId xmlns:p14="http://schemas.microsoft.com/office/powerpoint/2010/main" val="541112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Senate Bill 1359 (Block, 2016)</a:t>
            </a:r>
          </a:p>
        </p:txBody>
      </p:sp>
      <p:sp>
        <p:nvSpPr>
          <p:cNvPr id="3" name="Content Placeholder 2"/>
          <p:cNvSpPr>
            <a:spLocks noGrp="1"/>
          </p:cNvSpPr>
          <p:nvPr>
            <p:ph idx="1"/>
          </p:nvPr>
        </p:nvSpPr>
        <p:spPr>
          <a:xfrm>
            <a:off x="541868" y="2926081"/>
            <a:ext cx="11595945" cy="4907538"/>
          </a:xfrm>
        </p:spPr>
        <p:txBody>
          <a:bodyPr>
            <a:normAutofit fontScale="92500"/>
          </a:bodyPr>
          <a:lstStyle/>
          <a:p>
            <a:r>
              <a:rPr lang="en-US" sz="3982" dirty="0"/>
              <a:t>Requires California Community Colleges and California State Universities and requests the University of California system to clearly highlight, by means that may include a symbol or logo in the online campus course schedule by January 1, 2018 for courses that exclusively use digital course materials that are free of charge to students and therefore not required to be purchased.</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8875" y="-44624"/>
            <a:ext cx="1950720" cy="1390791"/>
          </a:xfrm>
          <a:prstGeom prst="rect">
            <a:avLst/>
          </a:prstGeom>
        </p:spPr>
      </p:pic>
    </p:spTree>
    <p:extLst>
      <p:ext uri="{BB962C8B-B14F-4D97-AF65-F5344CB8AC3E}">
        <p14:creationId xmlns:p14="http://schemas.microsoft.com/office/powerpoint/2010/main" val="1449275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OER in the </a:t>
            </a:r>
            <a:r>
              <a:rPr lang="en-US" dirty="0" smtClean="0">
                <a:solidFill>
                  <a:schemeClr val="accent1">
                    <a:lumMod val="50000"/>
                  </a:schemeClr>
                </a:solidFill>
              </a:rPr>
              <a:t>Colleges </a:t>
            </a:r>
            <a:r>
              <a:rPr lang="en-US" dirty="0">
                <a:solidFill>
                  <a:schemeClr val="accent1">
                    <a:lumMod val="50000"/>
                  </a:schemeClr>
                </a:solidFill>
              </a:rPr>
              <a:t>Today</a:t>
            </a:r>
          </a:p>
        </p:txBody>
      </p:sp>
      <p:sp>
        <p:nvSpPr>
          <p:cNvPr id="3" name="Content Placeholder 2"/>
          <p:cNvSpPr>
            <a:spLocks noGrp="1"/>
          </p:cNvSpPr>
          <p:nvPr>
            <p:ph idx="1"/>
          </p:nvPr>
        </p:nvSpPr>
        <p:spPr>
          <a:xfrm>
            <a:off x="433494" y="2866821"/>
            <a:ext cx="12029439" cy="4907538"/>
          </a:xfrm>
        </p:spPr>
        <p:txBody>
          <a:bodyPr>
            <a:normAutofit/>
          </a:bodyPr>
          <a:lstStyle/>
          <a:p>
            <a:r>
              <a:rPr lang="en-US" sz="5120" dirty="0"/>
              <a:t>Individual colleges have ZTC </a:t>
            </a:r>
            <a:r>
              <a:rPr lang="en-US" sz="5120" dirty="0" smtClean="0"/>
              <a:t>grants</a:t>
            </a:r>
          </a:p>
          <a:p>
            <a:r>
              <a:rPr lang="en-US" sz="5120" dirty="0" smtClean="0"/>
              <a:t>AB 798 funds, equity dollars</a:t>
            </a:r>
          </a:p>
          <a:p>
            <a:r>
              <a:rPr lang="en-US" sz="5400" dirty="0" smtClean="0"/>
              <a:t>2018-2019 </a:t>
            </a:r>
            <a:r>
              <a:rPr lang="en-US" sz="5400" dirty="0" err="1"/>
              <a:t>OpenStax</a:t>
            </a:r>
            <a:r>
              <a:rPr lang="en-US" sz="5400" dirty="0"/>
              <a:t> Institutional Partnership </a:t>
            </a:r>
            <a:r>
              <a:rPr lang="en-US" sz="5400" dirty="0" smtClean="0"/>
              <a:t>Program</a:t>
            </a:r>
            <a:endParaRPr lang="en-US" sz="5120" dirty="0"/>
          </a:p>
          <a:p>
            <a:r>
              <a:rPr lang="en-US" sz="5120" dirty="0" smtClean="0"/>
              <a:t>ASCCC </a:t>
            </a:r>
            <a:r>
              <a:rPr lang="en-US" sz="5120" dirty="0"/>
              <a:t>OER Task Force</a:t>
            </a:r>
          </a:p>
          <a:p>
            <a:endParaRPr lang="en-US" dirty="0"/>
          </a:p>
        </p:txBody>
      </p:sp>
    </p:spTree>
    <p:extLst>
      <p:ext uri="{BB962C8B-B14F-4D97-AF65-F5344CB8AC3E}">
        <p14:creationId xmlns:p14="http://schemas.microsoft.com/office/powerpoint/2010/main" val="129437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OER in the </a:t>
            </a:r>
            <a:r>
              <a:rPr lang="en-US" dirty="0" err="1">
                <a:solidFill>
                  <a:schemeClr val="accent1">
                    <a:lumMod val="50000"/>
                  </a:schemeClr>
                </a:solidFill>
              </a:rPr>
              <a:t>CCCs</a:t>
            </a:r>
            <a:r>
              <a:rPr lang="en-US" dirty="0">
                <a:solidFill>
                  <a:schemeClr val="accent1">
                    <a:lumMod val="50000"/>
                  </a:schemeClr>
                </a:solidFill>
              </a:rPr>
              <a:t> Tomorrow</a:t>
            </a:r>
          </a:p>
        </p:txBody>
      </p:sp>
      <p:sp>
        <p:nvSpPr>
          <p:cNvPr id="3" name="Content Placeholder 2"/>
          <p:cNvSpPr>
            <a:spLocks noGrp="1"/>
          </p:cNvSpPr>
          <p:nvPr>
            <p:ph idx="1"/>
          </p:nvPr>
        </p:nvSpPr>
        <p:spPr>
          <a:xfrm>
            <a:off x="650241" y="2371725"/>
            <a:ext cx="10748635" cy="6000750"/>
          </a:xfrm>
        </p:spPr>
        <p:txBody>
          <a:bodyPr>
            <a:normAutofit fontScale="92500" lnSpcReduction="10000"/>
          </a:bodyPr>
          <a:lstStyle/>
          <a:p>
            <a:r>
              <a:rPr lang="en-US" sz="5120" dirty="0"/>
              <a:t>At present, no effort is underway to:</a:t>
            </a:r>
          </a:p>
          <a:p>
            <a:pPr lvl="1"/>
            <a:r>
              <a:rPr lang="en-US" sz="5120" dirty="0"/>
              <a:t>systematically identify and address barriers to OER adoption, </a:t>
            </a:r>
          </a:p>
          <a:p>
            <a:pPr lvl="1"/>
            <a:r>
              <a:rPr lang="en-US" sz="5120" dirty="0"/>
              <a:t>support local OER implementation efforts, and </a:t>
            </a:r>
          </a:p>
          <a:p>
            <a:pPr lvl="1"/>
            <a:r>
              <a:rPr lang="en-US" sz="5120" dirty="0"/>
              <a:t>leverage the expertise in the CCC system to create a sustainable OER ecosystem. </a:t>
            </a:r>
          </a:p>
        </p:txBody>
      </p:sp>
    </p:spTree>
    <p:extLst>
      <p:ext uri="{BB962C8B-B14F-4D97-AF65-F5344CB8AC3E}">
        <p14:creationId xmlns:p14="http://schemas.microsoft.com/office/powerpoint/2010/main" val="202905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87" y="216748"/>
            <a:ext cx="11379200" cy="3040802"/>
          </a:xfrm>
        </p:spPr>
        <p:txBody>
          <a:bodyPr>
            <a:normAutofit/>
          </a:bodyPr>
          <a:lstStyle/>
          <a:p>
            <a:r>
              <a:rPr lang="en-US">
                <a:solidFill>
                  <a:schemeClr val="accent1">
                    <a:lumMod val="50000"/>
                  </a:schemeClr>
                </a:solidFill>
              </a:rPr>
              <a:t>ASCCC </a:t>
            </a:r>
            <a:r>
              <a:rPr lang="en-US" smtClean="0">
                <a:solidFill>
                  <a:schemeClr val="accent1">
                    <a:lumMod val="50000"/>
                  </a:schemeClr>
                </a:solidFill>
              </a:rPr>
              <a:t>OERI</a:t>
            </a:r>
            <a:endParaRPr lang="en-US" dirty="0">
              <a:solidFill>
                <a:schemeClr val="accent1">
                  <a:lumMod val="50000"/>
                </a:schemeClr>
              </a:solidFill>
            </a:endParaRPr>
          </a:p>
        </p:txBody>
      </p:sp>
      <p:sp>
        <p:nvSpPr>
          <p:cNvPr id="3" name="Content Placeholder 2"/>
          <p:cNvSpPr>
            <a:spLocks noGrp="1"/>
          </p:cNvSpPr>
          <p:nvPr>
            <p:ph idx="1"/>
          </p:nvPr>
        </p:nvSpPr>
        <p:spPr>
          <a:xfrm>
            <a:off x="379307" y="2857500"/>
            <a:ext cx="12354560" cy="6029325"/>
          </a:xfrm>
        </p:spPr>
        <p:txBody>
          <a:bodyPr>
            <a:noAutofit/>
          </a:bodyPr>
          <a:lstStyle/>
          <a:p>
            <a:r>
              <a:rPr lang="en-US" sz="4551" dirty="0" smtClean="0"/>
              <a:t>A 5-year </a:t>
            </a:r>
            <a:r>
              <a:rPr lang="en-US" sz="4551" dirty="0"/>
              <a:t>project (~1million/per year) to implement OER </a:t>
            </a:r>
            <a:r>
              <a:rPr lang="en-US" sz="4551" dirty="0" smtClean="0"/>
              <a:t>system-wide, </a:t>
            </a:r>
            <a:r>
              <a:rPr lang="en-US" sz="4551" dirty="0"/>
              <a:t>coordinating state level activities to increase OER availability and supporting local OER implementation. </a:t>
            </a:r>
            <a:endParaRPr lang="en-US" sz="4551" dirty="0" smtClean="0"/>
          </a:p>
          <a:p>
            <a:r>
              <a:rPr lang="en-US" sz="4551" dirty="0" smtClean="0"/>
              <a:t>What does that mean?</a:t>
            </a:r>
            <a:endParaRPr lang="en-US" sz="4551" dirty="0"/>
          </a:p>
        </p:txBody>
      </p:sp>
    </p:spTree>
    <p:extLst>
      <p:ext uri="{BB962C8B-B14F-4D97-AF65-F5344CB8AC3E}">
        <p14:creationId xmlns:p14="http://schemas.microsoft.com/office/powerpoint/2010/main" val="1337686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2018</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and establish connection to existing OER and OER-related efforts</a:t>
            </a:r>
          </a:p>
          <a:p>
            <a:pPr lvl="1"/>
            <a:r>
              <a:rPr lang="en-US" dirty="0" smtClean="0"/>
              <a:t>Coordinating council/committee proposed</a:t>
            </a:r>
          </a:p>
          <a:p>
            <a:pPr lvl="1"/>
            <a:r>
              <a:rPr lang="en-US" dirty="0" smtClean="0"/>
              <a:t>Identify opportunities to leverage efforts</a:t>
            </a:r>
          </a:p>
          <a:p>
            <a:pPr lvl="1"/>
            <a:r>
              <a:rPr lang="en-US" dirty="0" smtClean="0"/>
              <a:t>Avoiding duplication</a:t>
            </a:r>
          </a:p>
          <a:p>
            <a:r>
              <a:rPr lang="en-US" dirty="0" smtClean="0"/>
              <a:t>Determining the “</a:t>
            </a:r>
            <a:r>
              <a:rPr lang="en-US" dirty="0" err="1" smtClean="0"/>
              <a:t>hows</a:t>
            </a:r>
            <a:r>
              <a:rPr lang="en-US" dirty="0" smtClean="0"/>
              <a:t>” of moving forward</a:t>
            </a:r>
          </a:p>
          <a:p>
            <a:pPr lvl="1"/>
            <a:r>
              <a:rPr lang="en-US" dirty="0" smtClean="0"/>
              <a:t>Where will OER resources “live”?</a:t>
            </a:r>
          </a:p>
          <a:p>
            <a:pPr lvl="1"/>
            <a:r>
              <a:rPr lang="en-US" dirty="0" smtClean="0"/>
              <a:t>How can discipline faculty conversations about OER be encouraged/supported?</a:t>
            </a:r>
          </a:p>
          <a:p>
            <a:r>
              <a:rPr lang="en-US" dirty="0" smtClean="0"/>
              <a:t>Identifying </a:t>
            </a:r>
            <a:r>
              <a:rPr lang="mr-IN" dirty="0" smtClean="0"/>
              <a:t>–</a:t>
            </a:r>
            <a:r>
              <a:rPr lang="en-US" dirty="0" smtClean="0"/>
              <a:t> and addressing </a:t>
            </a:r>
            <a:r>
              <a:rPr lang="mr-IN" dirty="0" smtClean="0"/>
              <a:t>–</a:t>
            </a:r>
            <a:r>
              <a:rPr lang="en-US" dirty="0" smtClean="0"/>
              <a:t> common institutional barriers/concerns</a:t>
            </a:r>
          </a:p>
          <a:p>
            <a:r>
              <a:rPr lang="en-US" dirty="0" smtClean="0"/>
              <a:t>“Seeding” </a:t>
            </a:r>
            <a:endParaRPr lang="en-US" dirty="0"/>
          </a:p>
        </p:txBody>
      </p:sp>
    </p:spTree>
    <p:extLst>
      <p:ext uri="{BB962C8B-B14F-4D97-AF65-F5344CB8AC3E}">
        <p14:creationId xmlns:p14="http://schemas.microsoft.com/office/powerpoint/2010/main" val="1283294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Common barriers to OER adoption?</a:t>
            </a:r>
            <a:endParaRPr lang="en-US" cap="none" dirty="0"/>
          </a:p>
        </p:txBody>
      </p:sp>
      <p:sp>
        <p:nvSpPr>
          <p:cNvPr id="3" name="Subtitle 2"/>
          <p:cNvSpPr>
            <a:spLocks noGrp="1"/>
          </p:cNvSpPr>
          <p:nvPr>
            <p:ph type="subTitle" idx="1"/>
          </p:nvPr>
        </p:nvSpPr>
        <p:spPr/>
        <p:txBody>
          <a:bodyPr/>
          <a:lstStyle/>
          <a:p>
            <a:r>
              <a:rPr lang="en-US" dirty="0" smtClean="0"/>
              <a:t>College-level issues/challenges?</a:t>
            </a:r>
            <a:endParaRPr lang="en-US" dirty="0"/>
          </a:p>
        </p:txBody>
      </p:sp>
    </p:spTree>
    <p:extLst>
      <p:ext uri="{BB962C8B-B14F-4D97-AF65-F5344CB8AC3E}">
        <p14:creationId xmlns:p14="http://schemas.microsoft.com/office/powerpoint/2010/main" val="15391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a:t>
            </a:r>
            <a:endParaRPr lang="en-US" dirty="0"/>
          </a:p>
        </p:txBody>
      </p:sp>
      <p:sp>
        <p:nvSpPr>
          <p:cNvPr id="3" name="Content Placeholder 2"/>
          <p:cNvSpPr>
            <a:spLocks noGrp="1"/>
          </p:cNvSpPr>
          <p:nvPr>
            <p:ph idx="1"/>
          </p:nvPr>
        </p:nvSpPr>
        <p:spPr/>
        <p:txBody>
          <a:bodyPr/>
          <a:lstStyle/>
          <a:p>
            <a:r>
              <a:rPr lang="en-US" dirty="0" smtClean="0"/>
              <a:t>Printing</a:t>
            </a:r>
          </a:p>
          <a:p>
            <a:r>
              <a:rPr lang="en-US" dirty="0" smtClean="0"/>
              <a:t>Accessibility</a:t>
            </a:r>
          </a:p>
          <a:p>
            <a:r>
              <a:rPr lang="en-US" dirty="0" smtClean="0"/>
              <a:t>Impact on/working with book store</a:t>
            </a:r>
          </a:p>
          <a:p>
            <a:r>
              <a:rPr lang="en-US" dirty="0" smtClean="0"/>
              <a:t>Copyright questions</a:t>
            </a:r>
          </a:p>
          <a:p>
            <a:endParaRPr lang="en-US" dirty="0"/>
          </a:p>
        </p:txBody>
      </p:sp>
    </p:spTree>
    <p:extLst>
      <p:ext uri="{BB962C8B-B14F-4D97-AF65-F5344CB8AC3E}">
        <p14:creationId xmlns:p14="http://schemas.microsoft.com/office/powerpoint/2010/main" val="591214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0559" y="1762125"/>
            <a:ext cx="10403682" cy="6935788"/>
          </a:xfrm>
        </p:spPr>
      </p:pic>
    </p:spTree>
    <p:extLst>
      <p:ext uri="{BB962C8B-B14F-4D97-AF65-F5344CB8AC3E}">
        <p14:creationId xmlns:p14="http://schemas.microsoft.com/office/powerpoint/2010/main" val="115609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4600" dirty="0" smtClean="0"/>
              <a:t>OER Basics </a:t>
            </a:r>
            <a:r>
              <a:rPr lang="mr-IN" sz="4600" dirty="0" smtClean="0"/>
              <a:t>–</a:t>
            </a:r>
            <a:r>
              <a:rPr lang="en-US" sz="4600" dirty="0" smtClean="0"/>
              <a:t> What/Why</a:t>
            </a:r>
          </a:p>
          <a:p>
            <a:r>
              <a:rPr lang="en-US" sz="4600" dirty="0" smtClean="0"/>
              <a:t>Why not?</a:t>
            </a:r>
          </a:p>
          <a:p>
            <a:r>
              <a:rPr lang="en-US" sz="4600" dirty="0" smtClean="0"/>
              <a:t>Existing OER-related efforts in the CCCs</a:t>
            </a:r>
          </a:p>
          <a:p>
            <a:r>
              <a:rPr lang="en-US" sz="4600" dirty="0" smtClean="0"/>
              <a:t>ASCCC’s OER Initiative</a:t>
            </a:r>
          </a:p>
          <a:p>
            <a:r>
              <a:rPr lang="en-US" sz="4600" dirty="0" smtClean="0"/>
              <a:t>Questions for you</a:t>
            </a:r>
            <a:endParaRPr lang="en-US" sz="4600" dirty="0"/>
          </a:p>
        </p:txBody>
      </p:sp>
    </p:spTree>
    <p:extLst>
      <p:ext uri="{BB962C8B-B14F-4D97-AF65-F5344CB8AC3E}">
        <p14:creationId xmlns:p14="http://schemas.microsoft.com/office/powerpoint/2010/main" val="579042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OERTF Webinars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www.asccc.org/directory/open-educational-resources-oer-task-force</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80" y="4343399"/>
            <a:ext cx="12807440" cy="3400425"/>
          </a:xfrm>
          <a:prstGeom prst="rect">
            <a:avLst/>
          </a:prstGeom>
        </p:spPr>
      </p:pic>
    </p:spTree>
    <p:extLst>
      <p:ext uri="{BB962C8B-B14F-4D97-AF65-F5344CB8AC3E}">
        <p14:creationId xmlns:p14="http://schemas.microsoft.com/office/powerpoint/2010/main" val="647627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a:t>
            </a:r>
            <a:r>
              <a:rPr lang="mr-IN" dirty="0" smtClean="0"/>
              <a:t>…</a:t>
            </a:r>
            <a:endParaRPr lang="en-US" dirty="0"/>
          </a:p>
        </p:txBody>
      </p:sp>
      <p:sp>
        <p:nvSpPr>
          <p:cNvPr id="3" name="Content Placeholder 2"/>
          <p:cNvSpPr>
            <a:spLocks noGrp="1"/>
          </p:cNvSpPr>
          <p:nvPr>
            <p:ph idx="1"/>
          </p:nvPr>
        </p:nvSpPr>
        <p:spPr/>
        <p:txBody>
          <a:bodyPr/>
          <a:lstStyle/>
          <a:p>
            <a:r>
              <a:rPr lang="en-US" dirty="0" smtClean="0"/>
              <a:t>Developing spring schedule..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25" y="3556000"/>
            <a:ext cx="11379835" cy="5130800"/>
          </a:xfrm>
          <a:prstGeom prst="rect">
            <a:avLst/>
          </a:prstGeom>
        </p:spPr>
      </p:pic>
    </p:spTree>
    <p:extLst>
      <p:ext uri="{BB962C8B-B14F-4D97-AF65-F5344CB8AC3E}">
        <p14:creationId xmlns:p14="http://schemas.microsoft.com/office/powerpoint/2010/main" val="1652102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Challenges - Accountability</a:t>
            </a:r>
            <a:endParaRPr lang="en-US" dirty="0"/>
          </a:p>
        </p:txBody>
      </p:sp>
      <p:sp>
        <p:nvSpPr>
          <p:cNvPr id="3" name="Content Placeholder 2"/>
          <p:cNvSpPr>
            <a:spLocks noGrp="1"/>
          </p:cNvSpPr>
          <p:nvPr>
            <p:ph idx="1"/>
          </p:nvPr>
        </p:nvSpPr>
        <p:spPr>
          <a:xfrm>
            <a:off x="650240" y="2543175"/>
            <a:ext cx="11704320" cy="6668558"/>
          </a:xfrm>
        </p:spPr>
        <p:txBody>
          <a:bodyPr/>
          <a:lstStyle/>
          <a:p>
            <a:r>
              <a:rPr lang="en-US" sz="4400" dirty="0" smtClean="0"/>
              <a:t>How do we measure OER use on a system-wide basis?</a:t>
            </a:r>
          </a:p>
          <a:p>
            <a:r>
              <a:rPr lang="en-US" sz="4400" dirty="0" smtClean="0"/>
              <a:t>While it is easy enough to track what the Initiative is doing, how do we really measure the impact at 114 colleges?</a:t>
            </a:r>
          </a:p>
          <a:p>
            <a:endParaRPr lang="en-US" dirty="0"/>
          </a:p>
        </p:txBody>
      </p:sp>
    </p:spTree>
    <p:extLst>
      <p:ext uri="{BB962C8B-B14F-4D97-AF65-F5344CB8AC3E}">
        <p14:creationId xmlns:p14="http://schemas.microsoft.com/office/powerpoint/2010/main" val="666491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758614"/>
            <a:ext cx="11704320" cy="2127461"/>
          </a:xfrm>
        </p:spPr>
        <p:txBody>
          <a:bodyPr>
            <a:normAutofit fontScale="90000"/>
          </a:bodyPr>
          <a:lstStyle/>
          <a:p>
            <a:r>
              <a:rPr lang="en-US" dirty="0" smtClean="0"/>
              <a:t>Implementation Challenges </a:t>
            </a:r>
            <a:r>
              <a:rPr lang="mr-IN" dirty="0" smtClean="0"/>
              <a:t>–</a:t>
            </a:r>
            <a:r>
              <a:rPr lang="en-US" dirty="0" smtClean="0"/>
              <a:t> How do we determine what is really needed?</a:t>
            </a:r>
            <a:endParaRPr lang="en-US" dirty="0"/>
          </a:p>
        </p:txBody>
      </p:sp>
      <p:sp>
        <p:nvSpPr>
          <p:cNvPr id="3" name="Content Placeholder 2"/>
          <p:cNvSpPr>
            <a:spLocks noGrp="1"/>
          </p:cNvSpPr>
          <p:nvPr>
            <p:ph idx="1"/>
          </p:nvPr>
        </p:nvSpPr>
        <p:spPr>
          <a:xfrm>
            <a:off x="650240" y="3629025"/>
            <a:ext cx="11704320" cy="5582708"/>
          </a:xfrm>
        </p:spPr>
        <p:txBody>
          <a:bodyPr/>
          <a:lstStyle/>
          <a:p>
            <a:r>
              <a:rPr lang="en-US" dirty="0" smtClean="0"/>
              <a:t>What “holes” in OER availability exist?</a:t>
            </a:r>
          </a:p>
          <a:p>
            <a:r>
              <a:rPr lang="en-US" dirty="0" smtClean="0"/>
              <a:t>Where an OER text-equivalent exists, what do faculty need to facilitate adoption of that resource?</a:t>
            </a:r>
          </a:p>
          <a:p>
            <a:r>
              <a:rPr lang="en-US" dirty="0" smtClean="0"/>
              <a:t>When you have 114 colleges that are each doing their own thing, how do you develop a comprehensive assessment of their needs that somehow corrects for lack of awareness?</a:t>
            </a:r>
            <a:endParaRPr lang="en-US" dirty="0"/>
          </a:p>
        </p:txBody>
      </p:sp>
    </p:spTree>
    <p:extLst>
      <p:ext uri="{BB962C8B-B14F-4D97-AF65-F5344CB8AC3E}">
        <p14:creationId xmlns:p14="http://schemas.microsoft.com/office/powerpoint/2010/main" val="570376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559" y="1200150"/>
            <a:ext cx="5312498" cy="7970203"/>
          </a:xfrm>
        </p:spPr>
      </p:pic>
    </p:spTree>
    <p:extLst>
      <p:ext uri="{BB962C8B-B14F-4D97-AF65-F5344CB8AC3E}">
        <p14:creationId xmlns:p14="http://schemas.microsoft.com/office/powerpoint/2010/main" val="781708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r>
              <a:rPr lang="mr-IN" dirty="0" smtClean="0"/>
              <a:t>…</a:t>
            </a:r>
            <a:endParaRPr lang="en-US" dirty="0"/>
          </a:p>
        </p:txBody>
      </p:sp>
      <p:sp>
        <p:nvSpPr>
          <p:cNvPr id="3" name="Content Placeholder 2"/>
          <p:cNvSpPr>
            <a:spLocks noGrp="1"/>
          </p:cNvSpPr>
          <p:nvPr>
            <p:ph idx="1"/>
          </p:nvPr>
        </p:nvSpPr>
        <p:spPr/>
        <p:txBody>
          <a:bodyPr>
            <a:normAutofit/>
          </a:bodyPr>
          <a:lstStyle/>
          <a:p>
            <a:r>
              <a:rPr lang="en-US" sz="4400" dirty="0" smtClean="0"/>
              <a:t>We need an OER go-to person at each and every college &gt;&gt; “an OER Liaison”</a:t>
            </a:r>
          </a:p>
          <a:p>
            <a:pPr lvl="1"/>
            <a:r>
              <a:rPr lang="en-US" sz="4400" dirty="0" smtClean="0"/>
              <a:t>To answer questions</a:t>
            </a:r>
          </a:p>
          <a:p>
            <a:pPr lvl="1"/>
            <a:r>
              <a:rPr lang="en-US" sz="4400" dirty="0" smtClean="0"/>
              <a:t>To share information</a:t>
            </a:r>
          </a:p>
          <a:p>
            <a:pPr lvl="1"/>
            <a:r>
              <a:rPr lang="en-US" sz="4400" dirty="0" smtClean="0"/>
              <a:t>HOPEFULLY to become a local OER advocate</a:t>
            </a:r>
          </a:p>
          <a:p>
            <a:r>
              <a:rPr lang="en-US" sz="4400" dirty="0" smtClean="0"/>
              <a:t>Short survey to assess baseline OER use</a:t>
            </a:r>
          </a:p>
          <a:p>
            <a:r>
              <a:rPr lang="en-US" sz="4400" dirty="0" smtClean="0"/>
              <a:t>Discipline-based survey</a:t>
            </a:r>
            <a:endParaRPr lang="en-US" sz="4400" dirty="0"/>
          </a:p>
        </p:txBody>
      </p:sp>
    </p:spTree>
    <p:extLst>
      <p:ext uri="{BB962C8B-B14F-4D97-AF65-F5344CB8AC3E}">
        <p14:creationId xmlns:p14="http://schemas.microsoft.com/office/powerpoint/2010/main" val="682206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(“Pilot”) Disciplines</a:t>
            </a:r>
            <a:endParaRPr lang="en-US" dirty="0"/>
          </a:p>
        </p:txBody>
      </p:sp>
      <p:sp>
        <p:nvSpPr>
          <p:cNvPr id="3" name="Content Placeholder 2"/>
          <p:cNvSpPr>
            <a:spLocks noGrp="1"/>
          </p:cNvSpPr>
          <p:nvPr>
            <p:ph idx="1"/>
          </p:nvPr>
        </p:nvSpPr>
        <p:spPr>
          <a:xfrm>
            <a:off x="650240" y="1943100"/>
            <a:ext cx="11704320" cy="7268633"/>
          </a:xfrm>
        </p:spPr>
        <p:txBody>
          <a:bodyPr>
            <a:normAutofit fontScale="92500" lnSpcReduction="10000"/>
          </a:bodyPr>
          <a:lstStyle/>
          <a:p>
            <a:endParaRPr lang="en-US" dirty="0"/>
          </a:p>
          <a:p>
            <a:pPr lvl="1" fontAlgn="base"/>
            <a:r>
              <a:rPr lang="en-US" sz="4400" dirty="0"/>
              <a:t>Child Development (Early Childhood Education) </a:t>
            </a:r>
          </a:p>
          <a:p>
            <a:pPr lvl="1" fontAlgn="base"/>
            <a:r>
              <a:rPr lang="en-US" sz="4400" dirty="0"/>
              <a:t>Communication Studies </a:t>
            </a:r>
          </a:p>
          <a:p>
            <a:pPr lvl="1" fontAlgn="base"/>
            <a:r>
              <a:rPr lang="en-US" sz="4400" dirty="0"/>
              <a:t>Computer Science</a:t>
            </a:r>
          </a:p>
          <a:p>
            <a:pPr lvl="1" fontAlgn="base"/>
            <a:r>
              <a:rPr lang="en-US" sz="4400" dirty="0"/>
              <a:t>Cybersecurity</a:t>
            </a:r>
          </a:p>
          <a:p>
            <a:pPr lvl="1" fontAlgn="base"/>
            <a:r>
              <a:rPr lang="en-US" sz="4400" dirty="0"/>
              <a:t>English</a:t>
            </a:r>
          </a:p>
          <a:p>
            <a:pPr lvl="1" fontAlgn="base"/>
            <a:r>
              <a:rPr lang="en-US" sz="4400" dirty="0"/>
              <a:t>Math </a:t>
            </a:r>
          </a:p>
          <a:p>
            <a:pPr lvl="1" fontAlgn="base"/>
            <a:r>
              <a:rPr lang="en-US" sz="4400" dirty="0"/>
              <a:t>Psychology </a:t>
            </a:r>
          </a:p>
          <a:p>
            <a:pPr lvl="1" fontAlgn="base"/>
            <a:r>
              <a:rPr lang="en-US" sz="4400" dirty="0"/>
              <a:t>Sociology </a:t>
            </a:r>
          </a:p>
          <a:p>
            <a:endParaRPr lang="en-US" dirty="0"/>
          </a:p>
        </p:txBody>
      </p:sp>
    </p:spTree>
    <p:extLst>
      <p:ext uri="{BB962C8B-B14F-4D97-AF65-F5344CB8AC3E}">
        <p14:creationId xmlns:p14="http://schemas.microsoft.com/office/powerpoint/2010/main" val="1342364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Appoint Regional OER Leads</a:t>
            </a:r>
          </a:p>
          <a:p>
            <a:r>
              <a:rPr lang="en-US" dirty="0" smtClean="0"/>
              <a:t>Convene coordinating group</a:t>
            </a:r>
          </a:p>
          <a:p>
            <a:r>
              <a:rPr lang="en-US" dirty="0" smtClean="0"/>
              <a:t>Establish advisory structure</a:t>
            </a:r>
          </a:p>
          <a:p>
            <a:r>
              <a:rPr lang="en-US" dirty="0" smtClean="0"/>
              <a:t>Identify OER Liaisons (hopefully!)</a:t>
            </a:r>
          </a:p>
          <a:p>
            <a:r>
              <a:rPr lang="en-US" dirty="0" smtClean="0"/>
              <a:t>Review survey results to determine how to proceed - and establish an approach to prioritizing the work</a:t>
            </a:r>
          </a:p>
          <a:p>
            <a:r>
              <a:rPr lang="en-US" dirty="0" smtClean="0"/>
              <a:t>Address the “</a:t>
            </a:r>
            <a:r>
              <a:rPr lang="en-US" dirty="0" err="1" smtClean="0"/>
              <a:t>hows</a:t>
            </a:r>
            <a:r>
              <a:rPr lang="en-US" dirty="0" smtClean="0"/>
              <a:t>”</a:t>
            </a:r>
            <a:r>
              <a:rPr lang="mr-IN" dirty="0" smtClean="0"/>
              <a:t>…</a:t>
            </a:r>
            <a:endParaRPr lang="en-US" dirty="0" smtClean="0"/>
          </a:p>
          <a:p>
            <a:r>
              <a:rPr lang="en-US" dirty="0" smtClean="0"/>
              <a:t>What else?</a:t>
            </a:r>
          </a:p>
          <a:p>
            <a:endParaRPr lang="en-US" dirty="0"/>
          </a:p>
        </p:txBody>
      </p:sp>
    </p:spTree>
    <p:extLst>
      <p:ext uri="{BB962C8B-B14F-4D97-AF65-F5344CB8AC3E}">
        <p14:creationId xmlns:p14="http://schemas.microsoft.com/office/powerpoint/2010/main" val="143130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What would you do</a:t>
            </a:r>
            <a:r>
              <a:rPr lang="mr-IN" cap="none" dirty="0" smtClean="0"/>
              <a:t>…</a:t>
            </a:r>
            <a:endParaRPr lang="en-US" cap="none" dirty="0"/>
          </a:p>
        </p:txBody>
      </p:sp>
      <p:sp>
        <p:nvSpPr>
          <p:cNvPr id="3" name="Subtitle 2"/>
          <p:cNvSpPr>
            <a:spLocks noGrp="1"/>
          </p:cNvSpPr>
          <p:nvPr>
            <p:ph type="subTitle" idx="1"/>
          </p:nvPr>
        </p:nvSpPr>
        <p:spPr>
          <a:xfrm>
            <a:off x="975360" y="5470948"/>
            <a:ext cx="9103360" cy="2492587"/>
          </a:xfrm>
        </p:spPr>
        <p:txBody>
          <a:bodyPr/>
          <a:lstStyle/>
          <a:p>
            <a:r>
              <a:rPr lang="mr-IN" dirty="0" smtClean="0"/>
              <a:t>…</a:t>
            </a:r>
            <a:r>
              <a:rPr lang="en-US" dirty="0" smtClean="0"/>
              <a:t>if you had a million dollars </a:t>
            </a:r>
            <a:r>
              <a:rPr lang="mr-IN" dirty="0" smtClean="0"/>
              <a:t>–</a:t>
            </a:r>
            <a:r>
              <a:rPr lang="en-US" dirty="0" smtClean="0"/>
              <a:t> to increase OER adoption?</a:t>
            </a:r>
            <a:endParaRPr lang="en-US" dirty="0"/>
          </a:p>
        </p:txBody>
      </p:sp>
    </p:spTree>
    <p:extLst>
      <p:ext uri="{BB962C8B-B14F-4D97-AF65-F5344CB8AC3E}">
        <p14:creationId xmlns:p14="http://schemas.microsoft.com/office/powerpoint/2010/main" val="52594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27" dirty="0">
                <a:solidFill>
                  <a:schemeClr val="accent1">
                    <a:lumMod val="50000"/>
                  </a:schemeClr>
                </a:solidFill>
              </a:rPr>
              <a:t>Goals</a:t>
            </a:r>
          </a:p>
        </p:txBody>
      </p:sp>
      <p:sp>
        <p:nvSpPr>
          <p:cNvPr id="3" name="Content Placeholder 2"/>
          <p:cNvSpPr>
            <a:spLocks noGrp="1"/>
          </p:cNvSpPr>
          <p:nvPr>
            <p:ph idx="1"/>
          </p:nvPr>
        </p:nvSpPr>
        <p:spPr>
          <a:xfrm>
            <a:off x="0" y="3034453"/>
            <a:ext cx="13004800" cy="6502400"/>
          </a:xfrm>
        </p:spPr>
        <p:txBody>
          <a:bodyPr>
            <a:noAutofit/>
          </a:bodyPr>
          <a:lstStyle/>
          <a:p>
            <a:r>
              <a:rPr lang="en-US" sz="5120" dirty="0"/>
              <a:t>Ensure OER availability for at least 70% of all C-ID courses by the end of the 5-year term.</a:t>
            </a:r>
          </a:p>
          <a:p>
            <a:r>
              <a:rPr lang="en-US" sz="5120" dirty="0"/>
              <a:t>Significantly reduce costs for students in at least 50% of the most highly enrolled courses.</a:t>
            </a:r>
          </a:p>
        </p:txBody>
      </p:sp>
    </p:spTree>
    <p:extLst>
      <p:ext uri="{BB962C8B-B14F-4D97-AF65-F5344CB8AC3E}">
        <p14:creationId xmlns:p14="http://schemas.microsoft.com/office/powerpoint/2010/main" val="201495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108373" y="442042"/>
            <a:ext cx="12462933" cy="1843325"/>
          </a:xfrm>
          <a:prstGeom prst="rect">
            <a:avLst/>
          </a:prstGeom>
          <a:noFill/>
        </p:spPr>
        <p:txBody>
          <a:bodyPr wrap="square" rtlCol="0">
            <a:spAutoFit/>
          </a:bodyPr>
          <a:lstStyle/>
          <a:p>
            <a:pPr algn="ctr"/>
            <a:r>
              <a:rPr lang="en-US" sz="5689" b="1" dirty="0">
                <a:solidFill>
                  <a:schemeClr val="tx1"/>
                </a:solidFill>
                <a:latin typeface="arial" charset="0"/>
              </a:rPr>
              <a:t>What are Open Educational Resources (OER)?</a:t>
            </a:r>
          </a:p>
        </p:txBody>
      </p:sp>
      <p:sp>
        <p:nvSpPr>
          <p:cNvPr id="4" name="TextBox 3"/>
          <p:cNvSpPr txBox="1"/>
          <p:nvPr/>
        </p:nvSpPr>
        <p:spPr>
          <a:xfrm>
            <a:off x="325120" y="2185671"/>
            <a:ext cx="12029440" cy="5607689"/>
          </a:xfrm>
          <a:prstGeom prst="rect">
            <a:avLst/>
          </a:prstGeom>
          <a:noFill/>
        </p:spPr>
        <p:txBody>
          <a:bodyPr wrap="square" rtlCol="0">
            <a:spAutoFit/>
          </a:bodyPr>
          <a:lstStyle/>
          <a:p>
            <a:pPr marL="650230" indent="-650230" algn="l">
              <a:buClr>
                <a:schemeClr val="accent1"/>
              </a:buClr>
              <a:buFont typeface="Arial" panose="020B0604020202020204" pitchFamily="34" charset="0"/>
              <a:buChar char="•"/>
            </a:pPr>
            <a:r>
              <a:rPr lang="en-US" sz="5120" dirty="0">
                <a:solidFill>
                  <a:schemeClr val="tx1"/>
                </a:solidFill>
                <a:latin typeface="+mj-lt"/>
              </a:rPr>
              <a:t>Teaching and learning materials that are openly licensed and freely available online for everyone to </a:t>
            </a:r>
            <a:r>
              <a:rPr lang="en-US" sz="5120" dirty="0" smtClean="0">
                <a:solidFill>
                  <a:schemeClr val="tx1"/>
                </a:solidFill>
                <a:latin typeface="+mj-lt"/>
              </a:rPr>
              <a:t>use.</a:t>
            </a:r>
            <a:endParaRPr lang="en-US" sz="5120" dirty="0">
              <a:solidFill>
                <a:schemeClr val="tx1"/>
              </a:solidFill>
              <a:latin typeface="+mj-lt"/>
            </a:endParaRPr>
          </a:p>
          <a:p>
            <a:pPr marL="650230" indent="-650230" algn="l">
              <a:buClr>
                <a:schemeClr val="accent1"/>
              </a:buClr>
              <a:buFont typeface="Arial" panose="020B0604020202020204" pitchFamily="34" charset="0"/>
              <a:buChar char="•"/>
            </a:pPr>
            <a:r>
              <a:rPr lang="en-US" sz="5120" dirty="0">
                <a:solidFill>
                  <a:schemeClr val="tx1"/>
                </a:solidFill>
                <a:latin typeface="+mj-lt"/>
              </a:rPr>
              <a:t>OER most often refers to open access textbooks and ancillary materials that are available at little or no cost to students.</a:t>
            </a:r>
          </a:p>
        </p:txBody>
      </p:sp>
      <p:pic>
        <p:nvPicPr>
          <p:cNvPr id="2050" name="Picture 2" descr="http://s3.amazonaws.com/libapps/customers/2860/images/OER_Logo_Open_Educational_Resourc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5468" y="7911253"/>
            <a:ext cx="1912978" cy="155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3995"/>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27" dirty="0">
                <a:solidFill>
                  <a:schemeClr val="accent1">
                    <a:lumMod val="50000"/>
                  </a:schemeClr>
                </a:solidFill>
              </a:rPr>
              <a:t>Goals</a:t>
            </a:r>
          </a:p>
        </p:txBody>
      </p:sp>
      <p:sp>
        <p:nvSpPr>
          <p:cNvPr id="3" name="Content Placeholder 2"/>
          <p:cNvSpPr>
            <a:spLocks noGrp="1"/>
          </p:cNvSpPr>
          <p:nvPr>
            <p:ph idx="1"/>
          </p:nvPr>
        </p:nvSpPr>
        <p:spPr>
          <a:xfrm>
            <a:off x="0" y="3034453"/>
            <a:ext cx="13004800" cy="6502400"/>
          </a:xfrm>
        </p:spPr>
        <p:txBody>
          <a:bodyPr>
            <a:noAutofit/>
          </a:bodyPr>
          <a:lstStyle/>
          <a:p>
            <a:r>
              <a:rPr lang="en-US" sz="5120" dirty="0"/>
              <a:t>Develop systems to replace high-cost homework systems such as "My Math Lab” and other ancillary materials that facilitate faculty OER adoption.</a:t>
            </a:r>
          </a:p>
          <a:p>
            <a:pPr>
              <a:buNone/>
            </a:pPr>
            <a:endParaRPr lang="en-US" sz="3982" dirty="0"/>
          </a:p>
        </p:txBody>
      </p:sp>
    </p:spTree>
    <p:extLst>
      <p:ext uri="{BB962C8B-B14F-4D97-AF65-F5344CB8AC3E}">
        <p14:creationId xmlns:p14="http://schemas.microsoft.com/office/powerpoint/2010/main" val="909589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27" dirty="0">
                <a:solidFill>
                  <a:schemeClr val="accent1">
                    <a:lumMod val="50000"/>
                  </a:schemeClr>
                </a:solidFill>
              </a:rPr>
              <a:t>Goals</a:t>
            </a:r>
          </a:p>
        </p:txBody>
      </p:sp>
      <p:sp>
        <p:nvSpPr>
          <p:cNvPr id="3" name="Content Placeholder 2"/>
          <p:cNvSpPr>
            <a:spLocks noGrp="1"/>
          </p:cNvSpPr>
          <p:nvPr>
            <p:ph idx="1"/>
          </p:nvPr>
        </p:nvSpPr>
        <p:spPr>
          <a:xfrm>
            <a:off x="894080" y="2400300"/>
            <a:ext cx="11243733" cy="7136553"/>
          </a:xfrm>
        </p:spPr>
        <p:txBody>
          <a:bodyPr>
            <a:noAutofit/>
          </a:bodyPr>
          <a:lstStyle/>
          <a:p>
            <a:pPr>
              <a:lnSpc>
                <a:spcPct val="100000"/>
              </a:lnSpc>
            </a:pPr>
            <a:r>
              <a:rPr lang="en-US" sz="5120" dirty="0"/>
              <a:t>Establish a network of OER Liaisons to serve as local OER champions.</a:t>
            </a:r>
          </a:p>
          <a:p>
            <a:pPr>
              <a:lnSpc>
                <a:spcPct val="100000"/>
              </a:lnSpc>
            </a:pPr>
            <a:r>
              <a:rPr lang="en-US" sz="5120" dirty="0"/>
              <a:t>Develop OER resources for selected CTE areas.</a:t>
            </a:r>
          </a:p>
          <a:p>
            <a:pPr>
              <a:lnSpc>
                <a:spcPct val="100000"/>
              </a:lnSpc>
            </a:pPr>
            <a:r>
              <a:rPr lang="en-US" sz="5120" dirty="0"/>
              <a:t>Leverage prior related work.</a:t>
            </a:r>
          </a:p>
          <a:p>
            <a:pPr>
              <a:lnSpc>
                <a:spcPct val="100000"/>
              </a:lnSpc>
            </a:pPr>
            <a:r>
              <a:rPr lang="en-US" sz="5120" dirty="0"/>
              <a:t>Facilitate achieving the goals of AB 705 and other legislation/initiatives.</a:t>
            </a:r>
          </a:p>
        </p:txBody>
      </p:sp>
    </p:spTree>
    <p:extLst>
      <p:ext uri="{BB962C8B-B14F-4D97-AF65-F5344CB8AC3E}">
        <p14:creationId xmlns:p14="http://schemas.microsoft.com/office/powerpoint/2010/main" val="1747155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8" y="1144207"/>
            <a:ext cx="11921065" cy="1492245"/>
          </a:xfrm>
        </p:spPr>
        <p:txBody>
          <a:bodyPr/>
          <a:lstStyle/>
          <a:p>
            <a:r>
              <a:rPr lang="en-US" dirty="0" smtClean="0"/>
              <a:t>Other Objectives</a:t>
            </a:r>
            <a:endParaRPr lang="en-US" dirty="0"/>
          </a:p>
        </p:txBody>
      </p:sp>
      <p:sp>
        <p:nvSpPr>
          <p:cNvPr id="3" name="Content Placeholder 2"/>
          <p:cNvSpPr>
            <a:spLocks noGrp="1"/>
          </p:cNvSpPr>
          <p:nvPr>
            <p:ph idx="1"/>
          </p:nvPr>
        </p:nvSpPr>
        <p:spPr>
          <a:xfrm>
            <a:off x="325121" y="2866821"/>
            <a:ext cx="11073755" cy="4907538"/>
          </a:xfrm>
        </p:spPr>
        <p:txBody>
          <a:bodyPr>
            <a:noAutofit/>
          </a:bodyPr>
          <a:lstStyle/>
          <a:p>
            <a:r>
              <a:rPr lang="en-US" sz="4551" dirty="0"/>
              <a:t>Support local OER efforts </a:t>
            </a:r>
          </a:p>
          <a:p>
            <a:r>
              <a:rPr lang="en-US" sz="4551" dirty="0"/>
              <a:t>Advocate for OER within other statewide initiatives </a:t>
            </a:r>
          </a:p>
          <a:p>
            <a:r>
              <a:rPr lang="en-US" sz="4551" dirty="0"/>
              <a:t>Identify - and develop - OER solutions related to initiatives and legislation</a:t>
            </a:r>
            <a:r>
              <a:rPr lang="en-US" sz="4551" b="1" dirty="0"/>
              <a:t/>
            </a:r>
            <a:br>
              <a:rPr lang="en-US" sz="4551" b="1" dirty="0"/>
            </a:br>
            <a:endParaRPr lang="en-US" sz="4551" dirty="0"/>
          </a:p>
        </p:txBody>
      </p:sp>
    </p:spTree>
    <p:extLst>
      <p:ext uri="{BB962C8B-B14F-4D97-AF65-F5344CB8AC3E}">
        <p14:creationId xmlns:p14="http://schemas.microsoft.com/office/powerpoint/2010/main" val="1574424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120" dirty="0">
                <a:solidFill>
                  <a:schemeClr val="accent1">
                    <a:lumMod val="50000"/>
                  </a:schemeClr>
                </a:solidFill>
              </a:rPr>
              <a:t>Thanks!</a:t>
            </a:r>
          </a:p>
        </p:txBody>
      </p:sp>
      <p:pic>
        <p:nvPicPr>
          <p:cNvPr id="4" name="Content Placeholder 3" descr="EBOOKS.jpg"/>
          <p:cNvPicPr>
            <a:picLocks noGrp="1" noChangeAspect="1"/>
          </p:cNvPicPr>
          <p:nvPr>
            <p:ph idx="1"/>
          </p:nvPr>
        </p:nvPicPr>
        <p:blipFill>
          <a:blip r:embed="rId2"/>
          <a:stretch>
            <a:fillRect/>
          </a:stretch>
        </p:blipFill>
        <p:spPr>
          <a:xfrm>
            <a:off x="3659576" y="2867378"/>
            <a:ext cx="6132689" cy="4906152"/>
          </a:xfrm>
        </p:spPr>
      </p:pic>
    </p:spTree>
    <p:extLst>
      <p:ext uri="{BB962C8B-B14F-4D97-AF65-F5344CB8AC3E}">
        <p14:creationId xmlns:p14="http://schemas.microsoft.com/office/powerpoint/2010/main" val="52249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r>
              <a:rPr lang="mr-IN" dirty="0" smtClean="0"/>
              <a:t>…</a:t>
            </a:r>
            <a:endParaRPr lang="en-US" dirty="0"/>
          </a:p>
        </p:txBody>
      </p:sp>
      <p:sp>
        <p:nvSpPr>
          <p:cNvPr id="3" name="Content Placeholder 2"/>
          <p:cNvSpPr>
            <a:spLocks noGrp="1"/>
          </p:cNvSpPr>
          <p:nvPr>
            <p:ph idx="1"/>
          </p:nvPr>
        </p:nvSpPr>
        <p:spPr/>
        <p:txBody>
          <a:bodyPr/>
          <a:lstStyle/>
          <a:p>
            <a:r>
              <a:rPr lang="en-US" dirty="0" smtClean="0"/>
              <a:t>Michelle Pilati </a:t>
            </a:r>
            <a:r>
              <a:rPr lang="mr-IN" dirty="0" smtClean="0"/>
              <a:t>–</a:t>
            </a:r>
            <a:r>
              <a:rPr lang="en-US" dirty="0" smtClean="0"/>
              <a:t> </a:t>
            </a:r>
            <a:r>
              <a:rPr lang="en-US" dirty="0" err="1" smtClean="0"/>
              <a:t>mpilati@riohondo.edu</a:t>
            </a:r>
            <a:endParaRPr lang="en-US" dirty="0" smtClean="0"/>
          </a:p>
          <a:p>
            <a:r>
              <a:rPr lang="en-US" dirty="0">
                <a:hlinkClick r:id="rId3"/>
              </a:rPr>
              <a:t>https://</a:t>
            </a:r>
            <a:r>
              <a:rPr lang="en-US" dirty="0" smtClean="0">
                <a:hlinkClick r:id="rId3"/>
              </a:rPr>
              <a:t>www.asccc.org/signup-newsletters</a:t>
            </a:r>
            <a:endParaRPr lang="en-US" dirty="0" smtClean="0"/>
          </a:p>
          <a:p>
            <a:r>
              <a:rPr lang="en-US" dirty="0" smtClean="0"/>
              <a:t>Next webinar </a:t>
            </a:r>
            <a:r>
              <a:rPr lang="mr-IN" dirty="0" smtClean="0"/>
              <a:t>–</a:t>
            </a:r>
            <a:r>
              <a:rPr lang="en-US" dirty="0" smtClean="0"/>
              <a:t> November 9 </a:t>
            </a:r>
            <a:r>
              <a:rPr lang="mr-IN" dirty="0" smtClean="0"/>
              <a:t>–</a:t>
            </a:r>
            <a:r>
              <a:rPr lang="en-US" dirty="0" smtClean="0"/>
              <a:t> Child Dev/ECE</a:t>
            </a:r>
          </a:p>
          <a:p>
            <a:r>
              <a:rPr lang="en-US" dirty="0" smtClean="0"/>
              <a:t>https</a:t>
            </a:r>
            <a:r>
              <a:rPr lang="en-US" dirty="0"/>
              <a:t>://</a:t>
            </a:r>
            <a:r>
              <a:rPr lang="en-US" dirty="0" err="1"/>
              <a:t>www.asccc.org</a:t>
            </a:r>
            <a:r>
              <a:rPr lang="en-US" dirty="0"/>
              <a:t>/calendar/list/events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700" y="5743786"/>
            <a:ext cx="7429500" cy="2603500"/>
          </a:xfrm>
          <a:prstGeom prst="rect">
            <a:avLst/>
          </a:prstGeom>
        </p:spPr>
      </p:pic>
    </p:spTree>
    <p:extLst>
      <p:ext uri="{BB962C8B-B14F-4D97-AF65-F5344CB8AC3E}">
        <p14:creationId xmlns:p14="http://schemas.microsoft.com/office/powerpoint/2010/main" val="113032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OER?</a:t>
            </a:r>
            <a:endParaRPr lang="en-US" dirty="0"/>
          </a:p>
        </p:txBody>
      </p:sp>
      <p:sp>
        <p:nvSpPr>
          <p:cNvPr id="3" name="Content Placeholder 2"/>
          <p:cNvSpPr>
            <a:spLocks noGrp="1"/>
          </p:cNvSpPr>
          <p:nvPr>
            <p:ph idx="1"/>
          </p:nvPr>
        </p:nvSpPr>
        <p:spPr/>
        <p:txBody>
          <a:bodyPr>
            <a:normAutofit/>
          </a:bodyPr>
          <a:lstStyle/>
          <a:p>
            <a:r>
              <a:rPr lang="en-US" sz="4000" dirty="0" smtClean="0">
                <a:latin typeface="arial" charset="0"/>
              </a:rPr>
              <a:t>Between </a:t>
            </a:r>
            <a:r>
              <a:rPr lang="en-US" sz="4000" dirty="0">
                <a:latin typeface="arial" charset="0"/>
              </a:rPr>
              <a:t>1978 and 2010 The price </a:t>
            </a:r>
            <a:r>
              <a:rPr lang="en-US" sz="4000" dirty="0" smtClean="0">
                <a:latin typeface="arial" charset="0"/>
              </a:rPr>
              <a:t>of </a:t>
            </a:r>
            <a:r>
              <a:rPr lang="en-US" sz="4000" dirty="0">
                <a:latin typeface="arial" charset="0"/>
              </a:rPr>
              <a:t>textbooks has grown over 800</a:t>
            </a:r>
            <a:r>
              <a:rPr lang="en-US" sz="4000" dirty="0" smtClean="0">
                <a:latin typeface="arial" charset="0"/>
              </a:rPr>
              <a:t>%. </a:t>
            </a:r>
            <a:r>
              <a:rPr lang="en-US" sz="2800" i="1" dirty="0" smtClean="0">
                <a:latin typeface="arial" charset="0"/>
              </a:rPr>
              <a:t>Source</a:t>
            </a:r>
            <a:r>
              <a:rPr lang="en-US" sz="2800" i="1" dirty="0">
                <a:latin typeface="arial" charset="0"/>
              </a:rPr>
              <a:t>: Bureau of </a:t>
            </a:r>
            <a:r>
              <a:rPr lang="en-US" sz="2800" i="1" dirty="0" err="1">
                <a:latin typeface="arial" charset="0"/>
              </a:rPr>
              <a:t>Labour</a:t>
            </a:r>
            <a:r>
              <a:rPr lang="en-US" sz="2800" i="1" dirty="0">
                <a:latin typeface="arial" charset="0"/>
              </a:rPr>
              <a:t> Statistics; FHFA; Thomson </a:t>
            </a:r>
            <a:r>
              <a:rPr lang="en-US" sz="2800" i="1" dirty="0" smtClean="0">
                <a:latin typeface="arial" charset="0"/>
              </a:rPr>
              <a:t>Reuters</a:t>
            </a:r>
          </a:p>
          <a:p>
            <a:r>
              <a:rPr lang="en-US" sz="4000" dirty="0" smtClean="0">
                <a:latin typeface="arial" charset="0"/>
              </a:rPr>
              <a:t>What is the impact of high textbook costs?</a:t>
            </a:r>
          </a:p>
          <a:p>
            <a:pPr marL="0" indent="0">
              <a:buNone/>
            </a:pPr>
            <a:endParaRPr lang="en-US" sz="4000" i="1" dirty="0" smtClean="0">
              <a:latin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1850" y="4926700"/>
            <a:ext cx="5172074" cy="3879056"/>
          </a:xfrm>
          <a:prstGeom prst="rect">
            <a:avLst/>
          </a:prstGeom>
        </p:spPr>
      </p:pic>
    </p:spTree>
    <p:extLst>
      <p:ext uri="{BB962C8B-B14F-4D97-AF65-F5344CB8AC3E}">
        <p14:creationId xmlns:p14="http://schemas.microsoft.com/office/powerpoint/2010/main" val="104478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97DB-2522-9E41-AA5F-2790D40A0F3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72E6F1F-83E3-E647-9F4B-1995ACDA89B4}"/>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660B7DF9-7EE4-F84A-9306-6AB0C2FD7E50}"/>
              </a:ext>
            </a:extLst>
          </p:cNvPr>
          <p:cNvPicPr>
            <a:picLocks noChangeAspect="1"/>
          </p:cNvPicPr>
          <p:nvPr/>
        </p:nvPicPr>
        <p:blipFill>
          <a:blip r:embed="rId2"/>
          <a:stretch>
            <a:fillRect/>
          </a:stretch>
        </p:blipFill>
        <p:spPr>
          <a:xfrm>
            <a:off x="148505" y="1343025"/>
            <a:ext cx="12856295" cy="7600950"/>
          </a:xfrm>
          <a:prstGeom prst="rect">
            <a:avLst/>
          </a:prstGeom>
        </p:spPr>
      </p:pic>
    </p:spTree>
    <p:extLst>
      <p:ext uri="{BB962C8B-B14F-4D97-AF65-F5344CB8AC3E}">
        <p14:creationId xmlns:p14="http://schemas.microsoft.com/office/powerpoint/2010/main" val="1915566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74" y="0"/>
            <a:ext cx="13292958" cy="9753600"/>
          </a:xfrm>
          <a:prstGeom prst="rect">
            <a:avLst/>
          </a:prstGeom>
        </p:spPr>
      </p:pic>
    </p:spTree>
    <p:extLst>
      <p:ext uri="{BB962C8B-B14F-4D97-AF65-F5344CB8AC3E}">
        <p14:creationId xmlns:p14="http://schemas.microsoft.com/office/powerpoint/2010/main" val="1461767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9500-E461-6F4F-B025-7B3782ED8D1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854A8EF-BCE7-854E-A21E-70BC9C0DB035}"/>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DD0FA7D-9DF3-E744-83C6-037B1F1F7921}"/>
              </a:ext>
            </a:extLst>
          </p:cNvPr>
          <p:cNvPicPr>
            <a:picLocks noChangeAspect="1"/>
          </p:cNvPicPr>
          <p:nvPr/>
        </p:nvPicPr>
        <p:blipFill>
          <a:blip r:embed="rId2"/>
          <a:stretch>
            <a:fillRect/>
          </a:stretch>
        </p:blipFill>
        <p:spPr>
          <a:xfrm>
            <a:off x="0" y="1"/>
            <a:ext cx="13004800" cy="9753599"/>
          </a:xfrm>
          <a:prstGeom prst="rect">
            <a:avLst/>
          </a:prstGeom>
        </p:spPr>
      </p:pic>
    </p:spTree>
    <p:extLst>
      <p:ext uri="{BB962C8B-B14F-4D97-AF65-F5344CB8AC3E}">
        <p14:creationId xmlns:p14="http://schemas.microsoft.com/office/powerpoint/2010/main" val="78982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491" y="866987"/>
            <a:ext cx="11090203" cy="6502400"/>
          </a:xfrm>
        </p:spPr>
        <p:txBody>
          <a:bodyPr>
            <a:noAutofit/>
          </a:bodyPr>
          <a:lstStyle/>
          <a:p>
            <a:r>
              <a:rPr lang="en-US" sz="6258" dirty="0"/>
              <a:t>How can our students learn, succeed, persist, and accomplish their goals when they don’t have required materials? </a:t>
            </a:r>
          </a:p>
        </p:txBody>
      </p:sp>
    </p:spTree>
    <p:extLst>
      <p:ext uri="{BB962C8B-B14F-4D97-AF65-F5344CB8AC3E}">
        <p14:creationId xmlns:p14="http://schemas.microsoft.com/office/powerpoint/2010/main" val="313176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not Use OER?</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268666"/>
            <a:ext cx="6421120" cy="4280747"/>
          </a:xfrm>
          <a:prstGeom prst="rect">
            <a:avLst/>
          </a:prstGeom>
        </p:spPr>
      </p:pic>
    </p:spTree>
    <p:extLst>
      <p:ext uri="{BB962C8B-B14F-4D97-AF65-F5344CB8AC3E}">
        <p14:creationId xmlns:p14="http://schemas.microsoft.com/office/powerpoint/2010/main" val="1596634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Template.thmx</Template>
  <TotalTime>4904</TotalTime>
  <Words>1104</Words>
  <Application>Microsoft Office PowerPoint</Application>
  <PresentationFormat>Custom</PresentationFormat>
  <Paragraphs>134</Paragraphs>
  <Slides>34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vt:lpstr>
      <vt:lpstr>Helvetica Light</vt:lpstr>
      <vt:lpstr>Helvetica Neue</vt:lpstr>
      <vt:lpstr>Mangal</vt:lpstr>
      <vt:lpstr>Template</vt:lpstr>
      <vt:lpstr>  Open Educational Resources</vt:lpstr>
      <vt:lpstr>Overview</vt:lpstr>
      <vt:lpstr>PowerPoint Presentation</vt:lpstr>
      <vt:lpstr>Why OER?</vt:lpstr>
      <vt:lpstr>PowerPoint Presentation</vt:lpstr>
      <vt:lpstr>PowerPoint Presentation</vt:lpstr>
      <vt:lpstr>PowerPoint Presentation</vt:lpstr>
      <vt:lpstr>How can our students learn, succeed, persist, and accomplish their goals when they don’t have required materials? </vt:lpstr>
      <vt:lpstr>Why not Use OER?</vt:lpstr>
      <vt:lpstr>Concerns about…</vt:lpstr>
      <vt:lpstr>What OER efforts currently exist in the CCCs?</vt:lpstr>
      <vt:lpstr>Senate Bill 1359 (Block, 2016)</vt:lpstr>
      <vt:lpstr>OER in the Colleges Today</vt:lpstr>
      <vt:lpstr>OER in the CCCs Tomorrow</vt:lpstr>
      <vt:lpstr>ASCCC OERI</vt:lpstr>
      <vt:lpstr>Fall 2018</vt:lpstr>
      <vt:lpstr>Common barriers to OER adoption?</vt:lpstr>
      <vt:lpstr>Barriers?</vt:lpstr>
      <vt:lpstr>PowerPoint Presentation</vt:lpstr>
      <vt:lpstr>ASCCC OERTF Webinars</vt:lpstr>
      <vt:lpstr>Upcoming…</vt:lpstr>
      <vt:lpstr>Implementation Challenges - Accountability</vt:lpstr>
      <vt:lpstr>Implementation Challenges – How do we determine what is really needed?</vt:lpstr>
      <vt:lpstr>PowerPoint Presentation</vt:lpstr>
      <vt:lpstr>So…</vt:lpstr>
      <vt:lpstr>Initial (“Pilot”) Disciplines</vt:lpstr>
      <vt:lpstr>Next Steps</vt:lpstr>
      <vt:lpstr>What would you do…</vt:lpstr>
      <vt:lpstr>Goals</vt:lpstr>
      <vt:lpstr>Goals</vt:lpstr>
      <vt:lpstr>Goals</vt:lpstr>
      <vt:lpstr>Other Objectives</vt:lpstr>
      <vt:lpstr>Thanks!</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&amp; ACCJC &amp; YOU</dc:title>
  <dc:creator>Conan McKay</dc:creator>
  <cp:lastModifiedBy>Conan McKay</cp:lastModifiedBy>
  <cp:revision>47</cp:revision>
  <dcterms:created xsi:type="dcterms:W3CDTF">2018-11-01T14:48:43Z</dcterms:created>
  <dcterms:modified xsi:type="dcterms:W3CDTF">2018-11-02T15:25:54Z</dcterms:modified>
</cp:coreProperties>
</file>