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0"/>
  </p:notesMasterIdLst>
  <p:handoutMasterIdLst>
    <p:handoutMasterId r:id="rId41"/>
  </p:handoutMasterIdLst>
  <p:sldIdLst>
    <p:sldId id="374" r:id="rId2"/>
    <p:sldId id="373" r:id="rId3"/>
    <p:sldId id="390" r:id="rId4"/>
    <p:sldId id="375" r:id="rId5"/>
    <p:sldId id="348" r:id="rId6"/>
    <p:sldId id="391" r:id="rId7"/>
    <p:sldId id="349" r:id="rId8"/>
    <p:sldId id="350" r:id="rId9"/>
    <p:sldId id="376" r:id="rId10"/>
    <p:sldId id="377" r:id="rId11"/>
    <p:sldId id="328" r:id="rId12"/>
    <p:sldId id="379" r:id="rId13"/>
    <p:sldId id="383" r:id="rId14"/>
    <p:sldId id="329" r:id="rId15"/>
    <p:sldId id="353" r:id="rId16"/>
    <p:sldId id="365" r:id="rId17"/>
    <p:sldId id="354" r:id="rId18"/>
    <p:sldId id="370" r:id="rId19"/>
    <p:sldId id="357" r:id="rId20"/>
    <p:sldId id="358" r:id="rId21"/>
    <p:sldId id="356" r:id="rId22"/>
    <p:sldId id="372" r:id="rId23"/>
    <p:sldId id="371" r:id="rId24"/>
    <p:sldId id="384" r:id="rId25"/>
    <p:sldId id="360" r:id="rId26"/>
    <p:sldId id="361" r:id="rId27"/>
    <p:sldId id="368" r:id="rId28"/>
    <p:sldId id="385" r:id="rId29"/>
    <p:sldId id="386" r:id="rId30"/>
    <p:sldId id="387" r:id="rId31"/>
    <p:sldId id="388" r:id="rId32"/>
    <p:sldId id="389" r:id="rId33"/>
    <p:sldId id="331" r:id="rId34"/>
    <p:sldId id="332" r:id="rId35"/>
    <p:sldId id="333" r:id="rId36"/>
    <p:sldId id="346" r:id="rId37"/>
    <p:sldId id="347" r:id="rId38"/>
    <p:sldId id="369" r:id="rId3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an McKay" initials="C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93"/>
    <p:restoredTop sz="76007"/>
  </p:normalViewPr>
  <p:slideViewPr>
    <p:cSldViewPr snapToGrid="0" snapToObjects="1">
      <p:cViewPr varScale="1">
        <p:scale>
          <a:sx n="48" d="100"/>
          <a:sy n="48" d="100"/>
        </p:scale>
        <p:origin x="2098" y="72"/>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64AC27-15FA-AE44-8F55-E883D83876B3}" type="datetimeFigureOut">
              <a:rPr lang="en-US" smtClean="0"/>
              <a:pPr/>
              <a:t>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3143D5-B75E-6444-98B2-6C4E4014D95C}" type="slidenum">
              <a:rPr lang="en-US" smtClean="0"/>
              <a:pPr/>
              <a:t>‹#›</a:t>
            </a:fld>
            <a:endParaRPr lang="en-US"/>
          </a:p>
        </p:txBody>
      </p:sp>
    </p:spTree>
    <p:extLst>
      <p:ext uri="{BB962C8B-B14F-4D97-AF65-F5344CB8AC3E}">
        <p14:creationId xmlns:p14="http://schemas.microsoft.com/office/powerpoint/2010/main" val="281262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73708562"/>
      </p:ext>
    </p:extLst>
  </p:cSld>
  <p:clrMap bg1="lt1" tx1="dk1" bg2="lt2" tx2="dk2" accent1="accent1" accent2="accent2" accent3="accent3" accent4="accent4" accent5="accent5" accent6="accent6" hlink="hlink" folHlink="folHlink"/>
  <p:hf hdr="0" ftr="0" dt="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https://www.aei.org/publication/the-chart-of-the-century-makes-the-rounds-at-the-federal-reserve/</a:t>
            </a:r>
            <a:endParaRPr lang="en-US" dirty="0"/>
          </a:p>
        </p:txBody>
      </p:sp>
    </p:spTree>
    <p:extLst>
      <p:ext uri="{BB962C8B-B14F-4D97-AF65-F5344CB8AC3E}">
        <p14:creationId xmlns:p14="http://schemas.microsoft.com/office/powerpoint/2010/main" val="3260616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 - Increase</a:t>
            </a:r>
            <a:r>
              <a:rPr lang="en-US" baseline="0" dirty="0"/>
              <a:t> adoption of OER, thus allowing more students access to material and giving them greater opportunity to be successful.</a:t>
            </a:r>
            <a:endParaRPr lang="en-US" dirty="0"/>
          </a:p>
        </p:txBody>
      </p:sp>
      <p:sp>
        <p:nvSpPr>
          <p:cNvPr id="4" name="Slide Number Placeholder 3"/>
          <p:cNvSpPr>
            <a:spLocks noGrp="1"/>
          </p:cNvSpPr>
          <p:nvPr>
            <p:ph type="sldNum" idx="10"/>
          </p:nvPr>
        </p:nvSpPr>
        <p:spPr>
          <a:xfrm>
            <a:off x="3970937" y="8829967"/>
            <a:ext cx="3037839" cy="464820"/>
          </a:xfrm>
          <a:prstGeom prst="rect">
            <a:avLst/>
          </a:prstGeom>
        </p:spPr>
        <p:txBody>
          <a:bodyPr/>
          <a:lstStyle/>
          <a:p>
            <a:endParaRPr lang="en-US" dirty="0"/>
          </a:p>
        </p:txBody>
      </p:sp>
    </p:spTree>
    <p:extLst>
      <p:ext uri="{BB962C8B-B14F-4D97-AF65-F5344CB8AC3E}">
        <p14:creationId xmlns:p14="http://schemas.microsoft.com/office/powerpoint/2010/main" val="1683387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a:t>
            </a:r>
            <a:r>
              <a:rPr lang="en-US" baseline="0" dirty="0"/>
              <a:t> adoption of OER, thus allowing more students access to material and giving them greater opportunity to be successful.</a:t>
            </a:r>
            <a:endParaRPr lang="en-US" dirty="0"/>
          </a:p>
        </p:txBody>
      </p:sp>
      <p:sp>
        <p:nvSpPr>
          <p:cNvPr id="4" name="Slide Number Placeholder 3"/>
          <p:cNvSpPr>
            <a:spLocks noGrp="1"/>
          </p:cNvSpPr>
          <p:nvPr>
            <p:ph type="sldNum" idx="10"/>
          </p:nvPr>
        </p:nvSpPr>
        <p:spPr>
          <a:xfrm>
            <a:off x="3970937" y="8829967"/>
            <a:ext cx="3037839" cy="464820"/>
          </a:xfrm>
          <a:prstGeom prst="rect">
            <a:avLst/>
          </a:prstGeom>
        </p:spPr>
        <p:txBody>
          <a:bodyPr/>
          <a:lstStyle/>
          <a:p>
            <a:endParaRPr lang="en-US" dirty="0"/>
          </a:p>
        </p:txBody>
      </p:sp>
    </p:spTree>
    <p:extLst>
      <p:ext uri="{BB962C8B-B14F-4D97-AF65-F5344CB8AC3E}">
        <p14:creationId xmlns:p14="http://schemas.microsoft.com/office/powerpoint/2010/main" val="1896482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smtClean="0"/>
              <a:t>https://</a:t>
            </a:r>
            <a:r>
              <a:rPr lang="en-US" dirty="0" err="1" smtClean="0"/>
              <a:t>www.surveymonkey.com/r/YLDXJKB</a:t>
            </a:r>
            <a:endParaRPr lang="en-US" dirty="0" smtClean="0"/>
          </a:p>
          <a:p>
            <a:endParaRPr lang="en-US" dirty="0"/>
          </a:p>
        </p:txBody>
      </p:sp>
    </p:spTree>
    <p:extLst>
      <p:ext uri="{BB962C8B-B14F-4D97-AF65-F5344CB8AC3E}">
        <p14:creationId xmlns:p14="http://schemas.microsoft.com/office/powerpoint/2010/main" val="1765100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896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efforts have not been coordinated and the</a:t>
            </a:r>
            <a:r>
              <a:rPr lang="en-US" baseline="0" dirty="0" smtClean="0"/>
              <a:t> implementation at the colleges is uneven.</a:t>
            </a:r>
            <a:endParaRPr lang="en-US" dirty="0"/>
          </a:p>
        </p:txBody>
      </p:sp>
    </p:spTree>
    <p:extLst>
      <p:ext uri="{BB962C8B-B14F-4D97-AF65-F5344CB8AC3E}">
        <p14:creationId xmlns:p14="http://schemas.microsoft.com/office/powerpoint/2010/main" val="352684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idx="10"/>
          </p:nvPr>
        </p:nvSpPr>
        <p:spPr>
          <a:xfrm>
            <a:off x="3970937" y="8829967"/>
            <a:ext cx="3037839" cy="464820"/>
          </a:xfrm>
          <a:prstGeom prst="rect">
            <a:avLst/>
          </a:prstGeom>
        </p:spPr>
        <p:txBody>
          <a:bodyPr/>
          <a:lstStyle/>
          <a:p>
            <a:endParaRPr lang="en-US" dirty="0"/>
          </a:p>
        </p:txBody>
      </p:sp>
    </p:spTree>
    <p:extLst>
      <p:ext uri="{BB962C8B-B14F-4D97-AF65-F5344CB8AC3E}">
        <p14:creationId xmlns:p14="http://schemas.microsoft.com/office/powerpoint/2010/main" val="2729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0" i="0" dirty="0" err="1" smtClean="0"/>
              <a:t>https://leginfo.legislature.ca.gov/faces/billTextClient.xhtml?bill_id</a:t>
            </a:r>
            <a:r>
              <a:rPr lang="en-US" b="0" i="0" dirty="0" smtClean="0"/>
              <a:t>=201720180AB1809</a:t>
            </a:r>
          </a:p>
          <a:p>
            <a:endParaRPr lang="en-US" b="0" i="0" dirty="0" smtClean="0"/>
          </a:p>
          <a:p>
            <a:r>
              <a:rPr lang="en-US" b="0" i="0" dirty="0" smtClean="0"/>
              <a:t>(a) For the 2018–19 fiscal year, the sum of six million dollars ($6,000,000) is hereby appropriated from the General Fund to the Board of Governors of the California Community Colleges for allocation to the Academic Senate for the California Community Colleges, consistent with subdivision (</a:t>
            </a:r>
            <a:r>
              <a:rPr lang="en-US" b="0" i="0" dirty="0" err="1" smtClean="0"/>
              <a:t>b</a:t>
            </a:r>
            <a:r>
              <a:rPr lang="en-US" b="0" i="0" dirty="0" smtClean="0"/>
              <a:t>) of Section 70901 of the Education Code, to support the development of, and the expansion of the use of, open educational resources for the California Community Colleges. Funds appropriated pursuant to this subdivision shall be available for encumbrance until June 30, 2023.</a:t>
            </a:r>
          </a:p>
          <a:p>
            <a:r>
              <a:rPr lang="en-US" b="0" i="0" dirty="0" smtClean="0"/>
              <a:t>(</a:t>
            </a:r>
            <a:r>
              <a:rPr lang="en-US" b="0" i="0" dirty="0" err="1" smtClean="0"/>
              <a:t>b</a:t>
            </a:r>
            <a:r>
              <a:rPr lang="en-US" b="0" i="0" dirty="0" smtClean="0"/>
              <a:t>) The Academic Senate for the California Community Colleges shall report to the Legislature, in compliance with Section 9795 of the Government Code, and to the Department of Finance on or before February 1, 2022, on the progress of supporting and expanding open educational resources pursuant to subdivision (a). </a:t>
            </a:r>
          </a:p>
          <a:p>
            <a:endParaRPr lang="en-US" dirty="0"/>
          </a:p>
        </p:txBody>
      </p:sp>
    </p:spTree>
    <p:extLst>
      <p:ext uri="{BB962C8B-B14F-4D97-AF65-F5344CB8AC3E}">
        <p14:creationId xmlns:p14="http://schemas.microsoft.com/office/powerpoint/2010/main" val="437507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i="1" dirty="0" smtClean="0"/>
              <a:t>The report shall include, but not necessarily be limited to, all of the following:</a:t>
            </a:r>
            <a:r>
              <a:rPr lang="en-US" i="1" dirty="0" smtClean="0"/>
              <a:t/>
            </a:r>
            <a:br>
              <a:rPr lang="en-US" i="1" dirty="0" smtClean="0"/>
            </a:br>
            <a:endParaRPr lang="en-US" dirty="0"/>
          </a:p>
        </p:txBody>
      </p:sp>
    </p:spTree>
    <p:extLst>
      <p:ext uri="{BB962C8B-B14F-4D97-AF65-F5344CB8AC3E}">
        <p14:creationId xmlns:p14="http://schemas.microsoft.com/office/powerpoint/2010/main" val="71998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a:xfrm>
            <a:off x="3970937" y="8829967"/>
            <a:ext cx="3037839" cy="464820"/>
          </a:xfrm>
          <a:prstGeom prst="rect">
            <a:avLst/>
          </a:prstGeom>
        </p:spPr>
        <p:txBody>
          <a:bodyPr/>
          <a:lstStyle/>
          <a:p>
            <a:endParaRPr lang="en-US" dirty="0"/>
          </a:p>
        </p:txBody>
      </p:sp>
    </p:spTree>
    <p:extLst>
      <p:ext uri="{BB962C8B-B14F-4D97-AF65-F5344CB8AC3E}">
        <p14:creationId xmlns:p14="http://schemas.microsoft.com/office/powerpoint/2010/main" val="49778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21321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34636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a:xfrm>
            <a:off x="3970937" y="8829967"/>
            <a:ext cx="3037839" cy="464820"/>
          </a:xfrm>
          <a:prstGeom prst="rect">
            <a:avLst/>
          </a:prstGeom>
        </p:spPr>
        <p:txBody>
          <a:bodyPr/>
          <a:lstStyle/>
          <a:p>
            <a:endParaRPr lang="en-US" dirty="0"/>
          </a:p>
        </p:txBody>
      </p:sp>
    </p:spTree>
    <p:extLst>
      <p:ext uri="{BB962C8B-B14F-4D97-AF65-F5344CB8AC3E}">
        <p14:creationId xmlns:p14="http://schemas.microsoft.com/office/powerpoint/2010/main" val="169419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950721"/>
            <a:ext cx="11162453" cy="2740943"/>
          </a:xfrm>
        </p:spPr>
        <p:txBody>
          <a:bodyPr anchor="b">
            <a:noAutofit/>
          </a:bodyPr>
          <a:lstStyle>
            <a:lvl1pPr>
              <a:defRPr sz="8600" cap="all" baseline="0"/>
            </a:lvl1pPr>
          </a:lstStyle>
          <a:p>
            <a:r>
              <a:rPr lang="en-US"/>
              <a:t>Click to edit Master title style</a:t>
            </a:r>
            <a:endParaRPr lang="en-US" dirty="0"/>
          </a:p>
        </p:txBody>
      </p:sp>
      <p:sp>
        <p:nvSpPr>
          <p:cNvPr id="3" name="Subtitle 2"/>
          <p:cNvSpPr>
            <a:spLocks noGrp="1"/>
          </p:cNvSpPr>
          <p:nvPr>
            <p:ph type="subTitle" idx="1"/>
          </p:nvPr>
        </p:nvSpPr>
        <p:spPr>
          <a:xfrm>
            <a:off x="975360" y="4985173"/>
            <a:ext cx="9103360" cy="2492587"/>
          </a:xfrm>
        </p:spPr>
        <p:txBody>
          <a:bodyPr/>
          <a:lstStyle>
            <a:lvl1pPr marL="0" indent="0" algn="l">
              <a:buNone/>
              <a:defRPr>
                <a:solidFill>
                  <a:schemeClr val="tx1">
                    <a:lumMod val="75000"/>
                    <a:lumOff val="25000"/>
                  </a:schemeClr>
                </a:solidFill>
              </a:defRPr>
            </a:lvl1pPr>
            <a:lvl2pPr marL="728228" indent="0" algn="ctr">
              <a:buNone/>
              <a:defRPr>
                <a:solidFill>
                  <a:schemeClr val="tx1">
                    <a:tint val="75000"/>
                  </a:schemeClr>
                </a:solidFill>
              </a:defRPr>
            </a:lvl2pPr>
            <a:lvl3pPr marL="1456456" indent="0" algn="ctr">
              <a:buNone/>
              <a:defRPr>
                <a:solidFill>
                  <a:schemeClr val="tx1">
                    <a:tint val="75000"/>
                  </a:schemeClr>
                </a:solidFill>
              </a:defRPr>
            </a:lvl3pPr>
            <a:lvl4pPr marL="2184684" indent="0" algn="ctr">
              <a:buNone/>
              <a:defRPr>
                <a:solidFill>
                  <a:schemeClr val="tx1">
                    <a:tint val="75000"/>
                  </a:schemeClr>
                </a:solidFill>
              </a:defRPr>
            </a:lvl4pPr>
            <a:lvl5pPr marL="2912913" indent="0" algn="ctr">
              <a:buNone/>
              <a:defRPr>
                <a:solidFill>
                  <a:schemeClr val="tx1">
                    <a:tint val="75000"/>
                  </a:schemeClr>
                </a:solidFill>
              </a:defRPr>
            </a:lvl5pPr>
            <a:lvl6pPr marL="3641141" indent="0" algn="ctr">
              <a:buNone/>
              <a:defRPr>
                <a:solidFill>
                  <a:schemeClr val="tx1">
                    <a:tint val="75000"/>
                  </a:schemeClr>
                </a:solidFill>
              </a:defRPr>
            </a:lvl6pPr>
            <a:lvl7pPr marL="4369369" indent="0" algn="ctr">
              <a:buNone/>
              <a:defRPr>
                <a:solidFill>
                  <a:schemeClr val="tx1">
                    <a:tint val="75000"/>
                  </a:schemeClr>
                </a:solidFill>
              </a:defRPr>
            </a:lvl7pPr>
            <a:lvl8pPr marL="5097597" indent="0" algn="ctr">
              <a:buNone/>
              <a:defRPr>
                <a:solidFill>
                  <a:schemeClr val="tx1">
                    <a:tint val="75000"/>
                  </a:schemeClr>
                </a:solidFill>
              </a:defRPr>
            </a:lvl8pPr>
            <a:lvl9pPr marL="582582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5EAA61-869B-804D-8D34-73AA0ED4CC1E}" type="datetime2">
              <a:rPr lang="en-US" smtClean="0"/>
              <a:t>Friday, February 01, 2019</a:t>
            </a:fld>
            <a:endParaRPr lang="en-US"/>
          </a:p>
        </p:txBody>
      </p:sp>
      <p:sp>
        <p:nvSpPr>
          <p:cNvPr id="5" name="Footer Placeholder 4"/>
          <p:cNvSpPr>
            <a:spLocks noGrp="1"/>
          </p:cNvSpPr>
          <p:nvPr>
            <p:ph type="ftr" sz="quarter" idx="11"/>
          </p:nvPr>
        </p:nvSpPr>
        <p:spPr/>
        <p:txBody>
          <a:bodyPr/>
          <a:lstStyle/>
          <a:p>
            <a:pPr algn="r"/>
            <a:r>
              <a:rPr lang="en-US" smtClean="0"/>
              <a:t>ASCCC OERI Webinar, 2-1-19</a:t>
            </a: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cxnSp>
        <p:nvCxnSpPr>
          <p:cNvPr id="8" name="Straight Connector 7"/>
          <p:cNvCxnSpPr/>
          <p:nvPr/>
        </p:nvCxnSpPr>
        <p:spPr>
          <a:xfrm>
            <a:off x="975360" y="4833452"/>
            <a:ext cx="11162453" cy="2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A4F1-F849-D14F-AFB6-47C6CA4A324F}" type="datetime2">
              <a:rPr lang="en-US" smtClean="0"/>
              <a:t>Friday, February 01, 2019</a:t>
            </a:fld>
            <a:endParaRPr lang="en-US"/>
          </a:p>
        </p:txBody>
      </p:sp>
      <p:sp>
        <p:nvSpPr>
          <p:cNvPr id="5" name="Footer Placeholder 4"/>
          <p:cNvSpPr>
            <a:spLocks noGrp="1"/>
          </p:cNvSpPr>
          <p:nvPr>
            <p:ph type="ftr" sz="quarter" idx="11"/>
          </p:nvPr>
        </p:nvSpPr>
        <p:spPr/>
        <p:txBody>
          <a:bodyPr/>
          <a:lstStyle/>
          <a:p>
            <a:pPr algn="r"/>
            <a:r>
              <a:rPr lang="en-US" smtClean="0"/>
              <a:t>ASCCC OERI Webinar, 2-1-19</a:t>
            </a: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866987"/>
            <a:ext cx="2926080" cy="8344747"/>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0240" y="866987"/>
            <a:ext cx="8561493" cy="83447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A3A7B0-43CF-C043-B1C8-CABE14A0C8DD}" type="datetime2">
              <a:rPr lang="en-US" smtClean="0"/>
              <a:t>Friday, February 01, 2019</a:t>
            </a:fld>
            <a:endParaRPr lang="en-US"/>
          </a:p>
        </p:txBody>
      </p:sp>
      <p:sp>
        <p:nvSpPr>
          <p:cNvPr id="5" name="Footer Placeholder 4"/>
          <p:cNvSpPr>
            <a:spLocks noGrp="1"/>
          </p:cNvSpPr>
          <p:nvPr>
            <p:ph type="ftr" sz="quarter" idx="11"/>
          </p:nvPr>
        </p:nvSpPr>
        <p:spPr/>
        <p:txBody>
          <a:bodyPr/>
          <a:lstStyle/>
          <a:p>
            <a:pPr algn="r"/>
            <a:r>
              <a:rPr lang="en-US" smtClean="0"/>
              <a:t>ASCCC OERI Webinar, 2-1-19</a:t>
            </a: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3482D-C8BA-9446-A3F7-6CE2FF1D26B9}" type="datetime2">
              <a:rPr lang="en-US" smtClean="0"/>
              <a:t>Friday, February 01, 2019</a:t>
            </a:fld>
            <a:endParaRPr lang="en-US"/>
          </a:p>
        </p:txBody>
      </p:sp>
      <p:sp>
        <p:nvSpPr>
          <p:cNvPr id="5" name="Footer Placeholder 4"/>
          <p:cNvSpPr>
            <a:spLocks noGrp="1"/>
          </p:cNvSpPr>
          <p:nvPr>
            <p:ph type="ftr" sz="quarter" idx="11"/>
          </p:nvPr>
        </p:nvSpPr>
        <p:spPr/>
        <p:txBody>
          <a:bodyPr/>
          <a:lstStyle/>
          <a:p>
            <a:pPr algn="r"/>
            <a:r>
              <a:rPr lang="en-US" smtClean="0"/>
              <a:t>ASCCC OERI Webinar, 2-1-19</a:t>
            </a: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3359575"/>
            <a:ext cx="11054080" cy="3129280"/>
          </a:xfrm>
        </p:spPr>
        <p:txBody>
          <a:bodyPr anchor="b">
            <a:normAutofit/>
          </a:bodyPr>
          <a:lstStyle>
            <a:lvl1pPr algn="l">
              <a:defRPr sz="7600" b="0" cap="all"/>
            </a:lvl1pPr>
          </a:lstStyle>
          <a:p>
            <a:r>
              <a:rPr lang="en-US"/>
              <a:t>Click to edit Master title style</a:t>
            </a:r>
            <a:endParaRPr lang="en-US" dirty="0"/>
          </a:p>
        </p:txBody>
      </p:sp>
      <p:sp>
        <p:nvSpPr>
          <p:cNvPr id="3" name="Text Placeholder 2"/>
          <p:cNvSpPr>
            <a:spLocks noGrp="1"/>
          </p:cNvSpPr>
          <p:nvPr>
            <p:ph type="body" idx="1"/>
          </p:nvPr>
        </p:nvSpPr>
        <p:spPr>
          <a:xfrm>
            <a:off x="1027290" y="6580431"/>
            <a:ext cx="11054080" cy="2133599"/>
          </a:xfrm>
        </p:spPr>
        <p:txBody>
          <a:bodyPr anchor="t">
            <a:normAutofit/>
          </a:bodyPr>
          <a:lstStyle>
            <a:lvl1pPr marL="0" indent="0">
              <a:buNone/>
              <a:defRPr sz="3800">
                <a:solidFill>
                  <a:schemeClr val="tx2"/>
                </a:solidFill>
              </a:defRPr>
            </a:lvl1pPr>
            <a:lvl2pPr marL="728228" indent="0">
              <a:buNone/>
              <a:defRPr sz="2900">
                <a:solidFill>
                  <a:schemeClr val="tx1">
                    <a:tint val="75000"/>
                  </a:schemeClr>
                </a:solidFill>
              </a:defRPr>
            </a:lvl2pPr>
            <a:lvl3pPr marL="1456456" indent="0">
              <a:buNone/>
              <a:defRPr sz="2500">
                <a:solidFill>
                  <a:schemeClr val="tx1">
                    <a:tint val="75000"/>
                  </a:schemeClr>
                </a:solidFill>
              </a:defRPr>
            </a:lvl3pPr>
            <a:lvl4pPr marL="2184684" indent="0">
              <a:buNone/>
              <a:defRPr sz="2200">
                <a:solidFill>
                  <a:schemeClr val="tx1">
                    <a:tint val="75000"/>
                  </a:schemeClr>
                </a:solidFill>
              </a:defRPr>
            </a:lvl4pPr>
            <a:lvl5pPr marL="2912913" indent="0">
              <a:buNone/>
              <a:defRPr sz="2200">
                <a:solidFill>
                  <a:schemeClr val="tx1">
                    <a:tint val="75000"/>
                  </a:schemeClr>
                </a:solidFill>
              </a:defRPr>
            </a:lvl5pPr>
            <a:lvl6pPr marL="3641141" indent="0">
              <a:buNone/>
              <a:defRPr sz="2200">
                <a:solidFill>
                  <a:schemeClr val="tx1">
                    <a:tint val="75000"/>
                  </a:schemeClr>
                </a:solidFill>
              </a:defRPr>
            </a:lvl6pPr>
            <a:lvl7pPr marL="4369369" indent="0">
              <a:buNone/>
              <a:defRPr sz="2200">
                <a:solidFill>
                  <a:schemeClr val="tx1">
                    <a:tint val="75000"/>
                  </a:schemeClr>
                </a:solidFill>
              </a:defRPr>
            </a:lvl7pPr>
            <a:lvl8pPr marL="5097597" indent="0">
              <a:buNone/>
              <a:defRPr sz="2200">
                <a:solidFill>
                  <a:schemeClr val="tx1">
                    <a:tint val="75000"/>
                  </a:schemeClr>
                </a:solidFill>
              </a:defRPr>
            </a:lvl8pPr>
            <a:lvl9pPr marL="5825825"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4A7F9-9FE7-5D40-855D-3FE2B7905A99}" type="datetime2">
              <a:rPr lang="en-US" smtClean="0"/>
              <a:t>Friday, February 01, 2019</a:t>
            </a:fld>
            <a:endParaRPr lang="en-US"/>
          </a:p>
        </p:txBody>
      </p:sp>
      <p:sp>
        <p:nvSpPr>
          <p:cNvPr id="5" name="Footer Placeholder 4"/>
          <p:cNvSpPr>
            <a:spLocks noGrp="1"/>
          </p:cNvSpPr>
          <p:nvPr>
            <p:ph type="ftr" sz="quarter" idx="11"/>
          </p:nvPr>
        </p:nvSpPr>
        <p:spPr/>
        <p:txBody>
          <a:bodyPr/>
          <a:lstStyle/>
          <a:p>
            <a:pPr algn="r"/>
            <a:r>
              <a:rPr lang="en-US" smtClean="0"/>
              <a:t>ASCCC OERI Webinar, 2-1-19</a:t>
            </a: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cxnSp>
        <p:nvCxnSpPr>
          <p:cNvPr id="7" name="Straight Connector 6"/>
          <p:cNvCxnSpPr/>
          <p:nvPr/>
        </p:nvCxnSpPr>
        <p:spPr>
          <a:xfrm>
            <a:off x="1040384" y="6541416"/>
            <a:ext cx="11162453" cy="2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2379878"/>
            <a:ext cx="5743787" cy="671047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10773" y="2379878"/>
            <a:ext cx="5743787" cy="671047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BA656F-5C59-7D4E-91DF-794B922D8945}" type="datetime2">
              <a:rPr lang="en-US" smtClean="0"/>
              <a:t>Friday, February 01, 2019</a:t>
            </a:fld>
            <a:endParaRPr lang="en-US"/>
          </a:p>
        </p:txBody>
      </p:sp>
      <p:sp>
        <p:nvSpPr>
          <p:cNvPr id="6" name="Footer Placeholder 5"/>
          <p:cNvSpPr>
            <a:spLocks noGrp="1"/>
          </p:cNvSpPr>
          <p:nvPr>
            <p:ph type="ftr" sz="quarter" idx="11"/>
          </p:nvPr>
        </p:nvSpPr>
        <p:spPr/>
        <p:txBody>
          <a:bodyPr/>
          <a:lstStyle/>
          <a:p>
            <a:pPr algn="r"/>
            <a:r>
              <a:rPr lang="en-US" smtClean="0"/>
              <a:t>ASCCC OERI Webinar, 2-1-19</a:t>
            </a: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50240" y="2384213"/>
            <a:ext cx="5592064" cy="909885"/>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3200" b="0">
                <a:solidFill>
                  <a:schemeClr val="tx2"/>
                </a:solidFill>
              </a:defRPr>
            </a:lvl1pPr>
            <a:lvl2pPr marL="728228" indent="0">
              <a:buNone/>
              <a:defRPr sz="3200" b="1"/>
            </a:lvl2pPr>
            <a:lvl3pPr marL="1456456" indent="0">
              <a:buNone/>
              <a:defRPr sz="2900" b="1"/>
            </a:lvl3pPr>
            <a:lvl4pPr marL="2184684" indent="0">
              <a:buNone/>
              <a:defRPr sz="2500" b="1"/>
            </a:lvl4pPr>
            <a:lvl5pPr marL="2912913" indent="0">
              <a:buNone/>
              <a:defRPr sz="2500" b="1"/>
            </a:lvl5pPr>
            <a:lvl6pPr marL="3641141" indent="0">
              <a:buNone/>
              <a:defRPr sz="2500" b="1"/>
            </a:lvl6pPr>
            <a:lvl7pPr marL="4369369" indent="0">
              <a:buNone/>
              <a:defRPr sz="2500" b="1"/>
            </a:lvl7pPr>
            <a:lvl8pPr marL="5097597" indent="0">
              <a:buNone/>
              <a:defRPr sz="2500" b="1"/>
            </a:lvl8pPr>
            <a:lvl9pPr marL="5825825" indent="0">
              <a:buNone/>
              <a:defRPr sz="2500" b="1"/>
            </a:lvl9pPr>
          </a:lstStyle>
          <a:p>
            <a:pPr lvl="0"/>
            <a:r>
              <a:rPr lang="en-US"/>
              <a:t>Click to edit Master text styles</a:t>
            </a:r>
          </a:p>
        </p:txBody>
      </p:sp>
      <p:sp>
        <p:nvSpPr>
          <p:cNvPr id="4" name="Content Placeholder 3"/>
          <p:cNvSpPr>
            <a:spLocks noGrp="1"/>
          </p:cNvSpPr>
          <p:nvPr>
            <p:ph sz="half" idx="2"/>
          </p:nvPr>
        </p:nvSpPr>
        <p:spPr>
          <a:xfrm>
            <a:off x="650240" y="3467946"/>
            <a:ext cx="5592064" cy="561961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62496" y="2384213"/>
            <a:ext cx="5592064" cy="909885"/>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3200" b="0" kern="1200" dirty="0" smtClean="0">
                <a:solidFill>
                  <a:schemeClr val="tx2"/>
                </a:solidFill>
                <a:latin typeface="+mn-lt"/>
                <a:ea typeface="+mn-ea"/>
                <a:cs typeface="+mn-cs"/>
              </a:defRPr>
            </a:lvl1pPr>
            <a:lvl2pPr marL="728228" indent="0">
              <a:buNone/>
              <a:defRPr sz="3200" b="1"/>
            </a:lvl2pPr>
            <a:lvl3pPr marL="1456456" indent="0">
              <a:buNone/>
              <a:defRPr sz="2900" b="1"/>
            </a:lvl3pPr>
            <a:lvl4pPr marL="2184684" indent="0">
              <a:buNone/>
              <a:defRPr sz="2500" b="1"/>
            </a:lvl4pPr>
            <a:lvl5pPr marL="2912913" indent="0">
              <a:buNone/>
              <a:defRPr sz="2500" b="1"/>
            </a:lvl5pPr>
            <a:lvl6pPr marL="3641141" indent="0">
              <a:buNone/>
              <a:defRPr sz="2500" b="1"/>
            </a:lvl6pPr>
            <a:lvl7pPr marL="4369369" indent="0">
              <a:buNone/>
              <a:defRPr sz="2500" b="1"/>
            </a:lvl7pPr>
            <a:lvl8pPr marL="5097597" indent="0">
              <a:buNone/>
              <a:defRPr sz="2500" b="1"/>
            </a:lvl8pPr>
            <a:lvl9pPr marL="5825825" indent="0">
              <a:buNone/>
              <a:defRPr sz="2500" b="1"/>
            </a:lvl9pPr>
          </a:lstStyle>
          <a:p>
            <a:pPr lvl="0"/>
            <a:r>
              <a:rPr lang="en-US"/>
              <a:t>Click to edit Master text styles</a:t>
            </a:r>
          </a:p>
        </p:txBody>
      </p:sp>
      <p:sp>
        <p:nvSpPr>
          <p:cNvPr id="6" name="Content Placeholder 5"/>
          <p:cNvSpPr>
            <a:spLocks noGrp="1"/>
          </p:cNvSpPr>
          <p:nvPr>
            <p:ph sz="quarter" idx="4"/>
          </p:nvPr>
        </p:nvSpPr>
        <p:spPr>
          <a:xfrm>
            <a:off x="6762496" y="3467946"/>
            <a:ext cx="5592064" cy="561961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21FD29-F939-3147-88BA-1872F8862429}" type="datetime2">
              <a:rPr lang="en-US" smtClean="0"/>
              <a:t>Friday, February 01, 2019</a:t>
            </a:fld>
            <a:endParaRPr lang="en-US"/>
          </a:p>
        </p:txBody>
      </p:sp>
      <p:sp>
        <p:nvSpPr>
          <p:cNvPr id="8" name="Footer Placeholder 7"/>
          <p:cNvSpPr>
            <a:spLocks noGrp="1"/>
          </p:cNvSpPr>
          <p:nvPr>
            <p:ph type="ftr" sz="quarter" idx="11"/>
          </p:nvPr>
        </p:nvSpPr>
        <p:spPr/>
        <p:txBody>
          <a:bodyPr/>
          <a:lstStyle/>
          <a:p>
            <a:pPr algn="r"/>
            <a:r>
              <a:rPr lang="en-US" smtClean="0"/>
              <a:t>ASCCC OERI Webinar, 2-1-19</a:t>
            </a:r>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pPr/>
              <a:t>‹#›</a:t>
            </a:fld>
            <a:endParaRPr lang="en-US"/>
          </a:p>
        </p:txBody>
      </p:sp>
      <p:cxnSp>
        <p:nvCxnSpPr>
          <p:cNvPr id="11" name="Straight Connector 10"/>
          <p:cNvCxnSpPr/>
          <p:nvPr/>
        </p:nvCxnSpPr>
        <p:spPr>
          <a:xfrm rot="5400000">
            <a:off x="3154229" y="5754060"/>
            <a:ext cx="6697472" cy="112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301388-DC3E-464A-8279-69902337CC6E}" type="datetime2">
              <a:rPr lang="en-US" smtClean="0"/>
              <a:t>Friday, February 01, 2019</a:t>
            </a:fld>
            <a:endParaRPr lang="en-US"/>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3C9B2-A08B-C643-8EEF-516E161EDD13}" type="datetime2">
              <a:rPr lang="en-US" smtClean="0"/>
              <a:t>Friday, February 01, 2019</a:t>
            </a:fld>
            <a:endParaRPr lang="en-US"/>
          </a:p>
        </p:txBody>
      </p:sp>
      <p:sp>
        <p:nvSpPr>
          <p:cNvPr id="3" name="Footer Placeholder 2"/>
          <p:cNvSpPr>
            <a:spLocks noGrp="1"/>
          </p:cNvSpPr>
          <p:nvPr>
            <p:ph type="ftr" sz="quarter" idx="11"/>
          </p:nvPr>
        </p:nvSpPr>
        <p:spPr/>
        <p:txBody>
          <a:bodyPr/>
          <a:lstStyle/>
          <a:p>
            <a:pPr algn="r"/>
            <a:r>
              <a:rPr lang="en-US" smtClean="0"/>
              <a:t>ASCCC OERI Webinar, 2-1-19</a:t>
            </a:r>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0" y="1126514"/>
            <a:ext cx="3043123" cy="1794662"/>
          </a:xfrm>
        </p:spPr>
        <p:txBody>
          <a:bodyPr anchor="b">
            <a:noAutofit/>
          </a:bodyPr>
          <a:lstStyle>
            <a:lvl1pPr algn="l">
              <a:defRPr sz="3800" b="0"/>
            </a:lvl1pPr>
          </a:lstStyle>
          <a:p>
            <a:r>
              <a:rPr lang="en-US"/>
              <a:t>Click to edit Master title style</a:t>
            </a:r>
            <a:endParaRPr lang="en-US" dirty="0"/>
          </a:p>
        </p:txBody>
      </p:sp>
      <p:sp>
        <p:nvSpPr>
          <p:cNvPr id="3" name="Content Placeholder 2"/>
          <p:cNvSpPr>
            <a:spLocks noGrp="1"/>
          </p:cNvSpPr>
          <p:nvPr>
            <p:ph idx="1"/>
          </p:nvPr>
        </p:nvSpPr>
        <p:spPr>
          <a:xfrm>
            <a:off x="4226560" y="1126514"/>
            <a:ext cx="8128000" cy="7932928"/>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0242" y="3030121"/>
            <a:ext cx="3043123" cy="6035363"/>
          </a:xfrm>
        </p:spPr>
        <p:txBody>
          <a:bodyPr/>
          <a:lstStyle>
            <a:lvl1pPr marL="0" indent="0">
              <a:buNone/>
              <a:defRPr sz="2200"/>
            </a:lvl1pPr>
            <a:lvl2pPr marL="728228" indent="0">
              <a:buNone/>
              <a:defRPr sz="1900"/>
            </a:lvl2pPr>
            <a:lvl3pPr marL="1456456" indent="0">
              <a:buNone/>
              <a:defRPr sz="1600"/>
            </a:lvl3pPr>
            <a:lvl4pPr marL="2184684" indent="0">
              <a:buNone/>
              <a:defRPr sz="1400"/>
            </a:lvl4pPr>
            <a:lvl5pPr marL="2912913" indent="0">
              <a:buNone/>
              <a:defRPr sz="1400"/>
            </a:lvl5pPr>
            <a:lvl6pPr marL="3641141" indent="0">
              <a:buNone/>
              <a:defRPr sz="1400"/>
            </a:lvl6pPr>
            <a:lvl7pPr marL="4369369" indent="0">
              <a:buNone/>
              <a:defRPr sz="1400"/>
            </a:lvl7pPr>
            <a:lvl8pPr marL="5097597" indent="0">
              <a:buNone/>
              <a:defRPr sz="1400"/>
            </a:lvl8pPr>
            <a:lvl9pPr marL="5825825"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31B81F1-5C83-A24B-8294-B0049F8FD03A}" type="datetime2">
              <a:rPr lang="en-US" smtClean="0"/>
              <a:t>Friday, February 01, 2019</a:t>
            </a:fld>
            <a:endParaRPr lang="en-US"/>
          </a:p>
        </p:txBody>
      </p:sp>
      <p:sp>
        <p:nvSpPr>
          <p:cNvPr id="6" name="Footer Placeholder 5"/>
          <p:cNvSpPr>
            <a:spLocks noGrp="1"/>
          </p:cNvSpPr>
          <p:nvPr>
            <p:ph type="ftr" sz="quarter" idx="11"/>
          </p:nvPr>
        </p:nvSpPr>
        <p:spPr/>
        <p:txBody>
          <a:bodyPr/>
          <a:lstStyle/>
          <a:p>
            <a:pPr algn="r"/>
            <a:r>
              <a:rPr lang="en-US" smtClean="0"/>
              <a:t>ASCCC OERI Webinar, 2-1-19</a:t>
            </a: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cxnSp>
        <p:nvCxnSpPr>
          <p:cNvPr id="9" name="Straight Connector 8"/>
          <p:cNvCxnSpPr/>
          <p:nvPr/>
        </p:nvCxnSpPr>
        <p:spPr>
          <a:xfrm rot="5400000">
            <a:off x="-18654" y="5091849"/>
            <a:ext cx="7932928" cy="2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0" y="1127083"/>
            <a:ext cx="3047367" cy="1798997"/>
          </a:xfrm>
        </p:spPr>
        <p:txBody>
          <a:bodyPr anchor="b">
            <a:normAutofit/>
          </a:bodyPr>
          <a:lstStyle>
            <a:lvl1pPr algn="l">
              <a:defRPr sz="3800" b="0"/>
            </a:lvl1pPr>
          </a:lstStyle>
          <a:p>
            <a:r>
              <a:rPr lang="en-US"/>
              <a:t>Click to edit Master title style</a:t>
            </a:r>
            <a:endParaRPr lang="en-US" dirty="0"/>
          </a:p>
        </p:txBody>
      </p:sp>
      <p:sp>
        <p:nvSpPr>
          <p:cNvPr id="3" name="Picture Placeholder 2"/>
          <p:cNvSpPr>
            <a:spLocks noGrp="1"/>
          </p:cNvSpPr>
          <p:nvPr>
            <p:ph type="pic" idx="1"/>
          </p:nvPr>
        </p:nvSpPr>
        <p:spPr>
          <a:xfrm>
            <a:off x="4065579" y="1192108"/>
            <a:ext cx="8397355" cy="7822871"/>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5100"/>
            </a:lvl1pPr>
            <a:lvl2pPr marL="728228" indent="0">
              <a:buNone/>
              <a:defRPr sz="4500"/>
            </a:lvl2pPr>
            <a:lvl3pPr marL="1456456" indent="0">
              <a:buNone/>
              <a:defRPr sz="3800"/>
            </a:lvl3pPr>
            <a:lvl4pPr marL="2184684" indent="0">
              <a:buNone/>
              <a:defRPr sz="3200"/>
            </a:lvl4pPr>
            <a:lvl5pPr marL="2912913" indent="0">
              <a:buNone/>
              <a:defRPr sz="3200"/>
            </a:lvl5pPr>
            <a:lvl6pPr marL="3641141" indent="0">
              <a:buNone/>
              <a:defRPr sz="3200"/>
            </a:lvl6pPr>
            <a:lvl7pPr marL="4369369" indent="0">
              <a:buNone/>
              <a:defRPr sz="3200"/>
            </a:lvl7pPr>
            <a:lvl8pPr marL="5097597" indent="0">
              <a:buNone/>
              <a:defRPr sz="3200"/>
            </a:lvl8pPr>
            <a:lvl9pPr marL="5825825" indent="0">
              <a:buNone/>
              <a:defRPr sz="32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50240" y="3034453"/>
            <a:ext cx="3043123" cy="6034227"/>
          </a:xfrm>
        </p:spPr>
        <p:txBody>
          <a:bodyPr/>
          <a:lstStyle>
            <a:lvl1pPr marL="0" indent="0">
              <a:buNone/>
              <a:defRPr sz="2200"/>
            </a:lvl1pPr>
            <a:lvl2pPr marL="728228" indent="0">
              <a:buNone/>
              <a:defRPr sz="1900"/>
            </a:lvl2pPr>
            <a:lvl3pPr marL="1456456" indent="0">
              <a:buNone/>
              <a:defRPr sz="1600"/>
            </a:lvl3pPr>
            <a:lvl4pPr marL="2184684" indent="0">
              <a:buNone/>
              <a:defRPr sz="1400"/>
            </a:lvl4pPr>
            <a:lvl5pPr marL="2912913" indent="0">
              <a:buNone/>
              <a:defRPr sz="1400"/>
            </a:lvl5pPr>
            <a:lvl6pPr marL="3641141" indent="0">
              <a:buNone/>
              <a:defRPr sz="1400"/>
            </a:lvl6pPr>
            <a:lvl7pPr marL="4369369" indent="0">
              <a:buNone/>
              <a:defRPr sz="1400"/>
            </a:lvl7pPr>
            <a:lvl8pPr marL="5097597" indent="0">
              <a:buNone/>
              <a:defRPr sz="1400"/>
            </a:lvl8pPr>
            <a:lvl9pPr marL="5825825"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3B57E789-868E-4B41-A57B-DA7496DBBFDD}" type="datetime2">
              <a:rPr lang="en-US" smtClean="0"/>
              <a:t>Friday, February 01, 2019</a:t>
            </a:fld>
            <a:endParaRPr lang="en-US"/>
          </a:p>
        </p:txBody>
      </p:sp>
      <p:sp>
        <p:nvSpPr>
          <p:cNvPr id="6" name="Footer Placeholder 5"/>
          <p:cNvSpPr>
            <a:spLocks noGrp="1"/>
          </p:cNvSpPr>
          <p:nvPr>
            <p:ph type="ftr" sz="quarter" idx="11"/>
          </p:nvPr>
        </p:nvSpPr>
        <p:spPr/>
        <p:txBody>
          <a:bodyPr/>
          <a:lstStyle/>
          <a:p>
            <a:pPr algn="r"/>
            <a:r>
              <a:rPr lang="en-US" smtClean="0"/>
              <a:t>ASCCC OERI Webinar, 2-1-19</a:t>
            </a: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314008"/>
            <a:ext cx="13004800" cy="325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US"/>
          </a:p>
        </p:txBody>
      </p:sp>
      <p:sp>
        <p:nvSpPr>
          <p:cNvPr id="2" name="Title Placeholder 1"/>
          <p:cNvSpPr>
            <a:spLocks noGrp="1"/>
          </p:cNvSpPr>
          <p:nvPr>
            <p:ph type="title"/>
          </p:nvPr>
        </p:nvSpPr>
        <p:spPr>
          <a:xfrm>
            <a:off x="650240" y="758614"/>
            <a:ext cx="11704320" cy="1408853"/>
          </a:xfrm>
          <a:prstGeom prst="rect">
            <a:avLst/>
          </a:prstGeom>
        </p:spPr>
        <p:txBody>
          <a:bodyPr vert="horz" lIns="145646" tIns="72823" rIns="145646" bIns="7282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0240" y="2275840"/>
            <a:ext cx="11704320" cy="6935893"/>
          </a:xfrm>
          <a:prstGeom prst="rect">
            <a:avLst/>
          </a:prstGeom>
        </p:spPr>
        <p:txBody>
          <a:bodyPr vert="horz" lIns="145646" tIns="72823" rIns="145646" bIns="728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3004800" cy="520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US"/>
          </a:p>
        </p:txBody>
      </p:sp>
      <p:sp>
        <p:nvSpPr>
          <p:cNvPr id="4" name="Date Placeholder 3"/>
          <p:cNvSpPr>
            <a:spLocks noGrp="1"/>
          </p:cNvSpPr>
          <p:nvPr>
            <p:ph type="dt" sz="half" idx="2"/>
          </p:nvPr>
        </p:nvSpPr>
        <p:spPr>
          <a:xfrm>
            <a:off x="650240" y="26010"/>
            <a:ext cx="4118187" cy="468173"/>
          </a:xfrm>
          <a:prstGeom prst="rect">
            <a:avLst/>
          </a:prstGeom>
        </p:spPr>
        <p:txBody>
          <a:bodyPr vert="horz" lIns="145646" tIns="72823" rIns="145646" bIns="72823" rtlCol="0" anchor="ctr"/>
          <a:lstStyle>
            <a:lvl1pPr algn="l">
              <a:defRPr sz="1900">
                <a:solidFill>
                  <a:srgbClr val="FFFFFF"/>
                </a:solidFill>
              </a:defRPr>
            </a:lvl1pPr>
          </a:lstStyle>
          <a:p>
            <a:fld id="{67107047-2C60-FD46-B8EB-33E02CEBB004}" type="datetime2">
              <a:rPr lang="en-US" smtClean="0"/>
              <a:t>Friday, February 01, 2019</a:t>
            </a:fld>
            <a:endParaRPr lang="en-US" dirty="0"/>
          </a:p>
        </p:txBody>
      </p:sp>
      <p:sp>
        <p:nvSpPr>
          <p:cNvPr id="5" name="Footer Placeholder 4"/>
          <p:cNvSpPr>
            <a:spLocks noGrp="1"/>
          </p:cNvSpPr>
          <p:nvPr>
            <p:ph type="ftr" sz="quarter" idx="3"/>
          </p:nvPr>
        </p:nvSpPr>
        <p:spPr>
          <a:xfrm>
            <a:off x="4876800" y="26010"/>
            <a:ext cx="5852160" cy="468173"/>
          </a:xfrm>
          <a:prstGeom prst="rect">
            <a:avLst/>
          </a:prstGeom>
        </p:spPr>
        <p:txBody>
          <a:bodyPr vert="horz" lIns="145646" tIns="72823" rIns="145646" bIns="72823" rtlCol="0" anchor="ctr"/>
          <a:lstStyle>
            <a:lvl1pPr algn="ctr">
              <a:defRPr sz="1900">
                <a:solidFill>
                  <a:srgbClr val="FFFFFF"/>
                </a:solidFill>
              </a:defRPr>
            </a:lvl1pPr>
          </a:lstStyle>
          <a:p>
            <a:pPr algn="r"/>
            <a:r>
              <a:rPr lang="en-US" smtClean="0"/>
              <a:t>ASCCC OERI Webinar, 2-1-19</a:t>
            </a:r>
            <a:endParaRPr lang="en-US" dirty="0"/>
          </a:p>
        </p:txBody>
      </p:sp>
      <p:sp>
        <p:nvSpPr>
          <p:cNvPr id="6" name="Slide Number Placeholder 5"/>
          <p:cNvSpPr>
            <a:spLocks noGrp="1"/>
          </p:cNvSpPr>
          <p:nvPr>
            <p:ph type="sldNum" sz="quarter" idx="4"/>
          </p:nvPr>
        </p:nvSpPr>
        <p:spPr>
          <a:xfrm>
            <a:off x="10837333" y="26010"/>
            <a:ext cx="1517227" cy="468173"/>
          </a:xfrm>
          <a:prstGeom prst="rect">
            <a:avLst/>
          </a:prstGeom>
        </p:spPr>
        <p:txBody>
          <a:bodyPr vert="horz" lIns="145646" tIns="72823" rIns="145646" bIns="72823" rtlCol="0" anchor="ctr"/>
          <a:lstStyle>
            <a:lvl1pPr algn="l">
              <a:defRPr sz="2200" b="1">
                <a:solidFill>
                  <a:srgbClr val="FFFFFF"/>
                </a:solidFill>
              </a:defRPr>
            </a:lvl1pPr>
          </a:lstStyle>
          <a:p>
            <a:fld id="{86CB4B4D-7CA3-9044-876B-883B54F867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l" defTabSz="1456456" rtl="0" eaLnBrk="1" latinLnBrk="0" hangingPunct="1">
        <a:spcBef>
          <a:spcPct val="0"/>
        </a:spcBef>
        <a:buNone/>
        <a:defRPr sz="6400" kern="1200" spc="-159" baseline="0">
          <a:solidFill>
            <a:schemeClr val="tx2"/>
          </a:solidFill>
          <a:latin typeface="+mj-lt"/>
          <a:ea typeface="+mj-ea"/>
          <a:cs typeface="+mj-cs"/>
        </a:defRPr>
      </a:lvl1pPr>
    </p:titleStyle>
    <p:bodyStyle>
      <a:lvl1pPr marL="291291" indent="-291291" algn="l" defTabSz="1456456" rtl="0" eaLnBrk="1" latinLnBrk="0" hangingPunct="1">
        <a:spcBef>
          <a:spcPct val="20000"/>
        </a:spcBef>
        <a:buClr>
          <a:schemeClr val="accent1"/>
        </a:buClr>
        <a:buSzPct val="85000"/>
        <a:buFont typeface="Arial" pitchFamily="34" charset="0"/>
        <a:buChar char="•"/>
        <a:defRPr sz="3800" kern="1200">
          <a:solidFill>
            <a:schemeClr val="tx1"/>
          </a:solidFill>
          <a:latin typeface="+mn-lt"/>
          <a:ea typeface="+mn-ea"/>
          <a:cs typeface="+mn-cs"/>
        </a:defRPr>
      </a:lvl1pPr>
      <a:lvl2pPr marL="728228" indent="-291291" algn="l" defTabSz="1456456"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2pPr>
      <a:lvl3pPr marL="1165165" indent="-291291" algn="l" defTabSz="1456456" rtl="0" eaLnBrk="1" latinLnBrk="0" hangingPunct="1">
        <a:spcBef>
          <a:spcPct val="20000"/>
        </a:spcBef>
        <a:buClr>
          <a:schemeClr val="accent1"/>
        </a:buClr>
        <a:buSzPct val="90000"/>
        <a:buFont typeface="Arial" pitchFamily="34" charset="0"/>
        <a:buChar char="•"/>
        <a:defRPr sz="2900" kern="1200">
          <a:solidFill>
            <a:schemeClr val="tx1"/>
          </a:solidFill>
          <a:latin typeface="+mn-lt"/>
          <a:ea typeface="+mn-ea"/>
          <a:cs typeface="+mn-cs"/>
        </a:defRPr>
      </a:lvl3pPr>
      <a:lvl4pPr marL="1602102" indent="-291291" algn="l" defTabSz="1456456" rtl="0" eaLnBrk="1" latinLnBrk="0" hangingPunct="1">
        <a:spcBef>
          <a:spcPct val="20000"/>
        </a:spcBef>
        <a:buClr>
          <a:schemeClr val="accent1"/>
        </a:buClr>
        <a:buFont typeface="Arial" pitchFamily="34" charset="0"/>
        <a:buChar char="•"/>
        <a:defRPr sz="2500" kern="1200">
          <a:solidFill>
            <a:schemeClr val="tx1"/>
          </a:solidFill>
          <a:latin typeface="+mn-lt"/>
          <a:ea typeface="+mn-ea"/>
          <a:cs typeface="+mn-cs"/>
        </a:defRPr>
      </a:lvl4pPr>
      <a:lvl5pPr marL="1893393" indent="-218468" algn="l" defTabSz="1456456" rtl="0" eaLnBrk="1" latinLnBrk="0" hangingPunct="1">
        <a:spcBef>
          <a:spcPct val="20000"/>
        </a:spcBef>
        <a:buClr>
          <a:schemeClr val="accent1"/>
        </a:buClr>
        <a:buSzPct val="100000"/>
        <a:buFont typeface="Arial" pitchFamily="34" charset="0"/>
        <a:buChar char="•"/>
        <a:defRPr sz="2200" kern="1200" baseline="0">
          <a:solidFill>
            <a:schemeClr val="tx1"/>
          </a:solidFill>
          <a:latin typeface="+mn-lt"/>
          <a:ea typeface="+mn-ea"/>
          <a:cs typeface="+mn-cs"/>
        </a:defRPr>
      </a:lvl5pPr>
      <a:lvl6pPr marL="2184684" indent="-291291" algn="l" defTabSz="1456456"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6pPr>
      <a:lvl7pPr marL="2475976" indent="-291291" algn="l" defTabSz="1456456"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7pPr>
      <a:lvl8pPr marL="2767267" indent="-291291" algn="l" defTabSz="1456456"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8pPr>
      <a:lvl9pPr marL="3058558" indent="-291291" algn="l" defTabSz="1456456"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9pPr>
    </p:bodyStyle>
    <p:otherStyle>
      <a:defPPr>
        <a:defRPr lang="en-US"/>
      </a:defPPr>
      <a:lvl1pPr marL="0" algn="l" defTabSz="1456456" rtl="0" eaLnBrk="1" latinLnBrk="0" hangingPunct="1">
        <a:defRPr sz="2900" kern="1200">
          <a:solidFill>
            <a:schemeClr val="tx1"/>
          </a:solidFill>
          <a:latin typeface="+mn-lt"/>
          <a:ea typeface="+mn-ea"/>
          <a:cs typeface="+mn-cs"/>
        </a:defRPr>
      </a:lvl1pPr>
      <a:lvl2pPr marL="728228" algn="l" defTabSz="1456456" rtl="0" eaLnBrk="1" latinLnBrk="0" hangingPunct="1">
        <a:defRPr sz="2900" kern="1200">
          <a:solidFill>
            <a:schemeClr val="tx1"/>
          </a:solidFill>
          <a:latin typeface="+mn-lt"/>
          <a:ea typeface="+mn-ea"/>
          <a:cs typeface="+mn-cs"/>
        </a:defRPr>
      </a:lvl2pPr>
      <a:lvl3pPr marL="1456456" algn="l" defTabSz="1456456" rtl="0" eaLnBrk="1" latinLnBrk="0" hangingPunct="1">
        <a:defRPr sz="2900" kern="1200">
          <a:solidFill>
            <a:schemeClr val="tx1"/>
          </a:solidFill>
          <a:latin typeface="+mn-lt"/>
          <a:ea typeface="+mn-ea"/>
          <a:cs typeface="+mn-cs"/>
        </a:defRPr>
      </a:lvl3pPr>
      <a:lvl4pPr marL="2184684" algn="l" defTabSz="1456456" rtl="0" eaLnBrk="1" latinLnBrk="0" hangingPunct="1">
        <a:defRPr sz="2900" kern="1200">
          <a:solidFill>
            <a:schemeClr val="tx1"/>
          </a:solidFill>
          <a:latin typeface="+mn-lt"/>
          <a:ea typeface="+mn-ea"/>
          <a:cs typeface="+mn-cs"/>
        </a:defRPr>
      </a:lvl4pPr>
      <a:lvl5pPr marL="2912913" algn="l" defTabSz="1456456" rtl="0" eaLnBrk="1" latinLnBrk="0" hangingPunct="1">
        <a:defRPr sz="2900" kern="1200">
          <a:solidFill>
            <a:schemeClr val="tx1"/>
          </a:solidFill>
          <a:latin typeface="+mn-lt"/>
          <a:ea typeface="+mn-ea"/>
          <a:cs typeface="+mn-cs"/>
        </a:defRPr>
      </a:lvl5pPr>
      <a:lvl6pPr marL="3641141" algn="l" defTabSz="1456456" rtl="0" eaLnBrk="1" latinLnBrk="0" hangingPunct="1">
        <a:defRPr sz="2900" kern="1200">
          <a:solidFill>
            <a:schemeClr val="tx1"/>
          </a:solidFill>
          <a:latin typeface="+mn-lt"/>
          <a:ea typeface="+mn-ea"/>
          <a:cs typeface="+mn-cs"/>
        </a:defRPr>
      </a:lvl6pPr>
      <a:lvl7pPr marL="4369369" algn="l" defTabSz="1456456" rtl="0" eaLnBrk="1" latinLnBrk="0" hangingPunct="1">
        <a:defRPr sz="2900" kern="1200">
          <a:solidFill>
            <a:schemeClr val="tx1"/>
          </a:solidFill>
          <a:latin typeface="+mn-lt"/>
          <a:ea typeface="+mn-ea"/>
          <a:cs typeface="+mn-cs"/>
        </a:defRPr>
      </a:lvl7pPr>
      <a:lvl8pPr marL="5097597" algn="l" defTabSz="1456456" rtl="0" eaLnBrk="1" latinLnBrk="0" hangingPunct="1">
        <a:defRPr sz="2900" kern="1200">
          <a:solidFill>
            <a:schemeClr val="tx1"/>
          </a:solidFill>
          <a:latin typeface="+mn-lt"/>
          <a:ea typeface="+mn-ea"/>
          <a:cs typeface="+mn-cs"/>
        </a:defRPr>
      </a:lvl8pPr>
      <a:lvl9pPr marL="5825825" algn="l" defTabSz="1456456"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sccc.org/directory/open-educational-resources-oer-task-for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mpilati@asccc.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asccc.org/signup-newsletters" TargetMode="External"/><Relationship Id="rId4" Type="http://schemas.openxmlformats.org/officeDocument/2006/relationships/hyperlink" Target="https://tinyurl.com/ASCCC-OERI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290" y="2609659"/>
            <a:ext cx="11054080" cy="3096795"/>
          </a:xfrm>
        </p:spPr>
        <p:txBody>
          <a:bodyPr>
            <a:normAutofit fontScale="90000"/>
          </a:bodyPr>
          <a:lstStyle/>
          <a:p>
            <a:r>
              <a:rPr lang="en-US" cap="none" dirty="0" smtClean="0">
                <a:solidFill>
                  <a:schemeClr val="bg1"/>
                </a:solidFill>
              </a:rPr>
              <a:t>ASCCC Open Educational Resources Initiative – </a:t>
            </a:r>
            <a:br>
              <a:rPr lang="en-US" cap="none" dirty="0" smtClean="0">
                <a:solidFill>
                  <a:schemeClr val="bg1"/>
                </a:solidFill>
              </a:rPr>
            </a:br>
            <a:r>
              <a:rPr lang="en-US" cap="none" dirty="0" smtClean="0">
                <a:solidFill>
                  <a:schemeClr val="bg1"/>
                </a:solidFill>
              </a:rPr>
              <a:t>An Overview</a:t>
            </a:r>
            <a:endParaRPr lang="en-US" cap="none" dirty="0">
              <a:solidFill>
                <a:schemeClr val="bg1"/>
              </a:solidFill>
            </a:endParaRPr>
          </a:p>
        </p:txBody>
      </p:sp>
      <p:sp>
        <p:nvSpPr>
          <p:cNvPr id="3" name="Text Placeholder 2"/>
          <p:cNvSpPr>
            <a:spLocks noGrp="1"/>
          </p:cNvSpPr>
          <p:nvPr>
            <p:ph type="body" idx="1"/>
          </p:nvPr>
        </p:nvSpPr>
        <p:spPr/>
        <p:txBody>
          <a:bodyPr/>
          <a:lstStyle/>
          <a:p>
            <a:r>
              <a:rPr lang="en-US" dirty="0" smtClean="0">
                <a:solidFill>
                  <a:schemeClr val="bg1"/>
                </a:solidFill>
              </a:rPr>
              <a:t>Michelle </a:t>
            </a:r>
            <a:r>
              <a:rPr lang="en-US" dirty="0" err="1" smtClean="0">
                <a:solidFill>
                  <a:schemeClr val="bg1"/>
                </a:solidFill>
              </a:rPr>
              <a:t>Pilati</a:t>
            </a:r>
            <a:r>
              <a:rPr lang="en-US" dirty="0" smtClean="0">
                <a:solidFill>
                  <a:schemeClr val="bg1"/>
                </a:solidFill>
              </a:rPr>
              <a:t>, Faculty Coordinator</a:t>
            </a:r>
          </a:p>
          <a:p>
            <a:endParaRPr lang="en-US" dirty="0" smtClean="0">
              <a:solidFill>
                <a:schemeClr val="bg1"/>
              </a:solidFill>
            </a:endParaRPr>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 is not new…</a:t>
            </a:r>
            <a:endParaRPr lang="en-US" dirty="0"/>
          </a:p>
        </p:txBody>
      </p:sp>
      <p:sp>
        <p:nvSpPr>
          <p:cNvPr id="3" name="Content Placeholder 2"/>
          <p:cNvSpPr>
            <a:spLocks noGrp="1"/>
          </p:cNvSpPr>
          <p:nvPr>
            <p:ph idx="1"/>
          </p:nvPr>
        </p:nvSpPr>
        <p:spPr/>
        <p:txBody>
          <a:bodyPr>
            <a:normAutofit/>
          </a:bodyPr>
          <a:lstStyle/>
          <a:p>
            <a:r>
              <a:rPr lang="en-US" sz="5400" dirty="0" smtClean="0"/>
              <a:t>Various statewide efforts focused on OER and zero textbook cost (ZTC) efforts</a:t>
            </a:r>
          </a:p>
          <a:p>
            <a:r>
              <a:rPr lang="en-US" sz="5400" dirty="0" smtClean="0"/>
              <a:t>California has recognized the need to reduce costs for a very long time</a:t>
            </a:r>
          </a:p>
          <a:p>
            <a:r>
              <a:rPr lang="en-US" sz="5400" dirty="0" smtClean="0"/>
              <a:t>But…</a:t>
            </a:r>
            <a:endParaRPr lang="en-US" sz="5400"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The </a:t>
            </a:r>
            <a:r>
              <a:rPr lang="en-US" dirty="0" err="1" smtClean="0">
                <a:solidFill>
                  <a:schemeClr val="tx1"/>
                </a:solidFill>
              </a:rPr>
              <a:t>CCCs</a:t>
            </a:r>
            <a:r>
              <a:rPr lang="en-US" dirty="0" smtClean="0">
                <a:solidFill>
                  <a:schemeClr val="tx1"/>
                </a:solidFill>
              </a:rPr>
              <a:t> have not had a way to:</a:t>
            </a:r>
            <a:endParaRPr lang="en-US" dirty="0">
              <a:solidFill>
                <a:schemeClr val="tx1"/>
              </a:solidFill>
            </a:endParaRPr>
          </a:p>
        </p:txBody>
      </p:sp>
      <p:sp>
        <p:nvSpPr>
          <p:cNvPr id="3" name="Content Placeholder 2"/>
          <p:cNvSpPr>
            <a:spLocks noGrp="1"/>
          </p:cNvSpPr>
          <p:nvPr>
            <p:ph idx="1"/>
          </p:nvPr>
        </p:nvSpPr>
        <p:spPr>
          <a:xfrm>
            <a:off x="650241" y="2371725"/>
            <a:ext cx="10748635" cy="6000750"/>
          </a:xfrm>
        </p:spPr>
        <p:txBody>
          <a:bodyPr>
            <a:normAutofit fontScale="92500"/>
          </a:bodyPr>
          <a:lstStyle/>
          <a:p>
            <a:pPr lvl="1"/>
            <a:r>
              <a:rPr lang="en-US" sz="5120" dirty="0" smtClean="0"/>
              <a:t>systematically </a:t>
            </a:r>
            <a:r>
              <a:rPr lang="en-US" sz="5120" dirty="0"/>
              <a:t>identify and address barriers to OER adoption, </a:t>
            </a:r>
          </a:p>
          <a:p>
            <a:pPr lvl="1"/>
            <a:r>
              <a:rPr lang="en-US" sz="5120" dirty="0"/>
              <a:t>support local OER implementation efforts, and </a:t>
            </a:r>
          </a:p>
          <a:p>
            <a:pPr lvl="1"/>
            <a:r>
              <a:rPr lang="en-US" sz="5120" dirty="0"/>
              <a:t>leverage the expertise in the CCC system to create a sustainable OER ecosystem. </a:t>
            </a:r>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202905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0240" y="1950720"/>
            <a:ext cx="11704320" cy="7369387"/>
          </a:xfrm>
        </p:spPr>
        <p:txBody>
          <a:bodyPr>
            <a:normAutofit fontScale="92500"/>
          </a:bodyPr>
          <a:lstStyle/>
          <a:p>
            <a:r>
              <a:rPr lang="en-US" b="1" i="1" dirty="0" smtClean="0"/>
              <a:t>SEC. 73.</a:t>
            </a:r>
          </a:p>
          <a:p>
            <a:r>
              <a:rPr lang="en-US" i="1" dirty="0" smtClean="0"/>
              <a:t> (a) For the 2018–19 fiscal year, the sum of six million dollars ($6,000,000) is hereby appropriated from the General Fund to the </a:t>
            </a:r>
            <a:r>
              <a:rPr lang="en-US" i="1" dirty="0" err="1" smtClean="0"/>
              <a:t>BoG</a:t>
            </a:r>
            <a:r>
              <a:rPr lang="en-US" i="1" dirty="0" smtClean="0"/>
              <a:t>  for allocation to the ASCCC… to support the development of, and the expansion of the use of, OER for the </a:t>
            </a:r>
            <a:r>
              <a:rPr lang="en-US" i="1" dirty="0" err="1" smtClean="0"/>
              <a:t>CCCs</a:t>
            </a:r>
            <a:r>
              <a:rPr lang="en-US" i="1" dirty="0" smtClean="0"/>
              <a:t>. Funds appropriated pursuant to this subdivision shall be available for encumbrance until June 30, 2023.</a:t>
            </a:r>
          </a:p>
          <a:p>
            <a:r>
              <a:rPr lang="en-US" i="1" dirty="0" smtClean="0"/>
              <a:t>(</a:t>
            </a:r>
            <a:r>
              <a:rPr lang="en-US" i="1" dirty="0" err="1" smtClean="0"/>
              <a:t>b</a:t>
            </a:r>
            <a:r>
              <a:rPr lang="en-US" i="1" dirty="0" smtClean="0"/>
              <a:t>) The ASCCC shall report to the Legislature … and to the Department of Finance on or before February 1, 2022, on the progress of supporting and expanding open educational resources pursuant to subdivision (a). </a:t>
            </a:r>
            <a:endParaRPr lang="en-US" dirty="0"/>
          </a:p>
        </p:txBody>
      </p:sp>
      <p:sp>
        <p:nvSpPr>
          <p:cNvPr id="3" name="Title 2"/>
          <p:cNvSpPr>
            <a:spLocks noGrp="1"/>
          </p:cNvSpPr>
          <p:nvPr>
            <p:ph type="title"/>
          </p:nvPr>
        </p:nvSpPr>
        <p:spPr/>
        <p:txBody>
          <a:bodyPr/>
          <a:lstStyle/>
          <a:p>
            <a:r>
              <a:rPr lang="en-US" dirty="0" smtClean="0"/>
              <a:t>AB 1809 – Budget trailer bill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i="1" dirty="0" smtClean="0"/>
              <a:t>(1) The number of OER materials that have been created from the receipt of moneys pursuant to subdivision (a).</a:t>
            </a:r>
          </a:p>
          <a:p>
            <a:r>
              <a:rPr lang="en-US" i="1" dirty="0" smtClean="0"/>
              <a:t>(2) The number and percentage of faculty at each campus that have adopted OER textbooks for their courses.</a:t>
            </a:r>
          </a:p>
          <a:p>
            <a:r>
              <a:rPr lang="en-US" i="1" dirty="0" smtClean="0"/>
              <a:t>(3) The number of students enrolled in course sections that use OER textbooks.</a:t>
            </a:r>
          </a:p>
          <a:p>
            <a:r>
              <a:rPr lang="en-US" i="1" dirty="0" smtClean="0"/>
              <a:t>(4) The estimated average amount of moneys students described in paragraph (3) saved as a result of using OER.</a:t>
            </a:r>
          </a:p>
        </p:txBody>
      </p:sp>
      <p:sp>
        <p:nvSpPr>
          <p:cNvPr id="3" name="Title 2"/>
          <p:cNvSpPr>
            <a:spLocks noGrp="1"/>
          </p:cNvSpPr>
          <p:nvPr>
            <p:ph type="title"/>
          </p:nvPr>
        </p:nvSpPr>
        <p:spPr>
          <a:xfrm>
            <a:off x="650240" y="782898"/>
            <a:ext cx="11704320" cy="1861556"/>
          </a:xfrm>
        </p:spPr>
        <p:txBody>
          <a:bodyPr>
            <a:normAutofit/>
          </a:bodyPr>
          <a:lstStyle/>
          <a:p>
            <a:r>
              <a:rPr lang="en-US" sz="4000" i="1" dirty="0" smtClean="0"/>
              <a:t>The report shall include:</a:t>
            </a:r>
            <a:br>
              <a:rPr lang="en-US" sz="4000" i="1" dirty="0" smtClean="0"/>
            </a:br>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987" y="216748"/>
            <a:ext cx="11379200" cy="3040802"/>
          </a:xfrm>
        </p:spPr>
        <p:txBody>
          <a:bodyPr>
            <a:normAutofit/>
          </a:bodyPr>
          <a:lstStyle/>
          <a:p>
            <a:r>
              <a:rPr lang="en-US" dirty="0">
                <a:solidFill>
                  <a:schemeClr val="tx1"/>
                </a:solidFill>
              </a:rPr>
              <a:t>ASCCC </a:t>
            </a:r>
            <a:r>
              <a:rPr lang="en-US" dirty="0" smtClean="0">
                <a:solidFill>
                  <a:schemeClr val="tx1"/>
                </a:solidFill>
              </a:rPr>
              <a:t>OERI</a:t>
            </a:r>
            <a:endParaRPr lang="en-US" dirty="0">
              <a:solidFill>
                <a:schemeClr val="tx1"/>
              </a:solidFill>
            </a:endParaRPr>
          </a:p>
        </p:txBody>
      </p:sp>
      <p:sp>
        <p:nvSpPr>
          <p:cNvPr id="3" name="Content Placeholder 2"/>
          <p:cNvSpPr>
            <a:spLocks noGrp="1"/>
          </p:cNvSpPr>
          <p:nvPr>
            <p:ph idx="1"/>
          </p:nvPr>
        </p:nvSpPr>
        <p:spPr>
          <a:xfrm>
            <a:off x="379307" y="2857500"/>
            <a:ext cx="12354560" cy="6029325"/>
          </a:xfrm>
        </p:spPr>
        <p:txBody>
          <a:bodyPr>
            <a:noAutofit/>
          </a:bodyPr>
          <a:lstStyle/>
          <a:p>
            <a:r>
              <a:rPr lang="en-US" sz="4551" dirty="0" smtClean="0"/>
              <a:t>A 5-year </a:t>
            </a:r>
            <a:r>
              <a:rPr lang="en-US" sz="4551" dirty="0"/>
              <a:t>project (~1million/per year) to implement OER </a:t>
            </a:r>
            <a:r>
              <a:rPr lang="en-US" sz="4551" dirty="0" smtClean="0"/>
              <a:t>system-wide, </a:t>
            </a:r>
            <a:r>
              <a:rPr lang="en-US" sz="4551" dirty="0"/>
              <a:t>coordinating state level activities to increase OER availability and supporting local OER implementation. </a:t>
            </a:r>
            <a:endParaRPr lang="en-US" sz="4551" dirty="0" smtClean="0"/>
          </a:p>
          <a:p>
            <a:r>
              <a:rPr lang="en-US" sz="4551" dirty="0" smtClean="0"/>
              <a:t>What does that mean?</a:t>
            </a:r>
            <a:endParaRPr lang="en-US" sz="4551"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1337686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Steps</a:t>
            </a:r>
            <a:endParaRPr lang="en-US" dirty="0"/>
          </a:p>
        </p:txBody>
      </p:sp>
      <p:sp>
        <p:nvSpPr>
          <p:cNvPr id="3" name="Content Placeholder 2"/>
          <p:cNvSpPr>
            <a:spLocks noGrp="1"/>
          </p:cNvSpPr>
          <p:nvPr>
            <p:ph idx="1"/>
          </p:nvPr>
        </p:nvSpPr>
        <p:spPr/>
        <p:txBody>
          <a:bodyPr>
            <a:normAutofit/>
          </a:bodyPr>
          <a:lstStyle/>
          <a:p>
            <a:r>
              <a:rPr lang="en-US" dirty="0" smtClean="0"/>
              <a:t>Identify and establish connection to existing OER and OER-related efforts</a:t>
            </a:r>
          </a:p>
          <a:p>
            <a:pPr lvl="1"/>
            <a:r>
              <a:rPr lang="en-US" dirty="0" smtClean="0"/>
              <a:t>Coordinating council/committee proposed</a:t>
            </a:r>
          </a:p>
          <a:p>
            <a:pPr lvl="1"/>
            <a:r>
              <a:rPr lang="en-US" dirty="0" smtClean="0"/>
              <a:t>Identify opportunities to leverage efforts</a:t>
            </a:r>
          </a:p>
          <a:p>
            <a:pPr lvl="1"/>
            <a:r>
              <a:rPr lang="en-US" dirty="0" smtClean="0"/>
              <a:t>Avoiding duplication</a:t>
            </a:r>
          </a:p>
          <a:p>
            <a:r>
              <a:rPr lang="en-US" dirty="0" smtClean="0"/>
              <a:t>Determining the “</a:t>
            </a:r>
            <a:r>
              <a:rPr lang="en-US" dirty="0" err="1" smtClean="0"/>
              <a:t>hows</a:t>
            </a:r>
            <a:r>
              <a:rPr lang="en-US" dirty="0" smtClean="0"/>
              <a:t>” of moving forward</a:t>
            </a:r>
          </a:p>
          <a:p>
            <a:pPr lvl="1"/>
            <a:r>
              <a:rPr lang="en-US" dirty="0" smtClean="0"/>
              <a:t>Where will OER resources “live”?</a:t>
            </a:r>
          </a:p>
          <a:p>
            <a:pPr lvl="1"/>
            <a:r>
              <a:rPr lang="en-US" dirty="0" smtClean="0"/>
              <a:t>How can discipline faculty conversations about OER be encouraged/supported?</a:t>
            </a:r>
          </a:p>
          <a:p>
            <a:r>
              <a:rPr lang="en-US" dirty="0" smtClean="0"/>
              <a:t>Identifying </a:t>
            </a:r>
            <a:r>
              <a:rPr lang="mr-IN" dirty="0" smtClean="0"/>
              <a:t>–</a:t>
            </a:r>
            <a:r>
              <a:rPr lang="en-US" dirty="0" smtClean="0"/>
              <a:t> and addressing </a:t>
            </a:r>
            <a:r>
              <a:rPr lang="mr-IN" dirty="0" smtClean="0"/>
              <a:t>–</a:t>
            </a:r>
            <a:r>
              <a:rPr lang="en-US" dirty="0" smtClean="0"/>
              <a:t> common institutional barriers/concerns</a:t>
            </a:r>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1283294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Institutional Barriers?</a:t>
            </a:r>
            <a:endParaRPr lang="en-US" dirty="0"/>
          </a:p>
        </p:txBody>
      </p:sp>
      <p:sp>
        <p:nvSpPr>
          <p:cNvPr id="3" name="Content Placeholder 2"/>
          <p:cNvSpPr>
            <a:spLocks noGrp="1"/>
          </p:cNvSpPr>
          <p:nvPr>
            <p:ph idx="1"/>
          </p:nvPr>
        </p:nvSpPr>
        <p:spPr/>
        <p:txBody>
          <a:bodyPr/>
          <a:lstStyle/>
          <a:p>
            <a:r>
              <a:rPr lang="en-US" dirty="0" smtClean="0"/>
              <a:t>Printing</a:t>
            </a:r>
          </a:p>
          <a:p>
            <a:r>
              <a:rPr lang="en-US" dirty="0" smtClean="0"/>
              <a:t>Accessibility</a:t>
            </a:r>
          </a:p>
          <a:p>
            <a:r>
              <a:rPr lang="en-US" dirty="0" smtClean="0"/>
              <a:t>Impact on/working with book store</a:t>
            </a:r>
          </a:p>
          <a:p>
            <a:pPr lvl="1"/>
            <a:r>
              <a:rPr lang="en-US" dirty="0" smtClean="0"/>
              <a:t>Concerns about decreases in book store revenue</a:t>
            </a:r>
          </a:p>
          <a:p>
            <a:r>
              <a:rPr lang="en-US" dirty="0" smtClean="0"/>
              <a:t>Copyright questions</a:t>
            </a:r>
          </a:p>
          <a:p>
            <a:endParaRPr lang="en-US"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591214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ASCCC OER Webinars</a:t>
            </a:r>
            <a:endParaRPr lang="en-US" dirty="0"/>
          </a:p>
        </p:txBody>
      </p:sp>
      <p:sp>
        <p:nvSpPr>
          <p:cNvPr id="3" name="Content Placeholder 2"/>
          <p:cNvSpPr>
            <a:spLocks noGrp="1"/>
          </p:cNvSpPr>
          <p:nvPr>
            <p:ph idx="1"/>
          </p:nvPr>
        </p:nvSpPr>
        <p:spPr/>
        <p:txBody>
          <a:bodyPr>
            <a:normAutofit fontScale="92500" lnSpcReduction="10000"/>
          </a:bodyPr>
          <a:lstStyle/>
          <a:p>
            <a:r>
              <a:rPr lang="en-US" dirty="0">
                <a:hlinkClick r:id="rId3"/>
              </a:rPr>
              <a:t>https://</a:t>
            </a:r>
            <a:r>
              <a:rPr lang="en-US" dirty="0" smtClean="0">
                <a:hlinkClick r:id="rId3"/>
              </a:rPr>
              <a:t>www.asccc.org/directory/open-educational-resources-oer-task-force</a:t>
            </a:r>
            <a:endParaRPr lang="en-US" dirty="0" smtClean="0"/>
          </a:p>
          <a:p>
            <a:r>
              <a:rPr lang="en-US" dirty="0" smtClean="0"/>
              <a:t>Fall 2018</a:t>
            </a:r>
          </a:p>
          <a:p>
            <a:pPr lvl="1"/>
            <a:r>
              <a:rPr lang="en-US" dirty="0" smtClean="0"/>
              <a:t>OER for Communication Studies</a:t>
            </a:r>
          </a:p>
          <a:p>
            <a:pPr lvl="1"/>
            <a:r>
              <a:rPr lang="en-US" dirty="0" smtClean="0"/>
              <a:t>OER for Biology </a:t>
            </a:r>
            <a:endParaRPr lang="en-US" b="1" dirty="0" smtClean="0"/>
          </a:p>
          <a:p>
            <a:pPr lvl="1"/>
            <a:r>
              <a:rPr lang="en-US" dirty="0" smtClean="0"/>
              <a:t>OER for College Success, Personal Growth, and Career Counseling</a:t>
            </a:r>
          </a:p>
          <a:p>
            <a:pPr lvl="1"/>
            <a:r>
              <a:rPr lang="en-US" dirty="0" smtClean="0"/>
              <a:t>OER for Early Childhood Education</a:t>
            </a:r>
          </a:p>
          <a:p>
            <a:pPr lvl="1"/>
            <a:r>
              <a:rPr lang="en-US" dirty="0" smtClean="0"/>
              <a:t>OER for English </a:t>
            </a:r>
          </a:p>
          <a:p>
            <a:pPr lvl="1"/>
            <a:r>
              <a:rPr lang="en-US" dirty="0" smtClean="0"/>
              <a:t>OER for Ready-To-Use Math and Homework Systems</a:t>
            </a:r>
          </a:p>
          <a:p>
            <a:pPr lvl="1"/>
            <a:r>
              <a:rPr lang="en-US" dirty="0" smtClean="0"/>
              <a:t>OER Basics II</a:t>
            </a:r>
          </a:p>
          <a:p>
            <a:pPr lvl="1"/>
            <a:r>
              <a:rPr lang="en-US" dirty="0" smtClean="0"/>
              <a:t>OER for Psychology</a:t>
            </a:r>
          </a:p>
          <a:p>
            <a:pPr lvl="1"/>
            <a:r>
              <a:rPr lang="en-US" dirty="0" smtClean="0"/>
              <a:t>OER Basics I</a:t>
            </a:r>
          </a:p>
          <a:p>
            <a:endParaRPr lang="en-US" dirty="0" smtClean="0"/>
          </a:p>
          <a:p>
            <a:endParaRPr lang="en-US"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647627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https://</a:t>
            </a:r>
            <a:r>
              <a:rPr lang="en-US" dirty="0" err="1" smtClean="0"/>
              <a:t>tinyurl.com</a:t>
            </a:r>
            <a:r>
              <a:rPr lang="en-US" dirty="0" smtClean="0"/>
              <a:t>/ASCCC-OERIW</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Spring 2019 Friday OER Webinars – all begin at 9:30am</a:t>
            </a:r>
          </a:p>
          <a:p>
            <a:r>
              <a:rPr lang="en-US" sz="4000" dirty="0" smtClean="0"/>
              <a:t>February 1 - The ASCCC OERI – An Overview</a:t>
            </a:r>
          </a:p>
          <a:p>
            <a:r>
              <a:rPr lang="en-US" sz="4000" dirty="0" smtClean="0"/>
              <a:t>February 8 - OER for Political Science</a:t>
            </a:r>
          </a:p>
          <a:p>
            <a:r>
              <a:rPr lang="en-US" sz="4000" dirty="0" smtClean="0"/>
              <a:t>February 15 – Presidents’ Day Weekend – No Webinar</a:t>
            </a:r>
          </a:p>
          <a:p>
            <a:r>
              <a:rPr lang="en-US" sz="4000" dirty="0" smtClean="0"/>
              <a:t>February 22 - OER Basics I – Why OER</a:t>
            </a:r>
          </a:p>
          <a:p>
            <a:r>
              <a:rPr lang="en-US" sz="4000" dirty="0" smtClean="0"/>
              <a:t>March 1 - OER Basics II – Finding OER </a:t>
            </a:r>
          </a:p>
          <a:p>
            <a:r>
              <a:rPr lang="en-US" sz="4000" dirty="0" smtClean="0"/>
              <a:t>March 8 – OER for Math and Using </a:t>
            </a:r>
            <a:r>
              <a:rPr lang="en-US" sz="4000" dirty="0" err="1" smtClean="0"/>
              <a:t>MyOpen</a:t>
            </a:r>
            <a:r>
              <a:rPr lang="en-US" sz="4000" dirty="0" smtClean="0"/>
              <a:t> Math to Support the Implementation of AB 705 – 2 hours</a:t>
            </a:r>
            <a:r>
              <a:rPr lang="en-US" sz="4000" i="1" dirty="0" smtClean="0"/>
              <a:t> </a:t>
            </a:r>
            <a:endParaRPr lang="en-US" sz="4000" dirty="0" smtClean="0"/>
          </a:p>
          <a:p>
            <a:pPr lvl="1"/>
            <a:endParaRPr lang="en-US" dirty="0" smtClean="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Challenges - Accountability</a:t>
            </a:r>
            <a:endParaRPr lang="en-US" dirty="0"/>
          </a:p>
        </p:txBody>
      </p:sp>
      <p:sp>
        <p:nvSpPr>
          <p:cNvPr id="3" name="Content Placeholder 2"/>
          <p:cNvSpPr>
            <a:spLocks noGrp="1"/>
          </p:cNvSpPr>
          <p:nvPr>
            <p:ph idx="1"/>
          </p:nvPr>
        </p:nvSpPr>
        <p:spPr>
          <a:xfrm>
            <a:off x="650240" y="2543175"/>
            <a:ext cx="11704320" cy="6668558"/>
          </a:xfrm>
        </p:spPr>
        <p:txBody>
          <a:bodyPr/>
          <a:lstStyle/>
          <a:p>
            <a:r>
              <a:rPr lang="en-US" sz="4400" dirty="0" smtClean="0"/>
              <a:t>How do we measure OER use on a system-wide basis?</a:t>
            </a:r>
          </a:p>
          <a:p>
            <a:r>
              <a:rPr lang="en-US" sz="4400" dirty="0" smtClean="0"/>
              <a:t>While it is easy enough to track what the Initiative is doing, how do we really measure the impact at 114 colleges?</a:t>
            </a:r>
          </a:p>
          <a:p>
            <a:endParaRPr lang="en-US"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666491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OERI Regional Leads</a:t>
            </a:r>
            <a:endParaRPr lang="en-US" dirty="0"/>
          </a:p>
        </p:txBody>
      </p:sp>
      <p:sp>
        <p:nvSpPr>
          <p:cNvPr id="3" name="Content Placeholder 2"/>
          <p:cNvSpPr>
            <a:spLocks noGrp="1"/>
          </p:cNvSpPr>
          <p:nvPr>
            <p:ph idx="1"/>
          </p:nvPr>
        </p:nvSpPr>
        <p:spPr/>
        <p:txBody>
          <a:bodyPr>
            <a:normAutofit/>
          </a:bodyPr>
          <a:lstStyle/>
          <a:p>
            <a:r>
              <a:rPr lang="en-US" dirty="0" smtClean="0"/>
              <a:t>Dave Dillon</a:t>
            </a:r>
          </a:p>
          <a:p>
            <a:pPr lvl="1"/>
            <a:r>
              <a:rPr lang="en-US" dirty="0" smtClean="0"/>
              <a:t>Counseling, </a:t>
            </a:r>
            <a:r>
              <a:rPr lang="en-US" dirty="0" err="1" smtClean="0"/>
              <a:t>Grossmont</a:t>
            </a:r>
            <a:endParaRPr lang="en-US" dirty="0" smtClean="0"/>
          </a:p>
          <a:p>
            <a:r>
              <a:rPr lang="en-US" dirty="0" err="1" smtClean="0"/>
              <a:t>Shagun</a:t>
            </a:r>
            <a:r>
              <a:rPr lang="en-US" dirty="0" smtClean="0"/>
              <a:t> </a:t>
            </a:r>
            <a:r>
              <a:rPr lang="en-US" dirty="0" err="1" smtClean="0"/>
              <a:t>Kaur</a:t>
            </a:r>
            <a:endParaRPr lang="en-US" dirty="0" smtClean="0"/>
          </a:p>
          <a:p>
            <a:pPr lvl="1"/>
            <a:r>
              <a:rPr lang="en-US" dirty="0" smtClean="0"/>
              <a:t>Communication Studies, </a:t>
            </a:r>
            <a:r>
              <a:rPr lang="en-US" dirty="0" err="1" smtClean="0"/>
              <a:t>DeAnza</a:t>
            </a:r>
            <a:endParaRPr lang="en-US" dirty="0" smtClean="0"/>
          </a:p>
          <a:p>
            <a:r>
              <a:rPr lang="en-US" dirty="0" smtClean="0"/>
              <a:t>Jennifer Paris</a:t>
            </a:r>
          </a:p>
          <a:p>
            <a:pPr lvl="1"/>
            <a:r>
              <a:rPr lang="en-US" dirty="0" smtClean="0"/>
              <a:t>ECE/CD, College of the Canyons</a:t>
            </a:r>
          </a:p>
          <a:p>
            <a:r>
              <a:rPr lang="en-US" dirty="0" smtClean="0"/>
              <a:t>Amanda </a:t>
            </a:r>
            <a:r>
              <a:rPr lang="en-US" dirty="0" err="1" smtClean="0"/>
              <a:t>Taintor</a:t>
            </a:r>
            <a:endParaRPr lang="en-US" dirty="0" smtClean="0"/>
          </a:p>
          <a:p>
            <a:pPr lvl="1"/>
            <a:r>
              <a:rPr lang="en-US" dirty="0" smtClean="0"/>
              <a:t>ECE/CD/ID, Reedley</a:t>
            </a:r>
          </a:p>
          <a:p>
            <a:r>
              <a:rPr lang="en-US" dirty="0" smtClean="0"/>
              <a:t>Suzanne </a:t>
            </a:r>
            <a:r>
              <a:rPr lang="en-US" dirty="0" err="1" smtClean="0"/>
              <a:t>Wakim</a:t>
            </a:r>
            <a:endParaRPr lang="en-US" dirty="0" smtClean="0"/>
          </a:p>
          <a:p>
            <a:pPr lvl="1"/>
            <a:r>
              <a:rPr lang="en-US" dirty="0" smtClean="0"/>
              <a:t>Biology, Butte</a:t>
            </a:r>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758614"/>
            <a:ext cx="11704320" cy="2127461"/>
          </a:xfrm>
        </p:spPr>
        <p:txBody>
          <a:bodyPr>
            <a:normAutofit fontScale="90000"/>
          </a:bodyPr>
          <a:lstStyle/>
          <a:p>
            <a:r>
              <a:rPr lang="en-US" dirty="0" smtClean="0"/>
              <a:t>Implementation Challenges </a:t>
            </a:r>
            <a:r>
              <a:rPr lang="mr-IN" dirty="0" smtClean="0"/>
              <a:t>–</a:t>
            </a:r>
            <a:r>
              <a:rPr lang="en-US" dirty="0" smtClean="0"/>
              <a:t> How do we determine what is really needed?</a:t>
            </a:r>
            <a:endParaRPr lang="en-US" dirty="0"/>
          </a:p>
        </p:txBody>
      </p:sp>
      <p:sp>
        <p:nvSpPr>
          <p:cNvPr id="3" name="Content Placeholder 2"/>
          <p:cNvSpPr>
            <a:spLocks noGrp="1"/>
          </p:cNvSpPr>
          <p:nvPr>
            <p:ph idx="1"/>
          </p:nvPr>
        </p:nvSpPr>
        <p:spPr>
          <a:xfrm>
            <a:off x="650240" y="3629025"/>
            <a:ext cx="11704320" cy="5582708"/>
          </a:xfrm>
        </p:spPr>
        <p:txBody>
          <a:bodyPr/>
          <a:lstStyle/>
          <a:p>
            <a:r>
              <a:rPr lang="en-US" dirty="0" smtClean="0"/>
              <a:t>What “holes” in OER availability exist?</a:t>
            </a:r>
          </a:p>
          <a:p>
            <a:r>
              <a:rPr lang="en-US" dirty="0" smtClean="0"/>
              <a:t>Where an OER text-equivalent exists, what do faculty need to facilitate adoption of that resource?</a:t>
            </a:r>
          </a:p>
          <a:p>
            <a:r>
              <a:rPr lang="en-US" dirty="0" smtClean="0"/>
              <a:t>When you have 114 colleges that are each doing their own thing, how do you develop a comprehensive assessment of their needs that somehow corrects for lack of awareness?</a:t>
            </a:r>
            <a:endParaRPr lang="en-US"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570376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r>
              <a:rPr lang="mr-IN" dirty="0" smtClean="0"/>
              <a:t>…</a:t>
            </a:r>
            <a:endParaRPr lang="en-US" dirty="0"/>
          </a:p>
        </p:txBody>
      </p:sp>
      <p:sp>
        <p:nvSpPr>
          <p:cNvPr id="3" name="Content Placeholder 2"/>
          <p:cNvSpPr>
            <a:spLocks noGrp="1"/>
          </p:cNvSpPr>
          <p:nvPr>
            <p:ph idx="1"/>
          </p:nvPr>
        </p:nvSpPr>
        <p:spPr/>
        <p:txBody>
          <a:bodyPr>
            <a:normAutofit/>
          </a:bodyPr>
          <a:lstStyle/>
          <a:p>
            <a:r>
              <a:rPr lang="en-US" sz="4400" dirty="0" smtClean="0"/>
              <a:t>We need an OER go-to person at each and every college &gt;&gt; “an OER Liaison”</a:t>
            </a:r>
          </a:p>
          <a:p>
            <a:pPr lvl="1"/>
            <a:r>
              <a:rPr lang="en-US" sz="4400" dirty="0" smtClean="0"/>
              <a:t>To answer questions</a:t>
            </a:r>
          </a:p>
          <a:p>
            <a:pPr lvl="1"/>
            <a:r>
              <a:rPr lang="en-US" sz="4400" dirty="0" smtClean="0"/>
              <a:t>To share information</a:t>
            </a:r>
          </a:p>
          <a:p>
            <a:pPr lvl="1"/>
            <a:r>
              <a:rPr lang="en-US" sz="4400" dirty="0" smtClean="0"/>
              <a:t>HOPEFULLY to become a local OER advocate</a:t>
            </a:r>
          </a:p>
          <a:p>
            <a:r>
              <a:rPr lang="en-US" sz="4400" dirty="0" smtClean="0"/>
              <a:t>Short survey to assess baseline OER use</a:t>
            </a:r>
          </a:p>
          <a:p>
            <a:r>
              <a:rPr lang="en-US" sz="4400" dirty="0" smtClean="0"/>
              <a:t>Discipline-based survey</a:t>
            </a:r>
            <a:endParaRPr lang="en-US" sz="4400"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682206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 Liaisons</a:t>
            </a:r>
            <a:endParaRPr lang="en-US" dirty="0"/>
          </a:p>
        </p:txBody>
      </p:sp>
      <p:sp>
        <p:nvSpPr>
          <p:cNvPr id="3" name="Content Placeholder 2"/>
          <p:cNvSpPr>
            <a:spLocks noGrp="1"/>
          </p:cNvSpPr>
          <p:nvPr>
            <p:ph idx="1"/>
          </p:nvPr>
        </p:nvSpPr>
        <p:spPr/>
        <p:txBody>
          <a:bodyPr>
            <a:normAutofit/>
          </a:bodyPr>
          <a:lstStyle/>
          <a:p>
            <a:r>
              <a:rPr lang="en-US" sz="6600" dirty="0" smtClean="0"/>
              <a:t>Faculty appointed by local senate </a:t>
            </a:r>
          </a:p>
          <a:p>
            <a:r>
              <a:rPr lang="en-US" sz="6600" dirty="0" smtClean="0"/>
              <a:t>Eligible for $500/term stipend from OERI</a:t>
            </a:r>
          </a:p>
          <a:p>
            <a:r>
              <a:rPr lang="en-US" sz="6600" dirty="0" smtClean="0"/>
              <a:t>Supported by OERI</a:t>
            </a:r>
          </a:p>
          <a:p>
            <a:pPr lvl="0">
              <a:buNone/>
            </a:pPr>
            <a:endParaRPr lang="en-US" dirty="0" smtClean="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 Liaisons – Spring 2019</a:t>
            </a:r>
            <a:endParaRPr lang="en-US" dirty="0"/>
          </a:p>
        </p:txBody>
      </p:sp>
      <p:sp>
        <p:nvSpPr>
          <p:cNvPr id="3" name="Content Placeholder 2"/>
          <p:cNvSpPr>
            <a:spLocks noGrp="1"/>
          </p:cNvSpPr>
          <p:nvPr>
            <p:ph idx="1"/>
          </p:nvPr>
        </p:nvSpPr>
        <p:spPr/>
        <p:txBody>
          <a:bodyPr>
            <a:normAutofit fontScale="92500"/>
          </a:bodyPr>
          <a:lstStyle/>
          <a:p>
            <a:pPr lvl="0"/>
            <a:r>
              <a:rPr lang="en-US" dirty="0" smtClean="0"/>
              <a:t>Sign up for the ASCCC OER listserv by selecting “ASCCC OER Initiative” at https://</a:t>
            </a:r>
            <a:r>
              <a:rPr lang="en-US" dirty="0" err="1" smtClean="0"/>
              <a:t>www.asccc.org</a:t>
            </a:r>
            <a:r>
              <a:rPr lang="en-US" dirty="0" smtClean="0"/>
              <a:t>/signup-newsletters.</a:t>
            </a:r>
          </a:p>
          <a:p>
            <a:pPr lvl="0"/>
            <a:r>
              <a:rPr lang="en-US" dirty="0" smtClean="0"/>
              <a:t>Forward ASCCC OERI messages to appropriate faculty.</a:t>
            </a:r>
          </a:p>
          <a:p>
            <a:pPr lvl="0"/>
            <a:r>
              <a:rPr lang="en-US" dirty="0" smtClean="0"/>
              <a:t>Attend an OER Liaison Orientation.</a:t>
            </a:r>
          </a:p>
          <a:p>
            <a:pPr lvl="0"/>
            <a:r>
              <a:rPr lang="en-US" dirty="0" smtClean="0"/>
              <a:t>In addition to the Orientation, attend three additional OERI meetings during the spring term. </a:t>
            </a:r>
          </a:p>
          <a:p>
            <a:pPr lvl="0"/>
            <a:r>
              <a:rPr lang="en-US" dirty="0" smtClean="0"/>
              <a:t>Communicate with the local senate and campus faculty regarding </a:t>
            </a:r>
            <a:r>
              <a:rPr lang="en-US" dirty="0" err="1" smtClean="0"/>
              <a:t>ASCCC’s</a:t>
            </a:r>
            <a:r>
              <a:rPr lang="en-US" dirty="0" smtClean="0"/>
              <a:t> OER ongoing efforts.</a:t>
            </a:r>
          </a:p>
          <a:p>
            <a:pPr lvl="0"/>
            <a:r>
              <a:rPr lang="en-US" dirty="0" smtClean="0"/>
              <a:t>Meet at least twice (via phone or Zoom) with an OERI representative to share local needs and issues.</a:t>
            </a:r>
          </a:p>
          <a:p>
            <a:endParaRPr lang="en-US"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OERI Discipline Leads</a:t>
            </a:r>
            <a:endParaRPr lang="en-US" dirty="0"/>
          </a:p>
        </p:txBody>
      </p:sp>
      <p:sp>
        <p:nvSpPr>
          <p:cNvPr id="3" name="Content Placeholder 2"/>
          <p:cNvSpPr>
            <a:spLocks noGrp="1"/>
          </p:cNvSpPr>
          <p:nvPr>
            <p:ph idx="1"/>
          </p:nvPr>
        </p:nvSpPr>
        <p:spPr/>
        <p:txBody>
          <a:bodyPr>
            <a:normAutofit lnSpcReduction="10000"/>
          </a:bodyPr>
          <a:lstStyle/>
          <a:p>
            <a:r>
              <a:rPr lang="en-US" dirty="0" smtClean="0"/>
              <a:t>Biology</a:t>
            </a:r>
          </a:p>
          <a:p>
            <a:r>
              <a:rPr lang="en-US" dirty="0" smtClean="0"/>
              <a:t>Child Development/ECE</a:t>
            </a:r>
          </a:p>
          <a:p>
            <a:r>
              <a:rPr lang="en-US" dirty="0" smtClean="0"/>
              <a:t>Communication Studies</a:t>
            </a:r>
          </a:p>
          <a:p>
            <a:r>
              <a:rPr lang="en-US" dirty="0" smtClean="0"/>
              <a:t>Counseling</a:t>
            </a:r>
          </a:p>
          <a:p>
            <a:r>
              <a:rPr lang="en-US" dirty="0" smtClean="0"/>
              <a:t>Economics</a:t>
            </a:r>
          </a:p>
          <a:p>
            <a:r>
              <a:rPr lang="en-US" dirty="0" smtClean="0"/>
              <a:t>English</a:t>
            </a:r>
          </a:p>
          <a:p>
            <a:r>
              <a:rPr lang="en-US" dirty="0" smtClean="0"/>
              <a:t>Geography</a:t>
            </a:r>
          </a:p>
          <a:p>
            <a:r>
              <a:rPr lang="en-US" dirty="0" smtClean="0"/>
              <a:t>Math</a:t>
            </a:r>
          </a:p>
          <a:p>
            <a:r>
              <a:rPr lang="en-US" dirty="0" smtClean="0"/>
              <a:t>Psychology</a:t>
            </a:r>
          </a:p>
          <a:p>
            <a:r>
              <a:rPr lang="en-US" dirty="0" smtClean="0"/>
              <a:t>Sociology</a:t>
            </a:r>
            <a:endParaRPr lang="en-US"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(“Pilot”) Disciplines</a:t>
            </a:r>
            <a:endParaRPr lang="en-US" dirty="0"/>
          </a:p>
        </p:txBody>
      </p:sp>
      <p:sp>
        <p:nvSpPr>
          <p:cNvPr id="3" name="Content Placeholder 2"/>
          <p:cNvSpPr>
            <a:spLocks noGrp="1"/>
          </p:cNvSpPr>
          <p:nvPr>
            <p:ph idx="1"/>
          </p:nvPr>
        </p:nvSpPr>
        <p:spPr>
          <a:xfrm>
            <a:off x="650240" y="1943100"/>
            <a:ext cx="11704320" cy="7268633"/>
          </a:xfrm>
        </p:spPr>
        <p:txBody>
          <a:bodyPr>
            <a:normAutofit fontScale="92500" lnSpcReduction="10000"/>
          </a:bodyPr>
          <a:lstStyle/>
          <a:p>
            <a:endParaRPr lang="en-US" dirty="0"/>
          </a:p>
          <a:p>
            <a:pPr lvl="1" fontAlgn="base"/>
            <a:r>
              <a:rPr lang="en-US" sz="4400" dirty="0"/>
              <a:t>Child Development (Early Childhood Education) </a:t>
            </a:r>
          </a:p>
          <a:p>
            <a:pPr lvl="1" fontAlgn="base"/>
            <a:r>
              <a:rPr lang="en-US" sz="4400" dirty="0"/>
              <a:t>Communication Studies </a:t>
            </a:r>
          </a:p>
          <a:p>
            <a:pPr lvl="1" fontAlgn="base"/>
            <a:r>
              <a:rPr lang="en-US" sz="4400" dirty="0"/>
              <a:t>Computer Science</a:t>
            </a:r>
          </a:p>
          <a:p>
            <a:pPr lvl="1" fontAlgn="base"/>
            <a:r>
              <a:rPr lang="en-US" sz="4400" dirty="0" err="1" smtClean="0"/>
              <a:t>Cybersecurity</a:t>
            </a:r>
            <a:r>
              <a:rPr lang="en-US" sz="4400" dirty="0" smtClean="0"/>
              <a:t> (IT)</a:t>
            </a:r>
          </a:p>
          <a:p>
            <a:pPr lvl="1" fontAlgn="base"/>
            <a:r>
              <a:rPr lang="en-US" sz="4400" dirty="0"/>
              <a:t>English</a:t>
            </a:r>
          </a:p>
          <a:p>
            <a:pPr lvl="1" fontAlgn="base"/>
            <a:r>
              <a:rPr lang="en-US" sz="4400" dirty="0"/>
              <a:t>Math </a:t>
            </a:r>
          </a:p>
          <a:p>
            <a:pPr lvl="1" fontAlgn="base"/>
            <a:r>
              <a:rPr lang="en-US" sz="4400" dirty="0"/>
              <a:t>Psychology </a:t>
            </a:r>
          </a:p>
          <a:p>
            <a:pPr lvl="1" fontAlgn="base"/>
            <a:r>
              <a:rPr lang="en-US" sz="4400" dirty="0"/>
              <a:t>Sociology </a:t>
            </a:r>
          </a:p>
          <a:p>
            <a:endParaRPr lang="en-US"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1342364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Convene coordinating group</a:t>
            </a:r>
          </a:p>
          <a:p>
            <a:r>
              <a:rPr lang="en-US" dirty="0" smtClean="0"/>
              <a:t>Establish advisory structure and convene advisory committee</a:t>
            </a:r>
          </a:p>
          <a:p>
            <a:r>
              <a:rPr lang="en-US" dirty="0" smtClean="0"/>
              <a:t>Review survey results to determine how to proceed - and establish an approach to prioritizing the work</a:t>
            </a:r>
          </a:p>
          <a:p>
            <a:r>
              <a:rPr lang="en-US" dirty="0" smtClean="0"/>
              <a:t>Address the “</a:t>
            </a:r>
            <a:r>
              <a:rPr lang="en-US" dirty="0" err="1" smtClean="0"/>
              <a:t>hows</a:t>
            </a:r>
            <a:r>
              <a:rPr lang="en-US" dirty="0" smtClean="0"/>
              <a:t>”</a:t>
            </a:r>
            <a:r>
              <a:rPr lang="mr-IN" dirty="0" smtClean="0"/>
              <a:t>…</a:t>
            </a:r>
            <a:endParaRPr lang="en-US" dirty="0" smtClean="0"/>
          </a:p>
          <a:p>
            <a:endParaRPr lang="en-US"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1431307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What would you do</a:t>
            </a:r>
            <a:r>
              <a:rPr lang="mr-IN" cap="none" dirty="0" smtClean="0"/>
              <a:t>…</a:t>
            </a:r>
            <a:endParaRPr lang="en-US" cap="none" dirty="0"/>
          </a:p>
        </p:txBody>
      </p:sp>
      <p:sp>
        <p:nvSpPr>
          <p:cNvPr id="3" name="Subtitle 2"/>
          <p:cNvSpPr>
            <a:spLocks noGrp="1"/>
          </p:cNvSpPr>
          <p:nvPr>
            <p:ph type="subTitle" idx="1"/>
          </p:nvPr>
        </p:nvSpPr>
        <p:spPr>
          <a:xfrm>
            <a:off x="975360" y="5470948"/>
            <a:ext cx="9103360" cy="2492587"/>
          </a:xfrm>
        </p:spPr>
        <p:txBody>
          <a:bodyPr/>
          <a:lstStyle/>
          <a:p>
            <a:r>
              <a:rPr lang="mr-IN" dirty="0" smtClean="0"/>
              <a:t>…</a:t>
            </a:r>
            <a:r>
              <a:rPr lang="en-US" dirty="0" smtClean="0"/>
              <a:t>if you had a million dollars </a:t>
            </a:r>
            <a:r>
              <a:rPr lang="mr-IN" dirty="0" smtClean="0"/>
              <a:t>–</a:t>
            </a:r>
            <a:r>
              <a:rPr lang="en-US" dirty="0" smtClean="0"/>
              <a:t> to increase OER adoption?</a:t>
            </a:r>
            <a:endParaRPr lang="en-US"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525943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Development</a:t>
            </a:r>
            <a:endParaRPr lang="en-US" dirty="0"/>
          </a:p>
        </p:txBody>
      </p:sp>
      <p:sp>
        <p:nvSpPr>
          <p:cNvPr id="3" name="Content Placeholder 2"/>
          <p:cNvSpPr>
            <a:spLocks noGrp="1"/>
          </p:cNvSpPr>
          <p:nvPr>
            <p:ph idx="1"/>
          </p:nvPr>
        </p:nvSpPr>
        <p:spPr/>
        <p:txBody>
          <a:bodyPr/>
          <a:lstStyle/>
          <a:p>
            <a:r>
              <a:rPr lang="en-US" dirty="0" smtClean="0"/>
              <a:t>Collection of resources</a:t>
            </a:r>
          </a:p>
          <a:p>
            <a:pPr lvl="1"/>
            <a:r>
              <a:rPr lang="en-US" dirty="0" smtClean="0"/>
              <a:t>General</a:t>
            </a:r>
          </a:p>
          <a:p>
            <a:pPr lvl="1"/>
            <a:r>
              <a:rPr lang="en-US" dirty="0" smtClean="0"/>
              <a:t>Discipline – based</a:t>
            </a:r>
          </a:p>
          <a:p>
            <a:pPr lvl="2"/>
            <a:r>
              <a:rPr lang="en-US" dirty="0" smtClean="0"/>
              <a:t>What are your colleagues using?</a:t>
            </a:r>
          </a:p>
          <a:p>
            <a:pPr lvl="2"/>
            <a:r>
              <a:rPr lang="en-US" dirty="0" smtClean="0"/>
              <a:t>Opportunity for discipline-based dialogue</a:t>
            </a:r>
          </a:p>
          <a:p>
            <a:r>
              <a:rPr lang="en-US" dirty="0" smtClean="0"/>
              <a:t>Additional information gathering regarding OER needs</a:t>
            </a:r>
          </a:p>
          <a:p>
            <a:r>
              <a:rPr lang="en-US" dirty="0" smtClean="0"/>
              <a:t>Grant opportunities</a:t>
            </a:r>
            <a:endParaRPr lang="en-US"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Canvas Site</a:t>
            </a:r>
            <a:endParaRPr lang="en-US" dirty="0"/>
          </a:p>
        </p:txBody>
      </p:sp>
      <p:pic>
        <p:nvPicPr>
          <p:cNvPr id="5" name="Content Placeholder 4" descr="Screen Shot 2019-01-31 at 2.00.17 PM.png"/>
          <p:cNvPicPr>
            <a:picLocks noGrp="1" noChangeAspect="1"/>
          </p:cNvPicPr>
          <p:nvPr>
            <p:ph idx="1"/>
          </p:nvPr>
        </p:nvPicPr>
        <p:blipFill>
          <a:blip r:embed="rId2"/>
          <a:srcRect t="-1604" b="-1604"/>
          <a:stretch>
            <a:fillRect/>
          </a:stretch>
        </p:blipFill>
        <p:spPr/>
      </p:pic>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 Task Force – 2017-2018</a:t>
            </a:r>
            <a:endParaRPr lang="en-US" dirty="0"/>
          </a:p>
        </p:txBody>
      </p:sp>
      <p:sp>
        <p:nvSpPr>
          <p:cNvPr id="3" name="Content Placeholder 2"/>
          <p:cNvSpPr>
            <a:spLocks noGrp="1"/>
          </p:cNvSpPr>
          <p:nvPr>
            <p:ph idx="1"/>
          </p:nvPr>
        </p:nvSpPr>
        <p:spPr/>
        <p:txBody>
          <a:bodyPr>
            <a:normAutofit lnSpcReduction="10000"/>
          </a:bodyPr>
          <a:lstStyle/>
          <a:p>
            <a:r>
              <a:rPr lang="en-US" dirty="0" smtClean="0"/>
              <a:t>Dave Dillon </a:t>
            </a:r>
          </a:p>
          <a:p>
            <a:r>
              <a:rPr lang="en-US" dirty="0" smtClean="0"/>
              <a:t>Heather Dodge</a:t>
            </a:r>
          </a:p>
          <a:p>
            <a:r>
              <a:rPr lang="en-US" dirty="0" err="1" smtClean="0"/>
              <a:t>Lyndale</a:t>
            </a:r>
            <a:r>
              <a:rPr lang="en-US" dirty="0" smtClean="0"/>
              <a:t> Garner</a:t>
            </a:r>
          </a:p>
          <a:p>
            <a:r>
              <a:rPr lang="en-US" dirty="0" smtClean="0"/>
              <a:t>Larry Green</a:t>
            </a:r>
          </a:p>
          <a:p>
            <a:r>
              <a:rPr lang="en-US" dirty="0" smtClean="0"/>
              <a:t>Crystal </a:t>
            </a:r>
            <a:r>
              <a:rPr lang="en-US" dirty="0" err="1" smtClean="0"/>
              <a:t>Kallik</a:t>
            </a:r>
            <a:endParaRPr lang="en-US" dirty="0" smtClean="0"/>
          </a:p>
          <a:p>
            <a:r>
              <a:rPr lang="en-US" dirty="0" err="1" smtClean="0"/>
              <a:t>Shagun</a:t>
            </a:r>
            <a:r>
              <a:rPr lang="en-US" dirty="0" smtClean="0"/>
              <a:t> </a:t>
            </a:r>
            <a:r>
              <a:rPr lang="en-US" dirty="0" err="1" smtClean="0"/>
              <a:t>Kaur</a:t>
            </a:r>
            <a:endParaRPr lang="en-US" dirty="0" smtClean="0"/>
          </a:p>
          <a:p>
            <a:r>
              <a:rPr lang="en-US" dirty="0" smtClean="0"/>
              <a:t>Jessica </a:t>
            </a:r>
            <a:r>
              <a:rPr lang="en-US" dirty="0" err="1" smtClean="0"/>
              <a:t>Kuang</a:t>
            </a:r>
            <a:endParaRPr lang="en-US" dirty="0" smtClean="0"/>
          </a:p>
          <a:p>
            <a:r>
              <a:rPr lang="en-US" dirty="0" smtClean="0"/>
              <a:t>Michelle </a:t>
            </a:r>
            <a:r>
              <a:rPr lang="en-US" dirty="0" err="1" smtClean="0"/>
              <a:t>Pilati</a:t>
            </a:r>
            <a:endParaRPr lang="en-US" dirty="0" smtClean="0"/>
          </a:p>
          <a:p>
            <a:r>
              <a:rPr lang="en-US" dirty="0" smtClean="0"/>
              <a:t>Roy </a:t>
            </a:r>
            <a:r>
              <a:rPr lang="en-US" dirty="0" err="1" smtClean="0"/>
              <a:t>Shahbazian</a:t>
            </a:r>
            <a:r>
              <a:rPr lang="en-US" dirty="0" smtClean="0"/>
              <a:t> </a:t>
            </a:r>
          </a:p>
          <a:p>
            <a:r>
              <a:rPr lang="en-US" dirty="0" smtClean="0"/>
              <a:t>Suzanne </a:t>
            </a:r>
            <a:r>
              <a:rPr lang="en-US" dirty="0" err="1" smtClean="0"/>
              <a:t>Wakim</a:t>
            </a:r>
            <a:r>
              <a:rPr lang="en-US" dirty="0" smtClean="0"/>
              <a:t> </a:t>
            </a:r>
            <a:endParaRPr lang="en-US"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OER Resources</a:t>
            </a:r>
            <a:endParaRPr lang="en-US" dirty="0"/>
          </a:p>
        </p:txBody>
      </p:sp>
      <p:pic>
        <p:nvPicPr>
          <p:cNvPr id="5" name="Content Placeholder 4" descr="Screen Shot 2019-01-31 at 2.00.32 PM.png"/>
          <p:cNvPicPr>
            <a:picLocks noGrp="1" noChangeAspect="1"/>
          </p:cNvPicPr>
          <p:nvPr>
            <p:ph idx="1"/>
          </p:nvPr>
        </p:nvPicPr>
        <p:blipFill>
          <a:blip r:embed="rId2"/>
          <a:srcRect l="-21321" r="-21321"/>
          <a:stretch>
            <a:fillRect/>
          </a:stretch>
        </p:blipFill>
        <p:spPr/>
      </p:pic>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 Collections</a:t>
            </a:r>
            <a:endParaRPr lang="en-US" dirty="0"/>
          </a:p>
        </p:txBody>
      </p:sp>
      <p:pic>
        <p:nvPicPr>
          <p:cNvPr id="5" name="Content Placeholder 4" descr="Screen Shot 2019-01-31 at 2.00.49 PM.png"/>
          <p:cNvPicPr>
            <a:picLocks noGrp="1" noChangeAspect="1"/>
          </p:cNvPicPr>
          <p:nvPr>
            <p:ph idx="1"/>
          </p:nvPr>
        </p:nvPicPr>
        <p:blipFill>
          <a:blip r:embed="rId2"/>
          <a:srcRect l="-11453" r="-11453"/>
          <a:stretch>
            <a:fillRect/>
          </a:stretch>
        </p:blipFill>
        <p:spPr/>
      </p:pic>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Resources</a:t>
            </a:r>
            <a:endParaRPr lang="en-US" dirty="0"/>
          </a:p>
        </p:txBody>
      </p:sp>
      <p:pic>
        <p:nvPicPr>
          <p:cNvPr id="5" name="Content Placeholder 4" descr="Screen Shot 2019-01-31 at 2.01.10 PM.png"/>
          <p:cNvPicPr>
            <a:picLocks noGrp="1" noChangeAspect="1"/>
          </p:cNvPicPr>
          <p:nvPr>
            <p:ph idx="1"/>
          </p:nvPr>
        </p:nvPicPr>
        <p:blipFill>
          <a:blip r:embed="rId3"/>
          <a:srcRect l="-38072" r="-38072"/>
          <a:stretch>
            <a:fillRect/>
          </a:stretch>
        </p:blipFill>
        <p:spPr/>
      </p:pic>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827" dirty="0">
                <a:solidFill>
                  <a:schemeClr val="tx1"/>
                </a:solidFill>
              </a:rPr>
              <a:t>Goals</a:t>
            </a:r>
          </a:p>
        </p:txBody>
      </p:sp>
      <p:sp>
        <p:nvSpPr>
          <p:cNvPr id="3" name="Content Placeholder 2"/>
          <p:cNvSpPr>
            <a:spLocks noGrp="1"/>
          </p:cNvSpPr>
          <p:nvPr>
            <p:ph idx="1"/>
          </p:nvPr>
        </p:nvSpPr>
        <p:spPr>
          <a:xfrm>
            <a:off x="956874" y="3034453"/>
            <a:ext cx="12047925" cy="6502400"/>
          </a:xfrm>
        </p:spPr>
        <p:txBody>
          <a:bodyPr>
            <a:noAutofit/>
          </a:bodyPr>
          <a:lstStyle/>
          <a:p>
            <a:r>
              <a:rPr lang="en-US" sz="5120" dirty="0"/>
              <a:t>Ensure OER availability for at least 70% of all C-ID courses by the end of the 5-year term.</a:t>
            </a:r>
          </a:p>
          <a:p>
            <a:r>
              <a:rPr lang="en-US" sz="5120" dirty="0"/>
              <a:t>Significantly reduce costs for students in at least 50% of the most highly enrolled courses.</a:t>
            </a:r>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20149559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827" dirty="0">
                <a:solidFill>
                  <a:schemeClr val="tx1"/>
                </a:solidFill>
              </a:rPr>
              <a:t>Goals</a:t>
            </a:r>
          </a:p>
        </p:txBody>
      </p:sp>
      <p:sp>
        <p:nvSpPr>
          <p:cNvPr id="3" name="Content Placeholder 2"/>
          <p:cNvSpPr>
            <a:spLocks noGrp="1"/>
          </p:cNvSpPr>
          <p:nvPr>
            <p:ph idx="1"/>
          </p:nvPr>
        </p:nvSpPr>
        <p:spPr>
          <a:xfrm>
            <a:off x="650240" y="3034453"/>
            <a:ext cx="12354560" cy="6502400"/>
          </a:xfrm>
        </p:spPr>
        <p:txBody>
          <a:bodyPr>
            <a:noAutofit/>
          </a:bodyPr>
          <a:lstStyle/>
          <a:p>
            <a:r>
              <a:rPr lang="en-US" sz="5120" dirty="0"/>
              <a:t>Develop systems to replace high-cost homework systems such as "My Math Lab” and other ancillary materials that facilitate faculty OER adoption.</a:t>
            </a:r>
          </a:p>
          <a:p>
            <a:pPr>
              <a:buNone/>
            </a:pPr>
            <a:endParaRPr lang="en-US" sz="3982"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909589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827" dirty="0">
                <a:solidFill>
                  <a:schemeClr val="tx1"/>
                </a:solidFill>
              </a:rPr>
              <a:t>Goals</a:t>
            </a:r>
          </a:p>
        </p:txBody>
      </p:sp>
      <p:sp>
        <p:nvSpPr>
          <p:cNvPr id="3" name="Content Placeholder 2"/>
          <p:cNvSpPr>
            <a:spLocks noGrp="1"/>
          </p:cNvSpPr>
          <p:nvPr>
            <p:ph idx="1"/>
          </p:nvPr>
        </p:nvSpPr>
        <p:spPr>
          <a:xfrm>
            <a:off x="894080" y="2400300"/>
            <a:ext cx="11243733" cy="7136553"/>
          </a:xfrm>
        </p:spPr>
        <p:txBody>
          <a:bodyPr>
            <a:noAutofit/>
          </a:bodyPr>
          <a:lstStyle/>
          <a:p>
            <a:pPr>
              <a:lnSpc>
                <a:spcPct val="100000"/>
              </a:lnSpc>
            </a:pPr>
            <a:r>
              <a:rPr lang="en-US" sz="5120" dirty="0"/>
              <a:t>Establish a network of OER Liaisons to serve as local OER champions.</a:t>
            </a:r>
          </a:p>
          <a:p>
            <a:pPr>
              <a:lnSpc>
                <a:spcPct val="100000"/>
              </a:lnSpc>
            </a:pPr>
            <a:r>
              <a:rPr lang="en-US" sz="5120" dirty="0"/>
              <a:t>Develop OER resources for selected CTE areas.</a:t>
            </a:r>
          </a:p>
          <a:p>
            <a:pPr>
              <a:lnSpc>
                <a:spcPct val="100000"/>
              </a:lnSpc>
            </a:pPr>
            <a:r>
              <a:rPr lang="en-US" sz="5120" dirty="0"/>
              <a:t>Leverage prior related work.</a:t>
            </a:r>
          </a:p>
          <a:p>
            <a:pPr>
              <a:lnSpc>
                <a:spcPct val="100000"/>
              </a:lnSpc>
            </a:pPr>
            <a:r>
              <a:rPr lang="en-US" sz="5120" dirty="0"/>
              <a:t>Facilitate achieving the goals of AB 705 and other legislation/initiatives.</a:t>
            </a:r>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17471553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8" y="1144207"/>
            <a:ext cx="11921065" cy="1492245"/>
          </a:xfrm>
        </p:spPr>
        <p:txBody>
          <a:bodyPr/>
          <a:lstStyle/>
          <a:p>
            <a:r>
              <a:rPr lang="en-US" dirty="0" smtClean="0"/>
              <a:t>Other Objectives</a:t>
            </a:r>
            <a:endParaRPr lang="en-US" dirty="0"/>
          </a:p>
        </p:txBody>
      </p:sp>
      <p:sp>
        <p:nvSpPr>
          <p:cNvPr id="3" name="Content Placeholder 2"/>
          <p:cNvSpPr>
            <a:spLocks noGrp="1"/>
          </p:cNvSpPr>
          <p:nvPr>
            <p:ph idx="1"/>
          </p:nvPr>
        </p:nvSpPr>
        <p:spPr>
          <a:xfrm>
            <a:off x="325121" y="2866821"/>
            <a:ext cx="11073755" cy="4907538"/>
          </a:xfrm>
        </p:spPr>
        <p:txBody>
          <a:bodyPr>
            <a:noAutofit/>
          </a:bodyPr>
          <a:lstStyle/>
          <a:p>
            <a:r>
              <a:rPr lang="en-US" sz="4551" dirty="0"/>
              <a:t>Support local OER efforts </a:t>
            </a:r>
          </a:p>
          <a:p>
            <a:r>
              <a:rPr lang="en-US" sz="4551" dirty="0"/>
              <a:t>Advocate for OER within other statewide initiatives </a:t>
            </a:r>
          </a:p>
          <a:p>
            <a:r>
              <a:rPr lang="en-US" sz="4551" dirty="0"/>
              <a:t>Identify - and develop - OER solutions related to initiatives and legislation</a:t>
            </a:r>
            <a:r>
              <a:rPr lang="en-US" sz="4551" b="1" dirty="0"/>
              <a:t/>
            </a:r>
            <a:br>
              <a:rPr lang="en-US" sz="4551" b="1" dirty="0"/>
            </a:br>
            <a:endParaRPr lang="en-US" sz="4551"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1574424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120" dirty="0">
                <a:solidFill>
                  <a:schemeClr val="accent1">
                    <a:lumMod val="50000"/>
                  </a:schemeClr>
                </a:solidFill>
              </a:rPr>
              <a:t>Thanks!</a:t>
            </a:r>
          </a:p>
        </p:txBody>
      </p:sp>
      <p:pic>
        <p:nvPicPr>
          <p:cNvPr id="4" name="Content Placeholder 3" descr="EBOOKS.jpg"/>
          <p:cNvPicPr>
            <a:picLocks noGrp="1" noChangeAspect="1"/>
          </p:cNvPicPr>
          <p:nvPr>
            <p:ph idx="1"/>
          </p:nvPr>
        </p:nvPicPr>
        <p:blipFill>
          <a:blip r:embed="rId3"/>
          <a:stretch>
            <a:fillRect/>
          </a:stretch>
        </p:blipFill>
        <p:spPr>
          <a:xfrm>
            <a:off x="3659576" y="2867378"/>
            <a:ext cx="6132689" cy="4906152"/>
          </a:xfrm>
        </p:spPr>
      </p:pic>
      <p:sp>
        <p:nvSpPr>
          <p:cNvPr id="5" name="Footer Placeholder 4"/>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52249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r>
              <a:rPr lang="mr-IN" dirty="0" smtClean="0"/>
              <a:t>…</a:t>
            </a:r>
            <a:endParaRPr lang="en-US" dirty="0"/>
          </a:p>
        </p:txBody>
      </p:sp>
      <p:sp>
        <p:nvSpPr>
          <p:cNvPr id="3" name="Content Placeholder 2"/>
          <p:cNvSpPr>
            <a:spLocks noGrp="1"/>
          </p:cNvSpPr>
          <p:nvPr>
            <p:ph idx="1"/>
          </p:nvPr>
        </p:nvSpPr>
        <p:spPr/>
        <p:txBody>
          <a:bodyPr/>
          <a:lstStyle/>
          <a:p>
            <a:r>
              <a:rPr lang="en-US" dirty="0" smtClean="0"/>
              <a:t>Michelle Pilati </a:t>
            </a:r>
            <a:r>
              <a:rPr lang="mr-IN" dirty="0" smtClean="0"/>
              <a:t>–</a:t>
            </a:r>
            <a:r>
              <a:rPr lang="en-US" dirty="0" smtClean="0"/>
              <a:t> </a:t>
            </a:r>
            <a:r>
              <a:rPr lang="en-US" dirty="0" smtClean="0">
                <a:hlinkClick r:id="rId3"/>
              </a:rPr>
              <a:t>mpilati@asccc.org</a:t>
            </a:r>
            <a:endParaRPr lang="en-US" dirty="0" smtClean="0"/>
          </a:p>
          <a:p>
            <a:r>
              <a:rPr lang="en-US" dirty="0" smtClean="0">
                <a:hlinkClick r:id="rId4"/>
              </a:rPr>
              <a:t>https://tinyurl.com/ASCCC-OERIW</a:t>
            </a:r>
            <a:endParaRPr lang="en-US" dirty="0" smtClean="0"/>
          </a:p>
          <a:p>
            <a:r>
              <a:rPr lang="en-US" dirty="0" smtClean="0">
                <a:hlinkClick r:id="rId5"/>
              </a:rPr>
              <a:t>https://www.asccc.org/signup-newsletters</a:t>
            </a:r>
            <a:endParaRPr lang="en-US" dirty="0" smtClean="0"/>
          </a:p>
          <a:p>
            <a:endParaRPr lang="en-US" dirty="0"/>
          </a:p>
        </p:txBody>
      </p:sp>
      <p:pic>
        <p:nvPicPr>
          <p:cNvPr id="5" name="Picture 4" descr="Screen Shot 2019-01-18 at 6.32.52 AM.png"/>
          <p:cNvPicPr>
            <a:picLocks noChangeAspect="1"/>
          </p:cNvPicPr>
          <p:nvPr/>
        </p:nvPicPr>
        <p:blipFill>
          <a:blip r:embed="rId6"/>
          <a:stretch>
            <a:fillRect/>
          </a:stretch>
        </p:blipFill>
        <p:spPr>
          <a:xfrm>
            <a:off x="2311400" y="5637650"/>
            <a:ext cx="8382000" cy="2958218"/>
          </a:xfrm>
          <a:prstGeom prst="rect">
            <a:avLst/>
          </a:prstGeom>
        </p:spPr>
      </p:pic>
      <p:sp>
        <p:nvSpPr>
          <p:cNvPr id="6" name="Footer Placeholder 5"/>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1130323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a:t>
            </a:r>
            <a:endParaRPr lang="en-US" dirty="0"/>
          </a:p>
        </p:txBody>
      </p:sp>
      <p:sp>
        <p:nvSpPr>
          <p:cNvPr id="6" name="Content Placeholder 5"/>
          <p:cNvSpPr>
            <a:spLocks noGrp="1"/>
          </p:cNvSpPr>
          <p:nvPr>
            <p:ph idx="1"/>
          </p:nvPr>
        </p:nvSpPr>
        <p:spPr/>
        <p:txBody>
          <a:bodyPr/>
          <a:lstStyle/>
          <a:p>
            <a:r>
              <a:rPr lang="en-US" dirty="0" smtClean="0"/>
              <a:t>OER Basics</a:t>
            </a:r>
          </a:p>
          <a:p>
            <a:r>
              <a:rPr lang="en-US" dirty="0" smtClean="0"/>
              <a:t>Why OERI?</a:t>
            </a:r>
          </a:p>
          <a:p>
            <a:r>
              <a:rPr lang="en-US" dirty="0" smtClean="0"/>
              <a:t>AB 1809</a:t>
            </a:r>
          </a:p>
          <a:p>
            <a:r>
              <a:rPr lang="en-US" dirty="0" smtClean="0"/>
              <a:t>Initial Steps</a:t>
            </a:r>
          </a:p>
          <a:p>
            <a:r>
              <a:rPr lang="en-US" dirty="0" smtClean="0"/>
              <a:t>Implementation Challenges</a:t>
            </a:r>
          </a:p>
          <a:p>
            <a:r>
              <a:rPr lang="en-US" dirty="0" smtClean="0"/>
              <a:t>Current – and Future – Work of the OERI</a:t>
            </a:r>
          </a:p>
          <a:p>
            <a:r>
              <a:rPr lang="en-US" dirty="0" smtClean="0"/>
              <a:t>Questions…</a:t>
            </a:r>
            <a:endParaRPr lang="en-US"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OER?</a:t>
            </a:r>
            <a:endParaRPr lang="en-US" dirty="0"/>
          </a:p>
        </p:txBody>
      </p:sp>
      <p:sp>
        <p:nvSpPr>
          <p:cNvPr id="3" name="Content Placeholder 2"/>
          <p:cNvSpPr>
            <a:spLocks noGrp="1"/>
          </p:cNvSpPr>
          <p:nvPr>
            <p:ph idx="1"/>
          </p:nvPr>
        </p:nvSpPr>
        <p:spPr/>
        <p:txBody>
          <a:bodyPr>
            <a:normAutofit/>
          </a:bodyPr>
          <a:lstStyle/>
          <a:p>
            <a:r>
              <a:rPr lang="en-US" sz="4000" dirty="0" smtClean="0">
                <a:latin typeface="arial" charset="0"/>
              </a:rPr>
              <a:t>Costs</a:t>
            </a:r>
            <a:endParaRPr lang="en-US" sz="2800" i="1" dirty="0" smtClean="0">
              <a:latin typeface="arial" charset="0"/>
            </a:endParaRPr>
          </a:p>
          <a:p>
            <a:r>
              <a:rPr lang="en-US" sz="4000" dirty="0" smtClean="0">
                <a:latin typeface="arial" charset="0"/>
              </a:rPr>
              <a:t>Student success</a:t>
            </a:r>
          </a:p>
          <a:p>
            <a:r>
              <a:rPr lang="en-US" sz="4000" dirty="0" smtClean="0">
                <a:latin typeface="arial" charset="0"/>
              </a:rPr>
              <a:t>Equity</a:t>
            </a:r>
          </a:p>
          <a:p>
            <a:r>
              <a:rPr lang="en-US" sz="4000" dirty="0" smtClean="0">
                <a:latin typeface="arial" charset="0"/>
              </a:rPr>
              <a:t>Increased academic freedom</a:t>
            </a:r>
          </a:p>
          <a:p>
            <a:pPr marL="0" indent="0">
              <a:buNone/>
            </a:pPr>
            <a:endParaRPr lang="en-US" sz="4000" i="1" dirty="0" smtClean="0">
              <a:latin typeface="arial"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084" y="5756532"/>
            <a:ext cx="4065631" cy="3049224"/>
          </a:xfrm>
          <a:prstGeom prst="rect">
            <a:avLst/>
          </a:prstGeom>
        </p:spPr>
      </p:pic>
      <p:sp>
        <p:nvSpPr>
          <p:cNvPr id="5" name="Footer Placeholder 4"/>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1044780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9-02-01 at 6.00.36 AM.png"/>
          <p:cNvPicPr>
            <a:picLocks noGrp="1" noChangeAspect="1"/>
          </p:cNvPicPr>
          <p:nvPr>
            <p:ph idx="1"/>
          </p:nvPr>
        </p:nvPicPr>
        <p:blipFill>
          <a:blip r:embed="rId3"/>
          <a:srcRect l="-36122" r="-36122"/>
          <a:stretch>
            <a:fillRect/>
          </a:stretch>
        </p:blipFill>
        <p:spPr>
          <a:xfrm>
            <a:off x="-852489" y="1287432"/>
            <a:ext cx="13605022" cy="7924301"/>
          </a:xfrm>
        </p:spPr>
      </p:pic>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Why not Use OER?</a:t>
            </a:r>
            <a:endParaRPr lang="en-US"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268666"/>
            <a:ext cx="6421120" cy="4280747"/>
          </a:xfrm>
          <a:prstGeom prst="rect">
            <a:avLst/>
          </a:prstGeom>
        </p:spPr>
      </p:pic>
      <p:sp>
        <p:nvSpPr>
          <p:cNvPr id="7" name="Footer Placeholder 6"/>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1596634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about</a:t>
            </a:r>
            <a:r>
              <a:rPr lang="mr-IN" dirty="0" smtClean="0"/>
              <a:t>…</a:t>
            </a:r>
            <a:endParaRPr lang="en-US" dirty="0"/>
          </a:p>
        </p:txBody>
      </p:sp>
      <p:sp>
        <p:nvSpPr>
          <p:cNvPr id="3" name="Content Placeholder 2"/>
          <p:cNvSpPr>
            <a:spLocks noGrp="1"/>
          </p:cNvSpPr>
          <p:nvPr>
            <p:ph idx="1"/>
          </p:nvPr>
        </p:nvSpPr>
        <p:spPr/>
        <p:txBody>
          <a:bodyPr/>
          <a:lstStyle/>
          <a:p>
            <a:r>
              <a:rPr lang="en-US" sz="4800" dirty="0"/>
              <a:t>q</a:t>
            </a:r>
            <a:r>
              <a:rPr lang="en-US" sz="4800" dirty="0" smtClean="0"/>
              <a:t>uality.</a:t>
            </a:r>
          </a:p>
          <a:p>
            <a:r>
              <a:rPr lang="en-US" sz="4800" dirty="0"/>
              <a:t>c</a:t>
            </a:r>
            <a:r>
              <a:rPr lang="en-US" sz="4800" dirty="0" smtClean="0"/>
              <a:t>urrency.</a:t>
            </a:r>
          </a:p>
          <a:p>
            <a:r>
              <a:rPr lang="en-US" sz="4800" dirty="0" smtClean="0"/>
              <a:t>articulation.</a:t>
            </a:r>
          </a:p>
          <a:p>
            <a:r>
              <a:rPr lang="en-US" sz="4800" dirty="0"/>
              <a:t>e</a:t>
            </a:r>
            <a:r>
              <a:rPr lang="en-US" sz="4800" dirty="0" smtClean="0"/>
              <a:t>ase of adoption.</a:t>
            </a:r>
          </a:p>
          <a:p>
            <a:r>
              <a:rPr lang="en-US" sz="4800" dirty="0"/>
              <a:t>t</a:t>
            </a:r>
            <a:r>
              <a:rPr lang="en-US" sz="4800" dirty="0" smtClean="0"/>
              <a:t>ime.</a:t>
            </a:r>
          </a:p>
          <a:p>
            <a:r>
              <a:rPr lang="en-US" sz="4800" dirty="0"/>
              <a:t>i</a:t>
            </a:r>
            <a:r>
              <a:rPr lang="en-US" sz="4800" dirty="0" smtClean="0"/>
              <a:t>mpact of “free”.</a:t>
            </a:r>
          </a:p>
          <a:p>
            <a:r>
              <a:rPr lang="en-US" sz="4800" dirty="0"/>
              <a:t>r</a:t>
            </a:r>
            <a:r>
              <a:rPr lang="en-US" sz="4800" dirty="0" smtClean="0"/>
              <a:t>eliance on digital resources.</a:t>
            </a:r>
            <a:endParaRPr lang="en-US" dirty="0"/>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extLst>
      <p:ext uri="{BB962C8B-B14F-4D97-AF65-F5344CB8AC3E}">
        <p14:creationId xmlns:p14="http://schemas.microsoft.com/office/powerpoint/2010/main" val="1200344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cap="none" dirty="0" smtClean="0"/>
              <a:t>Why OERI?</a:t>
            </a:r>
            <a:endParaRPr lang="en-US" cap="none" dirty="0"/>
          </a:p>
        </p:txBody>
      </p:sp>
      <p:sp>
        <p:nvSpPr>
          <p:cNvPr id="6" name="Subtitle 5"/>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pPr algn="r"/>
            <a:r>
              <a:rPr lang="en-US" smtClean="0"/>
              <a:t>ASCCC OERI Webinar, 2-1-19</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Template.thmx</Template>
  <TotalTime>9221</TotalTime>
  <Words>1205</Words>
  <Application>Microsoft Office PowerPoint</Application>
  <PresentationFormat>Custom</PresentationFormat>
  <Paragraphs>232</Paragraphs>
  <Slides>38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vt:lpstr>
      <vt:lpstr>Calibri</vt:lpstr>
      <vt:lpstr>Helvetica Light</vt:lpstr>
      <vt:lpstr>Helvetica Neue</vt:lpstr>
      <vt:lpstr>Mangal</vt:lpstr>
      <vt:lpstr>Template</vt:lpstr>
      <vt:lpstr>ASCCC Open Educational Resources Initiative –  An Overview</vt:lpstr>
      <vt:lpstr>OERI Regional Leads</vt:lpstr>
      <vt:lpstr>OER Task Force – 2017-2018</vt:lpstr>
      <vt:lpstr>Overview</vt:lpstr>
      <vt:lpstr>Why OER?</vt:lpstr>
      <vt:lpstr>PowerPoint Presentation</vt:lpstr>
      <vt:lpstr>Why not Use OER?</vt:lpstr>
      <vt:lpstr>Concerns about…</vt:lpstr>
      <vt:lpstr>Why OERI?</vt:lpstr>
      <vt:lpstr>OER is not new…</vt:lpstr>
      <vt:lpstr>The CCCs have not had a way to:</vt:lpstr>
      <vt:lpstr>AB 1809 – Budget trailer bill</vt:lpstr>
      <vt:lpstr>The report shall include: </vt:lpstr>
      <vt:lpstr>ASCCC OERI</vt:lpstr>
      <vt:lpstr>Initial Steps</vt:lpstr>
      <vt:lpstr>Potential Institutional Barriers?</vt:lpstr>
      <vt:lpstr>ASCCC OER Webinars</vt:lpstr>
      <vt:lpstr>https://tinyurl.com/ASCCC-OERIW</vt:lpstr>
      <vt:lpstr>Implementation Challenges - Accountability</vt:lpstr>
      <vt:lpstr>Implementation Challenges – How do we determine what is really needed?</vt:lpstr>
      <vt:lpstr>So…</vt:lpstr>
      <vt:lpstr>OER Liaisons</vt:lpstr>
      <vt:lpstr>OER Liaisons – Spring 2019</vt:lpstr>
      <vt:lpstr>OERI Discipline Leads</vt:lpstr>
      <vt:lpstr>Initial (“Pilot”) Disciplines</vt:lpstr>
      <vt:lpstr>Next Steps</vt:lpstr>
      <vt:lpstr>What would you do…</vt:lpstr>
      <vt:lpstr>In Development</vt:lpstr>
      <vt:lpstr>Canvas Site</vt:lpstr>
      <vt:lpstr>General OER Resources</vt:lpstr>
      <vt:lpstr>OER Collections</vt:lpstr>
      <vt:lpstr>Discipline Resources</vt:lpstr>
      <vt:lpstr>Goals</vt:lpstr>
      <vt:lpstr>Goals</vt:lpstr>
      <vt:lpstr>Goals</vt:lpstr>
      <vt:lpstr>Other Objectives</vt:lpstr>
      <vt:lpstr>Thanks!</vt:lpstr>
      <vt:lpstr>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&amp; ACCJC &amp; YOU</dc:title>
  <dc:creator>Conan McKay</dc:creator>
  <cp:lastModifiedBy>Miguel Rother</cp:lastModifiedBy>
  <cp:revision>57</cp:revision>
  <cp:lastPrinted>2019-02-01T17:16:36Z</cp:lastPrinted>
  <dcterms:created xsi:type="dcterms:W3CDTF">2019-01-30T16:17:54Z</dcterms:created>
  <dcterms:modified xsi:type="dcterms:W3CDTF">2019-02-01T18:08:04Z</dcterms:modified>
</cp:coreProperties>
</file>