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Lst>
  <p:notesMasterIdLst>
    <p:notesMasterId r:id="rId38"/>
  </p:notesMasterIdLst>
  <p:handoutMasterIdLst>
    <p:handoutMasterId r:id="rId39"/>
  </p:handoutMasterIdLst>
  <p:sldIdLst>
    <p:sldId id="315" r:id="rId2"/>
    <p:sldId id="351" r:id="rId3"/>
    <p:sldId id="352" r:id="rId4"/>
    <p:sldId id="273" r:id="rId5"/>
    <p:sldId id="340" r:id="rId6"/>
    <p:sldId id="299" r:id="rId7"/>
    <p:sldId id="355" r:id="rId8"/>
    <p:sldId id="360" r:id="rId9"/>
    <p:sldId id="357" r:id="rId10"/>
    <p:sldId id="341" r:id="rId11"/>
    <p:sldId id="258" r:id="rId12"/>
    <p:sldId id="322" r:id="rId13"/>
    <p:sldId id="318" r:id="rId14"/>
    <p:sldId id="325" r:id="rId15"/>
    <p:sldId id="297" r:id="rId16"/>
    <p:sldId id="321" r:id="rId17"/>
    <p:sldId id="326" r:id="rId18"/>
    <p:sldId id="329" r:id="rId19"/>
    <p:sldId id="353" r:id="rId20"/>
    <p:sldId id="359" r:id="rId21"/>
    <p:sldId id="349" r:id="rId22"/>
    <p:sldId id="358" r:id="rId23"/>
    <p:sldId id="332" r:id="rId24"/>
    <p:sldId id="338" r:id="rId25"/>
    <p:sldId id="343" r:id="rId26"/>
    <p:sldId id="354" r:id="rId27"/>
    <p:sldId id="334" r:id="rId28"/>
    <p:sldId id="345" r:id="rId29"/>
    <p:sldId id="335" r:id="rId30"/>
    <p:sldId id="336" r:id="rId31"/>
    <p:sldId id="337" r:id="rId32"/>
    <p:sldId id="346" r:id="rId33"/>
    <p:sldId id="361" r:id="rId34"/>
    <p:sldId id="339" r:id="rId35"/>
    <p:sldId id="347" r:id="rId36"/>
    <p:sldId id="327" r:id="rId37"/>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D0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704"/>
    <p:restoredTop sz="88931" autoAdjust="0"/>
  </p:normalViewPr>
  <p:slideViewPr>
    <p:cSldViewPr>
      <p:cViewPr varScale="1">
        <p:scale>
          <a:sx n="80" d="100"/>
          <a:sy n="80" d="100"/>
        </p:scale>
        <p:origin x="1864" y="184"/>
      </p:cViewPr>
      <p:guideLst>
        <p:guide orient="horz" pos="2160"/>
        <p:guide pos="2880"/>
      </p:guideLst>
    </p:cSldViewPr>
  </p:slideViewPr>
  <p:notesTextViewPr>
    <p:cViewPr>
      <p:scale>
        <a:sx n="1" d="1"/>
        <a:sy n="1" d="1"/>
      </p:scale>
      <p:origin x="0" y="0"/>
    </p:cViewPr>
  </p:notesTextViewPr>
  <p:sorterViewPr>
    <p:cViewPr>
      <p:scale>
        <a:sx n="66" d="100"/>
        <a:sy n="66" d="100"/>
      </p:scale>
      <p:origin x="0" y="797"/>
    </p:cViewPr>
  </p:sorterViewPr>
  <p:notesViewPr>
    <p:cSldViewPr>
      <p:cViewPr varScale="1">
        <p:scale>
          <a:sx n="38" d="100"/>
          <a:sy n="38" d="100"/>
        </p:scale>
        <p:origin x="-2328"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AB4BA7-654E-4D06-B5C6-0D30DC1D75DD}" type="datetimeFigureOut">
              <a:rPr lang="en-US" smtClean="0"/>
              <a:t>7/8/16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23F6587-301F-4FF5-982E-D9DCACFF4ADB}" type="slidenum">
              <a:rPr lang="en-US" smtClean="0"/>
              <a:t>‹#›</a:t>
            </a:fld>
            <a:endParaRPr lang="en-US"/>
          </a:p>
        </p:txBody>
      </p:sp>
    </p:spTree>
    <p:extLst>
      <p:ext uri="{BB962C8B-B14F-4D97-AF65-F5344CB8AC3E}">
        <p14:creationId xmlns:p14="http://schemas.microsoft.com/office/powerpoint/2010/main" val="1973757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dirty="0"/>
          </a:p>
        </p:txBody>
      </p:sp>
      <p:sp>
        <p:nvSpPr>
          <p:cNvPr id="3" name="Shape 3"/>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indent="0" algn="r"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dirty="0"/>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indent="0" algn="l"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dirty="0"/>
          </a:p>
        </p:txBody>
      </p:sp>
      <p:sp>
        <p:nvSpPr>
          <p:cNvPr id="7" name="Shape 7"/>
          <p:cNvSpPr txBox="1">
            <a:spLocks noGrp="1"/>
          </p:cNvSpPr>
          <p:nvPr>
            <p:ph type="sldNum" idx="12"/>
          </p:nvPr>
        </p:nvSpPr>
        <p:spPr>
          <a:xfrm>
            <a:off x="3970937" y="8829967"/>
            <a:ext cx="3037839" cy="464820"/>
          </a:xfrm>
          <a:prstGeom prst="rect">
            <a:avLst/>
          </a:prstGeom>
          <a:noFill/>
          <a:ln>
            <a:noFill/>
          </a:ln>
        </p:spPr>
        <p:txBody>
          <a:bodyPr lIns="93162" tIns="93162" rIns="93162" bIns="93162" anchor="b" anchorCtr="0"/>
          <a:lstStyle>
            <a:lvl1pPr marL="0" marR="0" indent="0" algn="r" rtl="0">
              <a:spcBef>
                <a:spcPts val="0"/>
              </a:spcBef>
              <a:defRPr/>
            </a:lvl1pPr>
            <a:lvl2pPr marL="465887" marR="0" indent="0" algn="l" rtl="0">
              <a:spcBef>
                <a:spcPts val="0"/>
              </a:spcBef>
              <a:defRPr/>
            </a:lvl2pPr>
            <a:lvl3pPr marL="931774" marR="0" indent="0" algn="l" rtl="0">
              <a:spcBef>
                <a:spcPts val="0"/>
              </a:spcBef>
              <a:defRPr/>
            </a:lvl3pPr>
            <a:lvl4pPr marL="1397660" marR="0" indent="0" algn="l" rtl="0">
              <a:spcBef>
                <a:spcPts val="0"/>
              </a:spcBef>
              <a:defRPr/>
            </a:lvl4pPr>
            <a:lvl5pPr marL="1863547" marR="0" indent="0" algn="l" rtl="0">
              <a:spcBef>
                <a:spcPts val="0"/>
              </a:spcBef>
              <a:defRPr/>
            </a:lvl5pPr>
            <a:lvl6pPr marL="2329434" marR="0" indent="0" algn="l" rtl="0">
              <a:spcBef>
                <a:spcPts val="0"/>
              </a:spcBef>
              <a:defRPr/>
            </a:lvl6pPr>
            <a:lvl7pPr marL="2795321" marR="0" indent="0" algn="l" rtl="0">
              <a:spcBef>
                <a:spcPts val="0"/>
              </a:spcBef>
              <a:defRPr/>
            </a:lvl7pPr>
            <a:lvl8pPr marL="3261208" marR="0" indent="0" algn="l" rtl="0">
              <a:spcBef>
                <a:spcPts val="0"/>
              </a:spcBef>
              <a:defRPr/>
            </a:lvl8pPr>
            <a:lvl9pPr marL="3727094" marR="0" indent="0" algn="l" rtl="0">
              <a:spcBef>
                <a:spcPts val="0"/>
              </a:spcBef>
              <a:defRPr/>
            </a:lvl9pPr>
          </a:lstStyle>
          <a:p>
            <a:endParaRPr dirty="0"/>
          </a:p>
        </p:txBody>
      </p:sp>
    </p:spTree>
    <p:extLst>
      <p:ext uri="{BB962C8B-B14F-4D97-AF65-F5344CB8AC3E}">
        <p14:creationId xmlns:p14="http://schemas.microsoft.com/office/powerpoint/2010/main" val="14460294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55332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2624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0769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dirty="0">
              <a:solidFill>
                <a:schemeClr val="dk1"/>
              </a:solidFill>
              <a:latin typeface="Calibri"/>
              <a:ea typeface="Calibri"/>
              <a:cs typeface="Calibri"/>
              <a:sym typeface="Calibri"/>
            </a:endParaRPr>
          </a:p>
        </p:txBody>
      </p:sp>
      <p:sp>
        <p:nvSpPr>
          <p:cNvPr id="184" name="Shape 18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r>
              <a:rPr lang="en-US" dirty="0"/>
              <a:t> </a:t>
            </a:r>
          </a:p>
        </p:txBody>
      </p:sp>
    </p:spTree>
    <p:extLst>
      <p:ext uri="{BB962C8B-B14F-4D97-AF65-F5344CB8AC3E}">
        <p14:creationId xmlns:p14="http://schemas.microsoft.com/office/powerpoint/2010/main" val="148833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dirty="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r>
              <a:rPr lang="en-US" dirty="0"/>
              <a:t> </a:t>
            </a:r>
          </a:p>
        </p:txBody>
      </p:sp>
    </p:spTree>
    <p:extLst>
      <p:ext uri="{BB962C8B-B14F-4D97-AF65-F5344CB8AC3E}">
        <p14:creationId xmlns:p14="http://schemas.microsoft.com/office/powerpoint/2010/main" val="96399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dirty="0">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r>
              <a:rPr lang="en-US" dirty="0"/>
              <a:t> </a:t>
            </a:r>
          </a:p>
        </p:txBody>
      </p:sp>
    </p:spTree>
    <p:extLst>
      <p:ext uri="{BB962C8B-B14F-4D97-AF65-F5344CB8AC3E}">
        <p14:creationId xmlns:p14="http://schemas.microsoft.com/office/powerpoint/2010/main" val="2028028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4507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1365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dirty="0">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r>
              <a:rPr lang="en-US" dirty="0"/>
              <a:t> </a:t>
            </a:r>
          </a:p>
        </p:txBody>
      </p:sp>
    </p:spTree>
    <p:extLst>
      <p:ext uri="{BB962C8B-B14F-4D97-AF65-F5344CB8AC3E}">
        <p14:creationId xmlns:p14="http://schemas.microsoft.com/office/powerpoint/2010/main" val="105055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2316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28" name="Shape 2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274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hyperlink" Target="http://www.coolfored.org/" TargetMode="External"/><Relationship Id="rId4" Type="http://schemas.openxmlformats.org/officeDocument/2006/relationships/hyperlink" Target="http://www.cool4ed.org/" TargetMode="External"/><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eb.tcc.edu/academics/zdegree/index.html" TargetMode="External"/><Relationship Id="rId4" Type="http://schemas.openxmlformats.org/officeDocument/2006/relationships/hyperlink" Target="http://www.hewlett.org/blog/posts/z-zero-increasing-college-access-and-success-through-zero-textbook-cost-degrees#.VvSJg_Ixj3g.email" TargetMode="External"/><Relationship Id="rId5" Type="http://schemas.openxmlformats.org/officeDocument/2006/relationships/hyperlink" Target="http://www.slideshare.net/richardsebastian/the-portable-z-how-virginia-is-scaling-the-zdegree-across-its-23-colleges-with-the-zx23-project" TargetMode="External"/><Relationship Id="rId6" Type="http://schemas.openxmlformats.org/officeDocument/2006/relationships/hyperlink" Target="https://campustechnology.com/articles/2015/11/16/northern-virginia-community-college-shares-oer-degree-programs.aspx"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ginfo.c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ao.ca.gov/Publications/Report/339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aschenbach@lassencollege.edu" TargetMode="External"/><Relationship Id="rId4" Type="http://schemas.openxmlformats.org/officeDocument/2006/relationships/hyperlink" Target="mailto:crumpd@arc.losrios.edu" TargetMode="External"/><Relationship Id="rId5" Type="http://schemas.openxmlformats.org/officeDocument/2006/relationships/hyperlink" Target="mailto:davisondolores@fhda.edu" TargetMode="Externa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www.oercommons.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1926102"/>
          </a:xfrm>
        </p:spPr>
        <p:txBody>
          <a:bodyPr>
            <a:noAutofit/>
          </a:bodyPr>
          <a:lstStyle/>
          <a:p>
            <a:r>
              <a:rPr lang="en-US" sz="4800" dirty="0"/>
              <a:t>Open Educational Resources and AB 798 Grants</a:t>
            </a:r>
          </a:p>
        </p:txBody>
      </p:sp>
      <p:sp>
        <p:nvSpPr>
          <p:cNvPr id="3" name="Subtitle 2"/>
          <p:cNvSpPr>
            <a:spLocks noGrp="1"/>
          </p:cNvSpPr>
          <p:nvPr>
            <p:ph type="subTitle" idx="1"/>
          </p:nvPr>
        </p:nvSpPr>
        <p:spPr>
          <a:xfrm>
            <a:off x="1447800" y="3124200"/>
            <a:ext cx="7406640" cy="1752600"/>
          </a:xfrm>
        </p:spPr>
        <p:txBody>
          <a:bodyPr>
            <a:normAutofit lnSpcReduction="10000"/>
          </a:bodyPr>
          <a:lstStyle/>
          <a:p>
            <a:endParaRPr lang="en-US" dirty="0" smtClean="0"/>
          </a:p>
          <a:p>
            <a:r>
              <a:rPr lang="en-US" dirty="0" smtClean="0"/>
              <a:t>Cheryl </a:t>
            </a:r>
            <a:r>
              <a:rPr lang="en-US" dirty="0" err="1" smtClean="0"/>
              <a:t>Aschenbach</a:t>
            </a:r>
            <a:r>
              <a:rPr lang="en-US" dirty="0" smtClean="0"/>
              <a:t>, Lassen College</a:t>
            </a:r>
          </a:p>
          <a:p>
            <a:r>
              <a:rPr lang="en-US" dirty="0" smtClean="0"/>
              <a:t>Dan Crump, American River College</a:t>
            </a:r>
          </a:p>
          <a:p>
            <a:r>
              <a:rPr lang="en-US" dirty="0" smtClean="0"/>
              <a:t>Dolores Davison, Foothill College</a:t>
            </a:r>
          </a:p>
        </p:txBody>
      </p:sp>
    </p:spTree>
    <p:extLst>
      <p:ext uri="{BB962C8B-B14F-4D97-AF65-F5344CB8AC3E}">
        <p14:creationId xmlns:p14="http://schemas.microsoft.com/office/powerpoint/2010/main" val="3515047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002302"/>
          </a:xfrm>
        </p:spPr>
        <p:txBody>
          <a:bodyPr>
            <a:noAutofit/>
          </a:bodyPr>
          <a:lstStyle/>
          <a:p>
            <a:r>
              <a:rPr lang="en-US" sz="5400" dirty="0" smtClean="0"/>
              <a:t/>
            </a:r>
            <a:br>
              <a:rPr lang="en-US" sz="5400" dirty="0" smtClean="0"/>
            </a:br>
            <a:r>
              <a:rPr lang="en-US" sz="5400" dirty="0"/>
              <a:t/>
            </a:r>
            <a:br>
              <a:rPr lang="en-US" sz="5400" dirty="0"/>
            </a:br>
            <a:r>
              <a:rPr lang="en-US" sz="5400" dirty="0" smtClean="0"/>
              <a:t>What can we do???</a:t>
            </a:r>
            <a:br>
              <a:rPr lang="en-US" sz="5400" dirty="0" smtClean="0"/>
            </a:br>
            <a:endParaRPr lang="en-US" sz="5400" dirty="0"/>
          </a:p>
        </p:txBody>
      </p:sp>
      <p:sp>
        <p:nvSpPr>
          <p:cNvPr id="3" name="Subtitle 2"/>
          <p:cNvSpPr>
            <a:spLocks noGrp="1"/>
          </p:cNvSpPr>
          <p:nvPr>
            <p:ph type="subTitle" idx="1"/>
          </p:nvPr>
        </p:nvSpPr>
        <p:spPr>
          <a:xfrm>
            <a:off x="1524000" y="2819400"/>
            <a:ext cx="7406640" cy="1752600"/>
          </a:xfrm>
        </p:spPr>
        <p:txBody>
          <a:bodyPr>
            <a:normAutofit/>
          </a:bodyPr>
          <a:lstStyle/>
          <a:p>
            <a:r>
              <a:rPr lang="en-US" sz="4000" dirty="0" smtClean="0"/>
              <a:t>The Legislature to the rescue...</a:t>
            </a:r>
            <a:endParaRPr lang="en-US" sz="4000" dirty="0"/>
          </a:p>
        </p:txBody>
      </p:sp>
    </p:spTree>
    <p:extLst>
      <p:ext uri="{BB962C8B-B14F-4D97-AF65-F5344CB8AC3E}">
        <p14:creationId xmlns:p14="http://schemas.microsoft.com/office/powerpoint/2010/main" val="1026322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p:nvPr/>
        </p:nvSpPr>
        <p:spPr>
          <a:xfrm>
            <a:off x="990600" y="1447800"/>
            <a:ext cx="8153400" cy="5410200"/>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457200" indent="-457200">
              <a:buClr>
                <a:schemeClr val="dk1"/>
              </a:buClr>
              <a:buSzPct val="100000"/>
              <a:buFont typeface="Arial"/>
              <a:buChar char="•"/>
            </a:pPr>
            <a:r>
              <a:rPr lang="en-US" sz="2400" dirty="0" smtClean="0">
                <a:solidFill>
                  <a:schemeClr val="tx1"/>
                </a:solidFill>
              </a:rPr>
              <a:t>SB </a:t>
            </a:r>
            <a:r>
              <a:rPr lang="en-US" sz="2400" dirty="0">
                <a:solidFill>
                  <a:schemeClr val="tx1"/>
                </a:solidFill>
              </a:rPr>
              <a:t>1052 and SB </a:t>
            </a:r>
            <a:r>
              <a:rPr lang="en-US" sz="2400" dirty="0" smtClean="0">
                <a:solidFill>
                  <a:schemeClr val="tx1"/>
                </a:solidFill>
              </a:rPr>
              <a:t>1053 (Steinberg, 2012) were approved for </a:t>
            </a:r>
            <a:r>
              <a:rPr lang="en-US" sz="2400" dirty="0">
                <a:solidFill>
                  <a:schemeClr val="tx1"/>
                </a:solidFill>
              </a:rPr>
              <a:t>the California public higher education systems to create an online library of open educational resources and open </a:t>
            </a:r>
            <a:r>
              <a:rPr lang="en-US" sz="2400" dirty="0" smtClean="0">
                <a:solidFill>
                  <a:schemeClr val="tx1"/>
                </a:solidFill>
              </a:rPr>
              <a:t>textbooks</a:t>
            </a:r>
          </a:p>
          <a:p>
            <a:pPr marL="457200" indent="-457200">
              <a:buClr>
                <a:schemeClr val="dk1"/>
              </a:buClr>
              <a:buSzPct val="100000"/>
              <a:buFont typeface="Arial"/>
              <a:buChar char="•"/>
            </a:pPr>
            <a:endParaRPr lang="en-US" sz="2400" dirty="0" smtClean="0">
              <a:solidFill>
                <a:schemeClr val="dk1"/>
              </a:solidFill>
              <a:latin typeface="Arial" panose="020B0604020202020204" pitchFamily="34" charset="0"/>
              <a:ea typeface="Calibri"/>
              <a:cs typeface="Arial" panose="020B0604020202020204" pitchFamily="34" charset="0"/>
              <a:sym typeface="Calibri"/>
            </a:endParaRPr>
          </a:p>
          <a:p>
            <a:pPr marL="457200" lvl="0" indent="-457200">
              <a:buClr>
                <a:schemeClr val="dk1"/>
              </a:buClr>
              <a:buSzPct val="100000"/>
              <a:buFont typeface="Arial"/>
              <a:buChar char="•"/>
            </a:pPr>
            <a:r>
              <a:rPr lang="en-US" sz="2400" dirty="0" smtClean="0">
                <a:solidFill>
                  <a:schemeClr val="dk1"/>
                </a:solidFill>
                <a:latin typeface="Arial" panose="020B0604020202020204" pitchFamily="34" charset="0"/>
                <a:ea typeface="Calibri"/>
                <a:cs typeface="Arial" panose="020B0604020202020204" pitchFamily="34" charset="0"/>
                <a:sym typeface="Calibri"/>
              </a:rPr>
              <a:t>SB 1052 </a:t>
            </a:r>
            <a:r>
              <a:rPr lang="en-US" sz="2400" kern="1200" dirty="0" smtClean="0">
                <a:solidFill>
                  <a:schemeClr val="tx1"/>
                </a:solidFill>
              </a:rPr>
              <a:t>authorized </a:t>
            </a:r>
            <a:r>
              <a:rPr lang="en-US" sz="2400" kern="1200" dirty="0">
                <a:solidFill>
                  <a:schemeClr val="tx1"/>
                </a:solidFill>
              </a:rPr>
              <a:t>creation of CA-</a:t>
            </a:r>
            <a:r>
              <a:rPr lang="en-US" sz="2400" kern="1200" dirty="0" smtClean="0">
                <a:solidFill>
                  <a:schemeClr val="tx1"/>
                </a:solidFill>
              </a:rPr>
              <a:t>OER Council with the goal of identifying OER materials for 50 high impact courses across UC, CSU, and CCCs.</a:t>
            </a:r>
          </a:p>
          <a:p>
            <a:pPr marL="457200" lvl="0" indent="-457200">
              <a:buClr>
                <a:schemeClr val="dk1"/>
              </a:buClr>
              <a:buSzPct val="100000"/>
              <a:buFont typeface="Arial"/>
              <a:buChar char="•"/>
            </a:pPr>
            <a:endParaRPr lang="en-US" sz="2400" dirty="0" smtClean="0">
              <a:solidFill>
                <a:schemeClr val="dk1"/>
              </a:solidFill>
              <a:latin typeface="Arial" panose="020B0604020202020204" pitchFamily="34" charset="0"/>
              <a:ea typeface="Calibri"/>
              <a:cs typeface="Arial" panose="020B0604020202020204" pitchFamily="34" charset="0"/>
              <a:sym typeface="Calibri"/>
            </a:endParaRPr>
          </a:p>
          <a:p>
            <a:pPr marL="457200" indent="-457200">
              <a:buClr>
                <a:schemeClr val="dk1"/>
              </a:buClr>
              <a:buSzPct val="100000"/>
              <a:buFont typeface="Arial"/>
              <a:buChar char="•"/>
            </a:pPr>
            <a:r>
              <a:rPr lang="en-US" sz="2400" b="0" i="0" u="none" strike="noStrike" cap="none" baseline="0" dirty="0" smtClean="0">
                <a:solidFill>
                  <a:schemeClr val="dk1"/>
                </a:solidFill>
                <a:latin typeface="Arial" panose="020B0604020202020204" pitchFamily="34" charset="0"/>
                <a:ea typeface="Calibri"/>
                <a:cs typeface="Arial" panose="020B0604020202020204" pitchFamily="34" charset="0"/>
                <a:sym typeface="Calibri"/>
              </a:rPr>
              <a:t>SB1053 </a:t>
            </a:r>
            <a:r>
              <a:rPr lang="en-US" sz="2400" kern="1200" dirty="0" smtClean="0">
                <a:solidFill>
                  <a:schemeClr val="tx1"/>
                </a:solidFill>
              </a:rPr>
              <a:t>authorized development of a </a:t>
            </a:r>
            <a:r>
              <a:rPr lang="en-US" sz="2400" kern="1200" dirty="0">
                <a:solidFill>
                  <a:schemeClr val="tx1"/>
                </a:solidFill>
              </a:rPr>
              <a:t>CA Open Source Digital </a:t>
            </a:r>
            <a:r>
              <a:rPr lang="en-US" sz="2400" kern="1200" dirty="0" smtClean="0">
                <a:solidFill>
                  <a:schemeClr val="tx1"/>
                </a:solidFill>
              </a:rPr>
              <a:t>Library</a:t>
            </a:r>
            <a:endParaRPr lang="en-US" sz="2400" b="0" i="0" u="none" strike="noStrike" cap="none" baseline="0"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rtl="0">
              <a:spcBef>
                <a:spcPts val="0"/>
              </a:spcBef>
              <a:buClr>
                <a:schemeClr val="dk1"/>
              </a:buClr>
              <a:buFont typeface="Arial"/>
              <a:buChar char="•"/>
            </a:pPr>
            <a:endParaRPr sz="2000" b="0" i="0" u="none" strike="noStrike" cap="none" baseline="0" dirty="0">
              <a:solidFill>
                <a:schemeClr val="dk1"/>
              </a:solidFill>
              <a:latin typeface="Calibri"/>
              <a:ea typeface="Calibri"/>
              <a:cs typeface="Calibri"/>
              <a:sym typeface="Calibri"/>
            </a:endParaRPr>
          </a:p>
          <a:p>
            <a:pPr marL="342900" marR="0" lvl="0" indent="-342900" rtl="0">
              <a:spcBef>
                <a:spcPts val="0"/>
              </a:spcBef>
              <a:buClr>
                <a:schemeClr val="dk1"/>
              </a:buClr>
              <a:buFont typeface="Arial"/>
              <a:buChar char="•"/>
            </a:pPr>
            <a:endParaRPr sz="2000" b="0" i="0" u="none" strike="noStrike" cap="none" baseline="0" dirty="0">
              <a:solidFill>
                <a:schemeClr val="dk1"/>
              </a:solidFill>
              <a:latin typeface="Calibri"/>
              <a:ea typeface="Calibri"/>
              <a:cs typeface="Calibri"/>
              <a:sym typeface="Calibri"/>
            </a:endParaRPr>
          </a:p>
        </p:txBody>
      </p:sp>
      <p:sp>
        <p:nvSpPr>
          <p:cNvPr id="2" name="TextBox 1"/>
          <p:cNvSpPr txBox="1"/>
          <p:nvPr/>
        </p:nvSpPr>
        <p:spPr>
          <a:xfrm>
            <a:off x="990600" y="152400"/>
            <a:ext cx="7467600" cy="1200329"/>
          </a:xfrm>
          <a:prstGeom prst="rect">
            <a:avLst/>
          </a:prstGeom>
          <a:noFill/>
        </p:spPr>
        <p:txBody>
          <a:bodyPr wrap="square" rtlCol="0">
            <a:spAutoFit/>
          </a:bodyPr>
          <a:lstStyle/>
          <a:p>
            <a:r>
              <a:rPr lang="en-US" sz="3600" dirty="0" smtClean="0"/>
              <a:t>SB 1052/1053, CA-OER Council, and Open Source Digital Library</a:t>
            </a:r>
            <a:endParaRPr lang="en-US" sz="3600" dirty="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p:nvPr/>
        </p:nvSpPr>
        <p:spPr>
          <a:xfrm>
            <a:off x="990600" y="1066800"/>
            <a:ext cx="8153400" cy="5410200"/>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457200" indent="-457200">
              <a:buClr>
                <a:schemeClr val="dk1"/>
              </a:buClr>
              <a:buSzPct val="100000"/>
              <a:buFont typeface="Arial"/>
              <a:buChar char="•"/>
            </a:pPr>
            <a:r>
              <a:rPr lang="en-US" sz="2400" dirty="0" smtClean="0">
                <a:solidFill>
                  <a:schemeClr val="tx1"/>
                </a:solidFill>
              </a:rPr>
              <a:t>Composition defined by SB 1052</a:t>
            </a:r>
          </a:p>
          <a:p>
            <a:pPr marL="457200" indent="-457200">
              <a:buClr>
                <a:schemeClr val="dk1"/>
              </a:buClr>
              <a:buSzPct val="100000"/>
              <a:buFont typeface="Arial"/>
              <a:buChar char="•"/>
            </a:pPr>
            <a:r>
              <a:rPr lang="en-US" sz="2400" dirty="0">
                <a:solidFill>
                  <a:schemeClr val="tx1"/>
                </a:solidFill>
              </a:rPr>
              <a:t>R</a:t>
            </a:r>
            <a:r>
              <a:rPr lang="en-US" sz="2400" dirty="0" smtClean="0">
                <a:solidFill>
                  <a:schemeClr val="tx1"/>
                </a:solidFill>
              </a:rPr>
              <a:t>epresentatives from UC, CSU, and CCC (3 each) plus a project leader (non-voting)</a:t>
            </a:r>
          </a:p>
          <a:p>
            <a:pPr marL="457200" indent="-457200">
              <a:buClr>
                <a:schemeClr val="dk1"/>
              </a:buClr>
              <a:buSzPct val="100000"/>
              <a:buFont typeface="Arial"/>
              <a:buChar char="•"/>
            </a:pPr>
            <a:r>
              <a:rPr lang="en-US" sz="2400" b="0" i="0" u="none" strike="noStrike" cap="none" baseline="0" dirty="0" smtClean="0">
                <a:solidFill>
                  <a:schemeClr val="tx1"/>
                </a:solidFill>
                <a:latin typeface="Arial" panose="020B0604020202020204" pitchFamily="34" charset="0"/>
                <a:ea typeface="Calibri"/>
                <a:cs typeface="Arial" panose="020B0604020202020204" pitchFamily="34" charset="0"/>
                <a:sym typeface="Calibri"/>
              </a:rPr>
              <a:t>Coordination by CSU, but administered</a:t>
            </a:r>
            <a:r>
              <a:rPr lang="en-US" sz="2400" b="0" i="0" u="none" strike="noStrike" cap="none" dirty="0" smtClean="0">
                <a:solidFill>
                  <a:schemeClr val="tx1"/>
                </a:solidFill>
                <a:latin typeface="Arial" panose="020B0604020202020204" pitchFamily="34" charset="0"/>
                <a:ea typeface="Calibri"/>
                <a:cs typeface="Arial" panose="020B0604020202020204" pitchFamily="34" charset="0"/>
                <a:sym typeface="Calibri"/>
              </a:rPr>
              <a:t> by </a:t>
            </a:r>
            <a:r>
              <a:rPr lang="en-US" sz="2400" b="0" i="0" u="none" strike="noStrike" cap="none" dirty="0" err="1" smtClean="0">
                <a:solidFill>
                  <a:schemeClr val="tx1"/>
                </a:solidFill>
                <a:latin typeface="Arial" panose="020B0604020202020204" pitchFamily="34" charset="0"/>
                <a:ea typeface="Calibri"/>
                <a:cs typeface="Arial" panose="020B0604020202020204" pitchFamily="34" charset="0"/>
                <a:sym typeface="Calibri"/>
              </a:rPr>
              <a:t>Intersegmental</a:t>
            </a:r>
            <a:r>
              <a:rPr lang="en-US" sz="2400" b="0" i="0" u="none" strike="noStrike" cap="none" dirty="0" smtClean="0">
                <a:solidFill>
                  <a:schemeClr val="tx1"/>
                </a:solidFill>
                <a:latin typeface="Arial" panose="020B0604020202020204" pitchFamily="34" charset="0"/>
                <a:ea typeface="Calibri"/>
                <a:cs typeface="Arial" panose="020B0604020202020204" pitchFamily="34" charset="0"/>
                <a:sym typeface="Calibri"/>
              </a:rPr>
              <a:t> Committee of Academic Senates (ICAS)</a:t>
            </a:r>
            <a:endParaRPr lang="en-US" sz="2400" b="0" i="0" u="none" strike="noStrike" cap="none" baseline="0" dirty="0" smtClean="0">
              <a:solidFill>
                <a:schemeClr val="tx1"/>
              </a:solidFill>
              <a:latin typeface="Arial" panose="020B0604020202020204" pitchFamily="34" charset="0"/>
              <a:ea typeface="Calibri"/>
              <a:cs typeface="Arial" panose="020B0604020202020204" pitchFamily="34" charset="0"/>
              <a:sym typeface="Calibri"/>
            </a:endParaRPr>
          </a:p>
          <a:p>
            <a:pPr marL="457200" indent="-457200">
              <a:buClr>
                <a:schemeClr val="dk1"/>
              </a:buClr>
              <a:buSzPct val="100000"/>
              <a:buFont typeface="Arial"/>
              <a:buChar char="•"/>
            </a:pPr>
            <a:r>
              <a:rPr lang="en-US" sz="2400" dirty="0" smtClean="0">
                <a:solidFill>
                  <a:schemeClr val="tx1"/>
                </a:solidFill>
                <a:latin typeface="Arial" panose="020B0604020202020204" pitchFamily="34" charset="0"/>
                <a:ea typeface="Calibri"/>
                <a:cs typeface="Arial" panose="020B0604020202020204" pitchFamily="34" charset="0"/>
                <a:sym typeface="Calibri"/>
              </a:rPr>
              <a:t>$500,000 budgeted by SB 1053 with requirement for matching grant funds – matched by </a:t>
            </a:r>
            <a:r>
              <a:rPr lang="en-US" sz="2400" dirty="0" smtClean="0"/>
              <a:t>William </a:t>
            </a:r>
            <a:r>
              <a:rPr lang="en-US" sz="2400" dirty="0"/>
              <a:t>and Flora Hewlett Foundation and the Bill and Melinda Gates </a:t>
            </a:r>
            <a:r>
              <a:rPr lang="en-US" sz="2400" dirty="0" smtClean="0"/>
              <a:t>Foundation</a:t>
            </a:r>
          </a:p>
          <a:p>
            <a:pPr marL="457200" indent="-457200">
              <a:buClr>
                <a:schemeClr val="dk1"/>
              </a:buClr>
              <a:buSzPct val="100000"/>
              <a:buFont typeface="Arial"/>
              <a:buChar char="•"/>
            </a:pPr>
            <a:endParaRPr sz="2000" b="0" i="0" u="none" strike="noStrike" cap="none" baseline="0" dirty="0">
              <a:solidFill>
                <a:schemeClr val="dk1"/>
              </a:solidFill>
              <a:latin typeface="Calibri"/>
              <a:ea typeface="Calibri"/>
              <a:cs typeface="Calibri"/>
              <a:sym typeface="Calibri"/>
            </a:endParaRPr>
          </a:p>
          <a:p>
            <a:pPr marR="0" lvl="0" rtl="0">
              <a:spcBef>
                <a:spcPts val="0"/>
              </a:spcBef>
              <a:buClr>
                <a:schemeClr val="dk1"/>
              </a:buClr>
            </a:pPr>
            <a:endParaRPr sz="2000" b="0" i="0" u="none" strike="noStrike" cap="none" baseline="0" dirty="0">
              <a:solidFill>
                <a:schemeClr val="dk1"/>
              </a:solidFill>
              <a:latin typeface="Calibri"/>
              <a:ea typeface="Calibri"/>
              <a:cs typeface="Calibri"/>
              <a:sym typeface="Calibri"/>
            </a:endParaRPr>
          </a:p>
        </p:txBody>
      </p:sp>
      <p:sp>
        <p:nvSpPr>
          <p:cNvPr id="2" name="TextBox 1"/>
          <p:cNvSpPr txBox="1"/>
          <p:nvPr/>
        </p:nvSpPr>
        <p:spPr>
          <a:xfrm>
            <a:off x="990600" y="152400"/>
            <a:ext cx="7467600" cy="646331"/>
          </a:xfrm>
          <a:prstGeom prst="rect">
            <a:avLst/>
          </a:prstGeom>
          <a:noFill/>
        </p:spPr>
        <p:txBody>
          <a:bodyPr wrap="square" rtlCol="0">
            <a:spAutoFit/>
          </a:bodyPr>
          <a:lstStyle/>
          <a:p>
            <a:r>
              <a:rPr lang="en-US" sz="3600" dirty="0" smtClean="0"/>
              <a:t>CA-OER Council</a:t>
            </a:r>
            <a:endParaRPr lang="en-US" sz="3600" dirty="0"/>
          </a:p>
        </p:txBody>
      </p:sp>
      <p:pic>
        <p:nvPicPr>
          <p:cNvPr id="4" name="Shape 180"/>
          <p:cNvPicPr preferRelativeResize="0"/>
          <p:nvPr/>
        </p:nvPicPr>
        <p:blipFill rotWithShape="1">
          <a:blip r:embed="rId3">
            <a:alphaModFix/>
          </a:blip>
          <a:srcRect/>
          <a:stretch/>
        </p:blipFill>
        <p:spPr>
          <a:xfrm>
            <a:off x="6950901" y="4648200"/>
            <a:ext cx="1888299" cy="2057400"/>
          </a:xfrm>
          <a:prstGeom prst="rect">
            <a:avLst/>
          </a:prstGeom>
          <a:noFill/>
          <a:ln w="38100" cap="sq">
            <a:solidFill>
              <a:srgbClr val="000000"/>
            </a:solidFill>
            <a:prstDash val="solid"/>
            <a:miter/>
            <a:headEnd type="none" w="med" len="med"/>
            <a:tailEnd type="none" w="med" len="med"/>
          </a:ln>
        </p:spPr>
      </p:pic>
    </p:spTree>
    <p:extLst>
      <p:ext uri="{BB962C8B-B14F-4D97-AF65-F5344CB8AC3E}">
        <p14:creationId xmlns:p14="http://schemas.microsoft.com/office/powerpoint/2010/main" val="2063018475"/>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As a result of SB1052 and 1053, </a:t>
            </a:r>
            <a:endParaRPr lang="en-US" sz="3600" dirty="0" smtClean="0"/>
          </a:p>
          <a:p>
            <a:r>
              <a:rPr lang="en-US" sz="3600" dirty="0" smtClean="0"/>
              <a:t>CA-OERC</a:t>
            </a:r>
            <a:r>
              <a:rPr lang="en-US" sz="3600" dirty="0" smtClean="0"/>
              <a:t>…</a:t>
            </a:r>
            <a:endParaRPr lang="en-US" sz="3600" dirty="0"/>
          </a:p>
        </p:txBody>
      </p:sp>
      <p:sp>
        <p:nvSpPr>
          <p:cNvPr id="4" name="TextBox 3"/>
          <p:cNvSpPr txBox="1"/>
          <p:nvPr/>
        </p:nvSpPr>
        <p:spPr>
          <a:xfrm>
            <a:off x="1017691" y="2057400"/>
            <a:ext cx="8153400" cy="3785652"/>
          </a:xfrm>
          <a:prstGeom prst="rect">
            <a:avLst/>
          </a:prstGeom>
          <a:noFill/>
        </p:spPr>
        <p:txBody>
          <a:bodyPr wrap="square" rtlCol="0">
            <a:spAutoFit/>
          </a:bodyPr>
          <a:lstStyle/>
          <a:p>
            <a:pPr marL="285750" indent="-285750">
              <a:buFont typeface="Arial"/>
              <a:buChar char="•"/>
            </a:pPr>
            <a:r>
              <a:rPr lang="en-US" sz="2400" dirty="0" smtClean="0"/>
              <a:t>Selected 50 high impact courses across segments</a:t>
            </a:r>
          </a:p>
          <a:p>
            <a:pPr marL="285750" indent="-285750">
              <a:buFont typeface="Arial"/>
              <a:buChar char="•"/>
            </a:pPr>
            <a:endParaRPr lang="en-US" sz="2400" dirty="0" smtClean="0"/>
          </a:p>
          <a:p>
            <a:pPr marL="285750" indent="-285750">
              <a:buFont typeface="Arial"/>
              <a:buChar char="•"/>
            </a:pPr>
            <a:r>
              <a:rPr lang="en-US" sz="2400" dirty="0" smtClean="0"/>
              <a:t>Identified available free and open e-textbooks</a:t>
            </a:r>
          </a:p>
          <a:p>
            <a:pPr marL="285750" indent="-285750">
              <a:buFont typeface="Arial"/>
              <a:buChar char="•"/>
            </a:pPr>
            <a:endParaRPr lang="en-US" sz="2400" dirty="0" smtClean="0"/>
          </a:p>
          <a:p>
            <a:pPr marL="285750" indent="-285750">
              <a:buFont typeface="Arial"/>
              <a:buChar char="•"/>
            </a:pPr>
            <a:r>
              <a:rPr lang="en-US" sz="2400" dirty="0" smtClean="0"/>
              <a:t>Created and administered a rigorous review process</a:t>
            </a:r>
          </a:p>
          <a:p>
            <a:pPr marL="285750" indent="-285750">
              <a:buFont typeface="Arial"/>
              <a:buChar char="•"/>
            </a:pPr>
            <a:endParaRPr lang="en-US" sz="2400" dirty="0" smtClean="0"/>
          </a:p>
          <a:p>
            <a:pPr marL="285750" indent="-285750">
              <a:buFont typeface="Arial"/>
              <a:buChar char="•"/>
            </a:pPr>
            <a:r>
              <a:rPr lang="en-US" sz="2400" dirty="0" smtClean="0"/>
              <a:t>Established </a:t>
            </a:r>
            <a:r>
              <a:rPr lang="en-US" sz="2400" dirty="0" smtClean="0">
                <a:effectLst>
                  <a:outerShdw blurRad="38100" dist="38100" dir="2700000" algn="tl">
                    <a:srgbClr val="000000">
                      <a:alpha val="43137"/>
                    </a:srgbClr>
                  </a:outerShdw>
                </a:effectLst>
              </a:rPr>
              <a:t>COOL4Ed.org</a:t>
            </a:r>
            <a:r>
              <a:rPr lang="en-US" sz="2400" dirty="0" smtClean="0"/>
              <a:t> as a repository for free and open e-textbooks and the reviews </a:t>
            </a:r>
          </a:p>
          <a:p>
            <a:pPr marL="285750" indent="-285750">
              <a:buFont typeface="Arial"/>
              <a:buChar char="•"/>
            </a:pPr>
            <a:endParaRPr lang="en-US" sz="2400" dirty="0" smtClean="0"/>
          </a:p>
          <a:p>
            <a:pPr marL="285750" indent="-285750">
              <a:buFont typeface="Arial"/>
              <a:buChar char="•"/>
            </a:pPr>
            <a:endParaRPr lang="en-US"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12252792"/>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California Digital Open Source Library</a:t>
            </a:r>
          </a:p>
        </p:txBody>
      </p:sp>
      <p:sp>
        <p:nvSpPr>
          <p:cNvPr id="4" name="TextBox 3"/>
          <p:cNvSpPr txBox="1"/>
          <p:nvPr/>
        </p:nvSpPr>
        <p:spPr>
          <a:xfrm>
            <a:off x="990600" y="1447800"/>
            <a:ext cx="8153400" cy="4154984"/>
          </a:xfrm>
          <a:prstGeom prst="rect">
            <a:avLst/>
          </a:prstGeom>
          <a:noFill/>
        </p:spPr>
        <p:txBody>
          <a:bodyPr wrap="square" rtlCol="0">
            <a:spAutoFit/>
          </a:bodyPr>
          <a:lstStyle/>
          <a:p>
            <a:pPr marL="285750" indent="-285750">
              <a:buFont typeface="Arial"/>
              <a:buChar char="•"/>
            </a:pPr>
            <a:r>
              <a:rPr lang="en-US" sz="2400" dirty="0" smtClean="0">
                <a:hlinkClick r:id="rId3"/>
              </a:rPr>
              <a:t>www.coolfored.org</a:t>
            </a:r>
            <a:r>
              <a:rPr lang="en-US" sz="2400" dirty="0"/>
              <a:t> </a:t>
            </a:r>
            <a:r>
              <a:rPr lang="en-US" sz="2400" dirty="0" smtClean="0"/>
              <a:t> or  </a:t>
            </a:r>
            <a:r>
              <a:rPr lang="en-US" sz="2400" dirty="0" smtClean="0">
                <a:hlinkClick r:id="rId4"/>
              </a:rPr>
              <a:t>www.COOL4Ed.org</a:t>
            </a:r>
            <a:endParaRPr lang="en-US" sz="2400" dirty="0" smtClean="0"/>
          </a:p>
          <a:p>
            <a:pPr marL="285750" indent="-285750">
              <a:buFont typeface="Arial"/>
              <a:buChar char="•"/>
            </a:pPr>
            <a:endParaRPr lang="en-US" sz="2400" dirty="0" smtClean="0"/>
          </a:p>
          <a:p>
            <a:pPr marL="285750" indent="-285750">
              <a:buFont typeface="Arial"/>
              <a:buChar char="•"/>
            </a:pPr>
            <a:r>
              <a:rPr lang="en-US" sz="2400" dirty="0" err="1" smtClean="0"/>
              <a:t>COOLforEd</a:t>
            </a:r>
            <a:r>
              <a:rPr lang="en-US" sz="2400" dirty="0" smtClean="0"/>
              <a:t> = California Open Online Library for Education</a:t>
            </a:r>
          </a:p>
          <a:p>
            <a:pPr marL="285750" indent="-285750">
              <a:buFont typeface="Arial"/>
              <a:buChar char="•"/>
            </a:pPr>
            <a:r>
              <a:rPr lang="en-US" sz="2400" dirty="0" smtClean="0"/>
              <a:t>See courses listed by C-ID number</a:t>
            </a:r>
          </a:p>
          <a:p>
            <a:pPr marL="285750" indent="-285750">
              <a:buFont typeface="Arial"/>
              <a:buChar char="•"/>
            </a:pPr>
            <a:r>
              <a:rPr lang="en-US" sz="2400" dirty="0" smtClean="0"/>
              <a:t>Textbooks reviewed by faculty from all 3 systems</a:t>
            </a:r>
          </a:p>
          <a:p>
            <a:pPr marL="285750" indent="-285750">
              <a:buFont typeface="Arial"/>
              <a:buChar char="•"/>
            </a:pPr>
            <a:r>
              <a:rPr lang="en-US" sz="2400" dirty="0" smtClean="0"/>
              <a:t>Some textbooks noted as highly recommended based on faculty reviews</a:t>
            </a:r>
          </a:p>
          <a:p>
            <a:pPr marL="285750" indent="-285750">
              <a:buFont typeface="Arial"/>
              <a:buChar char="•"/>
            </a:pPr>
            <a:r>
              <a:rPr lang="en-US" sz="2400" dirty="0" smtClean="0"/>
              <a:t>Recommend additional OER </a:t>
            </a:r>
            <a:r>
              <a:rPr lang="en-US" sz="2400" dirty="0" err="1" smtClean="0"/>
              <a:t>etextbooks</a:t>
            </a:r>
            <a:endParaRPr lang="en-US" sz="2400" dirty="0" smtClean="0"/>
          </a:p>
          <a:p>
            <a:pPr marL="285750" indent="-285750">
              <a:buFont typeface="Arial"/>
              <a:buChar char="•"/>
            </a:pPr>
            <a:endParaRPr lang="en-US" sz="2400" dirty="0" smtClean="0"/>
          </a:p>
          <a:p>
            <a:pPr marL="285750" indent="-285750">
              <a:buFont typeface="Arial"/>
              <a:buChar char="•"/>
            </a:pPr>
            <a:endParaRPr lang="en-US" sz="2400" dirty="0" smtClean="0"/>
          </a:p>
        </p:txBody>
      </p:sp>
    </p:spTree>
    <p:extLst>
      <p:ext uri="{BB962C8B-B14F-4D97-AF65-F5344CB8AC3E}">
        <p14:creationId xmlns:p14="http://schemas.microsoft.com/office/powerpoint/2010/main" val="204493615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5" name="Shape 195"/>
          <p:cNvPicPr preferRelativeResize="0"/>
          <p:nvPr/>
        </p:nvPicPr>
        <p:blipFill rotWithShape="1">
          <a:blip r:embed="rId4">
            <a:alphaModFix/>
          </a:blip>
          <a:srcRect/>
          <a:stretch/>
        </p:blipFill>
        <p:spPr>
          <a:xfrm>
            <a:off x="7772400" y="152400"/>
            <a:ext cx="1168400" cy="1168400"/>
          </a:xfrm>
          <a:prstGeom prst="rect">
            <a:avLst/>
          </a:prstGeom>
          <a:noFill/>
          <a:ln w="38100" cap="sq">
            <a:solidFill>
              <a:srgbClr val="000000"/>
            </a:solidFill>
            <a:prstDash val="solid"/>
            <a:miter/>
            <a:headEnd type="none" w="med" len="med"/>
            <a:tailEnd type="none" w="med" len="med"/>
          </a:ln>
        </p:spPr>
      </p:pic>
      <p:sp>
        <p:nvSpPr>
          <p:cNvPr id="196" name="Shape 196"/>
          <p:cNvSpPr/>
          <p:nvPr/>
        </p:nvSpPr>
        <p:spPr>
          <a:xfrm>
            <a:off x="0" y="1524000"/>
            <a:ext cx="9144000" cy="5333999"/>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0" marR="0" lvl="0" indent="127000" algn="l" rtl="0">
              <a:spcBef>
                <a:spcPts val="0"/>
              </a:spcBef>
              <a:buClr>
                <a:schemeClr val="dk1"/>
              </a:buClr>
              <a:buFont typeface="Arial"/>
              <a:buNone/>
            </a:pPr>
            <a:r>
              <a:rPr lang="en-US" sz="2800" b="1" i="0" u="none" strike="noStrike" cap="none" baseline="0" dirty="0" smtClean="0">
                <a:solidFill>
                  <a:schemeClr val="dk1"/>
                </a:solidFill>
                <a:latin typeface="+mj-lt"/>
                <a:ea typeface="Calibri"/>
                <a:cs typeface="Calibri"/>
                <a:sym typeface="Calibri"/>
              </a:rPr>
              <a:t>How can I find the reviews?</a:t>
            </a:r>
          </a:p>
          <a:p>
            <a:pPr marL="0" marR="0" lvl="0" indent="127000" algn="l" rtl="0">
              <a:spcBef>
                <a:spcPts val="0"/>
              </a:spcBef>
              <a:buClr>
                <a:schemeClr val="dk1"/>
              </a:buClr>
              <a:buFont typeface="Arial"/>
              <a:buNone/>
            </a:pPr>
            <a:r>
              <a:rPr lang="en-US" sz="2800" dirty="0" smtClean="0">
                <a:solidFill>
                  <a:schemeClr val="dk1"/>
                </a:solidFill>
                <a:latin typeface="+mj-lt"/>
                <a:ea typeface="Calibri"/>
                <a:cs typeface="Calibri"/>
                <a:sym typeface="Calibri"/>
              </a:rPr>
              <a:t>http</a:t>
            </a:r>
            <a:r>
              <a:rPr lang="en-US" sz="2800" dirty="0">
                <a:solidFill>
                  <a:schemeClr val="dk1"/>
                </a:solidFill>
                <a:latin typeface="+mj-lt"/>
                <a:ea typeface="Calibri"/>
                <a:cs typeface="Calibri"/>
                <a:sym typeface="Calibri"/>
              </a:rPr>
              <a:t>://coolfored.org/courseshowcase.html</a:t>
            </a:r>
            <a:endParaRPr sz="2800" b="0" i="0" u="none" strike="noStrike" cap="none" baseline="0" dirty="0">
              <a:solidFill>
                <a:schemeClr val="dk1"/>
              </a:solidFill>
              <a:latin typeface="+mj-lt"/>
              <a:ea typeface="Calibri"/>
              <a:cs typeface="Calibri"/>
              <a:sym typeface="Calibri"/>
            </a:endParaRPr>
          </a:p>
        </p:txBody>
      </p:sp>
      <p:pic>
        <p:nvPicPr>
          <p:cNvPr id="3" name="Picture 2" descr="Screen Shot 2014-10-08 at 4.19.1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895600"/>
            <a:ext cx="9144000" cy="3722773"/>
          </a:xfrm>
          <a:prstGeom prst="rect">
            <a:avLst/>
          </a:prstGeom>
        </p:spPr>
      </p:pic>
    </p:spTree>
    <p:extLst>
      <p:ext uri="{BB962C8B-B14F-4D97-AF65-F5344CB8AC3E}">
        <p14:creationId xmlns:p14="http://schemas.microsoft.com/office/powerpoint/2010/main" val="3562822290"/>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What is next for OER in CA?</a:t>
            </a:r>
            <a:endParaRPr lang="en-US" sz="3600" dirty="0"/>
          </a:p>
        </p:txBody>
      </p:sp>
      <p:sp>
        <p:nvSpPr>
          <p:cNvPr id="4" name="TextBox 3"/>
          <p:cNvSpPr txBox="1"/>
          <p:nvPr/>
        </p:nvSpPr>
        <p:spPr>
          <a:xfrm>
            <a:off x="990600" y="1219200"/>
            <a:ext cx="8153400" cy="3416320"/>
          </a:xfrm>
          <a:prstGeom prst="rect">
            <a:avLst/>
          </a:prstGeom>
          <a:noFill/>
        </p:spPr>
        <p:txBody>
          <a:bodyPr wrap="square" rtlCol="0">
            <a:spAutoFit/>
          </a:bodyPr>
          <a:lstStyle/>
          <a:p>
            <a:pPr marL="285750" indent="-285750">
              <a:buFont typeface="Arial"/>
              <a:buChar char="•"/>
            </a:pPr>
            <a:r>
              <a:rPr lang="en-US" sz="2400" dirty="0" smtClean="0"/>
              <a:t>AB 798 (2015) – grants to implement OER in CSUs and CCCs.  </a:t>
            </a:r>
          </a:p>
          <a:p>
            <a:pPr marL="285750" indent="-285750">
              <a:buFont typeface="Arial"/>
              <a:buChar char="•"/>
            </a:pPr>
            <a:endParaRPr lang="en-US" sz="2400" dirty="0"/>
          </a:p>
          <a:p>
            <a:pPr marL="342900" indent="-342900">
              <a:buFont typeface="Arial"/>
              <a:buChar char="•"/>
            </a:pPr>
            <a:r>
              <a:rPr lang="en-US" sz="2400" dirty="0" smtClean="0"/>
              <a:t>OER funding for CCCs in Governor’s January budget</a:t>
            </a:r>
          </a:p>
          <a:p>
            <a:r>
              <a:rPr lang="en-US" sz="2400" dirty="0" smtClean="0"/>
              <a:t>	$5 million </a:t>
            </a:r>
          </a:p>
          <a:p>
            <a:r>
              <a:rPr lang="en-US" sz="2400" dirty="0"/>
              <a:t>	</a:t>
            </a:r>
            <a:r>
              <a:rPr lang="en-US" sz="2400" dirty="0" smtClean="0"/>
              <a:t>Z-degrees (and certificates)</a:t>
            </a:r>
          </a:p>
          <a:p>
            <a:pPr marL="342900" indent="-342900">
              <a:buFont typeface="Arial"/>
              <a:buChar char="•"/>
            </a:pPr>
            <a:endParaRPr lang="en-US" sz="2400" dirty="0"/>
          </a:p>
          <a:p>
            <a:pPr marL="342900" indent="-342900">
              <a:buFont typeface="Arial"/>
              <a:buChar char="•"/>
            </a:pPr>
            <a:r>
              <a:rPr lang="en-US" sz="2400" dirty="0" smtClean="0"/>
              <a:t>ASCCC Task Force on OER</a:t>
            </a:r>
          </a:p>
          <a:p>
            <a:pPr marL="342900" indent="-342900">
              <a:buFont typeface="Arial"/>
              <a:buChar char="•"/>
            </a:pPr>
            <a:endParaRPr lang="en-US" sz="2400" dirty="0"/>
          </a:p>
        </p:txBody>
      </p:sp>
    </p:spTree>
    <p:extLst>
      <p:ext uri="{BB962C8B-B14F-4D97-AF65-F5344CB8AC3E}">
        <p14:creationId xmlns:p14="http://schemas.microsoft.com/office/powerpoint/2010/main" val="318289512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AB798 (Bonilla, 2015)</a:t>
            </a:r>
            <a:endParaRPr lang="en-US" sz="3600" dirty="0"/>
          </a:p>
        </p:txBody>
      </p:sp>
      <p:sp>
        <p:nvSpPr>
          <p:cNvPr id="4" name="TextBox 3"/>
          <p:cNvSpPr txBox="1"/>
          <p:nvPr/>
        </p:nvSpPr>
        <p:spPr>
          <a:xfrm>
            <a:off x="990600" y="1219200"/>
            <a:ext cx="8153400" cy="6432530"/>
          </a:xfrm>
          <a:prstGeom prst="rect">
            <a:avLst/>
          </a:prstGeom>
          <a:noFill/>
        </p:spPr>
        <p:txBody>
          <a:bodyPr wrap="square" rtlCol="0">
            <a:spAutoFit/>
          </a:bodyPr>
          <a:lstStyle/>
          <a:p>
            <a:pPr marL="342900" indent="-342900">
              <a:buFont typeface="Arial"/>
              <a:buChar char="•"/>
            </a:pPr>
            <a:r>
              <a:rPr lang="en-US" sz="2800" dirty="0" smtClean="0"/>
              <a:t>College Textbook Affordability Act of 2015</a:t>
            </a:r>
          </a:p>
          <a:p>
            <a:pPr marL="342900" indent="-342900">
              <a:buFont typeface="Arial"/>
              <a:buChar char="•"/>
            </a:pPr>
            <a:r>
              <a:rPr lang="en-US" sz="2800" dirty="0" smtClean="0"/>
              <a:t>Section </a:t>
            </a:r>
            <a:r>
              <a:rPr lang="en-US" sz="2800" dirty="0"/>
              <a:t>67423 of California Education Code, as amended by SB 798 (Bonilla, 2015) defines open education resources as </a:t>
            </a:r>
            <a:r>
              <a:rPr lang="en-US" sz="2000" dirty="0"/>
              <a:t>“high-quality teaching, learning, and research resources that reside in the public domain or have been released under an intellectual property license, such as a Creative Commons license, that permits their free use and repurposing by others, and may include other resources that are legally available and free of cost to students. ‘Open educational resources’ include, but are not limited to, full courses, course materials, modules, textbooks, faculty-created content, streaming videos, tests, software, and any other tools, materials, or techniques used to support access to knowledge.”</a:t>
            </a:r>
          </a:p>
          <a:p>
            <a:r>
              <a:rPr lang="en-US" sz="2400" dirty="0"/>
              <a:t/>
            </a:r>
            <a:br>
              <a:rPr lang="en-US" sz="2400" dirty="0"/>
            </a:br>
            <a:endParaRPr lang="en-US" sz="2400" dirty="0" smtClean="0"/>
          </a:p>
          <a:p>
            <a:pPr lvl="4"/>
            <a:endParaRPr lang="en-US" sz="2400" dirty="0" smtClean="0"/>
          </a:p>
          <a:p>
            <a:pPr lvl="4"/>
            <a:r>
              <a:rPr lang="en-US" sz="2400" dirty="0"/>
              <a:t> </a:t>
            </a:r>
            <a:r>
              <a:rPr lang="en-US" sz="2400" dirty="0" smtClean="0"/>
              <a:t>        </a:t>
            </a:r>
          </a:p>
          <a:p>
            <a:pPr marL="342900" indent="-342900">
              <a:buFont typeface="Arial"/>
              <a:buChar char="•"/>
            </a:pPr>
            <a:endParaRPr lang="en-US" sz="2400" dirty="0"/>
          </a:p>
        </p:txBody>
      </p:sp>
    </p:spTree>
    <p:extLst>
      <p:ext uri="{BB962C8B-B14F-4D97-AF65-F5344CB8AC3E}">
        <p14:creationId xmlns:p14="http://schemas.microsoft.com/office/powerpoint/2010/main" val="1146870856"/>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1200329"/>
          </a:xfrm>
          <a:prstGeom prst="rect">
            <a:avLst/>
          </a:prstGeom>
          <a:noFill/>
        </p:spPr>
        <p:txBody>
          <a:bodyPr wrap="square" rtlCol="0">
            <a:spAutoFit/>
          </a:bodyPr>
          <a:lstStyle/>
          <a:p>
            <a:r>
              <a:rPr lang="en-US" sz="3600" dirty="0" smtClean="0"/>
              <a:t>AB798 (Bonilla, 2015</a:t>
            </a:r>
            <a:r>
              <a:rPr lang="en-US" sz="3600" dirty="0" smtClean="0"/>
              <a:t>)</a:t>
            </a:r>
          </a:p>
          <a:p>
            <a:r>
              <a:rPr lang="en-US" sz="3600" dirty="0" smtClean="0"/>
              <a:t>College Textbook Affordability Act</a:t>
            </a:r>
            <a:endParaRPr lang="en-US" sz="3600" dirty="0"/>
          </a:p>
        </p:txBody>
      </p:sp>
      <p:sp>
        <p:nvSpPr>
          <p:cNvPr id="4" name="TextBox 3"/>
          <p:cNvSpPr txBox="1"/>
          <p:nvPr/>
        </p:nvSpPr>
        <p:spPr>
          <a:xfrm>
            <a:off x="990600" y="1454174"/>
            <a:ext cx="8153400" cy="4524315"/>
          </a:xfrm>
          <a:prstGeom prst="rect">
            <a:avLst/>
          </a:prstGeom>
          <a:noFill/>
        </p:spPr>
        <p:txBody>
          <a:bodyPr wrap="square" rtlCol="0">
            <a:spAutoFit/>
          </a:bodyPr>
          <a:lstStyle/>
          <a:p>
            <a:r>
              <a:rPr lang="en-US" sz="2400" dirty="0" smtClean="0"/>
              <a:t>Up to $3 million may </a:t>
            </a:r>
            <a:r>
              <a:rPr lang="en-US" sz="2400" dirty="0"/>
              <a:t>be used in CSU and CCCs for the following:</a:t>
            </a:r>
          </a:p>
          <a:p>
            <a:pPr marL="342900" lvl="4" indent="-342900">
              <a:buFont typeface="Arial" charset="0"/>
              <a:buChar char="•"/>
            </a:pPr>
            <a:r>
              <a:rPr lang="en-US" sz="2400" dirty="0"/>
              <a:t>Professional development for faculty; faculty may be compensated for PD</a:t>
            </a:r>
          </a:p>
          <a:p>
            <a:pPr marL="342900" lvl="4" indent="-342900">
              <a:buFont typeface="Arial" charset="0"/>
              <a:buChar char="•"/>
            </a:pPr>
            <a:r>
              <a:rPr lang="en-US" sz="2400" dirty="0"/>
              <a:t>Professional development for staff whose work supports providing students with OER</a:t>
            </a:r>
          </a:p>
          <a:p>
            <a:pPr marL="342900" lvl="4" indent="-342900">
              <a:buFont typeface="Arial" charset="0"/>
              <a:buChar char="•"/>
            </a:pPr>
            <a:r>
              <a:rPr lang="en-US" sz="2400" dirty="0"/>
              <a:t>OER curation activities</a:t>
            </a:r>
          </a:p>
          <a:p>
            <a:pPr marL="342900" lvl="4" indent="-342900">
              <a:buFont typeface="Arial" charset="0"/>
              <a:buChar char="•"/>
            </a:pPr>
            <a:r>
              <a:rPr lang="en-US" sz="2400" dirty="0"/>
              <a:t>Curriculum modification</a:t>
            </a:r>
          </a:p>
          <a:p>
            <a:pPr marL="342900" lvl="4" indent="-342900">
              <a:buFont typeface="Arial" charset="0"/>
              <a:buChar char="•"/>
            </a:pPr>
            <a:r>
              <a:rPr lang="en-US" sz="2400" dirty="0"/>
              <a:t>Technology support for OER adoption efforts</a:t>
            </a:r>
          </a:p>
          <a:p>
            <a:pPr lvl="4"/>
            <a:endParaRPr lang="en-US" sz="2400" dirty="0" smtClean="0"/>
          </a:p>
          <a:p>
            <a:pPr lvl="4"/>
            <a:r>
              <a:rPr lang="en-US" sz="2400" dirty="0"/>
              <a:t> </a:t>
            </a:r>
            <a:r>
              <a:rPr lang="en-US" sz="2400" dirty="0" smtClean="0"/>
              <a:t>        </a:t>
            </a:r>
          </a:p>
          <a:p>
            <a:pPr marL="342900" indent="-342900">
              <a:buFont typeface="Arial"/>
              <a:buChar char="•"/>
            </a:pPr>
            <a:endParaRPr lang="en-US" sz="2400" dirty="0"/>
          </a:p>
        </p:txBody>
      </p:sp>
    </p:spTree>
    <p:extLst>
      <p:ext uri="{BB962C8B-B14F-4D97-AF65-F5344CB8AC3E}">
        <p14:creationId xmlns:p14="http://schemas.microsoft.com/office/powerpoint/2010/main" val="2040622365"/>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 798</a:t>
            </a:r>
            <a:endParaRPr lang="en-US" dirty="0"/>
          </a:p>
        </p:txBody>
      </p:sp>
      <p:sp>
        <p:nvSpPr>
          <p:cNvPr id="3" name="Content Placeholder 2"/>
          <p:cNvSpPr>
            <a:spLocks noGrp="1"/>
          </p:cNvSpPr>
          <p:nvPr>
            <p:ph idx="1"/>
          </p:nvPr>
        </p:nvSpPr>
        <p:spPr/>
        <p:txBody>
          <a:bodyPr>
            <a:normAutofit/>
          </a:bodyPr>
          <a:lstStyle/>
          <a:p>
            <a:r>
              <a:rPr lang="en-US" dirty="0" smtClean="0"/>
              <a:t>AB 798 proposals were due June 30, 2016</a:t>
            </a:r>
          </a:p>
          <a:p>
            <a:r>
              <a:rPr lang="en-US" dirty="0" smtClean="0"/>
              <a:t>Almost 50 applications were submitted</a:t>
            </a:r>
          </a:p>
          <a:p>
            <a:r>
              <a:rPr lang="en-US" dirty="0" smtClean="0"/>
              <a:t>Proposals to be reviewed and scored by CA-OERC in July &amp; August</a:t>
            </a:r>
          </a:p>
          <a:p>
            <a:r>
              <a:rPr lang="en-US" dirty="0" smtClean="0"/>
              <a:t>Recommendations to CSU Chancellor’s Office by August 30</a:t>
            </a:r>
          </a:p>
          <a:p>
            <a:r>
              <a:rPr lang="en-US" dirty="0" smtClean="0"/>
              <a:t>Funding to colleges by early November (latest)</a:t>
            </a:r>
          </a:p>
        </p:txBody>
      </p:sp>
    </p:spTree>
    <p:extLst>
      <p:ext uri="{BB962C8B-B14F-4D97-AF65-F5344CB8AC3E}">
        <p14:creationId xmlns:p14="http://schemas.microsoft.com/office/powerpoint/2010/main" val="1466493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Description</a:t>
            </a:r>
            <a:endParaRPr lang="en-US" dirty="0"/>
          </a:p>
        </p:txBody>
      </p:sp>
      <p:sp>
        <p:nvSpPr>
          <p:cNvPr id="3" name="Content Placeholder 2"/>
          <p:cNvSpPr>
            <a:spLocks noGrp="1"/>
          </p:cNvSpPr>
          <p:nvPr>
            <p:ph idx="1"/>
          </p:nvPr>
        </p:nvSpPr>
        <p:spPr/>
        <p:txBody>
          <a:bodyPr/>
          <a:lstStyle/>
          <a:p>
            <a:pPr marL="82296" indent="0">
              <a:buNone/>
            </a:pPr>
            <a:r>
              <a:rPr lang="en-US" dirty="0"/>
              <a:t>Open educational resources (OER) are seen by many as ways to reduce student costs for textbooks and course materials.  AB 798 (Bonilla, 2015) created OER incentive funding opportunities for colleges interested in integrating OER materials into their campuses.  This breakout will examine the status of OER efforts as well as Z Pathways and Degree programs.	</a:t>
            </a:r>
          </a:p>
          <a:p>
            <a:endParaRPr lang="en-US" dirty="0"/>
          </a:p>
        </p:txBody>
      </p:sp>
    </p:spTree>
    <p:extLst>
      <p:ext uri="{BB962C8B-B14F-4D97-AF65-F5344CB8AC3E}">
        <p14:creationId xmlns:p14="http://schemas.microsoft.com/office/powerpoint/2010/main" val="63872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
            </a:r>
            <a:br>
              <a:rPr lang="en-US" sz="7200" dirty="0" smtClean="0"/>
            </a:br>
            <a:r>
              <a:rPr lang="en-US" sz="7200" dirty="0"/>
              <a:t/>
            </a:r>
            <a:br>
              <a:rPr lang="en-US" sz="7200" dirty="0"/>
            </a:br>
            <a:r>
              <a:rPr lang="en-US" sz="7200" dirty="0" smtClean="0"/>
              <a:t>What’s next?</a:t>
            </a:r>
            <a:endParaRPr lang="en-US" sz="7200" dirty="0"/>
          </a:p>
        </p:txBody>
      </p:sp>
    </p:spTree>
    <p:extLst>
      <p:ext uri="{BB962C8B-B14F-4D97-AF65-F5344CB8AC3E}">
        <p14:creationId xmlns:p14="http://schemas.microsoft.com/office/powerpoint/2010/main" val="2111635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OER Task Force</a:t>
            </a:r>
            <a:endParaRPr lang="en-US" dirty="0"/>
          </a:p>
        </p:txBody>
      </p:sp>
      <p:sp>
        <p:nvSpPr>
          <p:cNvPr id="3" name="Content Placeholder 2"/>
          <p:cNvSpPr>
            <a:spLocks noGrp="1"/>
          </p:cNvSpPr>
          <p:nvPr>
            <p:ph idx="1"/>
          </p:nvPr>
        </p:nvSpPr>
        <p:spPr/>
        <p:txBody>
          <a:bodyPr/>
          <a:lstStyle/>
          <a:p>
            <a:pPr marL="82296" indent="0">
              <a:buNone/>
            </a:pPr>
            <a:r>
              <a:rPr lang="en-US" dirty="0" smtClean="0"/>
              <a:t>Chaired by Dolores Davison</a:t>
            </a:r>
          </a:p>
          <a:p>
            <a:pPr marL="82296" indent="0">
              <a:buNone/>
            </a:pPr>
            <a:r>
              <a:rPr lang="en-US" dirty="0" smtClean="0"/>
              <a:t>(</a:t>
            </a:r>
            <a:r>
              <a:rPr lang="en-US" sz="2800" dirty="0" smtClean="0"/>
              <a:t>ASCCC Secretary)</a:t>
            </a:r>
          </a:p>
          <a:p>
            <a:pPr marL="82296" indent="0">
              <a:buNone/>
            </a:pPr>
            <a:endParaRPr lang="en-US" dirty="0"/>
          </a:p>
          <a:p>
            <a:r>
              <a:rPr lang="en-US" dirty="0" smtClean="0"/>
              <a:t>Faculty </a:t>
            </a:r>
          </a:p>
          <a:p>
            <a:r>
              <a:rPr lang="en-US" dirty="0" smtClean="0"/>
              <a:t>Students</a:t>
            </a:r>
          </a:p>
          <a:p>
            <a:r>
              <a:rPr lang="en-US" dirty="0" smtClean="0"/>
              <a:t>Community College League of CA</a:t>
            </a:r>
            <a:endParaRPr lang="en-US" dirty="0"/>
          </a:p>
        </p:txBody>
      </p:sp>
    </p:spTree>
    <p:extLst>
      <p:ext uri="{BB962C8B-B14F-4D97-AF65-F5344CB8AC3E}">
        <p14:creationId xmlns:p14="http://schemas.microsoft.com/office/powerpoint/2010/main" val="31176323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7498080" cy="3505200"/>
          </a:xfrm>
        </p:spPr>
        <p:txBody>
          <a:bodyPr>
            <a:normAutofit/>
          </a:bodyPr>
          <a:lstStyle/>
          <a:p>
            <a:r>
              <a:rPr lang="en-US" dirty="0" smtClean="0"/>
              <a:t>	</a:t>
            </a:r>
            <a:r>
              <a:rPr lang="en-US" sz="7200" dirty="0" smtClean="0"/>
              <a:t>What’s next?</a:t>
            </a:r>
            <a:br>
              <a:rPr lang="en-US" sz="7200" dirty="0" smtClean="0"/>
            </a:br>
            <a:r>
              <a:rPr lang="en-US" sz="7200" dirty="0" smtClean="0"/>
              <a:t>   </a:t>
            </a:r>
            <a:r>
              <a:rPr lang="en-US" sz="4800" dirty="0" smtClean="0"/>
              <a:t>(part </a:t>
            </a:r>
            <a:r>
              <a:rPr lang="en-US" sz="4800" i="1" dirty="0" err="1" smtClean="0"/>
              <a:t>deux</a:t>
            </a:r>
            <a:r>
              <a:rPr lang="en-US" sz="4800" i="1" dirty="0" smtClean="0"/>
              <a:t>-</a:t>
            </a:r>
            <a:r>
              <a:rPr lang="en-US" sz="4800" i="1" dirty="0" err="1" smtClean="0"/>
              <a:t>zwei</a:t>
            </a:r>
            <a:r>
              <a:rPr lang="en-US" sz="4800" i="1" dirty="0" smtClean="0"/>
              <a:t>-dos-due</a:t>
            </a:r>
            <a:r>
              <a:rPr lang="en-US" sz="4800" dirty="0" smtClean="0"/>
              <a:t>)</a:t>
            </a:r>
            <a:endParaRPr lang="en-US" sz="4800" dirty="0"/>
          </a:p>
        </p:txBody>
      </p:sp>
    </p:spTree>
    <p:extLst>
      <p:ext uri="{BB962C8B-B14F-4D97-AF65-F5344CB8AC3E}">
        <p14:creationId xmlns:p14="http://schemas.microsoft.com/office/powerpoint/2010/main" val="3439078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7200" dirty="0" smtClean="0"/>
              <a:t>Z-Degrees</a:t>
            </a:r>
            <a:endParaRPr lang="en-US" sz="7200" dirty="0"/>
          </a:p>
        </p:txBody>
      </p:sp>
      <p:sp>
        <p:nvSpPr>
          <p:cNvPr id="3" name="Subtitle 2"/>
          <p:cNvSpPr>
            <a:spLocks noGrp="1"/>
          </p:cNvSpPr>
          <p:nvPr>
            <p:ph type="subTitle" idx="1"/>
          </p:nvPr>
        </p:nvSpPr>
        <p:spPr/>
        <p:txBody>
          <a:bodyPr/>
          <a:lstStyle/>
          <a:p>
            <a:pPr algn="ctr"/>
            <a:endParaRPr lang="en-US" dirty="0" smtClean="0"/>
          </a:p>
          <a:p>
            <a:pPr algn="ctr"/>
            <a:endParaRPr lang="en-US" dirty="0"/>
          </a:p>
          <a:p>
            <a:pPr algn="ctr"/>
            <a:r>
              <a:rPr lang="en-US" dirty="0" smtClean="0"/>
              <a:t>Zero-Textbook Cost Degrees</a:t>
            </a:r>
            <a:endParaRPr lang="en-US" dirty="0"/>
          </a:p>
        </p:txBody>
      </p:sp>
    </p:spTree>
    <p:extLst>
      <p:ext uri="{BB962C8B-B14F-4D97-AF65-F5344CB8AC3E}">
        <p14:creationId xmlns:p14="http://schemas.microsoft.com/office/powerpoint/2010/main" val="42359098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630362"/>
          </a:xfrm>
        </p:spPr>
        <p:txBody>
          <a:bodyPr>
            <a:normAutofit/>
          </a:bodyPr>
          <a:lstStyle/>
          <a:p>
            <a:r>
              <a:rPr lang="en-US" dirty="0" smtClean="0"/>
              <a:t>Developed or Being Developed at…</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Tidewater Community College (VA)</a:t>
            </a:r>
          </a:p>
          <a:p>
            <a:r>
              <a:rPr lang="en-US" dirty="0" smtClean="0"/>
              <a:t>Northern Virginia Community College</a:t>
            </a:r>
          </a:p>
          <a:p>
            <a:r>
              <a:rPr lang="en-US" dirty="0" smtClean="0"/>
              <a:t>Virginia Community College System</a:t>
            </a:r>
          </a:p>
          <a:p>
            <a:r>
              <a:rPr lang="en-US" dirty="0" smtClean="0"/>
              <a:t>Washington State Community College System</a:t>
            </a:r>
            <a:endParaRPr lang="en-US" dirty="0"/>
          </a:p>
        </p:txBody>
      </p:sp>
    </p:spTree>
    <p:extLst>
      <p:ext uri="{BB962C8B-B14F-4D97-AF65-F5344CB8AC3E}">
        <p14:creationId xmlns:p14="http://schemas.microsoft.com/office/powerpoint/2010/main" val="1278003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 Info</a:t>
            </a:r>
            <a:endParaRPr lang="en-US" dirty="0"/>
          </a:p>
        </p:txBody>
      </p:sp>
      <p:sp>
        <p:nvSpPr>
          <p:cNvPr id="3" name="Content Placeholder 2"/>
          <p:cNvSpPr>
            <a:spLocks noGrp="1"/>
          </p:cNvSpPr>
          <p:nvPr>
            <p:ph idx="1"/>
          </p:nvPr>
        </p:nvSpPr>
        <p:spPr>
          <a:xfrm>
            <a:off x="1435608" y="1447800"/>
            <a:ext cx="7498080" cy="4876800"/>
          </a:xfrm>
        </p:spPr>
        <p:txBody>
          <a:bodyPr>
            <a:normAutofit fontScale="32500" lnSpcReduction="20000"/>
          </a:bodyPr>
          <a:lstStyle/>
          <a:p>
            <a:r>
              <a:rPr lang="en-US" sz="4900" dirty="0"/>
              <a:t>The “Z-Degree”: Removing textbook costs as a barrier to student success through an OER-based curriculum.  (Tidewater Community College, Virginia)(note: 70+ pages).</a:t>
            </a:r>
          </a:p>
          <a:p>
            <a:r>
              <a:rPr lang="en-US" sz="4900" u="sng" dirty="0">
                <a:hlinkClick r:id="rId2" invalidUrl="https://web.tcc.edu/academics/zdegree/docs/Z-Degree Booklet for Hewlett.pdf"/>
              </a:rPr>
              <a:t>https://web.tcc.edu/academics/zdegree/docs/Z-Degree%20Booklet%20for%20Hewlett.pdf</a:t>
            </a:r>
            <a:endParaRPr lang="en-US" sz="4900" dirty="0"/>
          </a:p>
          <a:p>
            <a:r>
              <a:rPr lang="en-US" sz="4900" dirty="0"/>
              <a:t>Z-Degree: introducing the nation’s first Z-Degree, the Business Administration Association of Science degree (info from Tidewater Community College, including links to other resources)</a:t>
            </a:r>
          </a:p>
          <a:p>
            <a:r>
              <a:rPr lang="en-US" sz="4900" u="sng" dirty="0">
                <a:hlinkClick r:id="rId3"/>
              </a:rPr>
              <a:t>http://web.tcc.edu/academics/zdegree/index.html</a:t>
            </a:r>
            <a:endParaRPr lang="en-US" sz="4900" dirty="0"/>
          </a:p>
          <a:p>
            <a:r>
              <a:rPr lang="en-US" sz="4900" dirty="0"/>
              <a:t>Z as in Zero: Increasing College Access and Success through Zero-Textbook-Cost Degrees (blog posting from the Hewlett Foundation).</a:t>
            </a:r>
          </a:p>
          <a:p>
            <a:r>
              <a:rPr lang="en-US" sz="4900" u="sng" dirty="0">
                <a:hlinkClick r:id="rId4"/>
              </a:rPr>
              <a:t>http://www.hewlett.org/blog/posts/z-zero-increasing-college-access-and-success-through-zero-textbook-cost-degrees#.VvSJg_Ixj3g.email</a:t>
            </a:r>
            <a:endParaRPr lang="en-US" sz="4900" dirty="0"/>
          </a:p>
          <a:p>
            <a:r>
              <a:rPr lang="en-US" sz="4900" dirty="0"/>
              <a:t>The Portable Z: How Virginia is Scaling the Z-Degree Across Its 23 Colleges with the Zx23 Project. (presentation at Open Ed Conference-Vancouver-November 2015)</a:t>
            </a:r>
          </a:p>
          <a:p>
            <a:r>
              <a:rPr lang="en-US" sz="4900" u="sng" dirty="0">
                <a:hlinkClick r:id="rId5"/>
              </a:rPr>
              <a:t>http://www.slideshare.net/richardsebastian/the-portable-z-how-virginia-is-scaling-the-zdegree-across-its-23-colleges-with-the-zx23-project</a:t>
            </a:r>
            <a:endParaRPr lang="en-US" sz="4900" dirty="0"/>
          </a:p>
          <a:p>
            <a:r>
              <a:rPr lang="en-US" sz="4900" dirty="0"/>
              <a:t>Northern Virginia Community College Shares OER Degree Programs.</a:t>
            </a:r>
          </a:p>
          <a:p>
            <a:r>
              <a:rPr lang="en-US" sz="4900" u="sng" dirty="0">
                <a:hlinkClick r:id="rId6"/>
              </a:rPr>
              <a:t>https://campustechnology.com/articl</a:t>
            </a:r>
            <a:r>
              <a:rPr lang="en-US" sz="4500" u="sng" dirty="0">
                <a:hlinkClick r:id="rId6"/>
              </a:rPr>
              <a:t>es/2015/11/16/northern-virginia-community-college-shares-oer-degree-programs.aspx</a:t>
            </a:r>
            <a:endParaRPr lang="en-US" sz="4500" dirty="0"/>
          </a:p>
          <a:p>
            <a:endParaRPr lang="en-US" dirty="0"/>
          </a:p>
        </p:txBody>
      </p:sp>
    </p:spTree>
    <p:extLst>
      <p:ext uri="{BB962C8B-B14F-4D97-AF65-F5344CB8AC3E}">
        <p14:creationId xmlns:p14="http://schemas.microsoft.com/office/powerpoint/2010/main" val="3008680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about California?</a:t>
            </a:r>
            <a:endParaRPr lang="en-US" dirty="0"/>
          </a:p>
        </p:txBody>
      </p:sp>
      <p:sp>
        <p:nvSpPr>
          <p:cNvPr id="3" name="Subtitle 2"/>
          <p:cNvSpPr>
            <a:spLocks noGrp="1"/>
          </p:cNvSpPr>
          <p:nvPr>
            <p:ph type="subTitle" idx="1"/>
          </p:nvPr>
        </p:nvSpPr>
        <p:spPr>
          <a:xfrm>
            <a:off x="1524000" y="2971800"/>
            <a:ext cx="7406640" cy="3505200"/>
          </a:xfrm>
        </p:spPr>
        <p:txBody>
          <a:bodyPr>
            <a:normAutofit/>
          </a:bodyPr>
          <a:lstStyle/>
          <a:p>
            <a:endParaRPr lang="en-US" dirty="0"/>
          </a:p>
          <a:p>
            <a:r>
              <a:rPr lang="en-US" sz="3600" dirty="0" smtClean="0"/>
              <a:t>Trailer Bill…</a:t>
            </a:r>
          </a:p>
          <a:p>
            <a:endParaRPr lang="en-US" sz="3600" dirty="0" smtClean="0"/>
          </a:p>
          <a:p>
            <a:endParaRPr lang="en-US" sz="3600" dirty="0"/>
          </a:p>
          <a:p>
            <a:r>
              <a:rPr lang="en-US" sz="3600" dirty="0" smtClean="0"/>
              <a:t>no, this isn’t about campers and RVs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895600"/>
            <a:ext cx="3325091" cy="1828800"/>
          </a:xfrm>
          <a:prstGeom prst="rect">
            <a:avLst/>
          </a:prstGeom>
        </p:spPr>
      </p:pic>
    </p:spTree>
    <p:extLst>
      <p:ext uri="{BB962C8B-B14F-4D97-AF65-F5344CB8AC3E}">
        <p14:creationId xmlns:p14="http://schemas.microsoft.com/office/powerpoint/2010/main" val="114133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Trailer Bill Budget Language---</a:t>
            </a:r>
            <a:br>
              <a:rPr lang="en-US" dirty="0" smtClean="0"/>
            </a:br>
            <a:r>
              <a:rPr lang="en-US" dirty="0" smtClean="0"/>
              <a:t>AB 1602</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a:t>
            </a:r>
            <a:r>
              <a:rPr lang="en-US" dirty="0"/>
              <a:t>5 Million (One Time) for Creating </a:t>
            </a:r>
            <a:r>
              <a:rPr lang="en-US" u="sng" dirty="0" smtClean="0"/>
              <a:t>Zero–Textbook–Cost Degrees (Z-Degrees) </a:t>
            </a:r>
            <a:r>
              <a:rPr lang="en-US" dirty="0" smtClean="0"/>
              <a:t> </a:t>
            </a:r>
            <a:r>
              <a:rPr lang="en-US" dirty="0"/>
              <a:t>at the California Community </a:t>
            </a:r>
            <a:r>
              <a:rPr lang="en-US" dirty="0" smtClean="0"/>
              <a:t>Colleges. </a:t>
            </a:r>
          </a:p>
          <a:p>
            <a:endParaRPr lang="en-US" dirty="0" smtClean="0"/>
          </a:p>
          <a:p>
            <a:r>
              <a:rPr lang="en-US" dirty="0" smtClean="0"/>
              <a:t>Z-Degrees  would allow </a:t>
            </a:r>
            <a:r>
              <a:rPr lang="en-US" dirty="0"/>
              <a:t>students to complete a degree entirely by taking courses that use only </a:t>
            </a:r>
            <a:r>
              <a:rPr lang="en-US" dirty="0" smtClean="0"/>
              <a:t>OER materials. </a:t>
            </a:r>
            <a:endParaRPr lang="en-US" dirty="0"/>
          </a:p>
        </p:txBody>
      </p:sp>
    </p:spTree>
    <p:extLst>
      <p:ext uri="{BB962C8B-B14F-4D97-AF65-F5344CB8AC3E}">
        <p14:creationId xmlns:p14="http://schemas.microsoft.com/office/powerpoint/2010/main" val="773383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r>
            <a:br>
              <a:rPr lang="en-US" sz="6000" dirty="0" smtClean="0"/>
            </a:br>
            <a:r>
              <a:rPr lang="en-US" sz="6000" dirty="0"/>
              <a:t/>
            </a:r>
            <a:br>
              <a:rPr lang="en-US" sz="6000" dirty="0"/>
            </a:br>
            <a:r>
              <a:rPr lang="en-US" sz="6000" dirty="0" smtClean="0"/>
              <a:t>	</a:t>
            </a:r>
            <a:br>
              <a:rPr lang="en-US" sz="6000" dirty="0" smtClean="0"/>
            </a:br>
            <a:r>
              <a:rPr lang="en-US" sz="6000" strike="sngStrike" dirty="0" smtClean="0"/>
              <a:t>Z-Degrees</a:t>
            </a:r>
            <a:endParaRPr lang="en-US" sz="6000" strike="sngStrike" dirty="0"/>
          </a:p>
        </p:txBody>
      </p:sp>
      <p:sp>
        <p:nvSpPr>
          <p:cNvPr id="3" name="Subtitle 2"/>
          <p:cNvSpPr>
            <a:spLocks noGrp="1"/>
          </p:cNvSpPr>
          <p:nvPr>
            <p:ph type="subTitle" idx="1"/>
          </p:nvPr>
        </p:nvSpPr>
        <p:spPr>
          <a:xfrm>
            <a:off x="1219200" y="3429000"/>
            <a:ext cx="7406640" cy="1752600"/>
          </a:xfrm>
        </p:spPr>
        <p:txBody>
          <a:bodyPr>
            <a:normAutofit fontScale="92500" lnSpcReduction="20000"/>
          </a:bodyPr>
          <a:lstStyle/>
          <a:p>
            <a:endParaRPr lang="en-US" dirty="0" smtClean="0"/>
          </a:p>
          <a:p>
            <a:endParaRPr lang="en-US" dirty="0"/>
          </a:p>
          <a:p>
            <a:pPr algn="ctr"/>
            <a:r>
              <a:rPr lang="en-US" sz="8000" dirty="0" smtClean="0"/>
              <a:t>Z-Pathways</a:t>
            </a:r>
            <a:endParaRPr lang="en-US" sz="8000" dirty="0"/>
          </a:p>
        </p:txBody>
      </p:sp>
    </p:spTree>
    <p:extLst>
      <p:ext uri="{BB962C8B-B14F-4D97-AF65-F5344CB8AC3E}">
        <p14:creationId xmlns:p14="http://schemas.microsoft.com/office/powerpoint/2010/main" val="2599757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AB 1602</a:t>
            </a:r>
            <a:br>
              <a:rPr lang="en-US" dirty="0" smtClean="0"/>
            </a:br>
            <a:r>
              <a:rPr lang="en-US" dirty="0" smtClean="0"/>
              <a:t>(Education Budget Trailer Bill)</a:t>
            </a:r>
            <a:endParaRPr lang="en-US" dirty="0"/>
          </a:p>
        </p:txBody>
      </p:sp>
      <p:sp>
        <p:nvSpPr>
          <p:cNvPr id="3" name="Content Placeholder 2"/>
          <p:cNvSpPr>
            <a:spLocks noGrp="1"/>
          </p:cNvSpPr>
          <p:nvPr>
            <p:ph idx="1"/>
          </p:nvPr>
        </p:nvSpPr>
        <p:spPr/>
        <p:txBody>
          <a:bodyPr>
            <a:normAutofit fontScale="92500"/>
          </a:bodyPr>
          <a:lstStyle/>
          <a:p>
            <a:pPr marL="82296" indent="0">
              <a:buNone/>
            </a:pPr>
            <a:endParaRPr lang="en-US" dirty="0" smtClean="0"/>
          </a:p>
          <a:p>
            <a:pPr marL="82296" indent="0">
              <a:buNone/>
            </a:pPr>
            <a:r>
              <a:rPr lang="en-US" dirty="0" smtClean="0"/>
              <a:t>Grants of up </a:t>
            </a:r>
            <a:r>
              <a:rPr lang="en-US" dirty="0"/>
              <a:t>to </a:t>
            </a:r>
            <a:r>
              <a:rPr lang="en-US" dirty="0" smtClean="0"/>
              <a:t>$200,000 will be distributed to CCC districts for each degree developed and </a:t>
            </a:r>
            <a:r>
              <a:rPr lang="en-US" dirty="0" smtClean="0"/>
              <a:t>implemented…details to come from CCCCO by early fall</a:t>
            </a:r>
            <a:endParaRPr lang="en-US" dirty="0" smtClean="0"/>
          </a:p>
          <a:p>
            <a:pPr marL="82296" indent="0">
              <a:buNone/>
            </a:pPr>
            <a:endParaRPr lang="en-US" sz="2800" dirty="0" smtClean="0"/>
          </a:p>
          <a:p>
            <a:pPr marL="82296" indent="0">
              <a:buNone/>
            </a:pPr>
            <a:r>
              <a:rPr lang="en-US" sz="2800" dirty="0" smtClean="0"/>
              <a:t>http</a:t>
            </a:r>
            <a:r>
              <a:rPr lang="en-US" sz="2800" dirty="0"/>
              <a:t>://</a:t>
            </a:r>
            <a:r>
              <a:rPr lang="en-US" sz="2800" dirty="0" smtClean="0"/>
              <a:t>www.leginfo.ca.gov/pub/15-16/bill/asm/ab_1601-1650/ab_1602_bill_20160627_chaptered.htm</a:t>
            </a:r>
          </a:p>
          <a:p>
            <a:pPr marL="82296" indent="0">
              <a:buNone/>
            </a:pPr>
            <a:r>
              <a:rPr lang="en-US" sz="2800" dirty="0" smtClean="0"/>
              <a:t>(</a:t>
            </a:r>
            <a:r>
              <a:rPr lang="en-US" sz="2800" dirty="0" smtClean="0">
                <a:hlinkClick r:id="rId2"/>
              </a:rPr>
              <a:t>www.leginfo.ca.gov</a:t>
            </a:r>
            <a:r>
              <a:rPr lang="en-US" sz="2800" dirty="0" smtClean="0"/>
              <a:t>)</a:t>
            </a:r>
          </a:p>
          <a:p>
            <a:endParaRPr lang="en-US" dirty="0"/>
          </a:p>
        </p:txBody>
      </p:sp>
    </p:spTree>
    <p:extLst>
      <p:ext uri="{BB962C8B-B14F-4D97-AF65-F5344CB8AC3E}">
        <p14:creationId xmlns:p14="http://schemas.microsoft.com/office/powerpoint/2010/main" val="4186370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Topics</a:t>
            </a:r>
            <a:endParaRPr lang="en-US" dirty="0"/>
          </a:p>
        </p:txBody>
      </p:sp>
      <p:sp>
        <p:nvSpPr>
          <p:cNvPr id="3" name="Subtitle 2"/>
          <p:cNvSpPr>
            <a:spLocks noGrp="1"/>
          </p:cNvSpPr>
          <p:nvPr>
            <p:ph type="subTitle" idx="1"/>
          </p:nvPr>
        </p:nvSpPr>
        <p:spPr>
          <a:xfrm>
            <a:off x="1432560" y="1850064"/>
            <a:ext cx="7406640" cy="4626936"/>
          </a:xfrm>
        </p:spPr>
        <p:txBody>
          <a:bodyPr>
            <a:normAutofit/>
          </a:bodyPr>
          <a:lstStyle/>
          <a:p>
            <a:pPr marL="484632" indent="-457200">
              <a:buFont typeface="Arial" charset="0"/>
              <a:buChar char="•"/>
            </a:pPr>
            <a:r>
              <a:rPr lang="en-US" sz="3200" dirty="0" smtClean="0">
                <a:solidFill>
                  <a:schemeClr val="tx1"/>
                </a:solidFill>
              </a:rPr>
              <a:t>OER Overview</a:t>
            </a:r>
          </a:p>
          <a:p>
            <a:pPr marL="484632" indent="-457200">
              <a:buFont typeface="Arial" charset="0"/>
              <a:buChar char="•"/>
            </a:pPr>
            <a:r>
              <a:rPr lang="en-US" sz="3200" dirty="0" smtClean="0">
                <a:solidFill>
                  <a:schemeClr val="tx1"/>
                </a:solidFill>
              </a:rPr>
              <a:t>CA OER Council Overview</a:t>
            </a:r>
          </a:p>
          <a:p>
            <a:pPr marL="484632" indent="-457200">
              <a:buFont typeface="Arial" charset="0"/>
              <a:buChar char="•"/>
            </a:pPr>
            <a:r>
              <a:rPr lang="en-US" sz="3200" dirty="0" smtClean="0">
                <a:solidFill>
                  <a:schemeClr val="tx1"/>
                </a:solidFill>
              </a:rPr>
              <a:t>Curation</a:t>
            </a:r>
          </a:p>
          <a:p>
            <a:pPr marL="914400" lvl="1" indent="-457200" algn="l">
              <a:buFont typeface="Arial" charset="0"/>
              <a:buChar char="•"/>
            </a:pPr>
            <a:r>
              <a:rPr lang="en-US" sz="2400" dirty="0" smtClean="0"/>
              <a:t>50 high impact courses</a:t>
            </a:r>
          </a:p>
          <a:p>
            <a:pPr marL="914400" lvl="1" indent="-457200" algn="l">
              <a:buFont typeface="Arial" charset="0"/>
              <a:buChar char="•"/>
            </a:pPr>
            <a:r>
              <a:rPr lang="en-US" sz="2400" dirty="0" smtClean="0"/>
              <a:t>cool4ed.org</a:t>
            </a:r>
          </a:p>
          <a:p>
            <a:pPr marL="484632" indent="-457200">
              <a:buFont typeface="Arial" charset="0"/>
              <a:buChar char="•"/>
            </a:pPr>
            <a:r>
              <a:rPr lang="en-US" sz="3200" dirty="0" smtClean="0">
                <a:solidFill>
                  <a:schemeClr val="tx1"/>
                </a:solidFill>
              </a:rPr>
              <a:t>Articulation</a:t>
            </a:r>
          </a:p>
          <a:p>
            <a:pPr marL="484632" indent="-457200">
              <a:buFont typeface="Arial" charset="0"/>
              <a:buChar char="•"/>
            </a:pPr>
            <a:r>
              <a:rPr lang="en-US" sz="3200" dirty="0" smtClean="0">
                <a:solidFill>
                  <a:schemeClr val="tx1"/>
                </a:solidFill>
              </a:rPr>
              <a:t>Adoption</a:t>
            </a:r>
          </a:p>
          <a:p>
            <a:pPr marL="914400" lvl="1" indent="-457200" algn="l">
              <a:buFont typeface="Arial" charset="0"/>
              <a:buChar char="•"/>
            </a:pPr>
            <a:r>
              <a:rPr lang="en-US" sz="2400" dirty="0" smtClean="0"/>
              <a:t>AB798</a:t>
            </a:r>
          </a:p>
          <a:p>
            <a:pPr marL="914400" lvl="1" indent="-457200" algn="l">
              <a:buFont typeface="Arial" charset="0"/>
              <a:buChar char="•"/>
            </a:pPr>
            <a:r>
              <a:rPr lang="en-US" sz="2400" dirty="0" smtClean="0"/>
              <a:t>Z-Degrees</a:t>
            </a:r>
          </a:p>
          <a:p>
            <a:pPr marL="484632" indent="-457200">
              <a:buFont typeface="Arial" charset="0"/>
              <a:buChar char="•"/>
            </a:pPr>
            <a:endParaRPr lang="en-US" dirty="0"/>
          </a:p>
        </p:txBody>
      </p:sp>
    </p:spTree>
    <p:extLst>
      <p:ext uri="{BB962C8B-B14F-4D97-AF65-F5344CB8AC3E}">
        <p14:creationId xmlns:p14="http://schemas.microsoft.com/office/powerpoint/2010/main" val="771268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will </a:t>
            </a:r>
            <a:r>
              <a:rPr lang="en-US" dirty="0" smtClean="0"/>
              <a:t>a z-degree</a:t>
            </a:r>
            <a:r>
              <a:rPr lang="en-US" dirty="0" smtClean="0"/>
              <a:t> </a:t>
            </a:r>
            <a:r>
              <a:rPr lang="en-US" dirty="0" smtClean="0"/>
              <a:t>be?</a:t>
            </a:r>
            <a:endParaRPr lang="en-US" dirty="0"/>
          </a:p>
        </p:txBody>
      </p:sp>
      <p:sp>
        <p:nvSpPr>
          <p:cNvPr id="4" name="Content Placeholder 3"/>
          <p:cNvSpPr>
            <a:spLocks noGrp="1"/>
          </p:cNvSpPr>
          <p:nvPr>
            <p:ph idx="1"/>
          </p:nvPr>
        </p:nvSpPr>
        <p:spPr/>
        <p:txBody>
          <a:bodyPr>
            <a:normAutofit/>
          </a:bodyPr>
          <a:lstStyle/>
          <a:p>
            <a:r>
              <a:rPr lang="en-US" dirty="0" smtClean="0"/>
              <a:t>A </a:t>
            </a:r>
            <a:r>
              <a:rPr lang="en-US" u="sng" dirty="0"/>
              <a:t>degree</a:t>
            </a:r>
            <a:r>
              <a:rPr lang="en-US" dirty="0"/>
              <a:t> from an </a:t>
            </a:r>
            <a:r>
              <a:rPr lang="en-US" u="sng" dirty="0"/>
              <a:t>existing</a:t>
            </a:r>
            <a:r>
              <a:rPr lang="en-US" dirty="0"/>
              <a:t> </a:t>
            </a:r>
            <a:r>
              <a:rPr lang="en-US" u="sng" dirty="0" smtClean="0"/>
              <a:t>associate degree</a:t>
            </a:r>
            <a:r>
              <a:rPr lang="en-US" dirty="0" smtClean="0"/>
              <a:t>,  </a:t>
            </a:r>
            <a:r>
              <a:rPr lang="en-US" dirty="0" smtClean="0"/>
              <a:t>or </a:t>
            </a:r>
            <a:r>
              <a:rPr lang="en-US" dirty="0" smtClean="0"/>
              <a:t>a </a:t>
            </a:r>
            <a:r>
              <a:rPr lang="en-US" u="sng" dirty="0" smtClean="0"/>
              <a:t>new</a:t>
            </a:r>
            <a:r>
              <a:rPr lang="en-US" dirty="0" smtClean="0"/>
              <a:t> or </a:t>
            </a:r>
            <a:r>
              <a:rPr lang="en-US" u="sng" dirty="0" smtClean="0"/>
              <a:t>existing</a:t>
            </a:r>
            <a:r>
              <a:rPr lang="en-US" dirty="0" smtClean="0"/>
              <a:t> </a:t>
            </a:r>
            <a:r>
              <a:rPr lang="en-US" smtClean="0"/>
              <a:t>CTE </a:t>
            </a:r>
            <a:r>
              <a:rPr lang="en-US" smtClean="0"/>
              <a:t>certificate </a:t>
            </a:r>
            <a:r>
              <a:rPr lang="en-US" smtClean="0"/>
              <a:t>program, </a:t>
            </a:r>
            <a:r>
              <a:rPr lang="en-US" dirty="0"/>
              <a:t>that has high value in the regional market, </a:t>
            </a:r>
            <a:r>
              <a:rPr lang="en-US" dirty="0" smtClean="0"/>
              <a:t>d</a:t>
            </a:r>
            <a:r>
              <a:rPr lang="en-US" dirty="0" smtClean="0"/>
              <a:t>eveloped </a:t>
            </a:r>
            <a:r>
              <a:rPr lang="en-US" dirty="0"/>
              <a:t>and </a:t>
            </a:r>
            <a:r>
              <a:rPr lang="en-US" dirty="0" smtClean="0"/>
              <a:t>implemented</a:t>
            </a:r>
            <a:r>
              <a:rPr lang="en-US" dirty="0" smtClean="0"/>
              <a:t> </a:t>
            </a:r>
            <a:r>
              <a:rPr lang="en-US" dirty="0"/>
              <a:t>as a zero-textbook-cost certificate </a:t>
            </a:r>
            <a:r>
              <a:rPr lang="en-US" dirty="0" smtClean="0"/>
              <a:t>program</a:t>
            </a:r>
            <a:endParaRPr lang="en-US" dirty="0"/>
          </a:p>
          <a:p>
            <a:r>
              <a:rPr lang="en-US" dirty="0" smtClean="0"/>
              <a:t>Prioritize the degree or certificate from existing OER materials before creating new content</a:t>
            </a:r>
            <a:endParaRPr lang="en-US" dirty="0"/>
          </a:p>
        </p:txBody>
      </p:sp>
    </p:spTree>
    <p:extLst>
      <p:ext uri="{BB962C8B-B14F-4D97-AF65-F5344CB8AC3E}">
        <p14:creationId xmlns:p14="http://schemas.microsoft.com/office/powerpoint/2010/main" val="3915813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82296" indent="0">
              <a:buNone/>
            </a:pPr>
            <a:r>
              <a:rPr lang="en-US" dirty="0"/>
              <a:t>Develop and implement a degree that </a:t>
            </a:r>
            <a:r>
              <a:rPr lang="en-US" u="sng" dirty="0"/>
              <a:t>other community college districts</a:t>
            </a:r>
            <a:r>
              <a:rPr lang="en-US" dirty="0"/>
              <a:t> </a:t>
            </a:r>
            <a:r>
              <a:rPr lang="en-US" dirty="0" smtClean="0"/>
              <a:t>can use </a:t>
            </a:r>
            <a:r>
              <a:rPr lang="en-US" dirty="0"/>
              <a:t>or adapt, and post each degree, </a:t>
            </a:r>
            <a:r>
              <a:rPr lang="en-US" dirty="0" smtClean="0"/>
              <a:t>and             the </a:t>
            </a:r>
            <a:r>
              <a:rPr lang="en-US" dirty="0"/>
              <a:t>contents of the degree, on the online</a:t>
            </a:r>
          </a:p>
          <a:p>
            <a:pPr marL="82296" indent="0">
              <a:buNone/>
            </a:pPr>
            <a:r>
              <a:rPr lang="en-US" dirty="0" smtClean="0"/>
              <a:t>clearinghouse </a:t>
            </a:r>
            <a:r>
              <a:rPr lang="en-US" dirty="0"/>
              <a:t>of </a:t>
            </a:r>
            <a:r>
              <a:rPr lang="en-US" dirty="0" smtClean="0"/>
              <a:t>information---California Digital Open Source Library.</a:t>
            </a:r>
            <a:endParaRPr lang="en-US" dirty="0"/>
          </a:p>
        </p:txBody>
      </p:sp>
    </p:spTree>
    <p:extLst>
      <p:ext uri="{BB962C8B-B14F-4D97-AF65-F5344CB8AC3E}">
        <p14:creationId xmlns:p14="http://schemas.microsoft.com/office/powerpoint/2010/main" val="1820584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r>
              <a:rPr lang="en-US" dirty="0" smtClean="0"/>
              <a:t>Consult with the local academic senate</a:t>
            </a:r>
          </a:p>
          <a:p>
            <a:endParaRPr lang="en-US" dirty="0"/>
          </a:p>
          <a:p>
            <a:r>
              <a:rPr lang="en-US" dirty="0" smtClean="0"/>
              <a:t>Use a multimember team approach…that includes faculty, college administrators, and other content-focused staff, including, but not limited to, librarians, instructional designers, and technology experts. </a:t>
            </a:r>
            <a:endParaRPr lang="en-US" dirty="0"/>
          </a:p>
        </p:txBody>
      </p:sp>
    </p:spTree>
    <p:extLst>
      <p:ext uri="{BB962C8B-B14F-4D97-AF65-F5344CB8AC3E}">
        <p14:creationId xmlns:p14="http://schemas.microsoft.com/office/powerpoint/2010/main" val="15703382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a:t>
            </a:r>
            <a:endParaRPr lang="en-US" dirty="0"/>
          </a:p>
        </p:txBody>
      </p:sp>
      <p:sp>
        <p:nvSpPr>
          <p:cNvPr id="3" name="Content Placeholder 2"/>
          <p:cNvSpPr>
            <a:spLocks noGrp="1"/>
          </p:cNvSpPr>
          <p:nvPr>
            <p:ph idx="1"/>
          </p:nvPr>
        </p:nvSpPr>
        <p:spPr/>
        <p:txBody>
          <a:bodyPr/>
          <a:lstStyle/>
          <a:p>
            <a:pPr marL="82296" indent="0">
              <a:buNone/>
            </a:pPr>
            <a:r>
              <a:rPr lang="en-US" dirty="0" smtClean="0"/>
              <a:t>Strive to implement degrees by the first term of the 2018-19 academic year.</a:t>
            </a:r>
          </a:p>
          <a:p>
            <a:pPr marL="82296" indent="0">
              <a:buNone/>
            </a:pPr>
            <a:endParaRPr lang="en-US" dirty="0"/>
          </a:p>
          <a:p>
            <a:pPr marL="82296" indent="0">
              <a:buNone/>
            </a:pPr>
            <a:r>
              <a:rPr lang="en-US" dirty="0" smtClean="0"/>
              <a:t>CCC Chancellor’s Office shall award an initial round of grants no later than </a:t>
            </a:r>
          </a:p>
          <a:p>
            <a:pPr marL="82296" indent="0">
              <a:buNone/>
            </a:pPr>
            <a:r>
              <a:rPr lang="en-US" dirty="0" smtClean="0"/>
              <a:t>January 1, 2017.</a:t>
            </a:r>
            <a:endParaRPr lang="en-US" dirty="0"/>
          </a:p>
        </p:txBody>
      </p:sp>
    </p:spTree>
    <p:extLst>
      <p:ext uri="{BB962C8B-B14F-4D97-AF65-F5344CB8AC3E}">
        <p14:creationId xmlns:p14="http://schemas.microsoft.com/office/powerpoint/2010/main" val="735269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Legislative Analyst Office </a:t>
            </a:r>
            <a:br>
              <a:rPr lang="en-US" dirty="0" smtClean="0"/>
            </a:br>
            <a:r>
              <a:rPr lang="en-US" dirty="0" smtClean="0"/>
              <a:t>(LAO) Report</a:t>
            </a:r>
            <a:endParaRPr lang="en-US" dirty="0"/>
          </a:p>
        </p:txBody>
      </p:sp>
      <p:sp>
        <p:nvSpPr>
          <p:cNvPr id="3" name="Content Placeholder 2"/>
          <p:cNvSpPr>
            <a:spLocks noGrp="1"/>
          </p:cNvSpPr>
          <p:nvPr>
            <p:ph idx="1"/>
          </p:nvPr>
        </p:nvSpPr>
        <p:spPr/>
        <p:txBody>
          <a:bodyPr>
            <a:normAutofit/>
          </a:bodyPr>
          <a:lstStyle/>
          <a:p>
            <a:endParaRPr lang="en-US" dirty="0" smtClean="0">
              <a:hlinkClick r:id="rId2"/>
            </a:endParaRPr>
          </a:p>
          <a:p>
            <a:r>
              <a:rPr lang="en-US" dirty="0" smtClean="0">
                <a:hlinkClick r:id="rId2"/>
              </a:rPr>
              <a:t>The </a:t>
            </a:r>
            <a:r>
              <a:rPr lang="en-US" dirty="0">
                <a:hlinkClick r:id="rId2"/>
              </a:rPr>
              <a:t>2016-17 </a:t>
            </a:r>
            <a:r>
              <a:rPr lang="en-US" dirty="0" smtClean="0">
                <a:hlinkClick r:id="rId2"/>
              </a:rPr>
              <a:t>Budget:  Assessing </a:t>
            </a:r>
            <a:r>
              <a:rPr lang="en-US" dirty="0">
                <a:hlinkClick r:id="rId2"/>
              </a:rPr>
              <a:t>the Governor’s Zero-Textbook-Cost Proposal</a:t>
            </a:r>
          </a:p>
          <a:p>
            <a:endParaRPr lang="en-US" dirty="0" smtClean="0">
              <a:hlinkClick r:id="rId2"/>
            </a:endParaRPr>
          </a:p>
          <a:p>
            <a:endParaRPr lang="en-US" dirty="0">
              <a:hlinkClick r:id="rId2"/>
            </a:endParaRPr>
          </a:p>
          <a:p>
            <a:r>
              <a:rPr lang="en-US" dirty="0" smtClean="0">
                <a:hlinkClick r:id="rId2"/>
              </a:rPr>
              <a:t>http</a:t>
            </a:r>
            <a:r>
              <a:rPr lang="en-US" dirty="0">
                <a:hlinkClick r:id="rId2"/>
              </a:rPr>
              <a:t>://</a:t>
            </a:r>
            <a:r>
              <a:rPr lang="en-US" dirty="0" smtClean="0">
                <a:hlinkClick r:id="rId2"/>
              </a:rPr>
              <a:t>www.lao.ca.gov/Publications/Report/3392</a:t>
            </a:r>
            <a:endParaRPr lang="en-US" dirty="0" smtClean="0"/>
          </a:p>
          <a:p>
            <a:endParaRPr lang="en-US" dirty="0"/>
          </a:p>
          <a:p>
            <a:endParaRPr lang="en-US" dirty="0"/>
          </a:p>
        </p:txBody>
      </p:sp>
    </p:spTree>
    <p:extLst>
      <p:ext uri="{BB962C8B-B14F-4D97-AF65-F5344CB8AC3E}">
        <p14:creationId xmlns:p14="http://schemas.microsoft.com/office/powerpoint/2010/main" val="624180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Key Support Services for Successful OER Initiatives</a:t>
            </a:r>
            <a:endParaRPr lang="en-US" dirty="0"/>
          </a:p>
        </p:txBody>
      </p:sp>
      <p:sp>
        <p:nvSpPr>
          <p:cNvPr id="3" name="Content Placeholder 2"/>
          <p:cNvSpPr>
            <a:spLocks noGrp="1"/>
          </p:cNvSpPr>
          <p:nvPr>
            <p:ph idx="1"/>
          </p:nvPr>
        </p:nvSpPr>
        <p:spPr/>
        <p:txBody>
          <a:bodyPr/>
          <a:lstStyle/>
          <a:p>
            <a:r>
              <a:rPr lang="en-US" dirty="0" smtClean="0"/>
              <a:t>Provide training for faculty, instructional designers, and librarians.</a:t>
            </a:r>
          </a:p>
          <a:p>
            <a:r>
              <a:rPr lang="en-US" dirty="0" smtClean="0"/>
              <a:t>Provide individual help to instructors in finding, selecting, and adapting OER to meet course learning objectives.</a:t>
            </a:r>
          </a:p>
          <a:p>
            <a:r>
              <a:rPr lang="en-US" dirty="0" smtClean="0"/>
              <a:t>Certify materials.</a:t>
            </a:r>
          </a:p>
          <a:p>
            <a:r>
              <a:rPr lang="en-US" dirty="0" smtClean="0"/>
              <a:t>Make resulting OER publicly available.</a:t>
            </a:r>
          </a:p>
          <a:p>
            <a:r>
              <a:rPr lang="en-US" dirty="0" smtClean="0"/>
              <a:t>Provide evaluation data.</a:t>
            </a:r>
            <a:endParaRPr lang="en-US" dirty="0"/>
          </a:p>
        </p:txBody>
      </p:sp>
    </p:spTree>
    <p:extLst>
      <p:ext uri="{BB962C8B-B14F-4D97-AF65-F5344CB8AC3E}">
        <p14:creationId xmlns:p14="http://schemas.microsoft.com/office/powerpoint/2010/main" val="453042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8001000" cy="646331"/>
          </a:xfrm>
          <a:prstGeom prst="rect">
            <a:avLst/>
          </a:prstGeom>
          <a:noFill/>
        </p:spPr>
        <p:txBody>
          <a:bodyPr wrap="square" rtlCol="0">
            <a:spAutoFit/>
          </a:bodyPr>
          <a:lstStyle/>
          <a:p>
            <a:r>
              <a:rPr lang="en-US" sz="3600" dirty="0" smtClean="0"/>
              <a:t>Questions?</a:t>
            </a:r>
            <a:endParaRPr lang="en-US" sz="3600" dirty="0"/>
          </a:p>
        </p:txBody>
      </p:sp>
      <p:sp>
        <p:nvSpPr>
          <p:cNvPr id="4" name="TextBox 3"/>
          <p:cNvSpPr txBox="1"/>
          <p:nvPr/>
        </p:nvSpPr>
        <p:spPr>
          <a:xfrm>
            <a:off x="990600" y="1219200"/>
            <a:ext cx="8153400" cy="3785652"/>
          </a:xfrm>
          <a:prstGeom prst="rect">
            <a:avLst/>
          </a:prstGeom>
          <a:noFill/>
        </p:spPr>
        <p:txBody>
          <a:bodyPr wrap="square" rtlCol="0">
            <a:spAutoFit/>
          </a:bodyPr>
          <a:lstStyle/>
          <a:p>
            <a:pPr marL="342900" indent="-342900">
              <a:buFont typeface="Arial"/>
              <a:buChar char="•"/>
            </a:pPr>
            <a:r>
              <a:rPr lang="en-US" sz="2400" dirty="0" smtClean="0"/>
              <a:t>Cheryl </a:t>
            </a:r>
            <a:r>
              <a:rPr lang="en-US" sz="2400" dirty="0" err="1" smtClean="0"/>
              <a:t>Aschenbach</a:t>
            </a:r>
            <a:endParaRPr lang="en-US" sz="2400" dirty="0" smtClean="0"/>
          </a:p>
          <a:p>
            <a:pPr marL="342900" lvl="1" indent="-342900">
              <a:buFont typeface="Arial"/>
              <a:buChar char="•"/>
            </a:pPr>
            <a:r>
              <a:rPr lang="en-US" sz="2400" dirty="0"/>
              <a:t> </a:t>
            </a:r>
            <a:r>
              <a:rPr lang="en-US" sz="2400" dirty="0" smtClean="0"/>
              <a:t>    </a:t>
            </a:r>
            <a:r>
              <a:rPr lang="en-US" sz="2400" dirty="0" smtClean="0">
                <a:hlinkClick r:id="rId3"/>
              </a:rPr>
              <a:t>caschenbach@lassencollege.edu</a:t>
            </a:r>
            <a:endParaRPr lang="en-US" sz="2400" dirty="0" smtClean="0"/>
          </a:p>
          <a:p>
            <a:pPr marL="342900" lvl="1" indent="-342900">
              <a:buFont typeface="Arial"/>
              <a:buChar char="•"/>
            </a:pPr>
            <a:endParaRPr lang="en-US" sz="2400" dirty="0" smtClean="0"/>
          </a:p>
          <a:p>
            <a:pPr marL="342900" lvl="1" indent="-342900">
              <a:buFont typeface="Arial"/>
              <a:buChar char="•"/>
            </a:pPr>
            <a:r>
              <a:rPr lang="en-US" sz="2400" dirty="0" smtClean="0"/>
              <a:t>Dan Crump</a:t>
            </a:r>
          </a:p>
          <a:p>
            <a:pPr marL="342900" lvl="1" indent="-342900">
              <a:buFont typeface="Arial"/>
              <a:buChar char="•"/>
            </a:pPr>
            <a:r>
              <a:rPr lang="en-US" sz="2400" dirty="0"/>
              <a:t> </a:t>
            </a:r>
            <a:r>
              <a:rPr lang="en-US" sz="2400" dirty="0" smtClean="0"/>
              <a:t>    </a:t>
            </a:r>
            <a:r>
              <a:rPr lang="en-US" sz="2400" dirty="0" smtClean="0">
                <a:hlinkClick r:id="rId4"/>
              </a:rPr>
              <a:t>crumpd@arc.losrios.edu</a:t>
            </a:r>
            <a:endParaRPr lang="en-US" sz="2400" dirty="0" smtClean="0"/>
          </a:p>
          <a:p>
            <a:pPr marL="342900" lvl="1" indent="-342900">
              <a:buFont typeface="Arial"/>
              <a:buChar char="•"/>
            </a:pPr>
            <a:endParaRPr lang="en-US" sz="2400" dirty="0" smtClean="0"/>
          </a:p>
          <a:p>
            <a:pPr marL="342900" lvl="1" indent="-342900">
              <a:buFont typeface="Arial"/>
              <a:buChar char="•"/>
            </a:pPr>
            <a:r>
              <a:rPr lang="en-US" sz="2400" dirty="0" smtClean="0"/>
              <a:t>Dolores Davison</a:t>
            </a:r>
          </a:p>
          <a:p>
            <a:pPr marL="342900" lvl="1" indent="-342900">
              <a:buFont typeface="Arial"/>
              <a:buChar char="•"/>
            </a:pPr>
            <a:r>
              <a:rPr lang="en-US" sz="2400" dirty="0"/>
              <a:t> </a:t>
            </a:r>
            <a:r>
              <a:rPr lang="en-US" sz="2400" dirty="0" smtClean="0"/>
              <a:t>    </a:t>
            </a:r>
            <a:r>
              <a:rPr lang="en-US" sz="2400" dirty="0" smtClean="0">
                <a:hlinkClick r:id="rId5"/>
              </a:rPr>
              <a:t>davisondolores@fhda.edu</a:t>
            </a:r>
            <a:endParaRPr lang="en-US" sz="2400" dirty="0" smtClean="0"/>
          </a:p>
          <a:p>
            <a:pPr marL="342900" lvl="1" indent="-342900">
              <a:buFont typeface="Arial"/>
              <a:buChar char="•"/>
            </a:pPr>
            <a:endParaRPr lang="en-US" sz="2400" dirty="0" smtClean="0"/>
          </a:p>
          <a:p>
            <a:pPr marL="342900" indent="-342900">
              <a:buFont typeface="Arial"/>
              <a:buChar char="•"/>
            </a:pPr>
            <a:endParaRPr lang="en-US" sz="2400" dirty="0"/>
          </a:p>
        </p:txBody>
      </p:sp>
    </p:spTree>
    <p:extLst>
      <p:ext uri="{BB962C8B-B14F-4D97-AF65-F5344CB8AC3E}">
        <p14:creationId xmlns:p14="http://schemas.microsoft.com/office/powerpoint/2010/main" val="85326310"/>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extBox 1"/>
          <p:cNvSpPr txBox="1"/>
          <p:nvPr/>
        </p:nvSpPr>
        <p:spPr>
          <a:xfrm>
            <a:off x="990600" y="152400"/>
            <a:ext cx="5029200" cy="646331"/>
          </a:xfrm>
          <a:prstGeom prst="rect">
            <a:avLst/>
          </a:prstGeom>
          <a:noFill/>
        </p:spPr>
        <p:txBody>
          <a:bodyPr wrap="square" rtlCol="0">
            <a:spAutoFit/>
          </a:bodyPr>
          <a:lstStyle/>
          <a:p>
            <a:r>
              <a:rPr lang="en-US" sz="3600" dirty="0" smtClean="0"/>
              <a:t>What is OER?</a:t>
            </a:r>
            <a:endParaRPr lang="en-US" sz="3600" dirty="0"/>
          </a:p>
        </p:txBody>
      </p:sp>
      <p:sp>
        <p:nvSpPr>
          <p:cNvPr id="4" name="TextBox 3"/>
          <p:cNvSpPr txBox="1"/>
          <p:nvPr/>
        </p:nvSpPr>
        <p:spPr>
          <a:xfrm>
            <a:off x="990600" y="1295400"/>
            <a:ext cx="8153400" cy="4524315"/>
          </a:xfrm>
          <a:prstGeom prst="rect">
            <a:avLst/>
          </a:prstGeom>
          <a:noFill/>
        </p:spPr>
        <p:txBody>
          <a:bodyPr wrap="square" rtlCol="0">
            <a:spAutoFit/>
          </a:bodyPr>
          <a:lstStyle/>
          <a:p>
            <a:pPr marL="285750" indent="-285750">
              <a:buFont typeface="Arial"/>
              <a:buChar char="•"/>
            </a:pPr>
            <a:r>
              <a:rPr lang="en-US" sz="2400" dirty="0" smtClean="0"/>
              <a:t>Open Education Resources</a:t>
            </a:r>
          </a:p>
          <a:p>
            <a:pPr lvl="1"/>
            <a:r>
              <a:rPr lang="en-US" sz="2400" dirty="0"/>
              <a:t>	</a:t>
            </a:r>
            <a:r>
              <a:rPr lang="en-US" sz="2400" dirty="0" smtClean="0"/>
              <a:t>Teaching and learning materials that are freely 	available online for everyone to use, whether you 	are an instructor, student, or self-learner. </a:t>
            </a:r>
          </a:p>
          <a:p>
            <a:pPr marL="285750" indent="-285750">
              <a:buFont typeface="Arial"/>
              <a:buChar char="•"/>
            </a:pPr>
            <a:endParaRPr lang="en-US" sz="2400" dirty="0"/>
          </a:p>
          <a:p>
            <a:pPr marL="285750" indent="-285750">
              <a:buFont typeface="Arial"/>
              <a:buChar char="•"/>
            </a:pPr>
            <a:r>
              <a:rPr lang="en-US" sz="2400" dirty="0" smtClean="0"/>
              <a:t>Examples of OER include: course modules, syllabi, lectures, homework assignments, lab and classroom activities, pedagogical materials, games, simulations, and many more resources contained in digital media collections from around the world. (as defined by </a:t>
            </a:r>
            <a:r>
              <a:rPr lang="en-US" sz="2400" dirty="0" smtClean="0">
                <a:hlinkClick r:id="rId3"/>
              </a:rPr>
              <a:t>www.oercommons.org</a:t>
            </a:r>
            <a:r>
              <a:rPr lang="en-US" sz="2400" dirty="0" smtClean="0"/>
              <a:t>)</a:t>
            </a:r>
          </a:p>
          <a:p>
            <a:pPr marL="285750" indent="-285750">
              <a:buFont typeface="Arial"/>
              <a:buChar char="•"/>
            </a:pPr>
            <a:endParaRPr lang="en-US" sz="2400" dirty="0" smtClean="0"/>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But…</a:t>
            </a:r>
            <a:endParaRPr lang="en-US" dirty="0"/>
          </a:p>
        </p:txBody>
      </p:sp>
      <p:sp>
        <p:nvSpPr>
          <p:cNvPr id="3" name="Subtitle 2"/>
          <p:cNvSpPr>
            <a:spLocks noGrp="1"/>
          </p:cNvSpPr>
          <p:nvPr>
            <p:ph type="subTitle" idx="1"/>
          </p:nvPr>
        </p:nvSpPr>
        <p:spPr>
          <a:xfrm>
            <a:off x="1432560" y="1850064"/>
            <a:ext cx="7406640" cy="3407736"/>
          </a:xfrm>
        </p:spPr>
        <p:txBody>
          <a:bodyPr>
            <a:normAutofit/>
          </a:bodyPr>
          <a:lstStyle/>
          <a:p>
            <a:endParaRPr lang="en-US" dirty="0" smtClean="0"/>
          </a:p>
          <a:p>
            <a:r>
              <a:rPr lang="en-US" sz="3600" dirty="0" smtClean="0"/>
              <a:t>OER most often refers </a:t>
            </a:r>
            <a:r>
              <a:rPr lang="en-US" sz="3600" dirty="0"/>
              <a:t>to open access textbooks and ancillary materials that are available at </a:t>
            </a:r>
            <a:r>
              <a:rPr lang="en-US" sz="3600" u="sng" dirty="0"/>
              <a:t>little or no cost</a:t>
            </a:r>
            <a:r>
              <a:rPr lang="en-US" sz="3600" dirty="0"/>
              <a:t> to students</a:t>
            </a:r>
          </a:p>
          <a:p>
            <a:endParaRPr lang="en-US" dirty="0"/>
          </a:p>
        </p:txBody>
      </p:sp>
    </p:spTree>
    <p:extLst>
      <p:ext uri="{BB962C8B-B14F-4D97-AF65-F5344CB8AC3E}">
        <p14:creationId xmlns:p14="http://schemas.microsoft.com/office/powerpoint/2010/main" val="140061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79" name="Shape 179"/>
          <p:cNvSpPr/>
          <p:nvPr/>
        </p:nvSpPr>
        <p:spPr>
          <a:xfrm>
            <a:off x="0" y="0"/>
            <a:ext cx="6858000" cy="6858000"/>
          </a:xfrm>
          <a:prstGeom prst="rect">
            <a:avLst/>
          </a:prstGeom>
          <a:solidFill>
            <a:schemeClr val="lt1">
              <a:alpha val="89803"/>
            </a:schemeClr>
          </a:solidFill>
          <a:ln w="76200" cap="flat">
            <a:noFill/>
            <a:prstDash val="solid"/>
            <a:round/>
            <a:headEnd type="none" w="med" len="med"/>
            <a:tailEnd type="none" w="med" len="med"/>
          </a:ln>
        </p:spPr>
        <p:txBody>
          <a:bodyPr lIns="274300" tIns="182875" rIns="274300" bIns="182875" anchor="t" anchorCtr="0">
            <a:noAutofit/>
          </a:bodyPr>
          <a:lstStyle/>
          <a:p>
            <a:pPr marL="0" marR="0" lvl="0" indent="127000" algn="l" rtl="0">
              <a:spcBef>
                <a:spcPts val="0"/>
              </a:spcBef>
              <a:buClr>
                <a:schemeClr val="dk1"/>
              </a:buClr>
              <a:buFont typeface="Arial"/>
              <a:buNone/>
            </a:pPr>
            <a:endParaRPr sz="2000" b="0" i="0" u="none" strike="noStrike" cap="none" baseline="0" dirty="0">
              <a:solidFill>
                <a:schemeClr val="dk1"/>
              </a:solidFill>
              <a:latin typeface="Calibri"/>
              <a:ea typeface="Calibri"/>
              <a:cs typeface="Calibri"/>
              <a:sym typeface="Calibri"/>
            </a:endParaRPr>
          </a:p>
        </p:txBody>
      </p:sp>
      <p:pic>
        <p:nvPicPr>
          <p:cNvPr id="180" name="Shape 180"/>
          <p:cNvPicPr preferRelativeResize="0"/>
          <p:nvPr/>
        </p:nvPicPr>
        <p:blipFill rotWithShape="1">
          <a:blip r:embed="rId4">
            <a:alphaModFix/>
          </a:blip>
          <a:srcRect/>
          <a:stretch/>
        </p:blipFill>
        <p:spPr>
          <a:xfrm>
            <a:off x="7772400" y="228600"/>
            <a:ext cx="1072367" cy="1168400"/>
          </a:xfrm>
          <a:prstGeom prst="rect">
            <a:avLst/>
          </a:prstGeom>
          <a:noFill/>
          <a:ln w="38100" cap="sq">
            <a:solidFill>
              <a:srgbClr val="000000"/>
            </a:solidFill>
            <a:prstDash val="solid"/>
            <a:miter/>
            <a:headEnd type="none" w="med" len="med"/>
            <a:tailEnd type="none" w="med" len="med"/>
          </a:ln>
        </p:spPr>
      </p:pic>
      <p:sp>
        <p:nvSpPr>
          <p:cNvPr id="12" name="TextBox 11"/>
          <p:cNvSpPr txBox="1"/>
          <p:nvPr/>
        </p:nvSpPr>
        <p:spPr>
          <a:xfrm>
            <a:off x="38100" y="133827"/>
            <a:ext cx="6705600" cy="6647973"/>
          </a:xfrm>
          <a:prstGeom prst="rect">
            <a:avLst/>
          </a:prstGeom>
          <a:noFill/>
        </p:spPr>
        <p:txBody>
          <a:bodyPr wrap="square" rtlCol="0">
            <a:spAutoFit/>
          </a:bodyPr>
          <a:lstStyle/>
          <a:p>
            <a:pPr algn="ctr"/>
            <a:r>
              <a:rPr lang="en-US" sz="2800" b="1" dirty="0" smtClean="0"/>
              <a:t>Why should OER matter to students?</a:t>
            </a:r>
          </a:p>
          <a:p>
            <a:pPr algn="ctr"/>
            <a:endParaRPr lang="en-US" sz="2400" b="1" dirty="0"/>
          </a:p>
          <a:p>
            <a:pPr algn="ctr"/>
            <a:r>
              <a:rPr lang="en-US" sz="2200" b="1" dirty="0" smtClean="0"/>
              <a:t>How much are your textbooks costing students per semester/quarter? </a:t>
            </a:r>
          </a:p>
          <a:p>
            <a:endParaRPr lang="en-US" sz="2200" dirty="0"/>
          </a:p>
          <a:p>
            <a:pPr algn="ctr"/>
            <a:r>
              <a:rPr lang="en-US" sz="2200" b="1" dirty="0" smtClean="0">
                <a:solidFill>
                  <a:srgbClr val="FF0000"/>
                </a:solidFill>
              </a:rPr>
              <a:t>Example</a:t>
            </a:r>
            <a:r>
              <a:rPr lang="en-US" sz="2200" dirty="0" smtClean="0">
                <a:solidFill>
                  <a:srgbClr val="FF0000"/>
                </a:solidFill>
              </a:rPr>
              <a:t> </a:t>
            </a:r>
          </a:p>
          <a:p>
            <a:pPr algn="ctr"/>
            <a:r>
              <a:rPr lang="en-US" sz="2200" b="1" dirty="0" smtClean="0"/>
              <a:t>Introduction to Child Development</a:t>
            </a:r>
          </a:p>
          <a:p>
            <a:pPr algn="ctr"/>
            <a:endParaRPr lang="en-US" sz="2200" dirty="0" smtClean="0"/>
          </a:p>
          <a:p>
            <a:r>
              <a:rPr lang="en-US" sz="2200" dirty="0" smtClean="0"/>
              <a:t>Commercial publishers hold a monopoly on the 2 primary textbooks for this course, with revised editions published every 3 years:</a:t>
            </a:r>
          </a:p>
          <a:p>
            <a:endParaRPr lang="en-US" sz="2200" dirty="0" smtClean="0"/>
          </a:p>
          <a:p>
            <a:pPr marL="342900" indent="-342900">
              <a:buFont typeface="Arial"/>
              <a:buChar char="•"/>
            </a:pPr>
            <a:r>
              <a:rPr lang="en-US" sz="2200" i="1" dirty="0" smtClean="0"/>
              <a:t>Developing </a:t>
            </a:r>
            <a:r>
              <a:rPr lang="en-US" sz="2200" i="1" dirty="0"/>
              <a:t>Person</a:t>
            </a:r>
            <a:r>
              <a:rPr lang="en-US" sz="2200" dirty="0"/>
              <a:t>, pub Worth, </a:t>
            </a:r>
            <a:r>
              <a:rPr lang="en-US" sz="2200" dirty="0">
                <a:solidFill>
                  <a:srgbClr val="FF0000"/>
                </a:solidFill>
              </a:rPr>
              <a:t>$</a:t>
            </a:r>
            <a:r>
              <a:rPr lang="en-US" sz="2200" dirty="0" smtClean="0">
                <a:solidFill>
                  <a:srgbClr val="FF0000"/>
                </a:solidFill>
              </a:rPr>
              <a:t>197</a:t>
            </a:r>
          </a:p>
          <a:p>
            <a:pPr marL="342900" indent="-342900">
              <a:buFont typeface="Arial"/>
              <a:buChar char="•"/>
            </a:pPr>
            <a:r>
              <a:rPr lang="en-US" sz="2200" i="1" dirty="0" smtClean="0"/>
              <a:t>The </a:t>
            </a:r>
            <a:r>
              <a:rPr lang="en-US" sz="2200" i="1" dirty="0"/>
              <a:t>Developing Child</a:t>
            </a:r>
            <a:r>
              <a:rPr lang="en-US" sz="2200" dirty="0"/>
              <a:t>, pub Bee &amp; </a:t>
            </a:r>
            <a:r>
              <a:rPr lang="en-US" sz="2200" dirty="0" smtClean="0"/>
              <a:t>Boyd, </a:t>
            </a:r>
            <a:r>
              <a:rPr lang="en-US" sz="2200" dirty="0" smtClean="0">
                <a:solidFill>
                  <a:srgbClr val="FF0000"/>
                </a:solidFill>
              </a:rPr>
              <a:t>$209</a:t>
            </a:r>
          </a:p>
          <a:p>
            <a:pPr marL="342900" indent="-342900">
              <a:buFont typeface="Arial"/>
              <a:buChar char="•"/>
            </a:pPr>
            <a:endParaRPr lang="en-US" sz="2200" b="1" dirty="0">
              <a:solidFill>
                <a:srgbClr val="FF0000"/>
              </a:solidFill>
            </a:endParaRPr>
          </a:p>
          <a:p>
            <a:r>
              <a:rPr lang="en-US" sz="2200" b="1" dirty="0" smtClean="0">
                <a:solidFill>
                  <a:srgbClr val="FF0000"/>
                </a:solidFill>
              </a:rPr>
              <a:t>In the California Community Colleges alone, more than 1000 students enroll in this course EACH SEMESTER. A low cost OER alternative would save students $100 or more.</a:t>
            </a:r>
            <a:endParaRPr lang="en-US" sz="2200" b="1" dirty="0" smtClean="0">
              <a:solidFill>
                <a:schemeClr val="tx1"/>
              </a:solidFill>
            </a:endParaRPr>
          </a:p>
        </p:txBody>
      </p:sp>
    </p:spTree>
    <p:extLst>
      <p:ext uri="{BB962C8B-B14F-4D97-AF65-F5344CB8AC3E}">
        <p14:creationId xmlns:p14="http://schemas.microsoft.com/office/powerpoint/2010/main" val="211008697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Articulation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Wait a minute!</a:t>
            </a:r>
          </a:p>
          <a:p>
            <a:endParaRPr lang="en-US" dirty="0" smtClean="0"/>
          </a:p>
          <a:p>
            <a:r>
              <a:rPr lang="en-US" dirty="0" smtClean="0"/>
              <a:t>Is adopting OER as the instructional materials for my course going to screw up the articulation agreements (and ADT qualification) that my college has with the UCs and CSUs?</a:t>
            </a:r>
            <a:endParaRPr lang="en-US" dirty="0"/>
          </a:p>
        </p:txBody>
      </p:sp>
    </p:spTree>
    <p:extLst>
      <p:ext uri="{BB962C8B-B14F-4D97-AF65-F5344CB8AC3E}">
        <p14:creationId xmlns:p14="http://schemas.microsoft.com/office/powerpoint/2010/main" val="3851706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7200" dirty="0" smtClean="0"/>
              <a:t/>
            </a:r>
            <a:br>
              <a:rPr lang="en-US" sz="7200" dirty="0" smtClean="0"/>
            </a:br>
            <a:r>
              <a:rPr lang="en-US" sz="7200" dirty="0"/>
              <a:t/>
            </a:r>
            <a:br>
              <a:rPr lang="en-US" sz="7200" dirty="0"/>
            </a:br>
            <a:r>
              <a:rPr lang="en-US" sz="7200" dirty="0" smtClean="0"/>
              <a:t>Nope!</a:t>
            </a:r>
            <a:endParaRPr lang="en-US" sz="7200" dirty="0"/>
          </a:p>
        </p:txBody>
      </p:sp>
    </p:spTree>
    <p:extLst>
      <p:ext uri="{BB962C8B-B14F-4D97-AF65-F5344CB8AC3E}">
        <p14:creationId xmlns:p14="http://schemas.microsoft.com/office/powerpoint/2010/main" val="257788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Responses from UC and CSU system articulation leadership:</a:t>
            </a:r>
            <a:endParaRPr lang="en-US" dirty="0"/>
          </a:p>
        </p:txBody>
      </p:sp>
      <p:sp>
        <p:nvSpPr>
          <p:cNvPr id="3" name="Content Placeholder 2"/>
          <p:cNvSpPr>
            <a:spLocks noGrp="1"/>
          </p:cNvSpPr>
          <p:nvPr>
            <p:ph sz="half" idx="1"/>
          </p:nvPr>
        </p:nvSpPr>
        <p:spPr/>
        <p:txBody>
          <a:bodyPr>
            <a:normAutofit fontScale="70000" lnSpcReduction="20000"/>
          </a:bodyPr>
          <a:lstStyle/>
          <a:p>
            <a:pPr marL="82296" indent="0">
              <a:buNone/>
            </a:pPr>
            <a:endParaRPr lang="en-US" dirty="0" smtClean="0"/>
          </a:p>
          <a:p>
            <a:pPr marL="82296" indent="0">
              <a:buNone/>
            </a:pPr>
            <a:r>
              <a:rPr lang="en-US" dirty="0" smtClean="0"/>
              <a:t>“For </a:t>
            </a:r>
            <a:r>
              <a:rPr lang="en-US" dirty="0"/>
              <a:t>UC, </a:t>
            </a:r>
            <a:r>
              <a:rPr lang="en-US" dirty="0" smtClean="0"/>
              <a:t> it’s </a:t>
            </a:r>
            <a:r>
              <a:rPr lang="en-US" dirty="0"/>
              <a:t>fine to use assembled materials or Open Educational Resources, so long as they’re as stable and publicly available as published textbooks (and not a list of links). </a:t>
            </a:r>
            <a:r>
              <a:rPr lang="en-US" dirty="0" smtClean="0"/>
              <a:t>“</a:t>
            </a:r>
            <a:endParaRPr lang="en-US" dirty="0"/>
          </a:p>
          <a:p>
            <a:pPr marL="82296" indent="0">
              <a:buNone/>
            </a:pPr>
            <a:endParaRPr lang="en-US" dirty="0" smtClean="0"/>
          </a:p>
          <a:p>
            <a:endParaRPr lang="en-US" dirty="0"/>
          </a:p>
          <a:p>
            <a:pPr marL="82296" indent="0">
              <a:buNone/>
            </a:pPr>
            <a:endParaRPr lang="en-US" dirty="0" smtClean="0"/>
          </a:p>
          <a:p>
            <a:pPr marL="82296" indent="0">
              <a:buNone/>
            </a:pPr>
            <a:r>
              <a:rPr lang="en-US" dirty="0" smtClean="0"/>
              <a:t>Nancy </a:t>
            </a:r>
            <a:r>
              <a:rPr lang="en-US" dirty="0" err="1"/>
              <a:t>Purcille</a:t>
            </a:r>
            <a:endParaRPr lang="en-US" dirty="0"/>
          </a:p>
          <a:p>
            <a:pPr marL="82296" indent="0">
              <a:buNone/>
            </a:pPr>
            <a:r>
              <a:rPr lang="en-US" dirty="0"/>
              <a:t>Transfer Articulation </a:t>
            </a:r>
            <a:r>
              <a:rPr lang="en-US" dirty="0" smtClean="0"/>
              <a:t>Coordinator</a:t>
            </a:r>
            <a:endParaRPr lang="en-US" dirty="0"/>
          </a:p>
          <a:p>
            <a:pPr marL="82296" indent="0">
              <a:buNone/>
            </a:pPr>
            <a:r>
              <a:rPr lang="en-US" dirty="0"/>
              <a:t>University of California, Office of the President</a:t>
            </a:r>
          </a:p>
          <a:p>
            <a:endParaRPr lang="en-US" dirty="0"/>
          </a:p>
        </p:txBody>
      </p:sp>
      <p:sp>
        <p:nvSpPr>
          <p:cNvPr id="4" name="Content Placeholder 3"/>
          <p:cNvSpPr>
            <a:spLocks noGrp="1"/>
          </p:cNvSpPr>
          <p:nvPr>
            <p:ph sz="half" idx="2"/>
          </p:nvPr>
        </p:nvSpPr>
        <p:spPr/>
        <p:txBody>
          <a:bodyPr>
            <a:normAutofit fontScale="70000" lnSpcReduction="20000"/>
          </a:bodyPr>
          <a:lstStyle/>
          <a:p>
            <a:pPr marL="82296" indent="0">
              <a:buNone/>
            </a:pPr>
            <a:endParaRPr lang="en-US" dirty="0" smtClean="0"/>
          </a:p>
          <a:p>
            <a:pPr marL="82296" indent="0">
              <a:buNone/>
            </a:pPr>
            <a:r>
              <a:rPr lang="en-US" dirty="0" smtClean="0"/>
              <a:t>“Same </a:t>
            </a:r>
            <a:r>
              <a:rPr lang="en-US" dirty="0"/>
              <a:t>for the </a:t>
            </a:r>
            <a:r>
              <a:rPr lang="en-US" dirty="0" smtClean="0"/>
              <a:t>CSU.”</a:t>
            </a:r>
            <a:endParaRPr lang="en-US" dirty="0"/>
          </a:p>
          <a:p>
            <a:endParaRPr lang="en-US" dirty="0"/>
          </a:p>
          <a:p>
            <a:endParaRPr lang="en-US" dirty="0" smtClean="0"/>
          </a:p>
          <a:p>
            <a:endParaRPr lang="en-US" dirty="0"/>
          </a:p>
          <a:p>
            <a:endParaRPr lang="en-US" dirty="0" smtClean="0"/>
          </a:p>
          <a:p>
            <a:pPr marL="82296" indent="0">
              <a:buNone/>
            </a:pPr>
            <a:endParaRPr lang="en-US" dirty="0" smtClean="0"/>
          </a:p>
          <a:p>
            <a:endParaRPr lang="en-US" dirty="0"/>
          </a:p>
          <a:p>
            <a:pPr marL="82296" indent="0">
              <a:buNone/>
            </a:pPr>
            <a:endParaRPr lang="en-US" dirty="0" smtClean="0"/>
          </a:p>
          <a:p>
            <a:pPr marL="82296" indent="0">
              <a:buNone/>
            </a:pPr>
            <a:r>
              <a:rPr lang="en-US" dirty="0" smtClean="0"/>
              <a:t>Ken O’Donnell</a:t>
            </a:r>
          </a:p>
          <a:p>
            <a:pPr marL="82296" indent="0">
              <a:buNone/>
            </a:pPr>
            <a:r>
              <a:rPr lang="en-US" dirty="0" smtClean="0"/>
              <a:t>Senior </a:t>
            </a:r>
            <a:r>
              <a:rPr lang="en-US" dirty="0"/>
              <a:t>Director, </a:t>
            </a:r>
            <a:r>
              <a:rPr lang="en-US" dirty="0" smtClean="0"/>
              <a:t> Student Engagement and </a:t>
            </a:r>
            <a:r>
              <a:rPr lang="en-US" dirty="0"/>
              <a:t>Academic Initiatives and </a:t>
            </a:r>
            <a:r>
              <a:rPr lang="en-US" dirty="0" smtClean="0"/>
              <a:t>Partnerships</a:t>
            </a:r>
          </a:p>
          <a:p>
            <a:pPr marL="82296" indent="0">
              <a:buNone/>
            </a:pPr>
            <a:r>
              <a:rPr lang="en-US" dirty="0" smtClean="0"/>
              <a:t>CSU </a:t>
            </a:r>
            <a:r>
              <a:rPr lang="en-US" dirty="0"/>
              <a:t>Office of the Chancellor</a:t>
            </a:r>
          </a:p>
          <a:p>
            <a:endParaRPr lang="en-US" dirty="0"/>
          </a:p>
        </p:txBody>
      </p:sp>
    </p:spTree>
    <p:extLst>
      <p:ext uri="{BB962C8B-B14F-4D97-AF65-F5344CB8AC3E}">
        <p14:creationId xmlns:p14="http://schemas.microsoft.com/office/powerpoint/2010/main" val="21168410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Solstice.thmx</Template>
  <TotalTime>4094</TotalTime>
  <Words>1401</Words>
  <Application>Microsoft Macintosh PowerPoint</Application>
  <PresentationFormat>On-screen Show (4:3)</PresentationFormat>
  <Paragraphs>219</Paragraphs>
  <Slides>36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Gill Sans MT</vt:lpstr>
      <vt:lpstr>Verdana</vt:lpstr>
      <vt:lpstr>Wingdings 2</vt:lpstr>
      <vt:lpstr>Arial</vt:lpstr>
      <vt:lpstr>Solstice</vt:lpstr>
      <vt:lpstr>Open Educational Resources and AB 798 Grants</vt:lpstr>
      <vt:lpstr>Breakout Description</vt:lpstr>
      <vt:lpstr>Topics</vt:lpstr>
      <vt:lpstr>PowerPoint Presentation</vt:lpstr>
      <vt:lpstr>But…</vt:lpstr>
      <vt:lpstr>PowerPoint Presentation</vt:lpstr>
      <vt:lpstr>Articulation</vt:lpstr>
      <vt:lpstr>  Nope!</vt:lpstr>
      <vt:lpstr>Responses from UC and CSU system articulation leadership:</vt:lpstr>
      <vt:lpstr>  What can we do???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 798</vt:lpstr>
      <vt:lpstr>  What’s next?</vt:lpstr>
      <vt:lpstr>ASCCC OER Task Force</vt:lpstr>
      <vt:lpstr> What’s next?    (part deux-zwei-dos-due)</vt:lpstr>
      <vt:lpstr>Z-Degrees</vt:lpstr>
      <vt:lpstr>Developed or Being Developed at…</vt:lpstr>
      <vt:lpstr>Background Info</vt:lpstr>
      <vt:lpstr>What about California?</vt:lpstr>
      <vt:lpstr>Trailer Bill Budget Language--- AB 1602</vt:lpstr>
      <vt:lpstr>          Z-Degrees</vt:lpstr>
      <vt:lpstr>AB 1602 (Education Budget Trailer Bill)</vt:lpstr>
      <vt:lpstr>What will a z-degree be?</vt:lpstr>
      <vt:lpstr>And…</vt:lpstr>
      <vt:lpstr>And…</vt:lpstr>
      <vt:lpstr>And…</vt:lpstr>
      <vt:lpstr>Legislative Analyst Office  (LAO) Report</vt:lpstr>
      <vt:lpstr>Key Support Services for Successful OER Initiatives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Dykes, Theresa</dc:creator>
  <cp:lastModifiedBy>Cheryl Aschenbach</cp:lastModifiedBy>
  <cp:revision>109</cp:revision>
  <cp:lastPrinted>2016-02-25T01:56:09Z</cp:lastPrinted>
  <dcterms:modified xsi:type="dcterms:W3CDTF">2016-07-09T00:16:37Z</dcterms:modified>
</cp:coreProperties>
</file>