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86" r:id="rId4"/>
    <p:sldId id="292" r:id="rId5"/>
    <p:sldId id="293" r:id="rId6"/>
    <p:sldId id="295" r:id="rId7"/>
    <p:sldId id="294" r:id="rId8"/>
    <p:sldId id="304" r:id="rId9"/>
    <p:sldId id="306" r:id="rId10"/>
    <p:sldId id="311" r:id="rId11"/>
    <p:sldId id="308" r:id="rId12"/>
    <p:sldId id="309" r:id="rId13"/>
    <p:sldId id="310" r:id="rId14"/>
    <p:sldId id="305" r:id="rId15"/>
    <p:sldId id="316" r:id="rId16"/>
    <p:sldId id="315" r:id="rId17"/>
    <p:sldId id="314" r:id="rId18"/>
    <p:sldId id="312" r:id="rId19"/>
    <p:sldId id="313" r:id="rId20"/>
    <p:sldId id="318" r:id="rId21"/>
    <p:sldId id="317" r:id="rId22"/>
    <p:sldId id="300" r:id="rId23"/>
    <p:sldId id="299" r:id="rId24"/>
    <p:sldId id="287" r:id="rId25"/>
    <p:sldId id="296" r:id="rId26"/>
    <p:sldId id="297" r:id="rId27"/>
    <p:sldId id="298" r:id="rId28"/>
    <p:sldId id="302" r:id="rId29"/>
    <p:sldId id="320" r:id="rId30"/>
    <p:sldId id="319" r:id="rId31"/>
    <p:sldId id="279" r:id="rId3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7" autoAdjust="0"/>
    <p:restoredTop sz="95596" autoAdjust="0"/>
  </p:normalViewPr>
  <p:slideViewPr>
    <p:cSldViewPr>
      <p:cViewPr>
        <p:scale>
          <a:sx n="77" d="100"/>
          <a:sy n="77" d="100"/>
        </p:scale>
        <p:origin x="-2118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1B8D05-50EB-4E5F-8CDB-75821E1DCFD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8638AC-F770-4923-9F72-2B8B5FF8B732}">
      <dgm:prSet phldrT="[Text]" custT="1"/>
      <dgm:spPr/>
      <dgm:t>
        <a:bodyPr/>
        <a:lstStyle/>
        <a:p>
          <a:r>
            <a:rPr lang="en-US" sz="2000" b="1"/>
            <a:t>Orientation </a:t>
          </a:r>
          <a:r>
            <a:rPr lang="en-US" sz="2000" b="0"/>
            <a:t>(Online &amp; In Person)</a:t>
          </a:r>
        </a:p>
      </dgm:t>
    </dgm:pt>
    <dgm:pt modelId="{740C6A47-AB3D-4AFE-821A-F9AD39651314}" type="parTrans" cxnId="{96B865E4-622C-4448-B0EE-4583163C0ECB}">
      <dgm:prSet/>
      <dgm:spPr/>
      <dgm:t>
        <a:bodyPr/>
        <a:lstStyle/>
        <a:p>
          <a:endParaRPr lang="en-US"/>
        </a:p>
      </dgm:t>
    </dgm:pt>
    <dgm:pt modelId="{4FCD81CA-C873-4D7E-9BB6-5D5993423DF3}" type="sibTrans" cxnId="{96B865E4-622C-4448-B0EE-4583163C0ECB}">
      <dgm:prSet/>
      <dgm:spPr/>
      <dgm:t>
        <a:bodyPr/>
        <a:lstStyle/>
        <a:p>
          <a:endParaRPr lang="en-US"/>
        </a:p>
      </dgm:t>
    </dgm:pt>
    <dgm:pt modelId="{EDD130D2-CFC9-4B69-8367-5DA75C1E5938}">
      <dgm:prSet phldrT="[Text]" custT="1"/>
      <dgm:spPr>
        <a:solidFill>
          <a:schemeClr val="bg1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2000" b="1"/>
            <a:t>Assessment</a:t>
          </a:r>
          <a:r>
            <a:rPr lang="en-US" sz="2000"/>
            <a:t> </a:t>
          </a:r>
          <a:endParaRPr lang="en-US" sz="1600"/>
        </a:p>
        <a:p>
          <a:r>
            <a:rPr lang="en-US" sz="1400"/>
            <a:t>(Native, ESL, Math)</a:t>
          </a:r>
        </a:p>
      </dgm:t>
    </dgm:pt>
    <dgm:pt modelId="{E2F57439-F892-42C8-9261-8A5B3DF4CE43}" type="parTrans" cxnId="{CCDE0C28-5DB8-481F-BAD5-235D051A3479}">
      <dgm:prSet/>
      <dgm:spPr/>
      <dgm:t>
        <a:bodyPr/>
        <a:lstStyle/>
        <a:p>
          <a:endParaRPr lang="en-US"/>
        </a:p>
      </dgm:t>
    </dgm:pt>
    <dgm:pt modelId="{CDE5BF26-FC95-4124-A9A7-93B0E8EFA984}" type="sibTrans" cxnId="{CCDE0C28-5DB8-481F-BAD5-235D051A3479}">
      <dgm:prSet/>
      <dgm:spPr/>
      <dgm:t>
        <a:bodyPr/>
        <a:lstStyle/>
        <a:p>
          <a:endParaRPr lang="en-US"/>
        </a:p>
      </dgm:t>
    </dgm:pt>
    <dgm:pt modelId="{807D02D1-166A-4E64-9F33-26A2A57FE39F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/>
            <a:t>Online </a:t>
          </a:r>
          <a:r>
            <a:rPr lang="en-US" sz="2000" b="1"/>
            <a:t>Advisement</a:t>
          </a:r>
        </a:p>
        <a:p>
          <a:r>
            <a:rPr lang="en-US" sz="1400" b="0" dirty="0" smtClean="0">
              <a:solidFill>
                <a:schemeClr val="tx1"/>
              </a:solidFill>
            </a:rPr>
            <a:t>(1</a:t>
          </a:r>
          <a:r>
            <a:rPr lang="en-US" sz="1400" b="0" baseline="30000" dirty="0" smtClean="0">
              <a:solidFill>
                <a:schemeClr val="tx1"/>
              </a:solidFill>
            </a:rPr>
            <a:t>st</a:t>
          </a:r>
          <a:r>
            <a:rPr lang="en-US" sz="1400" b="0" dirty="0" smtClean="0">
              <a:solidFill>
                <a:schemeClr val="tx1"/>
              </a:solidFill>
            </a:rPr>
            <a:t> semester educational plan</a:t>
          </a:r>
          <a:r>
            <a:rPr lang="en-US" sz="1400" b="0"/>
            <a:t> completed by student)</a:t>
          </a:r>
        </a:p>
      </dgm:t>
    </dgm:pt>
    <dgm:pt modelId="{FBE148FC-0C89-4A71-9D38-78E89C26850D}" type="parTrans" cxnId="{70DCFF3E-786A-464D-8F3D-BD55C7E39AEE}">
      <dgm:prSet/>
      <dgm:spPr/>
      <dgm:t>
        <a:bodyPr/>
        <a:lstStyle/>
        <a:p>
          <a:endParaRPr lang="en-US"/>
        </a:p>
      </dgm:t>
    </dgm:pt>
    <dgm:pt modelId="{B3D166DD-C733-42C6-B5F6-CFB281CE9FF6}" type="sibTrans" cxnId="{70DCFF3E-786A-464D-8F3D-BD55C7E39AEE}">
      <dgm:prSet/>
      <dgm:spPr/>
      <dgm:t>
        <a:bodyPr/>
        <a:lstStyle/>
        <a:p>
          <a:endParaRPr lang="en-US"/>
        </a:p>
      </dgm:t>
    </dgm:pt>
    <dgm:pt modelId="{C1ED93DC-3A28-4C41-B790-67E8220E406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/>
            <a:t>In Person </a:t>
          </a:r>
          <a:r>
            <a:rPr lang="en-US" sz="2000" b="1"/>
            <a:t>Advisement</a:t>
          </a:r>
        </a:p>
        <a:p>
          <a:r>
            <a:rPr lang="en-US" sz="1400" b="0" dirty="0" smtClean="0">
              <a:solidFill>
                <a:schemeClr val="tx1"/>
              </a:solidFill>
            </a:rPr>
            <a:t>(1</a:t>
          </a:r>
          <a:r>
            <a:rPr lang="en-US" sz="1400" b="0" baseline="30000" dirty="0" smtClean="0">
              <a:solidFill>
                <a:schemeClr val="tx1"/>
              </a:solidFill>
            </a:rPr>
            <a:t>st</a:t>
          </a:r>
          <a:r>
            <a:rPr lang="en-US" sz="1400" b="0" dirty="0" smtClean="0">
              <a:solidFill>
                <a:schemeClr val="tx1"/>
              </a:solidFill>
            </a:rPr>
            <a:t> semester educational plan</a:t>
          </a:r>
          <a:r>
            <a:rPr lang="en-US" sz="1400" b="0"/>
            <a:t> completed with a counselor)</a:t>
          </a:r>
          <a:r>
            <a:rPr lang="en-US" sz="1400" b="1"/>
            <a:t> </a:t>
          </a:r>
        </a:p>
      </dgm:t>
    </dgm:pt>
    <dgm:pt modelId="{C40FCAF4-C9C5-4C07-8976-E58B0356EE8D}" type="parTrans" cxnId="{81B5E268-9F9D-4E31-AB33-916D5B8474E3}">
      <dgm:prSet/>
      <dgm:spPr/>
      <dgm:t>
        <a:bodyPr/>
        <a:lstStyle/>
        <a:p>
          <a:endParaRPr lang="en-US"/>
        </a:p>
      </dgm:t>
    </dgm:pt>
    <dgm:pt modelId="{7C1D24BC-A540-4FB4-BE9F-97D62BA38514}" type="sibTrans" cxnId="{81B5E268-9F9D-4E31-AB33-916D5B8474E3}">
      <dgm:prSet/>
      <dgm:spPr/>
      <dgm:t>
        <a:bodyPr/>
        <a:lstStyle/>
        <a:p>
          <a:endParaRPr lang="en-US"/>
        </a:p>
      </dgm:t>
    </dgm:pt>
    <dgm:pt modelId="{AF6A7D56-2306-4C0E-8A7A-D647BC7E163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000" b="1"/>
            <a:t>Fully Matriculated</a:t>
          </a:r>
        </a:p>
      </dgm:t>
    </dgm:pt>
    <dgm:pt modelId="{2EEC3F94-39B0-40E7-A83A-8C28BA9B4287}" type="parTrans" cxnId="{FFE59ACD-6F59-46F2-8645-B9C3789A711E}">
      <dgm:prSet/>
      <dgm:spPr/>
      <dgm:t>
        <a:bodyPr/>
        <a:lstStyle/>
        <a:p>
          <a:endParaRPr lang="en-US"/>
        </a:p>
      </dgm:t>
    </dgm:pt>
    <dgm:pt modelId="{2A28F618-C2F7-4768-A092-91915C43015B}" type="sibTrans" cxnId="{FFE59ACD-6F59-46F2-8645-B9C3789A711E}">
      <dgm:prSet/>
      <dgm:spPr/>
      <dgm:t>
        <a:bodyPr/>
        <a:lstStyle/>
        <a:p>
          <a:endParaRPr lang="en-US"/>
        </a:p>
      </dgm:t>
    </dgm:pt>
    <dgm:pt modelId="{52425B4E-AB36-4A62-B722-C39C4C63ED40}">
      <dgm:prSet phldrT="[Text]"/>
      <dgm:spPr/>
      <dgm:t>
        <a:bodyPr/>
        <a:lstStyle/>
        <a:p>
          <a:r>
            <a:rPr lang="en-US"/>
            <a:t>Fully Matricualted</a:t>
          </a:r>
        </a:p>
      </dgm:t>
    </dgm:pt>
    <dgm:pt modelId="{9437E7E8-ADEE-495D-82CE-06AE120B65D1}" type="parTrans" cxnId="{ED241459-3861-473B-B7F5-7CAA243C711E}">
      <dgm:prSet/>
      <dgm:spPr/>
      <dgm:t>
        <a:bodyPr/>
        <a:lstStyle/>
        <a:p>
          <a:endParaRPr lang="en-US"/>
        </a:p>
      </dgm:t>
    </dgm:pt>
    <dgm:pt modelId="{508C7E8E-D29F-43B5-93A6-AFEEA7BF1908}" type="sibTrans" cxnId="{ED241459-3861-473B-B7F5-7CAA243C711E}">
      <dgm:prSet/>
      <dgm:spPr/>
      <dgm:t>
        <a:bodyPr/>
        <a:lstStyle/>
        <a:p>
          <a:endParaRPr lang="en-US"/>
        </a:p>
      </dgm:t>
    </dgm:pt>
    <dgm:pt modelId="{39D43E54-33C6-4DD8-A5AD-6003ECBB6780}">
      <dgm:prSet phldrT="[Text]" custT="1"/>
      <dgm:spPr/>
      <dgm:t>
        <a:bodyPr/>
        <a:lstStyle/>
        <a:p>
          <a:r>
            <a:rPr lang="en-US" sz="2000" b="1" dirty="0"/>
            <a:t>Application </a:t>
          </a:r>
          <a:r>
            <a:rPr lang="en-US" sz="2000" b="0" dirty="0"/>
            <a:t>Submission</a:t>
          </a:r>
        </a:p>
      </dgm:t>
    </dgm:pt>
    <dgm:pt modelId="{0C8549BF-C44B-4A0A-A997-AD27A59CE6FC}" type="parTrans" cxnId="{8C6155C5-3356-4588-86F8-CBF43B43E6B9}">
      <dgm:prSet/>
      <dgm:spPr/>
      <dgm:t>
        <a:bodyPr/>
        <a:lstStyle/>
        <a:p>
          <a:endParaRPr lang="en-US"/>
        </a:p>
      </dgm:t>
    </dgm:pt>
    <dgm:pt modelId="{5F2AFA1F-4121-417F-A528-3A3319C53FEC}" type="sibTrans" cxnId="{8C6155C5-3356-4588-86F8-CBF43B43E6B9}">
      <dgm:prSet/>
      <dgm:spPr/>
      <dgm:t>
        <a:bodyPr/>
        <a:lstStyle/>
        <a:p>
          <a:endParaRPr lang="en-US"/>
        </a:p>
      </dgm:t>
    </dgm:pt>
    <dgm:pt modelId="{911BBF85-3AE6-422E-9ABD-1FDE80028BA0}" type="pres">
      <dgm:prSet presAssocID="{011B8D05-50EB-4E5F-8CDB-75821E1DCF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FC44F95-C85B-4200-8709-DC198A41B52D}" type="pres">
      <dgm:prSet presAssocID="{39D43E54-33C6-4DD8-A5AD-6003ECBB6780}" presName="hierRoot1" presStyleCnt="0"/>
      <dgm:spPr/>
    </dgm:pt>
    <dgm:pt modelId="{C6040033-D39F-4F44-9328-B536FA4BB4E3}" type="pres">
      <dgm:prSet presAssocID="{39D43E54-33C6-4DD8-A5AD-6003ECBB6780}" presName="composite" presStyleCnt="0"/>
      <dgm:spPr/>
    </dgm:pt>
    <dgm:pt modelId="{6D2862D8-46BD-4512-9A67-6666E54B5BC2}" type="pres">
      <dgm:prSet presAssocID="{39D43E54-33C6-4DD8-A5AD-6003ECBB6780}" presName="background" presStyleLbl="node0" presStyleIdx="0" presStyleCnt="2"/>
      <dgm:spPr/>
    </dgm:pt>
    <dgm:pt modelId="{8D6DDA5B-67CC-46D4-B499-C9C28A435AB9}" type="pres">
      <dgm:prSet presAssocID="{39D43E54-33C6-4DD8-A5AD-6003ECBB6780}" presName="text" presStyleLbl="fgAcc0" presStyleIdx="0" presStyleCnt="2" custScaleX="188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E73435-9324-4D22-BDA0-F4C44AF71390}" type="pres">
      <dgm:prSet presAssocID="{39D43E54-33C6-4DD8-A5AD-6003ECBB6780}" presName="hierChild2" presStyleCnt="0"/>
      <dgm:spPr/>
    </dgm:pt>
    <dgm:pt modelId="{1424DB4F-7693-43A3-B988-1AAF55295950}" type="pres">
      <dgm:prSet presAssocID="{6F8638AC-F770-4923-9F72-2B8B5FF8B732}" presName="hierRoot1" presStyleCnt="0"/>
      <dgm:spPr/>
    </dgm:pt>
    <dgm:pt modelId="{5E7DE207-66C6-476B-8E15-52AA8A6CCC53}" type="pres">
      <dgm:prSet presAssocID="{6F8638AC-F770-4923-9F72-2B8B5FF8B732}" presName="composite" presStyleCnt="0"/>
      <dgm:spPr/>
    </dgm:pt>
    <dgm:pt modelId="{FA16662C-23A6-4F0F-BA83-37395FD30DCB}" type="pres">
      <dgm:prSet presAssocID="{6F8638AC-F770-4923-9F72-2B8B5FF8B732}" presName="background" presStyleLbl="node0" presStyleIdx="1" presStyleCnt="2"/>
      <dgm:spPr/>
    </dgm:pt>
    <dgm:pt modelId="{0146624E-C215-4272-A564-58A6A1AD286F}" type="pres">
      <dgm:prSet presAssocID="{6F8638AC-F770-4923-9F72-2B8B5FF8B732}" presName="text" presStyleLbl="fgAcc0" presStyleIdx="1" presStyleCnt="2" custScaleX="226487" custLinFactX="17094" custLinFactNeighborX="100000" custLinFactNeighborY="-23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1F1CFE-141D-4DC1-A9AD-35E51BA343AD}" type="pres">
      <dgm:prSet presAssocID="{6F8638AC-F770-4923-9F72-2B8B5FF8B732}" presName="hierChild2" presStyleCnt="0"/>
      <dgm:spPr/>
    </dgm:pt>
    <dgm:pt modelId="{74B0BF8B-181C-4189-9ACF-5CCC2B1E9DD6}" type="pres">
      <dgm:prSet presAssocID="{E2F57439-F892-42C8-9261-8A5B3DF4CE43}" presName="Name10" presStyleLbl="parChTrans1D2" presStyleIdx="0" presStyleCnt="1"/>
      <dgm:spPr/>
      <dgm:t>
        <a:bodyPr/>
        <a:lstStyle/>
        <a:p>
          <a:endParaRPr lang="en-US"/>
        </a:p>
      </dgm:t>
    </dgm:pt>
    <dgm:pt modelId="{468BDB0A-A26C-4584-B723-4A7E69A303B7}" type="pres">
      <dgm:prSet presAssocID="{EDD130D2-CFC9-4B69-8367-5DA75C1E5938}" presName="hierRoot2" presStyleCnt="0"/>
      <dgm:spPr/>
    </dgm:pt>
    <dgm:pt modelId="{7F422643-1422-4D90-BF7B-D0C9ED6BB302}" type="pres">
      <dgm:prSet presAssocID="{EDD130D2-CFC9-4B69-8367-5DA75C1E5938}" presName="composite2" presStyleCnt="0"/>
      <dgm:spPr/>
    </dgm:pt>
    <dgm:pt modelId="{270D5678-A14D-41AD-9F7A-B599E5D183E4}" type="pres">
      <dgm:prSet presAssocID="{EDD130D2-CFC9-4B69-8367-5DA75C1E5938}" presName="background2" presStyleLbl="node2" presStyleIdx="0" presStyleCnt="1"/>
      <dgm:spPr>
        <a:solidFill>
          <a:schemeClr val="accent6">
            <a:lumMod val="75000"/>
          </a:schemeClr>
        </a:solidFill>
      </dgm:spPr>
    </dgm:pt>
    <dgm:pt modelId="{3FEEB99F-641C-44AB-9779-4257866C1FC8}" type="pres">
      <dgm:prSet presAssocID="{EDD130D2-CFC9-4B69-8367-5DA75C1E5938}" presName="text2" presStyleLbl="fgAcc2" presStyleIdx="0" presStyleCnt="1" custScaleX="237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B440A1-7EEC-4648-9C30-2521916B5B7B}" type="pres">
      <dgm:prSet presAssocID="{EDD130D2-CFC9-4B69-8367-5DA75C1E5938}" presName="hierChild3" presStyleCnt="0"/>
      <dgm:spPr/>
    </dgm:pt>
    <dgm:pt modelId="{7EC1DD44-AB9B-416F-9176-AF02F77D74BF}" type="pres">
      <dgm:prSet presAssocID="{FBE148FC-0C89-4A71-9D38-78E89C26850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F1F17A4-DF71-467C-99A3-816905C71C69}" type="pres">
      <dgm:prSet presAssocID="{807D02D1-166A-4E64-9F33-26A2A57FE39F}" presName="hierRoot3" presStyleCnt="0"/>
      <dgm:spPr/>
    </dgm:pt>
    <dgm:pt modelId="{A2ACC7C5-6A12-4912-ADE9-2E4A29E03E2A}" type="pres">
      <dgm:prSet presAssocID="{807D02D1-166A-4E64-9F33-26A2A57FE39F}" presName="composite3" presStyleCnt="0"/>
      <dgm:spPr/>
    </dgm:pt>
    <dgm:pt modelId="{DD85E0D8-6F0D-4317-B572-71CBD57616A8}" type="pres">
      <dgm:prSet presAssocID="{807D02D1-166A-4E64-9F33-26A2A57FE39F}" presName="background3" presStyleLbl="node3" presStyleIdx="0" presStyleCnt="2"/>
      <dgm:spPr/>
    </dgm:pt>
    <dgm:pt modelId="{5FC40378-527E-484E-AD81-08CBFE9ABEDC}" type="pres">
      <dgm:prSet presAssocID="{807D02D1-166A-4E64-9F33-26A2A57FE39F}" presName="text3" presStyleLbl="fgAcc3" presStyleIdx="0" presStyleCnt="2" custScaleX="237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E9B40-84C1-4CDD-8EF7-6EACA8EDE8FE}" type="pres">
      <dgm:prSet presAssocID="{807D02D1-166A-4E64-9F33-26A2A57FE39F}" presName="hierChild4" presStyleCnt="0"/>
      <dgm:spPr/>
    </dgm:pt>
    <dgm:pt modelId="{4C8251FF-49D3-47A2-85C2-7437AEF67B86}" type="pres">
      <dgm:prSet presAssocID="{9437E7E8-ADEE-495D-82CE-06AE120B65D1}" presName="Name23" presStyleLbl="parChTrans1D4" presStyleIdx="0" presStyleCnt="2"/>
      <dgm:spPr/>
      <dgm:t>
        <a:bodyPr/>
        <a:lstStyle/>
        <a:p>
          <a:endParaRPr lang="en-US"/>
        </a:p>
      </dgm:t>
    </dgm:pt>
    <dgm:pt modelId="{429F5C3B-EECD-4E9C-8732-6CFB2E158AAD}" type="pres">
      <dgm:prSet presAssocID="{52425B4E-AB36-4A62-B722-C39C4C63ED40}" presName="hierRoot4" presStyleCnt="0"/>
      <dgm:spPr/>
    </dgm:pt>
    <dgm:pt modelId="{2241CC73-4E22-4878-831C-48F45A938E81}" type="pres">
      <dgm:prSet presAssocID="{52425B4E-AB36-4A62-B722-C39C4C63ED40}" presName="composite4" presStyleCnt="0"/>
      <dgm:spPr/>
    </dgm:pt>
    <dgm:pt modelId="{43933F6C-BC9C-4D73-9A78-7CDA1E9EF79A}" type="pres">
      <dgm:prSet presAssocID="{52425B4E-AB36-4A62-B722-C39C4C63ED40}" presName="background4" presStyleLbl="node4" presStyleIdx="0" presStyleCnt="2"/>
      <dgm:spPr/>
    </dgm:pt>
    <dgm:pt modelId="{E6FE08ED-72D4-4495-A9C6-60FD7576784E}" type="pres">
      <dgm:prSet presAssocID="{52425B4E-AB36-4A62-B722-C39C4C63ED40}" presName="text4" presStyleLbl="fgAcc4" presStyleIdx="0" presStyleCnt="2" custScaleX="167079" custLinFactX="25314" custLinFactNeighborX="100000" custLinFactNeighborY="999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7645D4-79FD-49A1-8EC6-45A0A460065B}" type="pres">
      <dgm:prSet presAssocID="{52425B4E-AB36-4A62-B722-C39C4C63ED40}" presName="hierChild5" presStyleCnt="0"/>
      <dgm:spPr/>
    </dgm:pt>
    <dgm:pt modelId="{1D5181AB-5647-4639-8DC7-3213EB8A3120}" type="pres">
      <dgm:prSet presAssocID="{C40FCAF4-C9C5-4C07-8976-E58B0356EE8D}" presName="Name17" presStyleLbl="parChTrans1D3" presStyleIdx="1" presStyleCnt="2"/>
      <dgm:spPr/>
      <dgm:t>
        <a:bodyPr/>
        <a:lstStyle/>
        <a:p>
          <a:endParaRPr lang="en-US"/>
        </a:p>
      </dgm:t>
    </dgm:pt>
    <dgm:pt modelId="{F0C76761-15C5-47BE-8D88-ABE9440D9274}" type="pres">
      <dgm:prSet presAssocID="{C1ED93DC-3A28-4C41-B790-67E8220E406C}" presName="hierRoot3" presStyleCnt="0"/>
      <dgm:spPr/>
    </dgm:pt>
    <dgm:pt modelId="{E3EBEB7D-47AE-471E-96D9-27A0D26DC64D}" type="pres">
      <dgm:prSet presAssocID="{C1ED93DC-3A28-4C41-B790-67E8220E406C}" presName="composite3" presStyleCnt="0"/>
      <dgm:spPr/>
    </dgm:pt>
    <dgm:pt modelId="{9DC805F9-B0F4-4654-B36F-9F80CA8D6625}" type="pres">
      <dgm:prSet presAssocID="{C1ED93DC-3A28-4C41-B790-67E8220E406C}" presName="background3" presStyleLbl="node3" presStyleIdx="1" presStyleCnt="2"/>
      <dgm:spPr/>
    </dgm:pt>
    <dgm:pt modelId="{4CC11D86-A8D8-4E38-8CF7-8E437265BCFE}" type="pres">
      <dgm:prSet presAssocID="{C1ED93DC-3A28-4C41-B790-67E8220E406C}" presName="text3" presStyleLbl="fgAcc3" presStyleIdx="1" presStyleCnt="2" custScaleX="237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13E86-39A8-4047-878D-71760E9F6BC4}" type="pres">
      <dgm:prSet presAssocID="{C1ED93DC-3A28-4C41-B790-67E8220E406C}" presName="hierChild4" presStyleCnt="0"/>
      <dgm:spPr/>
    </dgm:pt>
    <dgm:pt modelId="{69B7C0B9-3916-45D4-8CC0-E21243171BEF}" type="pres">
      <dgm:prSet presAssocID="{2EEC3F94-39B0-40E7-A83A-8C28BA9B428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48563967-C283-4D49-A766-7430A9BBE789}" type="pres">
      <dgm:prSet presAssocID="{AF6A7D56-2306-4C0E-8A7A-D647BC7E163C}" presName="hierRoot4" presStyleCnt="0"/>
      <dgm:spPr/>
    </dgm:pt>
    <dgm:pt modelId="{967B5EA9-D7A8-4663-8A1B-7A5E66A02A28}" type="pres">
      <dgm:prSet presAssocID="{AF6A7D56-2306-4C0E-8A7A-D647BC7E163C}" presName="composite4" presStyleCnt="0"/>
      <dgm:spPr/>
    </dgm:pt>
    <dgm:pt modelId="{8CB89C5A-1BF9-43EF-8C76-EF4C6B1F0AAB}" type="pres">
      <dgm:prSet presAssocID="{AF6A7D56-2306-4C0E-8A7A-D647BC7E163C}" presName="background4" presStyleLbl="node4" presStyleIdx="1" presStyleCnt="2"/>
      <dgm:spPr/>
    </dgm:pt>
    <dgm:pt modelId="{E0832E73-1256-49B5-AD13-753AD534EF20}" type="pres">
      <dgm:prSet presAssocID="{AF6A7D56-2306-4C0E-8A7A-D647BC7E163C}" presName="text4" presStyleLbl="fgAcc4" presStyleIdx="1" presStyleCnt="2" custScaleX="237543" custLinFactX="-33679" custLinFactY="4823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7043F-FA80-4867-B98F-FEA5E428628A}" type="pres">
      <dgm:prSet presAssocID="{AF6A7D56-2306-4C0E-8A7A-D647BC7E163C}" presName="hierChild5" presStyleCnt="0"/>
      <dgm:spPr/>
    </dgm:pt>
  </dgm:ptLst>
  <dgm:cxnLst>
    <dgm:cxn modelId="{875ABC4D-F959-456B-9E12-39C4606F12CF}" type="presOf" srcId="{C1ED93DC-3A28-4C41-B790-67E8220E406C}" destId="{4CC11D86-A8D8-4E38-8CF7-8E437265BCFE}" srcOrd="0" destOrd="0" presId="urn:microsoft.com/office/officeart/2005/8/layout/hierarchy1"/>
    <dgm:cxn modelId="{70DCFF3E-786A-464D-8F3D-BD55C7E39AEE}" srcId="{EDD130D2-CFC9-4B69-8367-5DA75C1E5938}" destId="{807D02D1-166A-4E64-9F33-26A2A57FE39F}" srcOrd="0" destOrd="0" parTransId="{FBE148FC-0C89-4A71-9D38-78E89C26850D}" sibTransId="{B3D166DD-C733-42C6-B5F6-CFB281CE9FF6}"/>
    <dgm:cxn modelId="{D472868A-B644-4C79-A4BE-0190F35BD402}" type="presOf" srcId="{AF6A7D56-2306-4C0E-8A7A-D647BC7E163C}" destId="{E0832E73-1256-49B5-AD13-753AD534EF20}" srcOrd="0" destOrd="0" presId="urn:microsoft.com/office/officeart/2005/8/layout/hierarchy1"/>
    <dgm:cxn modelId="{C7E7F563-43EA-4C33-A1F1-D685D467199E}" type="presOf" srcId="{FBE148FC-0C89-4A71-9D38-78E89C26850D}" destId="{7EC1DD44-AB9B-416F-9176-AF02F77D74BF}" srcOrd="0" destOrd="0" presId="urn:microsoft.com/office/officeart/2005/8/layout/hierarchy1"/>
    <dgm:cxn modelId="{FFE59ACD-6F59-46F2-8645-B9C3789A711E}" srcId="{C1ED93DC-3A28-4C41-B790-67E8220E406C}" destId="{AF6A7D56-2306-4C0E-8A7A-D647BC7E163C}" srcOrd="0" destOrd="0" parTransId="{2EEC3F94-39B0-40E7-A83A-8C28BA9B4287}" sibTransId="{2A28F618-C2F7-4768-A092-91915C43015B}"/>
    <dgm:cxn modelId="{B83A670D-82E8-4A99-B238-11CFA68EB21C}" type="presOf" srcId="{EDD130D2-CFC9-4B69-8367-5DA75C1E5938}" destId="{3FEEB99F-641C-44AB-9779-4257866C1FC8}" srcOrd="0" destOrd="0" presId="urn:microsoft.com/office/officeart/2005/8/layout/hierarchy1"/>
    <dgm:cxn modelId="{4ED91B97-C95D-4F01-85FB-A3A4FECC03B9}" type="presOf" srcId="{011B8D05-50EB-4E5F-8CDB-75821E1DCFD3}" destId="{911BBF85-3AE6-422E-9ABD-1FDE80028BA0}" srcOrd="0" destOrd="0" presId="urn:microsoft.com/office/officeart/2005/8/layout/hierarchy1"/>
    <dgm:cxn modelId="{81B5E268-9F9D-4E31-AB33-916D5B8474E3}" srcId="{EDD130D2-CFC9-4B69-8367-5DA75C1E5938}" destId="{C1ED93DC-3A28-4C41-B790-67E8220E406C}" srcOrd="1" destOrd="0" parTransId="{C40FCAF4-C9C5-4C07-8976-E58B0356EE8D}" sibTransId="{7C1D24BC-A540-4FB4-BE9F-97D62BA38514}"/>
    <dgm:cxn modelId="{B365F642-BB44-422C-BB59-9933636C961D}" type="presOf" srcId="{52425B4E-AB36-4A62-B722-C39C4C63ED40}" destId="{E6FE08ED-72D4-4495-A9C6-60FD7576784E}" srcOrd="0" destOrd="0" presId="urn:microsoft.com/office/officeart/2005/8/layout/hierarchy1"/>
    <dgm:cxn modelId="{FC23AF08-BB61-44DB-843C-CE55842F274A}" type="presOf" srcId="{39D43E54-33C6-4DD8-A5AD-6003ECBB6780}" destId="{8D6DDA5B-67CC-46D4-B499-C9C28A435AB9}" srcOrd="0" destOrd="0" presId="urn:microsoft.com/office/officeart/2005/8/layout/hierarchy1"/>
    <dgm:cxn modelId="{ED241459-3861-473B-B7F5-7CAA243C711E}" srcId="{807D02D1-166A-4E64-9F33-26A2A57FE39F}" destId="{52425B4E-AB36-4A62-B722-C39C4C63ED40}" srcOrd="0" destOrd="0" parTransId="{9437E7E8-ADEE-495D-82CE-06AE120B65D1}" sibTransId="{508C7E8E-D29F-43B5-93A6-AFEEA7BF1908}"/>
    <dgm:cxn modelId="{B4F97BAD-9565-4D95-96D9-7F6FC60B8F12}" type="presOf" srcId="{6F8638AC-F770-4923-9F72-2B8B5FF8B732}" destId="{0146624E-C215-4272-A564-58A6A1AD286F}" srcOrd="0" destOrd="0" presId="urn:microsoft.com/office/officeart/2005/8/layout/hierarchy1"/>
    <dgm:cxn modelId="{EAE6B009-3C89-42F1-B8EA-43C69A673586}" type="presOf" srcId="{E2F57439-F892-42C8-9261-8A5B3DF4CE43}" destId="{74B0BF8B-181C-4189-9ACF-5CCC2B1E9DD6}" srcOrd="0" destOrd="0" presId="urn:microsoft.com/office/officeart/2005/8/layout/hierarchy1"/>
    <dgm:cxn modelId="{96B865E4-622C-4448-B0EE-4583163C0ECB}" srcId="{011B8D05-50EB-4E5F-8CDB-75821E1DCFD3}" destId="{6F8638AC-F770-4923-9F72-2B8B5FF8B732}" srcOrd="1" destOrd="0" parTransId="{740C6A47-AB3D-4AFE-821A-F9AD39651314}" sibTransId="{4FCD81CA-C873-4D7E-9BB6-5D5993423DF3}"/>
    <dgm:cxn modelId="{8C6155C5-3356-4588-86F8-CBF43B43E6B9}" srcId="{011B8D05-50EB-4E5F-8CDB-75821E1DCFD3}" destId="{39D43E54-33C6-4DD8-A5AD-6003ECBB6780}" srcOrd="0" destOrd="0" parTransId="{0C8549BF-C44B-4A0A-A997-AD27A59CE6FC}" sibTransId="{5F2AFA1F-4121-417F-A528-3A3319C53FEC}"/>
    <dgm:cxn modelId="{8DFADF46-EDBA-4DC4-BEA3-D6FFAAB1CD04}" type="presOf" srcId="{C40FCAF4-C9C5-4C07-8976-E58B0356EE8D}" destId="{1D5181AB-5647-4639-8DC7-3213EB8A3120}" srcOrd="0" destOrd="0" presId="urn:microsoft.com/office/officeart/2005/8/layout/hierarchy1"/>
    <dgm:cxn modelId="{CCDE0C28-5DB8-481F-BAD5-235D051A3479}" srcId="{6F8638AC-F770-4923-9F72-2B8B5FF8B732}" destId="{EDD130D2-CFC9-4B69-8367-5DA75C1E5938}" srcOrd="0" destOrd="0" parTransId="{E2F57439-F892-42C8-9261-8A5B3DF4CE43}" sibTransId="{CDE5BF26-FC95-4124-A9A7-93B0E8EFA984}"/>
    <dgm:cxn modelId="{263C992C-3101-4195-B9E8-FBA6DB635DCA}" type="presOf" srcId="{2EEC3F94-39B0-40E7-A83A-8C28BA9B4287}" destId="{69B7C0B9-3916-45D4-8CC0-E21243171BEF}" srcOrd="0" destOrd="0" presId="urn:microsoft.com/office/officeart/2005/8/layout/hierarchy1"/>
    <dgm:cxn modelId="{8AF9212D-BA20-4CA9-A3BF-BF46BC93E649}" type="presOf" srcId="{9437E7E8-ADEE-495D-82CE-06AE120B65D1}" destId="{4C8251FF-49D3-47A2-85C2-7437AEF67B86}" srcOrd="0" destOrd="0" presId="urn:microsoft.com/office/officeart/2005/8/layout/hierarchy1"/>
    <dgm:cxn modelId="{D14667CB-7998-4AD5-8E12-03D2E0C393FF}" type="presOf" srcId="{807D02D1-166A-4E64-9F33-26A2A57FE39F}" destId="{5FC40378-527E-484E-AD81-08CBFE9ABEDC}" srcOrd="0" destOrd="0" presId="urn:microsoft.com/office/officeart/2005/8/layout/hierarchy1"/>
    <dgm:cxn modelId="{818F250C-AC59-4983-9273-01A3349213B5}" type="presParOf" srcId="{911BBF85-3AE6-422E-9ABD-1FDE80028BA0}" destId="{7FC44F95-C85B-4200-8709-DC198A41B52D}" srcOrd="0" destOrd="0" presId="urn:microsoft.com/office/officeart/2005/8/layout/hierarchy1"/>
    <dgm:cxn modelId="{B8CB362B-9C40-4097-8995-854A36F14E87}" type="presParOf" srcId="{7FC44F95-C85B-4200-8709-DC198A41B52D}" destId="{C6040033-D39F-4F44-9328-B536FA4BB4E3}" srcOrd="0" destOrd="0" presId="urn:microsoft.com/office/officeart/2005/8/layout/hierarchy1"/>
    <dgm:cxn modelId="{350F96EE-73BC-4DF6-BB88-EBF6FF530EDD}" type="presParOf" srcId="{C6040033-D39F-4F44-9328-B536FA4BB4E3}" destId="{6D2862D8-46BD-4512-9A67-6666E54B5BC2}" srcOrd="0" destOrd="0" presId="urn:microsoft.com/office/officeart/2005/8/layout/hierarchy1"/>
    <dgm:cxn modelId="{1E28BDA6-B97D-4DAD-81F2-B939F887A67F}" type="presParOf" srcId="{C6040033-D39F-4F44-9328-B536FA4BB4E3}" destId="{8D6DDA5B-67CC-46D4-B499-C9C28A435AB9}" srcOrd="1" destOrd="0" presId="urn:microsoft.com/office/officeart/2005/8/layout/hierarchy1"/>
    <dgm:cxn modelId="{9454CAE9-E985-4099-82B2-E5289D1772D2}" type="presParOf" srcId="{7FC44F95-C85B-4200-8709-DC198A41B52D}" destId="{A5E73435-9324-4D22-BDA0-F4C44AF71390}" srcOrd="1" destOrd="0" presId="urn:microsoft.com/office/officeart/2005/8/layout/hierarchy1"/>
    <dgm:cxn modelId="{7C5C8BBC-BCFA-4D81-B99E-C3D7166CE3A1}" type="presParOf" srcId="{911BBF85-3AE6-422E-9ABD-1FDE80028BA0}" destId="{1424DB4F-7693-43A3-B988-1AAF55295950}" srcOrd="1" destOrd="0" presId="urn:microsoft.com/office/officeart/2005/8/layout/hierarchy1"/>
    <dgm:cxn modelId="{35B23300-0C4D-42FE-B58D-08F621C5128C}" type="presParOf" srcId="{1424DB4F-7693-43A3-B988-1AAF55295950}" destId="{5E7DE207-66C6-476B-8E15-52AA8A6CCC53}" srcOrd="0" destOrd="0" presId="urn:microsoft.com/office/officeart/2005/8/layout/hierarchy1"/>
    <dgm:cxn modelId="{1E57D01D-FB36-4F32-B39C-D9324634F8B5}" type="presParOf" srcId="{5E7DE207-66C6-476B-8E15-52AA8A6CCC53}" destId="{FA16662C-23A6-4F0F-BA83-37395FD30DCB}" srcOrd="0" destOrd="0" presId="urn:microsoft.com/office/officeart/2005/8/layout/hierarchy1"/>
    <dgm:cxn modelId="{724EB813-63E0-46D9-8568-287691B1C540}" type="presParOf" srcId="{5E7DE207-66C6-476B-8E15-52AA8A6CCC53}" destId="{0146624E-C215-4272-A564-58A6A1AD286F}" srcOrd="1" destOrd="0" presId="urn:microsoft.com/office/officeart/2005/8/layout/hierarchy1"/>
    <dgm:cxn modelId="{61402CB8-550C-4445-B730-CFFA7C4CE3A4}" type="presParOf" srcId="{1424DB4F-7693-43A3-B988-1AAF55295950}" destId="{2F1F1CFE-141D-4DC1-A9AD-35E51BA343AD}" srcOrd="1" destOrd="0" presId="urn:microsoft.com/office/officeart/2005/8/layout/hierarchy1"/>
    <dgm:cxn modelId="{2A161EEB-F679-488C-B8DD-016F7B9362D5}" type="presParOf" srcId="{2F1F1CFE-141D-4DC1-A9AD-35E51BA343AD}" destId="{74B0BF8B-181C-4189-9ACF-5CCC2B1E9DD6}" srcOrd="0" destOrd="0" presId="urn:microsoft.com/office/officeart/2005/8/layout/hierarchy1"/>
    <dgm:cxn modelId="{D977CC9D-1A9C-4D3C-93B8-55E03E8B9ED7}" type="presParOf" srcId="{2F1F1CFE-141D-4DC1-A9AD-35E51BA343AD}" destId="{468BDB0A-A26C-4584-B723-4A7E69A303B7}" srcOrd="1" destOrd="0" presId="urn:microsoft.com/office/officeart/2005/8/layout/hierarchy1"/>
    <dgm:cxn modelId="{3AFB55A6-973D-4743-A7DB-A9F42FE75EBB}" type="presParOf" srcId="{468BDB0A-A26C-4584-B723-4A7E69A303B7}" destId="{7F422643-1422-4D90-BF7B-D0C9ED6BB302}" srcOrd="0" destOrd="0" presId="urn:microsoft.com/office/officeart/2005/8/layout/hierarchy1"/>
    <dgm:cxn modelId="{9BA5C280-DB59-46AF-9F7D-A0D9BE7E7829}" type="presParOf" srcId="{7F422643-1422-4D90-BF7B-D0C9ED6BB302}" destId="{270D5678-A14D-41AD-9F7A-B599E5D183E4}" srcOrd="0" destOrd="0" presId="urn:microsoft.com/office/officeart/2005/8/layout/hierarchy1"/>
    <dgm:cxn modelId="{8B31BE2C-D448-4689-9B00-865E461B2AAB}" type="presParOf" srcId="{7F422643-1422-4D90-BF7B-D0C9ED6BB302}" destId="{3FEEB99F-641C-44AB-9779-4257866C1FC8}" srcOrd="1" destOrd="0" presId="urn:microsoft.com/office/officeart/2005/8/layout/hierarchy1"/>
    <dgm:cxn modelId="{5E8DB2F9-EB43-47F0-BA66-7890E08693D4}" type="presParOf" srcId="{468BDB0A-A26C-4584-B723-4A7E69A303B7}" destId="{68B440A1-7EEC-4648-9C30-2521916B5B7B}" srcOrd="1" destOrd="0" presId="urn:microsoft.com/office/officeart/2005/8/layout/hierarchy1"/>
    <dgm:cxn modelId="{5F6BABE3-4E09-4DF2-A88D-F2A2DD2DF905}" type="presParOf" srcId="{68B440A1-7EEC-4648-9C30-2521916B5B7B}" destId="{7EC1DD44-AB9B-416F-9176-AF02F77D74BF}" srcOrd="0" destOrd="0" presId="urn:microsoft.com/office/officeart/2005/8/layout/hierarchy1"/>
    <dgm:cxn modelId="{60D3D940-016E-44A1-9C51-CC202CB877B6}" type="presParOf" srcId="{68B440A1-7EEC-4648-9C30-2521916B5B7B}" destId="{1F1F17A4-DF71-467C-99A3-816905C71C69}" srcOrd="1" destOrd="0" presId="urn:microsoft.com/office/officeart/2005/8/layout/hierarchy1"/>
    <dgm:cxn modelId="{323FF13B-428F-43DE-8B39-3C696CED1A3D}" type="presParOf" srcId="{1F1F17A4-DF71-467C-99A3-816905C71C69}" destId="{A2ACC7C5-6A12-4912-ADE9-2E4A29E03E2A}" srcOrd="0" destOrd="0" presId="urn:microsoft.com/office/officeart/2005/8/layout/hierarchy1"/>
    <dgm:cxn modelId="{7546D73F-6F90-4653-A30A-56AC9500B750}" type="presParOf" srcId="{A2ACC7C5-6A12-4912-ADE9-2E4A29E03E2A}" destId="{DD85E0D8-6F0D-4317-B572-71CBD57616A8}" srcOrd="0" destOrd="0" presId="urn:microsoft.com/office/officeart/2005/8/layout/hierarchy1"/>
    <dgm:cxn modelId="{604A1075-491D-4B1F-AF3F-FFE112857D8A}" type="presParOf" srcId="{A2ACC7C5-6A12-4912-ADE9-2E4A29E03E2A}" destId="{5FC40378-527E-484E-AD81-08CBFE9ABEDC}" srcOrd="1" destOrd="0" presId="urn:microsoft.com/office/officeart/2005/8/layout/hierarchy1"/>
    <dgm:cxn modelId="{E90159F4-FF90-40CF-93FC-E423926B862D}" type="presParOf" srcId="{1F1F17A4-DF71-467C-99A3-816905C71C69}" destId="{326E9B40-84C1-4CDD-8EF7-6EACA8EDE8FE}" srcOrd="1" destOrd="0" presId="urn:microsoft.com/office/officeart/2005/8/layout/hierarchy1"/>
    <dgm:cxn modelId="{CA646B96-61F8-4DF0-B147-306AD783E11D}" type="presParOf" srcId="{326E9B40-84C1-4CDD-8EF7-6EACA8EDE8FE}" destId="{4C8251FF-49D3-47A2-85C2-7437AEF67B86}" srcOrd="0" destOrd="0" presId="urn:microsoft.com/office/officeart/2005/8/layout/hierarchy1"/>
    <dgm:cxn modelId="{4B7EA0CC-F8AC-440A-ABB2-8DCD584B6C84}" type="presParOf" srcId="{326E9B40-84C1-4CDD-8EF7-6EACA8EDE8FE}" destId="{429F5C3B-EECD-4E9C-8732-6CFB2E158AAD}" srcOrd="1" destOrd="0" presId="urn:microsoft.com/office/officeart/2005/8/layout/hierarchy1"/>
    <dgm:cxn modelId="{B2CC0E30-89F7-4D7D-AA08-714DA10101DB}" type="presParOf" srcId="{429F5C3B-EECD-4E9C-8732-6CFB2E158AAD}" destId="{2241CC73-4E22-4878-831C-48F45A938E81}" srcOrd="0" destOrd="0" presId="urn:microsoft.com/office/officeart/2005/8/layout/hierarchy1"/>
    <dgm:cxn modelId="{81EF115F-4E5E-41D9-9D69-9FE8BC0AA3C1}" type="presParOf" srcId="{2241CC73-4E22-4878-831C-48F45A938E81}" destId="{43933F6C-BC9C-4D73-9A78-7CDA1E9EF79A}" srcOrd="0" destOrd="0" presId="urn:microsoft.com/office/officeart/2005/8/layout/hierarchy1"/>
    <dgm:cxn modelId="{F4153E44-9941-46B2-9389-22F725002C6A}" type="presParOf" srcId="{2241CC73-4E22-4878-831C-48F45A938E81}" destId="{E6FE08ED-72D4-4495-A9C6-60FD7576784E}" srcOrd="1" destOrd="0" presId="urn:microsoft.com/office/officeart/2005/8/layout/hierarchy1"/>
    <dgm:cxn modelId="{6C03FBF9-9D6B-4263-824E-AEF282288CA4}" type="presParOf" srcId="{429F5C3B-EECD-4E9C-8732-6CFB2E158AAD}" destId="{7A7645D4-79FD-49A1-8EC6-45A0A460065B}" srcOrd="1" destOrd="0" presId="urn:microsoft.com/office/officeart/2005/8/layout/hierarchy1"/>
    <dgm:cxn modelId="{06867C2B-5B75-4060-AB96-651165FE5CC8}" type="presParOf" srcId="{68B440A1-7EEC-4648-9C30-2521916B5B7B}" destId="{1D5181AB-5647-4639-8DC7-3213EB8A3120}" srcOrd="2" destOrd="0" presId="urn:microsoft.com/office/officeart/2005/8/layout/hierarchy1"/>
    <dgm:cxn modelId="{97A4C77F-7805-499A-9297-FC60256C2E82}" type="presParOf" srcId="{68B440A1-7EEC-4648-9C30-2521916B5B7B}" destId="{F0C76761-15C5-47BE-8D88-ABE9440D9274}" srcOrd="3" destOrd="0" presId="urn:microsoft.com/office/officeart/2005/8/layout/hierarchy1"/>
    <dgm:cxn modelId="{110DFC0C-D52A-4CCE-ACD5-4AF28FDB1921}" type="presParOf" srcId="{F0C76761-15C5-47BE-8D88-ABE9440D9274}" destId="{E3EBEB7D-47AE-471E-96D9-27A0D26DC64D}" srcOrd="0" destOrd="0" presId="urn:microsoft.com/office/officeart/2005/8/layout/hierarchy1"/>
    <dgm:cxn modelId="{201F351F-D091-40CE-B779-13CC9FB39854}" type="presParOf" srcId="{E3EBEB7D-47AE-471E-96D9-27A0D26DC64D}" destId="{9DC805F9-B0F4-4654-B36F-9F80CA8D6625}" srcOrd="0" destOrd="0" presId="urn:microsoft.com/office/officeart/2005/8/layout/hierarchy1"/>
    <dgm:cxn modelId="{5CB233AE-249F-4253-BB84-21B601606ECD}" type="presParOf" srcId="{E3EBEB7D-47AE-471E-96D9-27A0D26DC64D}" destId="{4CC11D86-A8D8-4E38-8CF7-8E437265BCFE}" srcOrd="1" destOrd="0" presId="urn:microsoft.com/office/officeart/2005/8/layout/hierarchy1"/>
    <dgm:cxn modelId="{B8DB6D13-54B7-4303-8998-F3AEF8D9D4FE}" type="presParOf" srcId="{F0C76761-15C5-47BE-8D88-ABE9440D9274}" destId="{48613E86-39A8-4047-878D-71760E9F6BC4}" srcOrd="1" destOrd="0" presId="urn:microsoft.com/office/officeart/2005/8/layout/hierarchy1"/>
    <dgm:cxn modelId="{505DFA54-CAB2-4B76-BD60-74DF1DDBCED9}" type="presParOf" srcId="{48613E86-39A8-4047-878D-71760E9F6BC4}" destId="{69B7C0B9-3916-45D4-8CC0-E21243171BEF}" srcOrd="0" destOrd="0" presId="urn:microsoft.com/office/officeart/2005/8/layout/hierarchy1"/>
    <dgm:cxn modelId="{04CB40C5-09CD-4ADF-92AF-33894F3DEBD2}" type="presParOf" srcId="{48613E86-39A8-4047-878D-71760E9F6BC4}" destId="{48563967-C283-4D49-A766-7430A9BBE789}" srcOrd="1" destOrd="0" presId="urn:microsoft.com/office/officeart/2005/8/layout/hierarchy1"/>
    <dgm:cxn modelId="{587FCC4A-F267-4159-83A7-EC6214C0B80C}" type="presParOf" srcId="{48563967-C283-4D49-A766-7430A9BBE789}" destId="{967B5EA9-D7A8-4663-8A1B-7A5E66A02A28}" srcOrd="0" destOrd="0" presId="urn:microsoft.com/office/officeart/2005/8/layout/hierarchy1"/>
    <dgm:cxn modelId="{BF2AE46C-6976-4465-B0B9-53730A5EFC19}" type="presParOf" srcId="{967B5EA9-D7A8-4663-8A1B-7A5E66A02A28}" destId="{8CB89C5A-1BF9-43EF-8C76-EF4C6B1F0AAB}" srcOrd="0" destOrd="0" presId="urn:microsoft.com/office/officeart/2005/8/layout/hierarchy1"/>
    <dgm:cxn modelId="{1F78BC9B-2850-4CFD-BAF4-12D52CA3598D}" type="presParOf" srcId="{967B5EA9-D7A8-4663-8A1B-7A5E66A02A28}" destId="{E0832E73-1256-49B5-AD13-753AD534EF20}" srcOrd="1" destOrd="0" presId="urn:microsoft.com/office/officeart/2005/8/layout/hierarchy1"/>
    <dgm:cxn modelId="{3F3ECDD6-1FC6-4BE7-9EDC-548452F3869C}" type="presParOf" srcId="{48563967-C283-4D49-A766-7430A9BBE789}" destId="{4027043F-FA80-4867-B98F-FEA5E42862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7C0B9-3916-45D4-8CC0-E21243171BEF}">
      <dsp:nvSpPr>
        <dsp:cNvPr id="0" name=""/>
        <dsp:cNvSpPr/>
      </dsp:nvSpPr>
      <dsp:spPr>
        <a:xfrm>
          <a:off x="4052197" y="3283964"/>
          <a:ext cx="1693429" cy="502309"/>
        </a:xfrm>
        <a:custGeom>
          <a:avLst/>
          <a:gdLst/>
          <a:ahLst/>
          <a:cxnLst/>
          <a:rect l="0" t="0" r="0" b="0"/>
          <a:pathLst>
            <a:path>
              <a:moveTo>
                <a:pt x="1693429" y="0"/>
              </a:moveTo>
              <a:lnTo>
                <a:pt x="1693429" y="384955"/>
              </a:lnTo>
              <a:lnTo>
                <a:pt x="0" y="384955"/>
              </a:lnTo>
              <a:lnTo>
                <a:pt x="0" y="5023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181AB-5647-4639-8DC7-3213EB8A3120}">
      <dsp:nvSpPr>
        <dsp:cNvPr id="0" name=""/>
        <dsp:cNvSpPr/>
      </dsp:nvSpPr>
      <dsp:spPr>
        <a:xfrm>
          <a:off x="4100289" y="2111129"/>
          <a:ext cx="1645337" cy="368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070"/>
              </a:lnTo>
              <a:lnTo>
                <a:pt x="1645337" y="251070"/>
              </a:lnTo>
              <a:lnTo>
                <a:pt x="1645337" y="3684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51FF-49D3-47A2-85C2-7437AEF67B86}">
      <dsp:nvSpPr>
        <dsp:cNvPr id="0" name=""/>
        <dsp:cNvSpPr/>
      </dsp:nvSpPr>
      <dsp:spPr>
        <a:xfrm>
          <a:off x="2454952" y="3283964"/>
          <a:ext cx="1587462" cy="502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955"/>
              </a:lnTo>
              <a:lnTo>
                <a:pt x="1587462" y="384955"/>
              </a:lnTo>
              <a:lnTo>
                <a:pt x="1587462" y="50230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1DD44-AB9B-416F-9176-AF02F77D74BF}">
      <dsp:nvSpPr>
        <dsp:cNvPr id="0" name=""/>
        <dsp:cNvSpPr/>
      </dsp:nvSpPr>
      <dsp:spPr>
        <a:xfrm>
          <a:off x="2454952" y="2111129"/>
          <a:ext cx="1645337" cy="368424"/>
        </a:xfrm>
        <a:custGeom>
          <a:avLst/>
          <a:gdLst/>
          <a:ahLst/>
          <a:cxnLst/>
          <a:rect l="0" t="0" r="0" b="0"/>
          <a:pathLst>
            <a:path>
              <a:moveTo>
                <a:pt x="1645337" y="0"/>
              </a:moveTo>
              <a:lnTo>
                <a:pt x="1645337" y="251070"/>
              </a:lnTo>
              <a:lnTo>
                <a:pt x="0" y="251070"/>
              </a:lnTo>
              <a:lnTo>
                <a:pt x="0" y="36842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0BF8B-181C-4189-9ACF-5CCC2B1E9DD6}">
      <dsp:nvSpPr>
        <dsp:cNvPr id="0" name=""/>
        <dsp:cNvSpPr/>
      </dsp:nvSpPr>
      <dsp:spPr>
        <a:xfrm>
          <a:off x="4100289" y="919399"/>
          <a:ext cx="1483332" cy="387319"/>
        </a:xfrm>
        <a:custGeom>
          <a:avLst/>
          <a:gdLst/>
          <a:ahLst/>
          <a:cxnLst/>
          <a:rect l="0" t="0" r="0" b="0"/>
          <a:pathLst>
            <a:path>
              <a:moveTo>
                <a:pt x="1483332" y="0"/>
              </a:moveTo>
              <a:lnTo>
                <a:pt x="1483332" y="269965"/>
              </a:lnTo>
              <a:lnTo>
                <a:pt x="0" y="269965"/>
              </a:lnTo>
              <a:lnTo>
                <a:pt x="0" y="3873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862D8-46BD-4512-9A67-6666E54B5BC2}">
      <dsp:nvSpPr>
        <dsp:cNvPr id="0" name=""/>
        <dsp:cNvSpPr/>
      </dsp:nvSpPr>
      <dsp:spPr>
        <a:xfrm>
          <a:off x="436" y="133885"/>
          <a:ext cx="2383790" cy="804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6DDA5B-67CC-46D4-B499-C9C28A435AB9}">
      <dsp:nvSpPr>
        <dsp:cNvPr id="0" name=""/>
        <dsp:cNvSpPr/>
      </dsp:nvSpPr>
      <dsp:spPr>
        <a:xfrm>
          <a:off x="141190" y="267601"/>
          <a:ext cx="2383790" cy="804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Application </a:t>
          </a:r>
          <a:r>
            <a:rPr lang="en-US" sz="2000" b="0" kern="1200" dirty="0"/>
            <a:t>Submission</a:t>
          </a:r>
        </a:p>
      </dsp:txBody>
      <dsp:txXfrm>
        <a:off x="164750" y="291161"/>
        <a:ext cx="2336670" cy="757290"/>
      </dsp:txXfrm>
    </dsp:sp>
    <dsp:sp modelId="{FA16662C-23A6-4F0F-BA83-37395FD30DCB}">
      <dsp:nvSpPr>
        <dsp:cNvPr id="0" name=""/>
        <dsp:cNvSpPr/>
      </dsp:nvSpPr>
      <dsp:spPr>
        <a:xfrm>
          <a:off x="4149067" y="114989"/>
          <a:ext cx="2869109" cy="8044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6624E-C215-4272-A564-58A6A1AD286F}">
      <dsp:nvSpPr>
        <dsp:cNvPr id="0" name=""/>
        <dsp:cNvSpPr/>
      </dsp:nvSpPr>
      <dsp:spPr>
        <a:xfrm>
          <a:off x="4289821" y="248705"/>
          <a:ext cx="2869109" cy="804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Orientation </a:t>
          </a:r>
          <a:r>
            <a:rPr lang="en-US" sz="2000" b="0" kern="1200"/>
            <a:t>(Online &amp; In Person)</a:t>
          </a:r>
        </a:p>
      </dsp:txBody>
      <dsp:txXfrm>
        <a:off x="4313381" y="272265"/>
        <a:ext cx="2821989" cy="757290"/>
      </dsp:txXfrm>
    </dsp:sp>
    <dsp:sp modelId="{270D5678-A14D-41AD-9F7A-B599E5D183E4}">
      <dsp:nvSpPr>
        <dsp:cNvPr id="0" name=""/>
        <dsp:cNvSpPr/>
      </dsp:nvSpPr>
      <dsp:spPr>
        <a:xfrm>
          <a:off x="2595706" y="1306719"/>
          <a:ext cx="3009165" cy="80441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EB99F-641C-44AB-9779-4257866C1FC8}">
      <dsp:nvSpPr>
        <dsp:cNvPr id="0" name=""/>
        <dsp:cNvSpPr/>
      </dsp:nvSpPr>
      <dsp:spPr>
        <a:xfrm>
          <a:off x="2736461" y="1440435"/>
          <a:ext cx="3009165" cy="80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Assessment</a:t>
          </a:r>
          <a:r>
            <a:rPr lang="en-US" sz="2000" kern="1200"/>
            <a:t> </a:t>
          </a:r>
          <a:endParaRPr lang="en-US" sz="1600" kern="120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(Native, ESL, Math)</a:t>
          </a:r>
        </a:p>
      </dsp:txBody>
      <dsp:txXfrm>
        <a:off x="2760021" y="1463995"/>
        <a:ext cx="2962045" cy="757290"/>
      </dsp:txXfrm>
    </dsp:sp>
    <dsp:sp modelId="{DD85E0D8-6F0D-4317-B572-71CBD57616A8}">
      <dsp:nvSpPr>
        <dsp:cNvPr id="0" name=""/>
        <dsp:cNvSpPr/>
      </dsp:nvSpPr>
      <dsp:spPr>
        <a:xfrm>
          <a:off x="950369" y="2479553"/>
          <a:ext cx="3009165" cy="8044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40378-527E-484E-AD81-08CBFE9ABEDC}">
      <dsp:nvSpPr>
        <dsp:cNvPr id="0" name=""/>
        <dsp:cNvSpPr/>
      </dsp:nvSpPr>
      <dsp:spPr>
        <a:xfrm>
          <a:off x="1091124" y="2613270"/>
          <a:ext cx="3009165" cy="80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Online </a:t>
          </a:r>
          <a:r>
            <a:rPr lang="en-US" sz="2000" b="1" kern="1200"/>
            <a:t>Advisement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(1</a:t>
          </a:r>
          <a:r>
            <a:rPr lang="en-US" sz="1400" b="0" kern="1200" baseline="30000" dirty="0" smtClean="0">
              <a:solidFill>
                <a:schemeClr val="tx1"/>
              </a:solidFill>
            </a:rPr>
            <a:t>st</a:t>
          </a:r>
          <a:r>
            <a:rPr lang="en-US" sz="1400" b="0" kern="1200" dirty="0" smtClean="0">
              <a:solidFill>
                <a:schemeClr val="tx1"/>
              </a:solidFill>
            </a:rPr>
            <a:t> semester educational plan</a:t>
          </a:r>
          <a:r>
            <a:rPr lang="en-US" sz="1400" b="0" kern="1200"/>
            <a:t> completed by student)</a:t>
          </a:r>
        </a:p>
      </dsp:txBody>
      <dsp:txXfrm>
        <a:off x="1114684" y="2636830"/>
        <a:ext cx="2962045" cy="757290"/>
      </dsp:txXfrm>
    </dsp:sp>
    <dsp:sp modelId="{43933F6C-BC9C-4D73-9A78-7CDA1E9EF79A}">
      <dsp:nvSpPr>
        <dsp:cNvPr id="0" name=""/>
        <dsp:cNvSpPr/>
      </dsp:nvSpPr>
      <dsp:spPr>
        <a:xfrm>
          <a:off x="2984147" y="3786273"/>
          <a:ext cx="2116536" cy="8044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E08ED-72D4-4495-A9C6-60FD7576784E}">
      <dsp:nvSpPr>
        <dsp:cNvPr id="0" name=""/>
        <dsp:cNvSpPr/>
      </dsp:nvSpPr>
      <dsp:spPr>
        <a:xfrm>
          <a:off x="3124901" y="3919989"/>
          <a:ext cx="2116536" cy="8044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Fully Matricualted</a:t>
          </a:r>
        </a:p>
      </dsp:txBody>
      <dsp:txXfrm>
        <a:off x="3148461" y="3943549"/>
        <a:ext cx="2069416" cy="757290"/>
      </dsp:txXfrm>
    </dsp:sp>
    <dsp:sp modelId="{9DC805F9-B0F4-4654-B36F-9F80CA8D6625}">
      <dsp:nvSpPr>
        <dsp:cNvPr id="0" name=""/>
        <dsp:cNvSpPr/>
      </dsp:nvSpPr>
      <dsp:spPr>
        <a:xfrm>
          <a:off x="4241044" y="2479553"/>
          <a:ext cx="3009165" cy="8044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11D86-A8D8-4E38-8CF7-8E437265BCFE}">
      <dsp:nvSpPr>
        <dsp:cNvPr id="0" name=""/>
        <dsp:cNvSpPr/>
      </dsp:nvSpPr>
      <dsp:spPr>
        <a:xfrm>
          <a:off x="4381798" y="2613270"/>
          <a:ext cx="3009165" cy="80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In Person </a:t>
          </a:r>
          <a:r>
            <a:rPr lang="en-US" sz="2000" b="1" kern="1200"/>
            <a:t>Advisement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(1</a:t>
          </a:r>
          <a:r>
            <a:rPr lang="en-US" sz="1400" b="0" kern="1200" baseline="30000" dirty="0" smtClean="0">
              <a:solidFill>
                <a:schemeClr val="tx1"/>
              </a:solidFill>
            </a:rPr>
            <a:t>st</a:t>
          </a:r>
          <a:r>
            <a:rPr lang="en-US" sz="1400" b="0" kern="1200" dirty="0" smtClean="0">
              <a:solidFill>
                <a:schemeClr val="tx1"/>
              </a:solidFill>
            </a:rPr>
            <a:t> semester educational plan</a:t>
          </a:r>
          <a:r>
            <a:rPr lang="en-US" sz="1400" b="0" kern="1200"/>
            <a:t> completed with a counselor)</a:t>
          </a:r>
          <a:r>
            <a:rPr lang="en-US" sz="1400" b="1" kern="1200"/>
            <a:t> </a:t>
          </a:r>
        </a:p>
      </dsp:txBody>
      <dsp:txXfrm>
        <a:off x="4405358" y="2636830"/>
        <a:ext cx="2962045" cy="757290"/>
      </dsp:txXfrm>
    </dsp:sp>
    <dsp:sp modelId="{8CB89C5A-1BF9-43EF-8C76-EF4C6B1F0AAB}">
      <dsp:nvSpPr>
        <dsp:cNvPr id="0" name=""/>
        <dsp:cNvSpPr/>
      </dsp:nvSpPr>
      <dsp:spPr>
        <a:xfrm>
          <a:off x="2547614" y="3786273"/>
          <a:ext cx="3009165" cy="8044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32E73-1256-49B5-AD13-753AD534EF20}">
      <dsp:nvSpPr>
        <dsp:cNvPr id="0" name=""/>
        <dsp:cNvSpPr/>
      </dsp:nvSpPr>
      <dsp:spPr>
        <a:xfrm>
          <a:off x="2688368" y="3919989"/>
          <a:ext cx="3009165" cy="80441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Fully Matriculated</a:t>
          </a:r>
        </a:p>
      </dsp:txBody>
      <dsp:txXfrm>
        <a:off x="2711928" y="3943549"/>
        <a:ext cx="2962045" cy="757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C1BB8-6942-4845-BAAD-0B1E5A0ECC06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36333-BFD2-41C6-BEDA-628CA3E15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66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389E9B-97ED-44E6-9103-1F5D52A7F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963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A77A5-5870-4621-A985-4390B996711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28EF18-FE4B-4D22-9F99-F13F0748420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0E4F89-C936-45C9-B41F-E7185467B09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3733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28600" y="44196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1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295400"/>
            <a:ext cx="1828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95400"/>
            <a:ext cx="53340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3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57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1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2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9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6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1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96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95400"/>
            <a:ext cx="7315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ysite.socccd.edu/Portal/Default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illian@scc.losrios.edu" TargetMode="External"/><Relationship Id="rId4" Type="http://schemas.openxmlformats.org/officeDocument/2006/relationships/hyperlink" Target="mailto:rmelendez@ivc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590800"/>
            <a:ext cx="7239000" cy="1009650"/>
          </a:xfrm>
        </p:spPr>
        <p:txBody>
          <a:bodyPr/>
          <a:lstStyle/>
          <a:p>
            <a:r>
              <a:rPr lang="en-US" dirty="0" smtClean="0"/>
              <a:t>Online </a:t>
            </a:r>
            <a:r>
              <a:rPr lang="en-US" dirty="0"/>
              <a:t>Education Planning </a:t>
            </a:r>
            <a:r>
              <a:rPr lang="en-US" dirty="0" smtClean="0"/>
              <a:t>Tool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657600"/>
            <a:ext cx="4572000" cy="1828800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</a:rPr>
              <a:t>Nichelle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Williams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Sacramento </a:t>
            </a:r>
            <a:r>
              <a:rPr lang="en-US" sz="2000" dirty="0">
                <a:solidFill>
                  <a:schemeClr val="tx1"/>
                </a:solidFill>
              </a:rPr>
              <a:t>City College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Robert Melendez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Irvine </a:t>
            </a:r>
            <a:r>
              <a:rPr lang="en-US" sz="2000" dirty="0">
                <a:solidFill>
                  <a:schemeClr val="tx1"/>
                </a:solidFill>
              </a:rPr>
              <a:t>Valley College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8" y="1295400"/>
            <a:ext cx="7315200" cy="779463"/>
          </a:xfrm>
        </p:spPr>
        <p:txBody>
          <a:bodyPr/>
          <a:lstStyle/>
          <a:p>
            <a:r>
              <a:rPr lang="en-US" sz="3200" b="1" dirty="0" smtClean="0"/>
              <a:t>Add Courses by Term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067800" cy="762000"/>
          </a:xfrm>
        </p:spPr>
        <p:txBody>
          <a:bodyPr/>
          <a:lstStyle/>
          <a:p>
            <a:r>
              <a:rPr lang="en-US" sz="2800" dirty="0" smtClean="0"/>
              <a:t>This section allows you to select courses by college, subject and catalog.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" y="152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>
                <a:solidFill>
                  <a:srgbClr val="4D4D4D"/>
                </a:solidFill>
                <a:latin typeface="Microsoft Sans Serif"/>
                <a:ea typeface="+mj-ea"/>
                <a:cs typeface="+mj-cs"/>
              </a:rPr>
              <a:t>Sacramento City College 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69684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343400"/>
            <a:ext cx="884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You can also add courses by GE AREA: CSU and IGETC AA/AS</a:t>
            </a:r>
            <a:endParaRPr lang="en-US" dirty="0">
              <a:latin typeface="+mn-lt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8" y="5174397"/>
            <a:ext cx="8574088" cy="144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068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7315200" cy="779463"/>
          </a:xfrm>
        </p:spPr>
        <p:txBody>
          <a:bodyPr/>
          <a:lstStyle/>
          <a:p>
            <a:r>
              <a:rPr lang="en-US" sz="3200" b="1" dirty="0" smtClean="0"/>
              <a:t>Enhance Assessment Results Page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" y="152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>
                <a:solidFill>
                  <a:srgbClr val="4D4D4D"/>
                </a:solidFill>
                <a:latin typeface="Microsoft Sans Serif"/>
                <a:ea typeface="+mj-ea"/>
                <a:cs typeface="+mj-cs"/>
              </a:rPr>
              <a:t>Sacramento City College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4" y="2285999"/>
            <a:ext cx="8706616" cy="270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84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152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>
                <a:solidFill>
                  <a:srgbClr val="4D4D4D"/>
                </a:solidFill>
                <a:latin typeface="Microsoft Sans Serif"/>
                <a:ea typeface="+mj-ea"/>
                <a:cs typeface="+mj-cs"/>
              </a:rPr>
              <a:t>Sacramento City College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30" y="1600200"/>
            <a:ext cx="8839200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96460"/>
            <a:ext cx="7010400" cy="371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7315200" cy="779463"/>
          </a:xfrm>
        </p:spPr>
        <p:txBody>
          <a:bodyPr/>
          <a:lstStyle/>
          <a:p>
            <a:r>
              <a:rPr lang="en-US" sz="3200" b="1" dirty="0" smtClean="0"/>
              <a:t>Plan by Prerequisites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20845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1"/>
            <a:ext cx="8534400" cy="762000"/>
          </a:xfrm>
        </p:spPr>
        <p:txBody>
          <a:bodyPr/>
          <a:lstStyle/>
          <a:p>
            <a:r>
              <a:rPr lang="en-US" sz="2800" b="1" dirty="0" smtClean="0"/>
              <a:t>Add courses from the student’s planner in </a:t>
            </a:r>
            <a:r>
              <a:rPr lang="en-US" sz="2800" b="1" dirty="0" err="1" smtClean="0"/>
              <a:t>eServices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kern="1400" dirty="0">
                <a:latin typeface="Arial"/>
                <a:ea typeface="Times New Roman"/>
                <a:cs typeface="Times New Roman"/>
              </a:rPr>
              <a:t>Provides the ability to access the student’s My Planner page in </a:t>
            </a:r>
            <a:r>
              <a:rPr lang="en-US" sz="2800" kern="1400" dirty="0" err="1">
                <a:latin typeface="Arial"/>
                <a:ea typeface="Times New Roman"/>
                <a:cs typeface="Times New Roman"/>
              </a:rPr>
              <a:t>eServices</a:t>
            </a:r>
            <a:r>
              <a:rPr lang="en-US" sz="2800" kern="1400" dirty="0">
                <a:latin typeface="Arial"/>
                <a:ea typeface="Times New Roman"/>
                <a:cs typeface="Times New Roman"/>
              </a:rPr>
              <a:t> and copy the courses in the student’s planner directly into the </a:t>
            </a:r>
            <a:r>
              <a:rPr lang="en-US" sz="2800" kern="1400" dirty="0" err="1">
                <a:latin typeface="Arial"/>
                <a:ea typeface="Times New Roman"/>
                <a:cs typeface="Times New Roman"/>
              </a:rPr>
              <a:t>iSEP</a:t>
            </a:r>
            <a:r>
              <a:rPr lang="en-US" sz="2800" kern="1400" dirty="0">
                <a:latin typeface="Arial"/>
                <a:ea typeface="Times New Roman"/>
                <a:cs typeface="Times New Roman"/>
              </a:rPr>
              <a:t>.</a:t>
            </a:r>
          </a:p>
          <a:p>
            <a:r>
              <a:rPr lang="en-US" sz="2800" kern="1400" dirty="0">
                <a:latin typeface="Arial"/>
                <a:ea typeface="Times New Roman"/>
                <a:cs typeface="Times New Roman"/>
              </a:rPr>
              <a:t>Selecting the Planner button opens the student’s </a:t>
            </a:r>
            <a:r>
              <a:rPr lang="en-US" sz="2800" kern="1400" dirty="0" err="1">
                <a:latin typeface="Arial"/>
                <a:ea typeface="Times New Roman"/>
                <a:cs typeface="Times New Roman"/>
              </a:rPr>
              <a:t>eServices</a:t>
            </a:r>
            <a:r>
              <a:rPr lang="en-US" sz="2800" kern="1400" dirty="0">
                <a:latin typeface="Arial"/>
                <a:ea typeface="Times New Roman"/>
                <a:cs typeface="Times New Roman"/>
              </a:rPr>
              <a:t> to My Planner page. </a:t>
            </a:r>
          </a:p>
          <a:p>
            <a:r>
              <a:rPr lang="en-US" sz="2800" kern="1400" dirty="0">
                <a:latin typeface="Arial"/>
                <a:ea typeface="Times New Roman"/>
                <a:cs typeface="Times New Roman"/>
              </a:rPr>
              <a:t>Selecting </a:t>
            </a:r>
            <a:r>
              <a:rPr lang="en-US" sz="2800" kern="1400" dirty="0" smtClean="0">
                <a:latin typeface="Arial"/>
                <a:ea typeface="Times New Roman"/>
                <a:cs typeface="Times New Roman"/>
              </a:rPr>
              <a:t>the </a:t>
            </a:r>
            <a:r>
              <a:rPr lang="en-US" sz="2800" kern="1400" dirty="0">
                <a:latin typeface="Arial"/>
                <a:ea typeface="Times New Roman"/>
                <a:cs typeface="Times New Roman"/>
              </a:rPr>
              <a:t>button moves the courses in the student’s planner to the </a:t>
            </a:r>
            <a:r>
              <a:rPr lang="en-US" sz="2800" kern="1400" dirty="0" err="1">
                <a:latin typeface="Arial"/>
                <a:ea typeface="Times New Roman"/>
                <a:cs typeface="Times New Roman"/>
              </a:rPr>
              <a:t>iSEP</a:t>
            </a:r>
            <a:r>
              <a:rPr lang="en-US" sz="2800" kern="1400" dirty="0">
                <a:latin typeface="Arial"/>
                <a:ea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" y="152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>
                <a:solidFill>
                  <a:srgbClr val="4D4D4D"/>
                </a:solidFill>
                <a:latin typeface="Microsoft Sans Serif"/>
                <a:ea typeface="+mj-ea"/>
                <a:cs typeface="+mj-cs"/>
              </a:rPr>
              <a:t>Sacramento City College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45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315200" cy="779463"/>
          </a:xfrm>
        </p:spPr>
        <p:txBody>
          <a:bodyPr/>
          <a:lstStyle/>
          <a:p>
            <a:r>
              <a:rPr lang="en-US" dirty="0">
                <a:solidFill>
                  <a:srgbClr val="4D4D4D"/>
                </a:solidFill>
              </a:rPr>
              <a:t>Sacramento City College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086600" cy="472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8271"/>
            <a:ext cx="9144000" cy="111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58271"/>
            <a:ext cx="1371600" cy="34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84597"/>
            <a:ext cx="1324667" cy="463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5252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315200" cy="779463"/>
          </a:xfrm>
        </p:spPr>
        <p:txBody>
          <a:bodyPr/>
          <a:lstStyle/>
          <a:p>
            <a:r>
              <a:rPr lang="en-US" dirty="0">
                <a:solidFill>
                  <a:srgbClr val="4D4D4D"/>
                </a:solidFill>
              </a:rPr>
              <a:t>Sacramento City College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020"/>
            <a:ext cx="8458200" cy="5115580"/>
          </a:xfrm>
        </p:spPr>
        <p:txBody>
          <a:bodyPr/>
          <a:lstStyle/>
          <a:p>
            <a:r>
              <a:rPr lang="en-US" sz="2000" dirty="0"/>
              <a:t>This is the last step in the Student </a:t>
            </a:r>
            <a:r>
              <a:rPr lang="en-US" sz="2000" dirty="0" err="1"/>
              <a:t>iSEP</a:t>
            </a:r>
            <a:r>
              <a:rPr lang="en-US" sz="2000" dirty="0"/>
              <a:t> process.  Clicking on the Finalize button saves the </a:t>
            </a:r>
            <a:r>
              <a:rPr lang="en-US" sz="2000" dirty="0" err="1"/>
              <a:t>iSEP</a:t>
            </a:r>
            <a:r>
              <a:rPr lang="en-US" sz="2000" dirty="0"/>
              <a:t> and marks it as official with a date stamp.  This also makes the student’s </a:t>
            </a:r>
            <a:r>
              <a:rPr lang="en-US" sz="2000" dirty="0" err="1"/>
              <a:t>iSEP</a:t>
            </a:r>
            <a:r>
              <a:rPr lang="en-US" sz="2000" dirty="0"/>
              <a:t> viewable in </a:t>
            </a:r>
            <a:r>
              <a:rPr lang="en-US" sz="2000" dirty="0" err="1"/>
              <a:t>eServices</a:t>
            </a:r>
            <a:r>
              <a:rPr lang="en-US" sz="2000" dirty="0"/>
              <a:t> by the student.</a:t>
            </a:r>
          </a:p>
          <a:p>
            <a:r>
              <a:rPr lang="en-US" sz="2000" dirty="0"/>
              <a:t>If the </a:t>
            </a:r>
            <a:r>
              <a:rPr lang="en-US" sz="2000" dirty="0" err="1"/>
              <a:t>iSEP</a:t>
            </a:r>
            <a:r>
              <a:rPr lang="en-US" sz="2000" dirty="0"/>
              <a:t> in not finalized, a copy of the work that has been prepared will be available under the search tab marked as ‘In Progress’.  Once you finalize the </a:t>
            </a:r>
            <a:r>
              <a:rPr lang="en-US" sz="2000" dirty="0" err="1"/>
              <a:t>iSEP</a:t>
            </a:r>
            <a:r>
              <a:rPr lang="en-US" sz="2000" dirty="0"/>
              <a:t> subsequent changes or modifications to the student’s </a:t>
            </a:r>
            <a:r>
              <a:rPr lang="en-US" sz="2000" dirty="0" err="1"/>
              <a:t>iSEP</a:t>
            </a:r>
            <a:r>
              <a:rPr lang="en-US" sz="2000" dirty="0"/>
              <a:t> will be displayed with a sequence number and a date stamp.</a:t>
            </a:r>
          </a:p>
          <a:p>
            <a:r>
              <a:rPr lang="en-US" sz="2000" dirty="0"/>
              <a:t> </a:t>
            </a:r>
            <a:r>
              <a:rPr lang="en-US" sz="2000" b="1" kern="1400" dirty="0">
                <a:ea typeface="Times New Roman"/>
                <a:cs typeface="Times New Roman"/>
              </a:rPr>
              <a:t>Click on the Finalize button                              to save the SEP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79120" algn="l"/>
              </a:tabLst>
            </a:pPr>
            <a:r>
              <a:rPr lang="en-US" sz="2000" kern="1400" dirty="0">
                <a:ea typeface="Times New Roman"/>
                <a:cs typeface="Times New Roman"/>
              </a:rPr>
              <a:t>You can also click on the Print button to print the SEP for the student.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79120" algn="l"/>
              </a:tabLst>
            </a:pPr>
            <a:r>
              <a:rPr lang="en-US" sz="2000" kern="1400" dirty="0">
                <a:ea typeface="Times New Roman"/>
                <a:cs typeface="Times New Roman"/>
              </a:rPr>
              <a:t>Clicking on the Finalize button returns you to the View SEP page</a:t>
            </a:r>
            <a:r>
              <a:rPr lang="en-US" sz="2000" kern="1400" dirty="0" smtClean="0">
                <a:ea typeface="Times New Roman"/>
                <a:cs typeface="Times New Roman"/>
              </a:rPr>
              <a:t>:</a:t>
            </a:r>
            <a:endParaRPr lang="en-US" sz="2000" kern="1400" dirty="0">
              <a:ea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Finalize the SEP 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67316" y="4572000"/>
            <a:ext cx="1714500" cy="23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17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315200" cy="779463"/>
          </a:xfrm>
        </p:spPr>
        <p:txBody>
          <a:bodyPr/>
          <a:lstStyle/>
          <a:p>
            <a:r>
              <a:rPr lang="en-US" dirty="0">
                <a:solidFill>
                  <a:srgbClr val="4D4D4D"/>
                </a:solidFill>
              </a:rPr>
              <a:t>Sacramento City College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kern="1400" dirty="0">
                <a:latin typeface="Arial"/>
                <a:ea typeface="Times New Roman"/>
                <a:cs typeface="Times New Roman"/>
              </a:rPr>
              <a:t>Once the </a:t>
            </a:r>
            <a:r>
              <a:rPr lang="en-US" kern="1400" dirty="0" err="1">
                <a:latin typeface="Arial"/>
                <a:ea typeface="Times New Roman"/>
                <a:cs typeface="Times New Roman"/>
              </a:rPr>
              <a:t>iSEP</a:t>
            </a:r>
            <a:r>
              <a:rPr lang="en-US" kern="1400" dirty="0">
                <a:latin typeface="Arial"/>
                <a:ea typeface="Times New Roman"/>
                <a:cs typeface="Times New Roman"/>
              </a:rPr>
              <a:t> for a student has been finalized the </a:t>
            </a:r>
            <a:r>
              <a:rPr lang="en-US" kern="1400" dirty="0" err="1">
                <a:latin typeface="Arial"/>
                <a:ea typeface="Times New Roman"/>
                <a:cs typeface="Times New Roman"/>
              </a:rPr>
              <a:t>iSEP</a:t>
            </a:r>
            <a:r>
              <a:rPr lang="en-US" kern="1400" dirty="0">
                <a:latin typeface="Arial"/>
                <a:ea typeface="Times New Roman"/>
                <a:cs typeface="Times New Roman"/>
              </a:rPr>
              <a:t> is viewable by the student in </a:t>
            </a:r>
            <a:r>
              <a:rPr lang="en-US" kern="1400" dirty="0" err="1">
                <a:latin typeface="Arial"/>
                <a:ea typeface="Times New Roman"/>
                <a:cs typeface="Times New Roman"/>
              </a:rPr>
              <a:t>eServices</a:t>
            </a:r>
            <a:r>
              <a:rPr lang="en-US" kern="1400" dirty="0">
                <a:latin typeface="Arial"/>
                <a:ea typeface="Times New Roman"/>
                <a:cs typeface="Times New Roman"/>
              </a:rPr>
              <a:t>.  The student can review the </a:t>
            </a:r>
            <a:r>
              <a:rPr lang="en-US" kern="1400" dirty="0" err="1">
                <a:latin typeface="Arial"/>
                <a:ea typeface="Times New Roman"/>
                <a:cs typeface="Times New Roman"/>
              </a:rPr>
              <a:t>iSEP</a:t>
            </a:r>
            <a:r>
              <a:rPr lang="en-US" kern="1400" dirty="0">
                <a:latin typeface="Arial"/>
                <a:ea typeface="Times New Roman"/>
                <a:cs typeface="Times New Roman"/>
              </a:rPr>
              <a:t> as well as add the courses from the </a:t>
            </a:r>
            <a:r>
              <a:rPr lang="en-US" kern="1400" dirty="0" err="1">
                <a:latin typeface="Arial"/>
                <a:ea typeface="Times New Roman"/>
                <a:cs typeface="Times New Roman"/>
              </a:rPr>
              <a:t>iSEP</a:t>
            </a:r>
            <a:r>
              <a:rPr lang="en-US" kern="1400" dirty="0">
                <a:latin typeface="Arial"/>
                <a:ea typeface="Times New Roman"/>
                <a:cs typeface="Times New Roman"/>
              </a:rPr>
              <a:t> to their student planner in </a:t>
            </a:r>
            <a:r>
              <a:rPr lang="en-US" kern="1400" dirty="0" err="1">
                <a:latin typeface="Arial"/>
                <a:ea typeface="Times New Roman"/>
                <a:cs typeface="Times New Roman"/>
              </a:rPr>
              <a:t>eServices</a:t>
            </a:r>
            <a:r>
              <a:rPr lang="en-US" kern="1400" dirty="0">
                <a:latin typeface="Arial"/>
                <a:ea typeface="Times New Roman"/>
                <a:cs typeface="Times New Roman"/>
              </a:rPr>
              <a:t>.  What follows are screen shots of how the student views the </a:t>
            </a:r>
            <a:r>
              <a:rPr lang="en-US" kern="1400" dirty="0" err="1">
                <a:latin typeface="Arial"/>
                <a:ea typeface="Times New Roman"/>
                <a:cs typeface="Times New Roman"/>
              </a:rPr>
              <a:t>iSEP</a:t>
            </a:r>
            <a:r>
              <a:rPr lang="en-US" kern="1400" dirty="0">
                <a:latin typeface="Arial"/>
                <a:ea typeface="Times New Roman"/>
                <a:cs typeface="Times New Roman"/>
              </a:rPr>
              <a:t> in </a:t>
            </a:r>
            <a:r>
              <a:rPr lang="en-US" kern="1400" dirty="0" err="1">
                <a:latin typeface="Arial"/>
                <a:ea typeface="Times New Roman"/>
                <a:cs typeface="Times New Roman"/>
              </a:rPr>
              <a:t>eServices</a:t>
            </a:r>
            <a:r>
              <a:rPr lang="en-US" kern="1400" dirty="0">
                <a:latin typeface="Arial"/>
                <a:ea typeface="Times New Roman"/>
                <a:cs typeface="Times New Roman"/>
              </a:rPr>
              <a:t>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71599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err="1" smtClean="0">
                <a:latin typeface="+mn-lt"/>
              </a:rPr>
              <a:t>eServices</a:t>
            </a:r>
            <a:r>
              <a:rPr lang="en-US" sz="3200" b="1" dirty="0" smtClean="0">
                <a:latin typeface="+mn-lt"/>
              </a:rPr>
              <a:t> – Student Center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8617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315200" cy="779463"/>
          </a:xfrm>
        </p:spPr>
        <p:txBody>
          <a:bodyPr/>
          <a:lstStyle/>
          <a:p>
            <a:r>
              <a:rPr lang="en-US" dirty="0">
                <a:solidFill>
                  <a:srgbClr val="4D4D4D"/>
                </a:solidFill>
              </a:rPr>
              <a:t>Sacramento City College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2" y="1828800"/>
            <a:ext cx="8735628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384" y="4945797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In </a:t>
            </a:r>
            <a:r>
              <a:rPr lang="en-US" dirty="0" err="1" smtClean="0"/>
              <a:t>eServices</a:t>
            </a:r>
            <a:r>
              <a:rPr lang="en-US" dirty="0" smtClean="0"/>
              <a:t> the student clicks on he My Ed Plan tab to view their SEP.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17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219200"/>
            <a:ext cx="7315200" cy="779463"/>
          </a:xfrm>
        </p:spPr>
        <p:txBody>
          <a:bodyPr/>
          <a:lstStyle/>
          <a:p>
            <a:r>
              <a:rPr lang="en-US" dirty="0">
                <a:solidFill>
                  <a:srgbClr val="4D4D4D"/>
                </a:solidFill>
              </a:rPr>
              <a:t>Sacramento City College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070"/>
            <a:ext cx="5333999" cy="690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524000" y="2743199"/>
            <a:ext cx="4207748" cy="1015663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solidFill>
                  <a:prstClr val="black"/>
                </a:solidFill>
                <a:latin typeface="Constantia"/>
              </a:rPr>
              <a:t>The </a:t>
            </a:r>
            <a:r>
              <a:rPr lang="en-US" sz="6000" b="1" dirty="0" smtClean="0">
                <a:solidFill>
                  <a:prstClr val="black"/>
                </a:solidFill>
                <a:latin typeface="Constantia"/>
              </a:rPr>
              <a:t>Future</a:t>
            </a:r>
            <a:endParaRPr lang="en-US" sz="6000" b="1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78617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779463"/>
          </a:xfrm>
        </p:spPr>
        <p:txBody>
          <a:bodyPr/>
          <a:lstStyle/>
          <a:p>
            <a:r>
              <a:rPr lang="en-US" dirty="0">
                <a:solidFill>
                  <a:srgbClr val="4D4D4D"/>
                </a:solidFill>
              </a:rPr>
              <a:t>Sacramento City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66220"/>
            <a:ext cx="8229600" cy="5039380"/>
          </a:xfrm>
        </p:spPr>
        <p:txBody>
          <a:bodyPr/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New “</a:t>
            </a:r>
            <a:r>
              <a:rPr lang="en-US" sz="2400" dirty="0" err="1"/>
              <a:t>iSEP</a:t>
            </a:r>
            <a:r>
              <a:rPr lang="en-US" sz="2400" dirty="0"/>
              <a:t>” tab in </a:t>
            </a:r>
            <a:r>
              <a:rPr lang="en-US" sz="2400" dirty="0" err="1"/>
              <a:t>eServices</a:t>
            </a:r>
            <a:endParaRPr lang="en-US" sz="2400" dirty="0"/>
          </a:p>
          <a:p>
            <a:pPr marL="800100" lvl="1" indent="-342900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Official SEP courses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Copy to “My Planner”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Review “Steps to Success”</a:t>
            </a:r>
          </a:p>
          <a:p>
            <a:pPr marL="800100" lvl="1" indent="-342900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Student copies courses from </a:t>
            </a:r>
            <a:r>
              <a:rPr lang="en-US" sz="2400" dirty="0" err="1"/>
              <a:t>iSEP</a:t>
            </a:r>
            <a:r>
              <a:rPr lang="en-US" sz="2400" dirty="0"/>
              <a:t> into their Planner</a:t>
            </a:r>
          </a:p>
          <a:p>
            <a:pPr marL="800100" lvl="1" indent="-342900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Term by Term course plan</a:t>
            </a:r>
          </a:p>
          <a:p>
            <a:pPr marL="800100" lvl="1" indent="-342900">
              <a:lnSpc>
                <a:spcPct val="5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Facilitates class registration process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Planner courses appear in the students Degree Audit  interactive report as “planned” (Plan by My Requirements)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/>
              <a:t>View of counselor comments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Components – Student 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54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4572000" cy="812800"/>
          </a:xfrm>
          <a:extLst>
            <a:ext uri="{AF507438-7753-43E0-B8FC-AC1667EBCBE1}">
              <a14:hiddenEffects xmlns:a14="http://schemas.microsoft.com/office/drawing/2010/main">
                <a:effectLst>
                  <a:outerShdw algn="ctr" rotWithShape="0">
                    <a:schemeClr val="hlink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b="1" dirty="0" smtClean="0"/>
              <a:t>Overview</a:t>
            </a:r>
            <a:endParaRPr lang="en-US" altLang="en-US" b="1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086600" cy="4953000"/>
          </a:xfrm>
        </p:spPr>
        <p:txBody>
          <a:bodyPr/>
          <a:lstStyle/>
          <a:p>
            <a:r>
              <a:rPr lang="en-US" dirty="0"/>
              <a:t>Sacramento City College – </a:t>
            </a:r>
            <a:r>
              <a:rPr lang="en-US" dirty="0" err="1"/>
              <a:t>iSEP</a:t>
            </a:r>
            <a:endParaRPr lang="en-US" dirty="0"/>
          </a:p>
          <a:p>
            <a:r>
              <a:rPr lang="en-US" dirty="0"/>
              <a:t>Irvine Valley College – MAP</a:t>
            </a:r>
          </a:p>
          <a:p>
            <a:r>
              <a:rPr lang="en-US" dirty="0"/>
              <a:t>Q&amp;A</a:t>
            </a:r>
          </a:p>
          <a:p>
            <a:pPr>
              <a:lnSpc>
                <a:spcPct val="80000"/>
              </a:lnSpc>
            </a:pPr>
            <a:endParaRPr lang="en-US" alt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315200" cy="779463"/>
          </a:xfrm>
        </p:spPr>
        <p:txBody>
          <a:bodyPr/>
          <a:lstStyle/>
          <a:p>
            <a:r>
              <a:rPr lang="en-US" dirty="0">
                <a:solidFill>
                  <a:srgbClr val="4D4D4D"/>
                </a:solidFill>
              </a:rPr>
              <a:t>Sacramento City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66220"/>
            <a:ext cx="8229600" cy="503938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Student Information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Ed goal, Major, Requirement Term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Assessment Placement and Competency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Course Plan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From pre-defined templates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From course catalog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Comments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Multiple text comments entered by counselors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Viewable by student in </a:t>
            </a:r>
            <a:r>
              <a:rPr lang="en-US" sz="2400" dirty="0" err="1"/>
              <a:t>eServices</a:t>
            </a:r>
            <a:endParaRPr lang="en-US" sz="2400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2400" dirty="0"/>
              <a:t>Referral Services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View of current participation</a:t>
            </a:r>
          </a:p>
          <a:p>
            <a:pPr lvl="1">
              <a:lnSpc>
                <a:spcPct val="50000"/>
              </a:lnSpc>
              <a:spcBef>
                <a:spcPct val="50000"/>
              </a:spcBef>
            </a:pPr>
            <a:r>
              <a:rPr lang="en-US" sz="2400" dirty="0"/>
              <a:t>Selection to refer student to services</a:t>
            </a:r>
          </a:p>
          <a:p>
            <a:pPr>
              <a:spcBef>
                <a:spcPct val="50000"/>
              </a:spcBef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Components – Counselor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7875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4572000" cy="762000"/>
          </a:xfrm>
        </p:spPr>
        <p:txBody>
          <a:bodyPr/>
          <a:lstStyle/>
          <a:p>
            <a:r>
              <a:rPr lang="en-US" sz="3200" dirty="0" err="1" smtClean="0"/>
              <a:t>iSEP</a:t>
            </a:r>
            <a:r>
              <a:rPr lang="en-US" sz="3200" dirty="0" smtClean="0"/>
              <a:t> Summary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76" y="1890712"/>
            <a:ext cx="3962400" cy="4648200"/>
          </a:xfrm>
        </p:spPr>
        <p:txBody>
          <a:bodyPr/>
          <a:lstStyle/>
          <a:p>
            <a:pPr marL="225425" indent="-225425">
              <a:spcBef>
                <a:spcPct val="50000"/>
              </a:spcBef>
              <a:buNone/>
            </a:pPr>
            <a:r>
              <a:rPr lang="en-US" sz="2000" b="1" dirty="0"/>
              <a:t>Key features: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kern="1200" dirty="0"/>
              <a:t>Well informed Student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kern="1200" dirty="0"/>
              <a:t>Course plan by term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kern="1200" dirty="0"/>
              <a:t>Counselor comments 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kern="1200" dirty="0"/>
              <a:t>Referral to support services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kern="1200" dirty="0"/>
              <a:t>Signature section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7476" y="1752600"/>
            <a:ext cx="4648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algn="l">
              <a:spcBef>
                <a:spcPct val="50000"/>
              </a:spcBef>
              <a:buNone/>
            </a:pPr>
            <a:r>
              <a:rPr lang="en-US" b="1" dirty="0"/>
              <a:t>PLUS:</a:t>
            </a:r>
          </a:p>
          <a:p>
            <a:pPr marL="225425" indent="-225425"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Interfaces with student data, degree audit, Basic Skills, student planner, &amp; assessment portability</a:t>
            </a:r>
          </a:p>
          <a:p>
            <a:pPr marL="225425" indent="-225425"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Can be viewed &amp; updated by </a:t>
            </a:r>
            <a:r>
              <a:rPr lang="en-US" sz="2000" i="1" dirty="0">
                <a:latin typeface="+mn-lt"/>
              </a:rPr>
              <a:t>any</a:t>
            </a:r>
            <a:r>
              <a:rPr lang="en-US" sz="2000" dirty="0">
                <a:latin typeface="+mn-lt"/>
              </a:rPr>
              <a:t> counselor  in the district at </a:t>
            </a:r>
            <a:r>
              <a:rPr lang="en-US" sz="2000" i="1" dirty="0">
                <a:latin typeface="+mn-lt"/>
              </a:rPr>
              <a:t>any</a:t>
            </a:r>
            <a:r>
              <a:rPr lang="en-US" sz="2000" dirty="0">
                <a:latin typeface="+mn-lt"/>
              </a:rPr>
              <a:t> time</a:t>
            </a:r>
          </a:p>
          <a:p>
            <a:pPr marL="225425" indent="-225425"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Drop down assessment, Basic Skills Paths, and three GE templates (AA/AS, CSU and UC)</a:t>
            </a:r>
          </a:p>
          <a:p>
            <a:pPr marL="225425" indent="-225425"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All data entered can be turned into a report (e.g. referral follow up)</a:t>
            </a:r>
          </a:p>
          <a:p>
            <a:pPr marL="225425" indent="-225425"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Students can </a:t>
            </a:r>
            <a:r>
              <a:rPr lang="en-US" sz="2000" i="1" dirty="0">
                <a:latin typeface="+mn-lt"/>
              </a:rPr>
              <a:t>always</a:t>
            </a:r>
            <a:r>
              <a:rPr lang="en-US" sz="2000" dirty="0">
                <a:latin typeface="+mn-lt"/>
              </a:rPr>
              <a:t> find it in </a:t>
            </a:r>
            <a:r>
              <a:rPr lang="en-US" sz="2000" dirty="0" err="1">
                <a:latin typeface="+mn-lt"/>
              </a:rPr>
              <a:t>eServices</a:t>
            </a: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599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4D4D4D"/>
                </a:solidFill>
                <a:latin typeface="+mn-lt"/>
              </a:rPr>
              <a:t>Sacramento City College</a:t>
            </a: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216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779463"/>
          </a:xfrm>
        </p:spPr>
        <p:txBody>
          <a:bodyPr/>
          <a:lstStyle/>
          <a:p>
            <a:r>
              <a:rPr lang="en-US" dirty="0" smtClean="0"/>
              <a:t>Irvine Valley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South Orange County Community College District – MAP </a:t>
            </a:r>
          </a:p>
          <a:p>
            <a:pPr lvl="1"/>
            <a:r>
              <a:rPr lang="en-US" b="1" dirty="0" smtClean="0"/>
              <a:t>Irvine Valley College</a:t>
            </a:r>
          </a:p>
          <a:p>
            <a:pPr lvl="1"/>
            <a:r>
              <a:rPr lang="en-US" dirty="0" smtClean="0"/>
              <a:t>Saddleback College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62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779463"/>
          </a:xfrm>
        </p:spPr>
        <p:txBody>
          <a:bodyPr/>
          <a:lstStyle/>
          <a:p>
            <a:r>
              <a:rPr lang="en-US" dirty="0" smtClean="0"/>
              <a:t>Irvine Valley College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2237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4262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779463"/>
          </a:xfrm>
        </p:spPr>
        <p:txBody>
          <a:bodyPr/>
          <a:lstStyle/>
          <a:p>
            <a:r>
              <a:rPr lang="en-US" dirty="0" smtClean="0"/>
              <a:t>Irvine Valley College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790806"/>
              </p:ext>
            </p:extLst>
          </p:nvPr>
        </p:nvGraphicFramePr>
        <p:xfrm>
          <a:off x="990600" y="1981200"/>
          <a:ext cx="7391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1219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Matriculation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72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779463"/>
          </a:xfrm>
        </p:spPr>
        <p:txBody>
          <a:bodyPr/>
          <a:lstStyle/>
          <a:p>
            <a:r>
              <a:rPr lang="en-US" dirty="0" smtClean="0"/>
              <a:t>Irvine Valley College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760896"/>
            <a:ext cx="8077200" cy="4648200"/>
          </a:xfrm>
        </p:spPr>
        <p:txBody>
          <a:bodyPr/>
          <a:lstStyle/>
          <a:p>
            <a:r>
              <a:rPr lang="en-US" sz="2800" dirty="0" smtClean="0"/>
              <a:t>Used to create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semester/abbreviated academic plan &amp; comprehensive academic plans</a:t>
            </a:r>
          </a:p>
          <a:p>
            <a:r>
              <a:rPr lang="en-US" sz="2800" dirty="0" smtClean="0"/>
              <a:t>Will </a:t>
            </a:r>
            <a:r>
              <a:rPr lang="en-US" sz="2800" dirty="0" smtClean="0"/>
              <a:t>create plans for certificate, associate degrees and transfer</a:t>
            </a:r>
          </a:p>
          <a:p>
            <a:r>
              <a:rPr lang="en-US" sz="2800" dirty="0" smtClean="0"/>
              <a:t>Linked </a:t>
            </a:r>
            <a:r>
              <a:rPr lang="en-US" sz="2800" dirty="0" smtClean="0"/>
              <a:t>to SIS and </a:t>
            </a:r>
            <a:r>
              <a:rPr lang="en-US" sz="2800" dirty="0" smtClean="0"/>
              <a:t>ASSIST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645731"/>
            <a:ext cx="6425057" cy="219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" y="125203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My Academic Plan (MAP)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262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070"/>
            <a:ext cx="6172200" cy="779463"/>
          </a:xfrm>
        </p:spPr>
        <p:txBody>
          <a:bodyPr/>
          <a:lstStyle/>
          <a:p>
            <a:r>
              <a:rPr lang="en-US" dirty="0" smtClean="0"/>
              <a:t>Irvine Valley College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2452"/>
            <a:ext cx="8382000" cy="495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0668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Comprehensive Academic Plan Completion Options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262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779463"/>
          </a:xfrm>
        </p:spPr>
        <p:txBody>
          <a:bodyPr/>
          <a:lstStyle/>
          <a:p>
            <a:r>
              <a:rPr lang="en-US" dirty="0" smtClean="0"/>
              <a:t>Irvine Valley College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4111" y="1651575"/>
            <a:ext cx="8458200" cy="4544923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 smtClean="0"/>
              <a:t>Not just about courses</a:t>
            </a:r>
          </a:p>
          <a:p>
            <a:pPr marL="0" indent="0"/>
            <a:r>
              <a:rPr lang="en-US" sz="2800" dirty="0" smtClean="0"/>
              <a:t>Must meet short and long term goals</a:t>
            </a:r>
          </a:p>
          <a:p>
            <a:pPr marL="0" indent="0"/>
            <a:r>
              <a:rPr lang="en-US" sz="2800" dirty="0" smtClean="0"/>
              <a:t>Must be from a holistic approach and take into account psycho-social aspects</a:t>
            </a:r>
          </a:p>
          <a:p>
            <a:pPr marL="400050" lvl="1" indent="0"/>
            <a:r>
              <a:rPr lang="en-US" dirty="0" smtClean="0"/>
              <a:t>i.e. First generation college student</a:t>
            </a:r>
          </a:p>
          <a:p>
            <a:pPr marL="400050" lvl="1" indent="0">
              <a:buNone/>
            </a:pPr>
            <a:r>
              <a:rPr lang="en-US" dirty="0" smtClean="0"/>
              <a:t>who is Psychology major, but also </a:t>
            </a:r>
          </a:p>
          <a:p>
            <a:pPr marL="400050" lvl="1" indent="0">
              <a:buNone/>
            </a:pPr>
            <a:r>
              <a:rPr lang="en-US" dirty="0" smtClean="0"/>
              <a:t>thinking medical school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3705633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732"/>
            <a:ext cx="1969511" cy="196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89" y="4789968"/>
            <a:ext cx="1969511" cy="196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066799"/>
            <a:ext cx="769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latin typeface="+mn-lt"/>
              </a:rPr>
              <a:t>Anatomy of an Academic Plan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4262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779463"/>
          </a:xfrm>
        </p:spPr>
        <p:txBody>
          <a:bodyPr/>
          <a:lstStyle/>
          <a:p>
            <a:r>
              <a:rPr lang="en-US" dirty="0" smtClean="0"/>
              <a:t>Irvine Valley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3886200" cy="4419600"/>
          </a:xfrm>
        </p:spPr>
        <p:txBody>
          <a:bodyPr/>
          <a:lstStyle/>
          <a:p>
            <a:r>
              <a:rPr lang="en-US" dirty="0"/>
              <a:t>Strengths</a:t>
            </a:r>
          </a:p>
          <a:p>
            <a:pPr lvl="1"/>
            <a:r>
              <a:rPr lang="en-US" sz="2400" dirty="0"/>
              <a:t>Available to students</a:t>
            </a:r>
          </a:p>
          <a:p>
            <a:pPr lvl="1"/>
            <a:r>
              <a:rPr lang="en-US" sz="2400" dirty="0"/>
              <a:t>Connection to ASSIST</a:t>
            </a:r>
          </a:p>
          <a:p>
            <a:pPr lvl="1"/>
            <a:r>
              <a:rPr lang="en-US" sz="2400" dirty="0"/>
              <a:t>Plans available electronically to students 24 hours a day</a:t>
            </a:r>
          </a:p>
          <a:p>
            <a:pPr lvl="1"/>
            <a:r>
              <a:rPr lang="en-US" sz="2400" dirty="0"/>
              <a:t>Multiple plans can be created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648200" y="2057400"/>
            <a:ext cx="40386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Shortcomings</a:t>
            </a:r>
          </a:p>
          <a:p>
            <a:pPr lvl="1"/>
            <a:r>
              <a:rPr lang="en-US" sz="2400" kern="0" dirty="0" smtClean="0"/>
              <a:t>Need more counselors</a:t>
            </a:r>
          </a:p>
          <a:p>
            <a:pPr lvl="1"/>
            <a:r>
              <a:rPr lang="en-US" sz="2400" kern="0" dirty="0" smtClean="0"/>
              <a:t>MAP needs constant updating</a:t>
            </a:r>
          </a:p>
          <a:p>
            <a:pPr lvl="1"/>
            <a:r>
              <a:rPr lang="en-US" sz="2400" kern="0" dirty="0" smtClean="0"/>
              <a:t>Having student commit/decide on a major in a timely manner</a:t>
            </a:r>
          </a:p>
          <a:p>
            <a:pPr lvl="1"/>
            <a:r>
              <a:rPr lang="en-US" sz="2400" kern="0" dirty="0" smtClean="0"/>
              <a:t>Private/out-of-state schools</a:t>
            </a:r>
          </a:p>
          <a:p>
            <a:pPr lvl="1">
              <a:buFontTx/>
              <a:buNone/>
            </a:pPr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5940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latin typeface="+mn-lt"/>
              </a:rPr>
              <a:t>Strengths and Shortcomings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731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779463"/>
          </a:xfrm>
        </p:spPr>
        <p:txBody>
          <a:bodyPr/>
          <a:lstStyle/>
          <a:p>
            <a:r>
              <a:rPr lang="en-US" dirty="0" smtClean="0"/>
              <a:t>Irvine Valley College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05800" cy="2362200"/>
          </a:xfrm>
        </p:spPr>
        <p:txBody>
          <a:bodyPr/>
          <a:lstStyle/>
          <a:p>
            <a:r>
              <a:rPr lang="en-US" sz="2800" dirty="0"/>
              <a:t>Develop MAP system for out-of-state and private schools</a:t>
            </a:r>
          </a:p>
          <a:p>
            <a:r>
              <a:rPr lang="en-US" sz="2800" dirty="0"/>
              <a:t>Creation of a separate MAP lab</a:t>
            </a:r>
          </a:p>
          <a:p>
            <a:r>
              <a:rPr lang="en-US" sz="2800" dirty="0"/>
              <a:t>True online counseling</a:t>
            </a:r>
          </a:p>
          <a:p>
            <a:r>
              <a:rPr lang="en-US" sz="2800" dirty="0"/>
              <a:t>Replacement of SARS</a:t>
            </a:r>
          </a:p>
          <a:p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6243" y="15240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latin typeface="+mn-lt"/>
              </a:rPr>
              <a:t>Future Plans 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854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54" y="0"/>
            <a:ext cx="6629400" cy="855663"/>
          </a:xfrm>
        </p:spPr>
        <p:txBody>
          <a:bodyPr/>
          <a:lstStyle/>
          <a:p>
            <a:r>
              <a:rPr lang="en-US" dirty="0"/>
              <a:t>Sacramento </a:t>
            </a:r>
            <a:r>
              <a:rPr lang="en-US" dirty="0" smtClean="0"/>
              <a:t>City College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610600" cy="4800600"/>
          </a:xfrm>
        </p:spPr>
        <p:txBody>
          <a:bodyPr/>
          <a:lstStyle/>
          <a:p>
            <a:r>
              <a:rPr lang="en-US" dirty="0" smtClean="0"/>
              <a:t>Los Rios Community College District - </a:t>
            </a:r>
            <a:r>
              <a:rPr lang="en-US" dirty="0" err="1" smtClean="0"/>
              <a:t>iSEP</a:t>
            </a:r>
            <a:endParaRPr lang="en-US" dirty="0" smtClean="0"/>
          </a:p>
          <a:p>
            <a:pPr lvl="1"/>
            <a:r>
              <a:rPr lang="en-US" dirty="0" smtClean="0"/>
              <a:t>American River College</a:t>
            </a:r>
          </a:p>
          <a:p>
            <a:pPr lvl="1"/>
            <a:r>
              <a:rPr lang="en-US" dirty="0" err="1" smtClean="0"/>
              <a:t>Cosumnes</a:t>
            </a:r>
            <a:r>
              <a:rPr lang="en-US" dirty="0" smtClean="0"/>
              <a:t> River College</a:t>
            </a:r>
          </a:p>
          <a:p>
            <a:pPr lvl="1"/>
            <a:r>
              <a:rPr lang="en-US" dirty="0" smtClean="0"/>
              <a:t>Folsom Lake College</a:t>
            </a:r>
          </a:p>
          <a:p>
            <a:pPr lvl="1"/>
            <a:r>
              <a:rPr lang="en-US" b="1" dirty="0" smtClean="0"/>
              <a:t>Sacramento City College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72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172200" cy="779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077200" cy="2209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/>
              <a:t>Question and Answer</a:t>
            </a:r>
            <a:endParaRPr lang="en-US" sz="4400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648200" y="1600200"/>
            <a:ext cx="4038600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endParaRPr lang="en-US" kern="0" dirty="0" smtClean="0"/>
          </a:p>
          <a:p>
            <a:pPr lvl="1"/>
            <a:endParaRPr lang="en-US" kern="0" dirty="0" smtClean="0"/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71898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7800"/>
            <a:ext cx="6934200" cy="4267200"/>
          </a:xfrm>
        </p:spPr>
        <p:txBody>
          <a:bodyPr/>
          <a:lstStyle/>
          <a:p>
            <a:r>
              <a:rPr lang="en-US" sz="2000" dirty="0"/>
              <a:t>Contacts: </a:t>
            </a:r>
          </a:p>
          <a:p>
            <a:pPr marL="0" indent="0" algn="ctr">
              <a:buNone/>
            </a:pPr>
            <a:r>
              <a:rPr lang="en-US" sz="2000" dirty="0"/>
              <a:t>Robert Melendez, Irvine Valley College</a:t>
            </a:r>
          </a:p>
          <a:p>
            <a:pPr marL="0" indent="0" algn="ctr">
              <a:buNone/>
            </a:pPr>
            <a:r>
              <a:rPr lang="en-US" sz="2000" dirty="0">
                <a:hlinkClick r:id="rId4"/>
              </a:rPr>
              <a:t>rmelendez@ivc.edu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 err="1"/>
              <a:t>Nichelle</a:t>
            </a:r>
            <a:r>
              <a:rPr lang="en-US" sz="2000" dirty="0"/>
              <a:t> Williams, Sacramento City College</a:t>
            </a:r>
          </a:p>
          <a:p>
            <a:pPr marL="0" indent="0" algn="ctr">
              <a:buNone/>
            </a:pPr>
            <a:r>
              <a:rPr lang="en-US" sz="2000" dirty="0">
                <a:hlinkClick r:id="rId5"/>
              </a:rPr>
              <a:t>Willian@scc.losrios.edu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3810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n-lt"/>
              </a:rPr>
              <a:t>Thank you!</a:t>
            </a:r>
            <a:endParaRPr lang="en-US" sz="44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54" y="0"/>
            <a:ext cx="6629400" cy="855663"/>
          </a:xfrm>
        </p:spPr>
        <p:txBody>
          <a:bodyPr/>
          <a:lstStyle/>
          <a:p>
            <a:r>
              <a:rPr lang="en-US" dirty="0"/>
              <a:t>Sacramento </a:t>
            </a:r>
            <a:r>
              <a:rPr lang="en-US" dirty="0" smtClean="0"/>
              <a:t>City College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75004"/>
            <a:ext cx="8001000" cy="46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273609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latin typeface="+mn-lt"/>
              </a:rPr>
              <a:t>Select a College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001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54" y="0"/>
            <a:ext cx="6629400" cy="855663"/>
          </a:xfrm>
        </p:spPr>
        <p:txBody>
          <a:bodyPr/>
          <a:lstStyle/>
          <a:p>
            <a:r>
              <a:rPr lang="en-US" dirty="0"/>
              <a:t>Sacramento </a:t>
            </a:r>
            <a:r>
              <a:rPr lang="en-US" dirty="0" smtClean="0"/>
              <a:t>City College 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" y="1828800"/>
            <a:ext cx="8803695" cy="436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202722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Select Educational Goal, Major or Add New College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001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54" y="0"/>
            <a:ext cx="6629400" cy="855663"/>
          </a:xfrm>
        </p:spPr>
        <p:txBody>
          <a:bodyPr/>
          <a:lstStyle/>
          <a:p>
            <a:r>
              <a:rPr lang="en-US" dirty="0"/>
              <a:t>Sacramento </a:t>
            </a:r>
            <a:r>
              <a:rPr lang="en-US" dirty="0" smtClean="0"/>
              <a:t>City College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7775"/>
            <a:ext cx="8686800" cy="4800600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400" dirty="0">
                <a:latin typeface="Arial"/>
                <a:ea typeface="Times New Roman"/>
                <a:cs typeface="Times New Roman"/>
              </a:rPr>
              <a:t>This page is the main working page for constructing the student’s </a:t>
            </a:r>
            <a:r>
              <a:rPr lang="en-US" sz="2400" kern="1400" dirty="0" err="1">
                <a:latin typeface="Arial"/>
                <a:ea typeface="Times New Roman"/>
                <a:cs typeface="Times New Roman"/>
              </a:rPr>
              <a:t>iSEP</a:t>
            </a:r>
            <a:r>
              <a:rPr lang="en-US" sz="2400" kern="1400" dirty="0">
                <a:latin typeface="Arial"/>
                <a:ea typeface="Times New Roman"/>
                <a:cs typeface="Times New Roman"/>
              </a:rPr>
              <a:t>. This page provides the following functionality: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400" dirty="0">
              <a:latin typeface="Arial"/>
              <a:ea typeface="Times New Roman"/>
              <a:cs typeface="Times New Roman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kern="1400" dirty="0">
                <a:latin typeface="Arial"/>
                <a:ea typeface="Times New Roman"/>
                <a:cs typeface="Times New Roman"/>
              </a:rPr>
              <a:t>Edit Student Phone number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kern="1400" dirty="0">
                <a:latin typeface="Arial"/>
                <a:ea typeface="Times New Roman"/>
                <a:cs typeface="Times New Roman"/>
              </a:rPr>
              <a:t>Select Transfer information for a Primary 4 Year College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kern="1400" dirty="0">
                <a:latin typeface="Arial"/>
                <a:ea typeface="Times New Roman"/>
                <a:cs typeface="Times New Roman"/>
              </a:rPr>
              <a:t>Add standard comments by </a:t>
            </a:r>
            <a:r>
              <a:rPr lang="en-US" sz="2400" kern="1400" dirty="0" err="1">
                <a:latin typeface="Arial"/>
                <a:ea typeface="Times New Roman"/>
                <a:cs typeface="Times New Roman"/>
              </a:rPr>
              <a:t>iSEP</a:t>
            </a:r>
            <a:r>
              <a:rPr lang="en-US" sz="2400" kern="1400" dirty="0">
                <a:latin typeface="Arial"/>
                <a:ea typeface="Times New Roman"/>
                <a:cs typeface="Times New Roman"/>
              </a:rPr>
              <a:t>, by term and by course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kern="1400" dirty="0">
                <a:latin typeface="Arial"/>
                <a:ea typeface="Times New Roman"/>
                <a:cs typeface="Times New Roman"/>
              </a:rPr>
              <a:t>Indicate Referral Services for a Student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kern="1400" dirty="0">
                <a:latin typeface="Arial"/>
                <a:ea typeface="Times New Roman"/>
                <a:cs typeface="Times New Roman"/>
              </a:rPr>
              <a:t>Select Courses by Term and GE Area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kern="1400" dirty="0">
                <a:latin typeface="Arial"/>
                <a:ea typeface="Times New Roman"/>
                <a:cs typeface="Times New Roman"/>
              </a:rPr>
              <a:t>Select Courses from the Academic Advisement Report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kern="1400" dirty="0">
                <a:latin typeface="Arial"/>
                <a:ea typeface="Times New Roman"/>
                <a:cs typeface="Times New Roman"/>
              </a:rPr>
              <a:t>View Student Assessment Placements and select courses from the Assessment Template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kern="1400" dirty="0">
                <a:latin typeface="Arial"/>
                <a:ea typeface="Times New Roman"/>
                <a:cs typeface="Times New Roman"/>
              </a:rPr>
              <a:t>Move Courses to another term</a:t>
            </a: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en-US" sz="2400" kern="1400" dirty="0">
                <a:latin typeface="Arial"/>
                <a:ea typeface="Times New Roman"/>
                <a:cs typeface="Times New Roman"/>
              </a:rPr>
              <a:t>Add additional terms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143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kern="1600" dirty="0" smtClean="0">
                <a:latin typeface="+mn-lt"/>
                <a:ea typeface="Times New Roman"/>
              </a:rPr>
              <a:t>Course Planning Page 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001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54" y="0"/>
            <a:ext cx="6629400" cy="855663"/>
          </a:xfrm>
        </p:spPr>
        <p:txBody>
          <a:bodyPr/>
          <a:lstStyle/>
          <a:p>
            <a:r>
              <a:rPr lang="en-US" dirty="0"/>
              <a:t>Sacramento </a:t>
            </a:r>
            <a:r>
              <a:rPr lang="en-US" dirty="0" smtClean="0"/>
              <a:t>City College 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7" y="3124200"/>
            <a:ext cx="904875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184" y="1179493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+mn-lt"/>
              </a:rPr>
              <a:t>Transfer Data for Primary Choice</a:t>
            </a:r>
          </a:p>
          <a:p>
            <a:pPr algn="l"/>
            <a:r>
              <a:rPr lang="en-US" sz="2800" b="1" dirty="0" smtClean="0">
                <a:latin typeface="+mn-lt"/>
              </a:rPr>
              <a:t>4 Year College Options: </a:t>
            </a:r>
            <a:endParaRPr lang="en-US" sz="28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470" y="216655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an example of the possible selections when selecting transfer information for a 4 year college.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1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152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>
                <a:solidFill>
                  <a:srgbClr val="4D4D4D"/>
                </a:solidFill>
                <a:latin typeface="Microsoft Sans Serif"/>
                <a:ea typeface="+mj-ea"/>
                <a:cs typeface="+mj-cs"/>
              </a:rPr>
              <a:t>Sacramento City College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4515"/>
            <a:ext cx="7304494" cy="51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18237"/>
            <a:ext cx="80406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0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377" y="3124200"/>
            <a:ext cx="57150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Example of Exempted: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" y="1524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kern="0" dirty="0">
                <a:solidFill>
                  <a:srgbClr val="4D4D4D"/>
                </a:solidFill>
                <a:latin typeface="Microsoft Sans Serif"/>
                <a:ea typeface="+mj-ea"/>
                <a:cs typeface="+mj-cs"/>
              </a:rPr>
              <a:t>Sacramento City College 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94141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7" y="3724944"/>
            <a:ext cx="7696200" cy="1691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96376" y="5416584"/>
            <a:ext cx="7990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The student’s matriculation services status is now displayed in the Matric Services box on the Edit SEP page.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4543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powerpoint-template 5">
      <a:dk1>
        <a:srgbClr val="4D4D4D"/>
      </a:dk1>
      <a:lt1>
        <a:srgbClr val="FFFFFF"/>
      </a:lt1>
      <a:dk2>
        <a:srgbClr val="4D4D4D"/>
      </a:dk2>
      <a:lt2>
        <a:srgbClr val="0E0F83"/>
      </a:lt2>
      <a:accent1>
        <a:srgbClr val="4049D2"/>
      </a:accent1>
      <a:accent2>
        <a:srgbClr val="494FD9"/>
      </a:accent2>
      <a:accent3>
        <a:srgbClr val="FFFFFF"/>
      </a:accent3>
      <a:accent4>
        <a:srgbClr val="404040"/>
      </a:accent4>
      <a:accent5>
        <a:srgbClr val="AFB1E5"/>
      </a:accent5>
      <a:accent6>
        <a:srgbClr val="4147C4"/>
      </a:accent6>
      <a:hlink>
        <a:srgbClr val="757DDF"/>
      </a:hlink>
      <a:folHlink>
        <a:srgbClr val="DDDDDD"/>
      </a:folHlink>
    </a:clrScheme>
    <a:fontScheme name="powerpoint-templat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 1">
        <a:dk1>
          <a:srgbClr val="4D4D4D"/>
        </a:dk1>
        <a:lt1>
          <a:srgbClr val="FFFFFF"/>
        </a:lt1>
        <a:dk2>
          <a:srgbClr val="4D4D4D"/>
        </a:dk2>
        <a:lt2>
          <a:srgbClr val="80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2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3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07AB4A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069B42"/>
        </a:accent6>
        <a:hlink>
          <a:srgbClr val="A0CD6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416</TotalTime>
  <Words>1030</Words>
  <Application>Microsoft Office PowerPoint</Application>
  <PresentationFormat>On-screen Show (4:3)</PresentationFormat>
  <Paragraphs>170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powerpoint-template</vt:lpstr>
      <vt:lpstr>Online Education Planning Tool</vt:lpstr>
      <vt:lpstr>Overview</vt:lpstr>
      <vt:lpstr>Sacramento City College </vt:lpstr>
      <vt:lpstr>Sacramento City College </vt:lpstr>
      <vt:lpstr>Sacramento City College </vt:lpstr>
      <vt:lpstr>Sacramento City College </vt:lpstr>
      <vt:lpstr>Sacramento City College </vt:lpstr>
      <vt:lpstr>PowerPoint Presentation</vt:lpstr>
      <vt:lpstr>PowerPoint Presentation</vt:lpstr>
      <vt:lpstr>Add Courses by Term</vt:lpstr>
      <vt:lpstr>Enhance Assessment Results Page </vt:lpstr>
      <vt:lpstr>Plan by Prerequisites</vt:lpstr>
      <vt:lpstr>Add courses from the student’s planner in eServices</vt:lpstr>
      <vt:lpstr>Sacramento City College  </vt:lpstr>
      <vt:lpstr>Sacramento City College  </vt:lpstr>
      <vt:lpstr>Sacramento City College  </vt:lpstr>
      <vt:lpstr>Sacramento City College  </vt:lpstr>
      <vt:lpstr>Sacramento City College  </vt:lpstr>
      <vt:lpstr>Sacramento City College</vt:lpstr>
      <vt:lpstr>Sacramento City College</vt:lpstr>
      <vt:lpstr>iSEP Summary </vt:lpstr>
      <vt:lpstr>Irvine Valley College</vt:lpstr>
      <vt:lpstr>Irvine Valley College</vt:lpstr>
      <vt:lpstr>Irvine Valley College</vt:lpstr>
      <vt:lpstr>Irvine Valley College</vt:lpstr>
      <vt:lpstr>Irvine Valley College</vt:lpstr>
      <vt:lpstr>Irvine Valley College</vt:lpstr>
      <vt:lpstr>Irvine Valley College</vt:lpstr>
      <vt:lpstr>Irvine Valley College</vt:lpstr>
      <vt:lpstr>PowerPoint Presentation</vt:lpstr>
      <vt:lpstr>PowerPoint Presentation</vt:lpstr>
    </vt:vector>
  </TitlesOfParts>
  <Company>Irvine Valley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Windows User</dc:creator>
  <cp:lastModifiedBy>Windows User</cp:lastModifiedBy>
  <cp:revision>20</cp:revision>
  <cp:lastPrinted>2015-03-11T22:29:41Z</cp:lastPrinted>
  <dcterms:created xsi:type="dcterms:W3CDTF">2015-03-10T20:37:28Z</dcterms:created>
  <dcterms:modified xsi:type="dcterms:W3CDTF">2015-03-11T22:37:51Z</dcterms:modified>
</cp:coreProperties>
</file>