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4" r:id="rId1"/>
    <p:sldMasterId id="2147484126" r:id="rId2"/>
  </p:sldMasterIdLst>
  <p:notesMasterIdLst>
    <p:notesMasterId r:id="rId37"/>
  </p:notesMasterIdLst>
  <p:sldIdLst>
    <p:sldId id="256" r:id="rId3"/>
    <p:sldId id="257" r:id="rId4"/>
    <p:sldId id="266" r:id="rId5"/>
    <p:sldId id="265" r:id="rId6"/>
    <p:sldId id="305" r:id="rId7"/>
    <p:sldId id="259" r:id="rId8"/>
    <p:sldId id="267"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4F87B-3288-384F-B51C-D6DF54F445C0}"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E4F88A2F-C9A7-E941-8E69-D15AD9334671}">
      <dgm:prSet phldrT="[Text]"/>
      <dgm:spPr/>
      <dgm:t>
        <a:bodyPr/>
        <a:lstStyle/>
        <a:p>
          <a:r>
            <a:rPr lang="en-US" dirty="0" smtClean="0"/>
            <a:t>OEI</a:t>
          </a:r>
          <a:endParaRPr lang="en-US" dirty="0"/>
        </a:p>
      </dgm:t>
    </dgm:pt>
    <dgm:pt modelId="{12B1423C-0FEB-F24C-8EA3-CF7EA1EEF41D}" type="parTrans" cxnId="{6A3B6F45-3902-2349-BEAD-923914A359D7}">
      <dgm:prSet/>
      <dgm:spPr/>
      <dgm:t>
        <a:bodyPr/>
        <a:lstStyle/>
        <a:p>
          <a:endParaRPr lang="en-US"/>
        </a:p>
      </dgm:t>
    </dgm:pt>
    <dgm:pt modelId="{CF3B2C22-8427-7443-95FF-E64E0ED4F3B7}" type="sibTrans" cxnId="{6A3B6F45-3902-2349-BEAD-923914A359D7}">
      <dgm:prSet/>
      <dgm:spPr/>
      <dgm:t>
        <a:bodyPr/>
        <a:lstStyle/>
        <a:p>
          <a:endParaRPr lang="en-US"/>
        </a:p>
      </dgm:t>
    </dgm:pt>
    <dgm:pt modelId="{A751D5E3-8AA8-6946-9E21-645D62B83C91}">
      <dgm:prSet phldrT="[Text]"/>
      <dgm:spPr/>
      <dgm:t>
        <a:bodyPr/>
        <a:lstStyle/>
        <a:p>
          <a:r>
            <a:rPr lang="en-US" dirty="0" smtClean="0"/>
            <a:t>Technology resources that maximize economies of scale</a:t>
          </a:r>
          <a:endParaRPr lang="en-US" dirty="0"/>
        </a:p>
      </dgm:t>
    </dgm:pt>
    <dgm:pt modelId="{32146E44-C401-4648-8208-6F29D3F0C23E}" type="parTrans" cxnId="{B364DB08-5686-3A4F-8FF4-472BC6A76934}">
      <dgm:prSet/>
      <dgm:spPr/>
      <dgm:t>
        <a:bodyPr/>
        <a:lstStyle/>
        <a:p>
          <a:endParaRPr lang="en-US"/>
        </a:p>
      </dgm:t>
    </dgm:pt>
    <dgm:pt modelId="{3A4374EC-1D13-6343-A01C-8C36059B555D}" type="sibTrans" cxnId="{B364DB08-5686-3A4F-8FF4-472BC6A76934}">
      <dgm:prSet/>
      <dgm:spPr/>
      <dgm:t>
        <a:bodyPr/>
        <a:lstStyle/>
        <a:p>
          <a:endParaRPr lang="en-US"/>
        </a:p>
      </dgm:t>
    </dgm:pt>
    <dgm:pt modelId="{C0943DC8-F11F-DA4D-928F-B66124079B45}">
      <dgm:prSet phldrT="[Text]"/>
      <dgm:spPr/>
      <dgm:t>
        <a:bodyPr/>
        <a:lstStyle/>
        <a:p>
          <a:r>
            <a:rPr lang="en-US" dirty="0" smtClean="0"/>
            <a:t>System wide resources for online students</a:t>
          </a:r>
          <a:endParaRPr lang="en-US" dirty="0"/>
        </a:p>
      </dgm:t>
    </dgm:pt>
    <dgm:pt modelId="{305E1AD6-FCE1-384A-B128-31C84CC29E89}" type="parTrans" cxnId="{48E05D17-FC82-1C42-B7AD-37C764B6BF88}">
      <dgm:prSet/>
      <dgm:spPr/>
      <dgm:t>
        <a:bodyPr/>
        <a:lstStyle/>
        <a:p>
          <a:endParaRPr lang="en-US"/>
        </a:p>
      </dgm:t>
    </dgm:pt>
    <dgm:pt modelId="{81CE3137-E222-1742-999B-C204B36BF84C}" type="sibTrans" cxnId="{48E05D17-FC82-1C42-B7AD-37C764B6BF88}">
      <dgm:prSet/>
      <dgm:spPr/>
      <dgm:t>
        <a:bodyPr/>
        <a:lstStyle/>
        <a:p>
          <a:endParaRPr lang="en-US"/>
        </a:p>
      </dgm:t>
    </dgm:pt>
    <dgm:pt modelId="{D0C8595F-C46E-B243-BB17-9E03248F51A1}">
      <dgm:prSet phldrT="[Text]"/>
      <dgm:spPr/>
      <dgm:t>
        <a:bodyPr/>
        <a:lstStyle/>
        <a:p>
          <a:endParaRPr lang="en-US" dirty="0" smtClean="0"/>
        </a:p>
        <a:p>
          <a:r>
            <a:rPr lang="en-US" dirty="0" smtClean="0"/>
            <a:t>System wide resources for developing high-quality online courses</a:t>
          </a:r>
        </a:p>
        <a:p>
          <a:endParaRPr lang="en-US" dirty="0"/>
        </a:p>
      </dgm:t>
    </dgm:pt>
    <dgm:pt modelId="{CD02E687-599E-7842-A9F3-84B2BB17D378}" type="parTrans" cxnId="{B0113903-0C2C-D74A-BE26-02558AA1F975}">
      <dgm:prSet/>
      <dgm:spPr/>
      <dgm:t>
        <a:bodyPr/>
        <a:lstStyle/>
        <a:p>
          <a:endParaRPr lang="en-US"/>
        </a:p>
      </dgm:t>
    </dgm:pt>
    <dgm:pt modelId="{A96B8935-20F3-F94A-9610-B133400A69A4}" type="sibTrans" cxnId="{B0113903-0C2C-D74A-BE26-02558AA1F975}">
      <dgm:prSet/>
      <dgm:spPr/>
      <dgm:t>
        <a:bodyPr/>
        <a:lstStyle/>
        <a:p>
          <a:endParaRPr lang="en-US"/>
        </a:p>
      </dgm:t>
    </dgm:pt>
    <dgm:pt modelId="{725F4E6D-7CC2-8042-B3BB-FB4AA6DDAFE4}" type="pres">
      <dgm:prSet presAssocID="{CF74F87B-3288-384F-B51C-D6DF54F445C0}" presName="cycle" presStyleCnt="0">
        <dgm:presLayoutVars>
          <dgm:chMax val="1"/>
          <dgm:dir/>
          <dgm:animLvl val="ctr"/>
          <dgm:resizeHandles val="exact"/>
        </dgm:presLayoutVars>
      </dgm:prSet>
      <dgm:spPr/>
      <dgm:t>
        <a:bodyPr/>
        <a:lstStyle/>
        <a:p>
          <a:endParaRPr lang="en-US"/>
        </a:p>
      </dgm:t>
    </dgm:pt>
    <dgm:pt modelId="{0A431CCB-6E3E-7D42-A16E-491DF0516E66}" type="pres">
      <dgm:prSet presAssocID="{E4F88A2F-C9A7-E941-8E69-D15AD9334671}" presName="centerShape" presStyleLbl="node0" presStyleIdx="0" presStyleCnt="1"/>
      <dgm:spPr/>
      <dgm:t>
        <a:bodyPr/>
        <a:lstStyle/>
        <a:p>
          <a:endParaRPr lang="en-US"/>
        </a:p>
      </dgm:t>
    </dgm:pt>
    <dgm:pt modelId="{C5D68A61-8F7B-FD49-9926-2DC40EA72B76}" type="pres">
      <dgm:prSet presAssocID="{32146E44-C401-4648-8208-6F29D3F0C23E}" presName="parTrans" presStyleLbl="bgSibTrans2D1" presStyleIdx="0" presStyleCnt="3"/>
      <dgm:spPr/>
      <dgm:t>
        <a:bodyPr/>
        <a:lstStyle/>
        <a:p>
          <a:endParaRPr lang="en-US"/>
        </a:p>
      </dgm:t>
    </dgm:pt>
    <dgm:pt modelId="{93C7BC07-F2F4-F24C-8741-7BD5347A54D8}" type="pres">
      <dgm:prSet presAssocID="{A751D5E3-8AA8-6946-9E21-645D62B83C91}" presName="node" presStyleLbl="node1" presStyleIdx="0" presStyleCnt="3">
        <dgm:presLayoutVars>
          <dgm:bulletEnabled val="1"/>
        </dgm:presLayoutVars>
      </dgm:prSet>
      <dgm:spPr/>
      <dgm:t>
        <a:bodyPr/>
        <a:lstStyle/>
        <a:p>
          <a:endParaRPr lang="en-US"/>
        </a:p>
      </dgm:t>
    </dgm:pt>
    <dgm:pt modelId="{695A35DF-7170-1248-B2C4-445997D7FC77}" type="pres">
      <dgm:prSet presAssocID="{305E1AD6-FCE1-384A-B128-31C84CC29E89}" presName="parTrans" presStyleLbl="bgSibTrans2D1" presStyleIdx="1" presStyleCnt="3"/>
      <dgm:spPr/>
      <dgm:t>
        <a:bodyPr/>
        <a:lstStyle/>
        <a:p>
          <a:endParaRPr lang="en-US"/>
        </a:p>
      </dgm:t>
    </dgm:pt>
    <dgm:pt modelId="{182CAF11-48C3-3C4F-861F-AC58D5941BB8}" type="pres">
      <dgm:prSet presAssocID="{C0943DC8-F11F-DA4D-928F-B66124079B45}" presName="node" presStyleLbl="node1" presStyleIdx="1" presStyleCnt="3">
        <dgm:presLayoutVars>
          <dgm:bulletEnabled val="1"/>
        </dgm:presLayoutVars>
      </dgm:prSet>
      <dgm:spPr/>
      <dgm:t>
        <a:bodyPr/>
        <a:lstStyle/>
        <a:p>
          <a:endParaRPr lang="en-US"/>
        </a:p>
      </dgm:t>
    </dgm:pt>
    <dgm:pt modelId="{5D1401EA-0A5F-5941-89CD-0C0EB948D973}" type="pres">
      <dgm:prSet presAssocID="{CD02E687-599E-7842-A9F3-84B2BB17D378}" presName="parTrans" presStyleLbl="bgSibTrans2D1" presStyleIdx="2" presStyleCnt="3"/>
      <dgm:spPr/>
      <dgm:t>
        <a:bodyPr/>
        <a:lstStyle/>
        <a:p>
          <a:endParaRPr lang="en-US"/>
        </a:p>
      </dgm:t>
    </dgm:pt>
    <dgm:pt modelId="{B79CD317-AAF9-614C-A6B9-F47B6058935C}" type="pres">
      <dgm:prSet presAssocID="{D0C8595F-C46E-B243-BB17-9E03248F51A1}" presName="node" presStyleLbl="node1" presStyleIdx="2" presStyleCnt="3">
        <dgm:presLayoutVars>
          <dgm:bulletEnabled val="1"/>
        </dgm:presLayoutVars>
      </dgm:prSet>
      <dgm:spPr/>
      <dgm:t>
        <a:bodyPr/>
        <a:lstStyle/>
        <a:p>
          <a:endParaRPr lang="en-US"/>
        </a:p>
      </dgm:t>
    </dgm:pt>
  </dgm:ptLst>
  <dgm:cxnLst>
    <dgm:cxn modelId="{EB0D8173-019C-1A45-9F26-198C13630F9E}" type="presOf" srcId="{A751D5E3-8AA8-6946-9E21-645D62B83C91}" destId="{93C7BC07-F2F4-F24C-8741-7BD5347A54D8}" srcOrd="0" destOrd="0" presId="urn:microsoft.com/office/officeart/2005/8/layout/radial4"/>
    <dgm:cxn modelId="{B364DB08-5686-3A4F-8FF4-472BC6A76934}" srcId="{E4F88A2F-C9A7-E941-8E69-D15AD9334671}" destId="{A751D5E3-8AA8-6946-9E21-645D62B83C91}" srcOrd="0" destOrd="0" parTransId="{32146E44-C401-4648-8208-6F29D3F0C23E}" sibTransId="{3A4374EC-1D13-6343-A01C-8C36059B555D}"/>
    <dgm:cxn modelId="{ED3608A1-BD30-0243-94B1-981C54E3FACC}" type="presOf" srcId="{CD02E687-599E-7842-A9F3-84B2BB17D378}" destId="{5D1401EA-0A5F-5941-89CD-0C0EB948D973}" srcOrd="0" destOrd="0" presId="urn:microsoft.com/office/officeart/2005/8/layout/radial4"/>
    <dgm:cxn modelId="{6A3B6F45-3902-2349-BEAD-923914A359D7}" srcId="{CF74F87B-3288-384F-B51C-D6DF54F445C0}" destId="{E4F88A2F-C9A7-E941-8E69-D15AD9334671}" srcOrd="0" destOrd="0" parTransId="{12B1423C-0FEB-F24C-8EA3-CF7EA1EEF41D}" sibTransId="{CF3B2C22-8427-7443-95FF-E64E0ED4F3B7}"/>
    <dgm:cxn modelId="{B0113903-0C2C-D74A-BE26-02558AA1F975}" srcId="{E4F88A2F-C9A7-E941-8E69-D15AD9334671}" destId="{D0C8595F-C46E-B243-BB17-9E03248F51A1}" srcOrd="2" destOrd="0" parTransId="{CD02E687-599E-7842-A9F3-84B2BB17D378}" sibTransId="{A96B8935-20F3-F94A-9610-B133400A69A4}"/>
    <dgm:cxn modelId="{76D5F3F0-0438-5C4C-BD60-012DC82FC8C5}" type="presOf" srcId="{32146E44-C401-4648-8208-6F29D3F0C23E}" destId="{C5D68A61-8F7B-FD49-9926-2DC40EA72B76}" srcOrd="0" destOrd="0" presId="urn:microsoft.com/office/officeart/2005/8/layout/radial4"/>
    <dgm:cxn modelId="{61BAA309-B680-754D-82F7-C74529FFE05F}" type="presOf" srcId="{305E1AD6-FCE1-384A-B128-31C84CC29E89}" destId="{695A35DF-7170-1248-B2C4-445997D7FC77}" srcOrd="0" destOrd="0" presId="urn:microsoft.com/office/officeart/2005/8/layout/radial4"/>
    <dgm:cxn modelId="{48E05D17-FC82-1C42-B7AD-37C764B6BF88}" srcId="{E4F88A2F-C9A7-E941-8E69-D15AD9334671}" destId="{C0943DC8-F11F-DA4D-928F-B66124079B45}" srcOrd="1" destOrd="0" parTransId="{305E1AD6-FCE1-384A-B128-31C84CC29E89}" sibTransId="{81CE3137-E222-1742-999B-C204B36BF84C}"/>
    <dgm:cxn modelId="{BF64DA42-B98F-E445-B54F-50F3C52F4CED}" type="presOf" srcId="{CF74F87B-3288-384F-B51C-D6DF54F445C0}" destId="{725F4E6D-7CC2-8042-B3BB-FB4AA6DDAFE4}" srcOrd="0" destOrd="0" presId="urn:microsoft.com/office/officeart/2005/8/layout/radial4"/>
    <dgm:cxn modelId="{19A8A500-6D51-8544-B82D-1C183D549006}" type="presOf" srcId="{C0943DC8-F11F-DA4D-928F-B66124079B45}" destId="{182CAF11-48C3-3C4F-861F-AC58D5941BB8}" srcOrd="0" destOrd="0" presId="urn:microsoft.com/office/officeart/2005/8/layout/radial4"/>
    <dgm:cxn modelId="{228406D9-9BBE-5445-9D20-2C7E15ED6312}" type="presOf" srcId="{E4F88A2F-C9A7-E941-8E69-D15AD9334671}" destId="{0A431CCB-6E3E-7D42-A16E-491DF0516E66}" srcOrd="0" destOrd="0" presId="urn:microsoft.com/office/officeart/2005/8/layout/radial4"/>
    <dgm:cxn modelId="{649BF303-4AC1-2749-8C33-D323C2D2E6DD}" type="presOf" srcId="{D0C8595F-C46E-B243-BB17-9E03248F51A1}" destId="{B79CD317-AAF9-614C-A6B9-F47B6058935C}" srcOrd="0" destOrd="0" presId="urn:microsoft.com/office/officeart/2005/8/layout/radial4"/>
    <dgm:cxn modelId="{363327DB-D90F-5440-8EBB-4ADDE2AC1586}" type="presParOf" srcId="{725F4E6D-7CC2-8042-B3BB-FB4AA6DDAFE4}" destId="{0A431CCB-6E3E-7D42-A16E-491DF0516E66}" srcOrd="0" destOrd="0" presId="urn:microsoft.com/office/officeart/2005/8/layout/radial4"/>
    <dgm:cxn modelId="{2534E962-035F-5749-963C-71EE78908464}" type="presParOf" srcId="{725F4E6D-7CC2-8042-B3BB-FB4AA6DDAFE4}" destId="{C5D68A61-8F7B-FD49-9926-2DC40EA72B76}" srcOrd="1" destOrd="0" presId="urn:microsoft.com/office/officeart/2005/8/layout/radial4"/>
    <dgm:cxn modelId="{BAB8A18A-01E5-BF45-A259-2CE38C9771C4}" type="presParOf" srcId="{725F4E6D-7CC2-8042-B3BB-FB4AA6DDAFE4}" destId="{93C7BC07-F2F4-F24C-8741-7BD5347A54D8}" srcOrd="2" destOrd="0" presId="urn:microsoft.com/office/officeart/2005/8/layout/radial4"/>
    <dgm:cxn modelId="{F2BD740F-394B-AE46-A151-E6328CE3CD9D}" type="presParOf" srcId="{725F4E6D-7CC2-8042-B3BB-FB4AA6DDAFE4}" destId="{695A35DF-7170-1248-B2C4-445997D7FC77}" srcOrd="3" destOrd="0" presId="urn:microsoft.com/office/officeart/2005/8/layout/radial4"/>
    <dgm:cxn modelId="{4BB1A59F-3D7A-D446-9620-7CF6C98BABCE}" type="presParOf" srcId="{725F4E6D-7CC2-8042-B3BB-FB4AA6DDAFE4}" destId="{182CAF11-48C3-3C4F-861F-AC58D5941BB8}" srcOrd="4" destOrd="0" presId="urn:microsoft.com/office/officeart/2005/8/layout/radial4"/>
    <dgm:cxn modelId="{18919D72-A4AF-804E-BB5C-17C12A843923}" type="presParOf" srcId="{725F4E6D-7CC2-8042-B3BB-FB4AA6DDAFE4}" destId="{5D1401EA-0A5F-5941-89CD-0C0EB948D973}" srcOrd="5" destOrd="0" presId="urn:microsoft.com/office/officeart/2005/8/layout/radial4"/>
    <dgm:cxn modelId="{4740C361-F300-BB43-B21A-A8071FC3E38A}" type="presParOf" srcId="{725F4E6D-7CC2-8042-B3BB-FB4AA6DDAFE4}" destId="{B79CD317-AAF9-614C-A6B9-F47B6058935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C6A2D-C8C3-421D-905D-42F9A9997D66}"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85DC6012-B66F-416E-844B-ECA711D5BE17}">
      <dgm:prSet phldrT="[Text]" custT="1"/>
      <dgm:spPr/>
      <dgm:t>
        <a:bodyPr/>
        <a:lstStyle/>
        <a:p>
          <a:r>
            <a:rPr lang="en-US" sz="3100" dirty="0" smtClean="0"/>
            <a:t>CCMS   </a:t>
          </a:r>
          <a:r>
            <a:rPr lang="en-US" sz="2400" dirty="0" smtClean="0"/>
            <a:t>(Any college)</a:t>
          </a:r>
          <a:endParaRPr lang="en-US" sz="2400" dirty="0"/>
        </a:p>
      </dgm:t>
    </dgm:pt>
    <dgm:pt modelId="{89267D79-C3FB-4C89-A1D5-2A5737B5631E}" type="parTrans" cxnId="{4E949D32-EC75-46B6-B822-74BC6C05C4D5}">
      <dgm:prSet/>
      <dgm:spPr/>
      <dgm:t>
        <a:bodyPr/>
        <a:lstStyle/>
        <a:p>
          <a:endParaRPr lang="en-US"/>
        </a:p>
      </dgm:t>
    </dgm:pt>
    <dgm:pt modelId="{69485B02-A6D1-4AB6-912B-D405BB83A99D}" type="sibTrans" cxnId="{4E949D32-EC75-46B6-B822-74BC6C05C4D5}">
      <dgm:prSet/>
      <dgm:spPr/>
      <dgm:t>
        <a:bodyPr/>
        <a:lstStyle/>
        <a:p>
          <a:endParaRPr lang="en-US"/>
        </a:p>
      </dgm:t>
    </dgm:pt>
    <dgm:pt modelId="{D2833D57-C707-4EBA-853E-1D2C759E4459}">
      <dgm:prSet phldrT="[Text]"/>
      <dgm:spPr/>
      <dgm:t>
        <a:bodyPr/>
        <a:lstStyle/>
        <a:p>
          <a:r>
            <a:rPr lang="en-US" dirty="0" smtClean="0"/>
            <a:t>Local Online Courses</a:t>
          </a:r>
          <a:endParaRPr lang="en-US" dirty="0"/>
        </a:p>
      </dgm:t>
    </dgm:pt>
    <dgm:pt modelId="{46F658DE-292B-42D0-96A6-CF3123171AC4}" type="parTrans" cxnId="{E81937B9-E725-433A-BE98-6DF5005613EA}">
      <dgm:prSet/>
      <dgm:spPr/>
      <dgm:t>
        <a:bodyPr/>
        <a:lstStyle/>
        <a:p>
          <a:endParaRPr lang="en-US"/>
        </a:p>
      </dgm:t>
    </dgm:pt>
    <dgm:pt modelId="{ED6FF69F-8715-4B8F-9EC7-E7FC7574F0F8}" type="sibTrans" cxnId="{E81937B9-E725-433A-BE98-6DF5005613EA}">
      <dgm:prSet/>
      <dgm:spPr/>
      <dgm:t>
        <a:bodyPr/>
        <a:lstStyle/>
        <a:p>
          <a:endParaRPr lang="en-US"/>
        </a:p>
      </dgm:t>
    </dgm:pt>
    <dgm:pt modelId="{24077B71-98A0-47B2-9CF7-55CE3AF9AF1E}">
      <dgm:prSet phldrT="[Text]"/>
      <dgm:spPr/>
      <dgm:t>
        <a:bodyPr/>
        <a:lstStyle/>
        <a:p>
          <a:r>
            <a:rPr lang="en-US" dirty="0" smtClean="0"/>
            <a:t>Local </a:t>
          </a:r>
          <a:br>
            <a:rPr lang="en-US" dirty="0" smtClean="0"/>
          </a:br>
          <a:r>
            <a:rPr lang="en-US" dirty="0" smtClean="0"/>
            <a:t>F2F, Hybrid Courses</a:t>
          </a:r>
          <a:endParaRPr lang="en-US" dirty="0"/>
        </a:p>
      </dgm:t>
    </dgm:pt>
    <dgm:pt modelId="{F15CA249-0E4A-4C7E-9BF1-DD164D447978}" type="parTrans" cxnId="{EB82D1F4-A407-4027-B2B6-268D59A2EB2D}">
      <dgm:prSet/>
      <dgm:spPr/>
      <dgm:t>
        <a:bodyPr/>
        <a:lstStyle/>
        <a:p>
          <a:endParaRPr lang="en-US"/>
        </a:p>
      </dgm:t>
    </dgm:pt>
    <dgm:pt modelId="{AF3B5270-4B44-4998-A02C-EAEA8E45832E}" type="sibTrans" cxnId="{EB82D1F4-A407-4027-B2B6-268D59A2EB2D}">
      <dgm:prSet/>
      <dgm:spPr/>
      <dgm:t>
        <a:bodyPr/>
        <a:lstStyle/>
        <a:p>
          <a:endParaRPr lang="en-US"/>
        </a:p>
      </dgm:t>
    </dgm:pt>
    <dgm:pt modelId="{D908DA40-5431-4970-93F5-7A03D2B22BED}">
      <dgm:prSet phldrT="[Text]" custT="1"/>
      <dgm:spPr/>
      <dgm:t>
        <a:bodyPr/>
        <a:lstStyle/>
        <a:p>
          <a:r>
            <a:rPr lang="en-US" sz="2700" dirty="0" smtClean="0"/>
            <a:t>Online Course Exchange </a:t>
          </a:r>
          <a:r>
            <a:rPr lang="en-US" sz="2400" dirty="0" smtClean="0"/>
            <a:t>(Consortium Colleges)</a:t>
          </a:r>
          <a:endParaRPr lang="en-US" sz="2400" dirty="0"/>
        </a:p>
      </dgm:t>
    </dgm:pt>
    <dgm:pt modelId="{2E85F1D2-C795-472A-9F0D-2E7CFDEE746A}" type="parTrans" cxnId="{4D5B4FCD-8416-4612-AFA8-CC1150549298}">
      <dgm:prSet/>
      <dgm:spPr/>
      <dgm:t>
        <a:bodyPr/>
        <a:lstStyle/>
        <a:p>
          <a:endParaRPr lang="en-US"/>
        </a:p>
      </dgm:t>
    </dgm:pt>
    <dgm:pt modelId="{EBA3B2E9-75C7-4CA3-B27D-8DA346FDF42F}" type="sibTrans" cxnId="{4D5B4FCD-8416-4612-AFA8-CC1150549298}">
      <dgm:prSet/>
      <dgm:spPr/>
      <dgm:t>
        <a:bodyPr/>
        <a:lstStyle/>
        <a:p>
          <a:endParaRPr lang="en-US"/>
        </a:p>
      </dgm:t>
    </dgm:pt>
    <dgm:pt modelId="{200645BC-0E16-4C0F-94F3-0B111703AC50}">
      <dgm:prSet phldrT="[Text]"/>
      <dgm:spPr/>
      <dgm:t>
        <a:bodyPr/>
        <a:lstStyle/>
        <a:p>
          <a:r>
            <a:rPr lang="en-US" dirty="0" smtClean="0"/>
            <a:t>Requires OEI Course Review</a:t>
          </a:r>
          <a:endParaRPr lang="en-US" dirty="0"/>
        </a:p>
      </dgm:t>
    </dgm:pt>
    <dgm:pt modelId="{5D1D256E-2EF2-4610-B1C1-DC1BC61CF3F1}" type="parTrans" cxnId="{14B0C9B2-D713-48B0-8EBA-046B76EE2E73}">
      <dgm:prSet/>
      <dgm:spPr/>
      <dgm:t>
        <a:bodyPr/>
        <a:lstStyle/>
        <a:p>
          <a:endParaRPr lang="en-US"/>
        </a:p>
      </dgm:t>
    </dgm:pt>
    <dgm:pt modelId="{F9BC31EA-C631-442E-8CC9-77B15AC4F5CD}" type="sibTrans" cxnId="{14B0C9B2-D713-48B0-8EBA-046B76EE2E73}">
      <dgm:prSet/>
      <dgm:spPr/>
      <dgm:t>
        <a:bodyPr/>
        <a:lstStyle/>
        <a:p>
          <a:endParaRPr lang="en-US"/>
        </a:p>
      </dgm:t>
    </dgm:pt>
    <dgm:pt modelId="{803695D3-4387-4F1E-B765-1B91D9EAD2E2}">
      <dgm:prSet phldrT="[Text]"/>
      <dgm:spPr/>
      <dgm:t>
        <a:bodyPr/>
        <a:lstStyle/>
        <a:p>
          <a:r>
            <a:rPr lang="en-US" dirty="0" smtClean="0"/>
            <a:t>C-ID, ADT Approved Courses</a:t>
          </a:r>
          <a:endParaRPr lang="en-US" dirty="0"/>
        </a:p>
      </dgm:t>
    </dgm:pt>
    <dgm:pt modelId="{19DAB436-B2C8-4BFE-A7E3-5996B9FE57B7}" type="parTrans" cxnId="{1D400A87-4A39-446D-B9DE-50F7A478D30C}">
      <dgm:prSet/>
      <dgm:spPr/>
      <dgm:t>
        <a:bodyPr/>
        <a:lstStyle/>
        <a:p>
          <a:endParaRPr lang="en-US"/>
        </a:p>
      </dgm:t>
    </dgm:pt>
    <dgm:pt modelId="{64690DF0-1240-4EA0-B63B-11D4DC4D51B9}" type="sibTrans" cxnId="{1D400A87-4A39-446D-B9DE-50F7A478D30C}">
      <dgm:prSet/>
      <dgm:spPr/>
      <dgm:t>
        <a:bodyPr/>
        <a:lstStyle/>
        <a:p>
          <a:endParaRPr lang="en-US"/>
        </a:p>
      </dgm:t>
    </dgm:pt>
    <dgm:pt modelId="{B55ADD1D-A56D-40A8-9827-3CFE51D69AFC}">
      <dgm:prSet phldrT="[Text]"/>
      <dgm:spPr/>
      <dgm:t>
        <a:bodyPr/>
        <a:lstStyle/>
        <a:p>
          <a:r>
            <a:rPr lang="en-US" dirty="0" smtClean="0"/>
            <a:t>Who gets credit?</a:t>
          </a:r>
          <a:endParaRPr lang="en-US" dirty="0"/>
        </a:p>
      </dgm:t>
    </dgm:pt>
    <dgm:pt modelId="{57C495A0-18E2-4E4F-A47D-51A3F5966C51}" type="parTrans" cxnId="{54C6FA4F-584F-4ABA-A9A0-F7216AA51E56}">
      <dgm:prSet/>
      <dgm:spPr/>
      <dgm:t>
        <a:bodyPr/>
        <a:lstStyle/>
        <a:p>
          <a:endParaRPr lang="en-US"/>
        </a:p>
      </dgm:t>
    </dgm:pt>
    <dgm:pt modelId="{809E9E2A-8852-46D3-AEBC-3146FE4AA19F}" type="sibTrans" cxnId="{54C6FA4F-584F-4ABA-A9A0-F7216AA51E56}">
      <dgm:prSet/>
      <dgm:spPr/>
      <dgm:t>
        <a:bodyPr/>
        <a:lstStyle/>
        <a:p>
          <a:endParaRPr lang="en-US"/>
        </a:p>
      </dgm:t>
    </dgm:pt>
    <dgm:pt modelId="{563402AC-9197-420E-BD87-36AF85F2A57A}">
      <dgm:prSet phldrT="[Text]"/>
      <dgm:spPr/>
      <dgm:t>
        <a:bodyPr/>
        <a:lstStyle/>
        <a:p>
          <a:r>
            <a:rPr lang="en-US" dirty="0" smtClean="0"/>
            <a:t>Home College: Completion</a:t>
          </a:r>
          <a:endParaRPr lang="en-US" dirty="0"/>
        </a:p>
      </dgm:t>
    </dgm:pt>
    <dgm:pt modelId="{25A5E661-9EE2-4150-8607-CD063E7D69B3}" type="parTrans" cxnId="{A218F5D2-DE9B-41B7-916E-BD5826793C33}">
      <dgm:prSet/>
      <dgm:spPr/>
      <dgm:t>
        <a:bodyPr/>
        <a:lstStyle/>
        <a:p>
          <a:endParaRPr lang="en-US"/>
        </a:p>
      </dgm:t>
    </dgm:pt>
    <dgm:pt modelId="{15F40C3C-A29E-45A6-951F-B7D9E67E526A}" type="sibTrans" cxnId="{A218F5D2-DE9B-41B7-916E-BD5826793C33}">
      <dgm:prSet/>
      <dgm:spPr/>
      <dgm:t>
        <a:bodyPr/>
        <a:lstStyle/>
        <a:p>
          <a:endParaRPr lang="en-US"/>
        </a:p>
      </dgm:t>
    </dgm:pt>
    <dgm:pt modelId="{A8DAF2F2-3E4B-453E-AA97-4B66E2EBCE01}">
      <dgm:prSet phldrT="[Text]"/>
      <dgm:spPr/>
      <dgm:t>
        <a:bodyPr/>
        <a:lstStyle/>
        <a:p>
          <a:r>
            <a:rPr lang="en-US" dirty="0" smtClean="0"/>
            <a:t>Teaching College: </a:t>
          </a:r>
          <a:br>
            <a:rPr lang="en-US" dirty="0" smtClean="0"/>
          </a:br>
          <a:r>
            <a:rPr lang="en-US" dirty="0" smtClean="0"/>
            <a:t>FTE ($)</a:t>
          </a:r>
          <a:endParaRPr lang="en-US" dirty="0"/>
        </a:p>
      </dgm:t>
    </dgm:pt>
    <dgm:pt modelId="{B6DA8F4A-8154-4D6B-8C61-623DC357B4D2}" type="parTrans" cxnId="{56BAB4DE-392D-4F7C-AAC0-5EE0907FA5AC}">
      <dgm:prSet/>
      <dgm:spPr/>
      <dgm:t>
        <a:bodyPr/>
        <a:lstStyle/>
        <a:p>
          <a:endParaRPr lang="en-US"/>
        </a:p>
      </dgm:t>
    </dgm:pt>
    <dgm:pt modelId="{FC007F49-C379-4897-80CD-8402644B2A29}" type="sibTrans" cxnId="{56BAB4DE-392D-4F7C-AAC0-5EE0907FA5AC}">
      <dgm:prSet/>
      <dgm:spPr/>
      <dgm:t>
        <a:bodyPr/>
        <a:lstStyle/>
        <a:p>
          <a:endParaRPr lang="en-US"/>
        </a:p>
      </dgm:t>
    </dgm:pt>
    <dgm:pt modelId="{73C463F1-6307-4CDA-9D2F-A3682163D391}">
      <dgm:prSet phldrT="[Text]"/>
      <dgm:spPr/>
      <dgm:t>
        <a:bodyPr/>
        <a:lstStyle/>
        <a:p>
          <a:r>
            <a:rPr lang="en-US" dirty="0" smtClean="0"/>
            <a:t>Focused on Student Completion</a:t>
          </a:r>
          <a:endParaRPr lang="en-US" dirty="0"/>
        </a:p>
      </dgm:t>
    </dgm:pt>
    <dgm:pt modelId="{DF76F444-8D61-4E53-9A42-65DF809A0C4C}" type="sibTrans" cxnId="{61D357CF-97B4-424D-B673-27E0ADCF0DA5}">
      <dgm:prSet/>
      <dgm:spPr/>
      <dgm:t>
        <a:bodyPr/>
        <a:lstStyle/>
        <a:p>
          <a:endParaRPr lang="en-US"/>
        </a:p>
      </dgm:t>
    </dgm:pt>
    <dgm:pt modelId="{15906341-24F3-4747-8EA2-9BDB96C53E9D}" type="parTrans" cxnId="{61D357CF-97B4-424D-B673-27E0ADCF0DA5}">
      <dgm:prSet/>
      <dgm:spPr/>
      <dgm:t>
        <a:bodyPr/>
        <a:lstStyle/>
        <a:p>
          <a:endParaRPr lang="en-US"/>
        </a:p>
      </dgm:t>
    </dgm:pt>
    <dgm:pt modelId="{A725CD6A-F23F-4D44-BB0A-4B5042B3C5EF}" type="pres">
      <dgm:prSet presAssocID="{706C6A2D-C8C3-421D-905D-42F9A9997D66}" presName="Name0" presStyleCnt="0">
        <dgm:presLayoutVars>
          <dgm:chMax val="3"/>
          <dgm:chPref val="1"/>
          <dgm:dir/>
          <dgm:animLvl val="lvl"/>
          <dgm:resizeHandles/>
        </dgm:presLayoutVars>
      </dgm:prSet>
      <dgm:spPr/>
      <dgm:t>
        <a:bodyPr/>
        <a:lstStyle/>
        <a:p>
          <a:endParaRPr lang="en-US"/>
        </a:p>
      </dgm:t>
    </dgm:pt>
    <dgm:pt modelId="{40655251-2261-4596-B1A9-85A2C46010E2}" type="pres">
      <dgm:prSet presAssocID="{706C6A2D-C8C3-421D-905D-42F9A9997D66}" presName="outerBox" presStyleCnt="0"/>
      <dgm:spPr/>
    </dgm:pt>
    <dgm:pt modelId="{BCCF67C3-6689-4AB7-96D5-2233D3CD83E8}" type="pres">
      <dgm:prSet presAssocID="{706C6A2D-C8C3-421D-905D-42F9A9997D66}" presName="outerBoxParent" presStyleLbl="node1" presStyleIdx="0" presStyleCnt="3"/>
      <dgm:spPr/>
      <dgm:t>
        <a:bodyPr/>
        <a:lstStyle/>
        <a:p>
          <a:endParaRPr lang="en-US"/>
        </a:p>
      </dgm:t>
    </dgm:pt>
    <dgm:pt modelId="{44F4CAD9-810C-4D9E-9974-CDB646FBE4DD}" type="pres">
      <dgm:prSet presAssocID="{706C6A2D-C8C3-421D-905D-42F9A9997D66}" presName="outerBoxChildren" presStyleCnt="0"/>
      <dgm:spPr/>
    </dgm:pt>
    <dgm:pt modelId="{3D129C30-B701-48B0-98ED-AB23AC7D33E7}" type="pres">
      <dgm:prSet presAssocID="{D2833D57-C707-4EBA-853E-1D2C759E4459}" presName="oChild" presStyleLbl="fgAcc1" presStyleIdx="0" presStyleCnt="7">
        <dgm:presLayoutVars>
          <dgm:bulletEnabled val="1"/>
        </dgm:presLayoutVars>
      </dgm:prSet>
      <dgm:spPr/>
      <dgm:t>
        <a:bodyPr/>
        <a:lstStyle/>
        <a:p>
          <a:endParaRPr lang="en-US"/>
        </a:p>
      </dgm:t>
    </dgm:pt>
    <dgm:pt modelId="{CB59DD83-3382-470A-A446-738C701C0EA5}" type="pres">
      <dgm:prSet presAssocID="{ED6FF69F-8715-4B8F-9EC7-E7FC7574F0F8}" presName="outerSibTrans" presStyleCnt="0"/>
      <dgm:spPr/>
    </dgm:pt>
    <dgm:pt modelId="{39088895-A4FA-4CE3-8B8F-3F2B1A402498}" type="pres">
      <dgm:prSet presAssocID="{24077B71-98A0-47B2-9CF7-55CE3AF9AF1E}" presName="oChild" presStyleLbl="fgAcc1" presStyleIdx="1" presStyleCnt="7">
        <dgm:presLayoutVars>
          <dgm:bulletEnabled val="1"/>
        </dgm:presLayoutVars>
      </dgm:prSet>
      <dgm:spPr/>
      <dgm:t>
        <a:bodyPr/>
        <a:lstStyle/>
        <a:p>
          <a:endParaRPr lang="en-US"/>
        </a:p>
      </dgm:t>
    </dgm:pt>
    <dgm:pt modelId="{1CD70E88-18F1-4B79-80D3-40097565D1ED}" type="pres">
      <dgm:prSet presAssocID="{706C6A2D-C8C3-421D-905D-42F9A9997D66}" presName="middleBox" presStyleCnt="0"/>
      <dgm:spPr/>
    </dgm:pt>
    <dgm:pt modelId="{AE6D3563-E3A9-4704-9183-D922E59D5108}" type="pres">
      <dgm:prSet presAssocID="{706C6A2D-C8C3-421D-905D-42F9A9997D66}" presName="middleBoxParent" presStyleLbl="node1" presStyleIdx="1" presStyleCnt="3"/>
      <dgm:spPr/>
      <dgm:t>
        <a:bodyPr/>
        <a:lstStyle/>
        <a:p>
          <a:endParaRPr lang="en-US"/>
        </a:p>
      </dgm:t>
    </dgm:pt>
    <dgm:pt modelId="{E77C42E6-FBBE-4E43-98EB-CFDDE2511E83}" type="pres">
      <dgm:prSet presAssocID="{706C6A2D-C8C3-421D-905D-42F9A9997D66}" presName="middleBoxChildren" presStyleCnt="0"/>
      <dgm:spPr/>
    </dgm:pt>
    <dgm:pt modelId="{6970D308-53A8-423A-8073-8FF7CD3C5404}" type="pres">
      <dgm:prSet presAssocID="{200645BC-0E16-4C0F-94F3-0B111703AC50}" presName="mChild" presStyleLbl="fgAcc1" presStyleIdx="2" presStyleCnt="7">
        <dgm:presLayoutVars>
          <dgm:bulletEnabled val="1"/>
        </dgm:presLayoutVars>
      </dgm:prSet>
      <dgm:spPr/>
      <dgm:t>
        <a:bodyPr/>
        <a:lstStyle/>
        <a:p>
          <a:endParaRPr lang="en-US"/>
        </a:p>
      </dgm:t>
    </dgm:pt>
    <dgm:pt modelId="{09AECC21-CAF5-4D55-82B6-CB1A20C2569F}" type="pres">
      <dgm:prSet presAssocID="{F9BC31EA-C631-442E-8CC9-77B15AC4F5CD}" presName="middleSibTrans" presStyleCnt="0"/>
      <dgm:spPr/>
    </dgm:pt>
    <dgm:pt modelId="{C72174B9-A822-4FF2-A835-472FE68147EB}" type="pres">
      <dgm:prSet presAssocID="{803695D3-4387-4F1E-B765-1B91D9EAD2E2}" presName="mChild" presStyleLbl="fgAcc1" presStyleIdx="3" presStyleCnt="7">
        <dgm:presLayoutVars>
          <dgm:bulletEnabled val="1"/>
        </dgm:presLayoutVars>
      </dgm:prSet>
      <dgm:spPr/>
      <dgm:t>
        <a:bodyPr/>
        <a:lstStyle/>
        <a:p>
          <a:endParaRPr lang="en-US"/>
        </a:p>
      </dgm:t>
    </dgm:pt>
    <dgm:pt modelId="{5D554036-A6AD-4328-BF36-ADA6AD23C64D}" type="pres">
      <dgm:prSet presAssocID="{64690DF0-1240-4EA0-B63B-11D4DC4D51B9}" presName="middleSibTrans" presStyleCnt="0"/>
      <dgm:spPr/>
    </dgm:pt>
    <dgm:pt modelId="{60BD5EEC-FB19-4F39-AD4A-B4BB6E8796F5}" type="pres">
      <dgm:prSet presAssocID="{73C463F1-6307-4CDA-9D2F-A3682163D391}" presName="mChild" presStyleLbl="fgAcc1" presStyleIdx="4" presStyleCnt="7">
        <dgm:presLayoutVars>
          <dgm:bulletEnabled val="1"/>
        </dgm:presLayoutVars>
      </dgm:prSet>
      <dgm:spPr/>
      <dgm:t>
        <a:bodyPr/>
        <a:lstStyle/>
        <a:p>
          <a:endParaRPr lang="en-US"/>
        </a:p>
      </dgm:t>
    </dgm:pt>
    <dgm:pt modelId="{55879CCF-CFE8-4FF9-9517-D5B9D4F1EF0D}" type="pres">
      <dgm:prSet presAssocID="{706C6A2D-C8C3-421D-905D-42F9A9997D66}" presName="centerBox" presStyleCnt="0"/>
      <dgm:spPr/>
    </dgm:pt>
    <dgm:pt modelId="{E611EA67-0FB8-4C78-B3AF-3501A9D098BA}" type="pres">
      <dgm:prSet presAssocID="{706C6A2D-C8C3-421D-905D-42F9A9997D66}" presName="centerBoxParent" presStyleLbl="node1" presStyleIdx="2" presStyleCnt="3"/>
      <dgm:spPr/>
      <dgm:t>
        <a:bodyPr/>
        <a:lstStyle/>
        <a:p>
          <a:endParaRPr lang="en-US"/>
        </a:p>
      </dgm:t>
    </dgm:pt>
    <dgm:pt modelId="{31CF4DEB-F549-48B0-992E-ADF97C8058FA}" type="pres">
      <dgm:prSet presAssocID="{706C6A2D-C8C3-421D-905D-42F9A9997D66}" presName="centerBoxChildren" presStyleCnt="0"/>
      <dgm:spPr/>
    </dgm:pt>
    <dgm:pt modelId="{1123F8C5-CD21-4181-89D9-C05702459DE2}" type="pres">
      <dgm:prSet presAssocID="{A8DAF2F2-3E4B-453E-AA97-4B66E2EBCE01}" presName="cChild" presStyleLbl="fgAcc1" presStyleIdx="5" presStyleCnt="7">
        <dgm:presLayoutVars>
          <dgm:bulletEnabled val="1"/>
        </dgm:presLayoutVars>
      </dgm:prSet>
      <dgm:spPr/>
      <dgm:t>
        <a:bodyPr/>
        <a:lstStyle/>
        <a:p>
          <a:endParaRPr lang="en-US"/>
        </a:p>
      </dgm:t>
    </dgm:pt>
    <dgm:pt modelId="{694D2695-1ED2-40CD-BAB2-F8DC9CB40960}" type="pres">
      <dgm:prSet presAssocID="{FC007F49-C379-4897-80CD-8402644B2A29}" presName="centerSibTrans" presStyleCnt="0"/>
      <dgm:spPr/>
    </dgm:pt>
    <dgm:pt modelId="{1BAB9FD6-46E0-4D8B-8904-6F5D4EEBD9F2}" type="pres">
      <dgm:prSet presAssocID="{563402AC-9197-420E-BD87-36AF85F2A57A}" presName="cChild" presStyleLbl="fgAcc1" presStyleIdx="6" presStyleCnt="7">
        <dgm:presLayoutVars>
          <dgm:bulletEnabled val="1"/>
        </dgm:presLayoutVars>
      </dgm:prSet>
      <dgm:spPr/>
      <dgm:t>
        <a:bodyPr/>
        <a:lstStyle/>
        <a:p>
          <a:endParaRPr lang="en-US"/>
        </a:p>
      </dgm:t>
    </dgm:pt>
  </dgm:ptLst>
  <dgm:cxnLst>
    <dgm:cxn modelId="{54C6FA4F-584F-4ABA-A9A0-F7216AA51E56}" srcId="{706C6A2D-C8C3-421D-905D-42F9A9997D66}" destId="{B55ADD1D-A56D-40A8-9827-3CFE51D69AFC}" srcOrd="2" destOrd="0" parTransId="{57C495A0-18E2-4E4F-A47D-51A3F5966C51}" sibTransId="{809E9E2A-8852-46D3-AEBC-3146FE4AA19F}"/>
    <dgm:cxn modelId="{56BAB4DE-392D-4F7C-AAC0-5EE0907FA5AC}" srcId="{B55ADD1D-A56D-40A8-9827-3CFE51D69AFC}" destId="{A8DAF2F2-3E4B-453E-AA97-4B66E2EBCE01}" srcOrd="0" destOrd="0" parTransId="{B6DA8F4A-8154-4D6B-8C61-623DC357B4D2}" sibTransId="{FC007F49-C379-4897-80CD-8402644B2A29}"/>
    <dgm:cxn modelId="{C065F6A6-FA15-B144-B53C-3B2BBC596182}" type="presOf" srcId="{200645BC-0E16-4C0F-94F3-0B111703AC50}" destId="{6970D308-53A8-423A-8073-8FF7CD3C5404}" srcOrd="0" destOrd="0" presId="urn:microsoft.com/office/officeart/2005/8/layout/target2"/>
    <dgm:cxn modelId="{4E949D32-EC75-46B6-B822-74BC6C05C4D5}" srcId="{706C6A2D-C8C3-421D-905D-42F9A9997D66}" destId="{85DC6012-B66F-416E-844B-ECA711D5BE17}" srcOrd="0" destOrd="0" parTransId="{89267D79-C3FB-4C89-A1D5-2A5737B5631E}" sibTransId="{69485B02-A6D1-4AB6-912B-D405BB83A99D}"/>
    <dgm:cxn modelId="{26CD2881-6555-294B-8777-BF71C5C866ED}" type="presOf" srcId="{D908DA40-5431-4970-93F5-7A03D2B22BED}" destId="{AE6D3563-E3A9-4704-9183-D922E59D5108}" srcOrd="0" destOrd="0" presId="urn:microsoft.com/office/officeart/2005/8/layout/target2"/>
    <dgm:cxn modelId="{D1F87DFB-007F-754C-992D-F3BBCF683684}" type="presOf" srcId="{A8DAF2F2-3E4B-453E-AA97-4B66E2EBCE01}" destId="{1123F8C5-CD21-4181-89D9-C05702459DE2}" srcOrd="0" destOrd="0" presId="urn:microsoft.com/office/officeart/2005/8/layout/target2"/>
    <dgm:cxn modelId="{4D5B4FCD-8416-4612-AFA8-CC1150549298}" srcId="{706C6A2D-C8C3-421D-905D-42F9A9997D66}" destId="{D908DA40-5431-4970-93F5-7A03D2B22BED}" srcOrd="1" destOrd="0" parTransId="{2E85F1D2-C795-472A-9F0D-2E7CFDEE746A}" sibTransId="{EBA3B2E9-75C7-4CA3-B27D-8DA346FDF42F}"/>
    <dgm:cxn modelId="{1D400A87-4A39-446D-B9DE-50F7A478D30C}" srcId="{D908DA40-5431-4970-93F5-7A03D2B22BED}" destId="{803695D3-4387-4F1E-B765-1B91D9EAD2E2}" srcOrd="1" destOrd="0" parTransId="{19DAB436-B2C8-4BFE-A7E3-5996B9FE57B7}" sibTransId="{64690DF0-1240-4EA0-B63B-11D4DC4D51B9}"/>
    <dgm:cxn modelId="{50001301-7EF4-384D-A7CF-D4029D46C08C}" type="presOf" srcId="{D2833D57-C707-4EBA-853E-1D2C759E4459}" destId="{3D129C30-B701-48B0-98ED-AB23AC7D33E7}" srcOrd="0" destOrd="0" presId="urn:microsoft.com/office/officeart/2005/8/layout/target2"/>
    <dgm:cxn modelId="{5AC46C79-DFB8-5441-99AA-74DD25178D71}" type="presOf" srcId="{24077B71-98A0-47B2-9CF7-55CE3AF9AF1E}" destId="{39088895-A4FA-4CE3-8B8F-3F2B1A402498}" srcOrd="0" destOrd="0" presId="urn:microsoft.com/office/officeart/2005/8/layout/target2"/>
    <dgm:cxn modelId="{04E72332-5540-EB4B-AB6E-468114325EDD}" type="presOf" srcId="{B55ADD1D-A56D-40A8-9827-3CFE51D69AFC}" destId="{E611EA67-0FB8-4C78-B3AF-3501A9D098BA}" srcOrd="0" destOrd="0" presId="urn:microsoft.com/office/officeart/2005/8/layout/target2"/>
    <dgm:cxn modelId="{EB82D1F4-A407-4027-B2B6-268D59A2EB2D}" srcId="{85DC6012-B66F-416E-844B-ECA711D5BE17}" destId="{24077B71-98A0-47B2-9CF7-55CE3AF9AF1E}" srcOrd="1" destOrd="0" parTransId="{F15CA249-0E4A-4C7E-9BF1-DD164D447978}" sibTransId="{AF3B5270-4B44-4998-A02C-EAEA8E45832E}"/>
    <dgm:cxn modelId="{61D357CF-97B4-424D-B673-27E0ADCF0DA5}" srcId="{D908DA40-5431-4970-93F5-7A03D2B22BED}" destId="{73C463F1-6307-4CDA-9D2F-A3682163D391}" srcOrd="2" destOrd="0" parTransId="{15906341-24F3-4747-8EA2-9BDB96C53E9D}" sibTransId="{DF76F444-8D61-4E53-9A42-65DF809A0C4C}"/>
    <dgm:cxn modelId="{14B0C9B2-D713-48B0-8EBA-046B76EE2E73}" srcId="{D908DA40-5431-4970-93F5-7A03D2B22BED}" destId="{200645BC-0E16-4C0F-94F3-0B111703AC50}" srcOrd="0" destOrd="0" parTransId="{5D1D256E-2EF2-4610-B1C1-DC1BC61CF3F1}" sibTransId="{F9BC31EA-C631-442E-8CC9-77B15AC4F5CD}"/>
    <dgm:cxn modelId="{A218F5D2-DE9B-41B7-916E-BD5826793C33}" srcId="{B55ADD1D-A56D-40A8-9827-3CFE51D69AFC}" destId="{563402AC-9197-420E-BD87-36AF85F2A57A}" srcOrd="1" destOrd="0" parTransId="{25A5E661-9EE2-4150-8607-CD063E7D69B3}" sibTransId="{15F40C3C-A29E-45A6-951F-B7D9E67E526A}"/>
    <dgm:cxn modelId="{EC211947-14C5-3444-BB50-30692B3E8306}" type="presOf" srcId="{85DC6012-B66F-416E-844B-ECA711D5BE17}" destId="{BCCF67C3-6689-4AB7-96D5-2233D3CD83E8}" srcOrd="0" destOrd="0" presId="urn:microsoft.com/office/officeart/2005/8/layout/target2"/>
    <dgm:cxn modelId="{CEC8B01B-4AF8-FA4D-B9FB-54B1FB91A419}" type="presOf" srcId="{563402AC-9197-420E-BD87-36AF85F2A57A}" destId="{1BAB9FD6-46E0-4D8B-8904-6F5D4EEBD9F2}" srcOrd="0" destOrd="0" presId="urn:microsoft.com/office/officeart/2005/8/layout/target2"/>
    <dgm:cxn modelId="{B9379C0F-F6E2-4C4C-ADDF-A62CA193FD18}" type="presOf" srcId="{706C6A2D-C8C3-421D-905D-42F9A9997D66}" destId="{A725CD6A-F23F-4D44-BB0A-4B5042B3C5EF}" srcOrd="0" destOrd="0" presId="urn:microsoft.com/office/officeart/2005/8/layout/target2"/>
    <dgm:cxn modelId="{CF3C3AEA-130B-A34D-A614-47A97C2F1EC2}" type="presOf" srcId="{73C463F1-6307-4CDA-9D2F-A3682163D391}" destId="{60BD5EEC-FB19-4F39-AD4A-B4BB6E8796F5}" srcOrd="0" destOrd="0" presId="urn:microsoft.com/office/officeart/2005/8/layout/target2"/>
    <dgm:cxn modelId="{E81937B9-E725-433A-BE98-6DF5005613EA}" srcId="{85DC6012-B66F-416E-844B-ECA711D5BE17}" destId="{D2833D57-C707-4EBA-853E-1D2C759E4459}" srcOrd="0" destOrd="0" parTransId="{46F658DE-292B-42D0-96A6-CF3123171AC4}" sibTransId="{ED6FF69F-8715-4B8F-9EC7-E7FC7574F0F8}"/>
    <dgm:cxn modelId="{D38E0B6B-2EB0-3045-868A-858F6A233D54}" type="presOf" srcId="{803695D3-4387-4F1E-B765-1B91D9EAD2E2}" destId="{C72174B9-A822-4FF2-A835-472FE68147EB}" srcOrd="0" destOrd="0" presId="urn:microsoft.com/office/officeart/2005/8/layout/target2"/>
    <dgm:cxn modelId="{854CA9BA-1C1E-494E-B848-E7783EFF3F9A}" type="presParOf" srcId="{A725CD6A-F23F-4D44-BB0A-4B5042B3C5EF}" destId="{40655251-2261-4596-B1A9-85A2C46010E2}" srcOrd="0" destOrd="0" presId="urn:microsoft.com/office/officeart/2005/8/layout/target2"/>
    <dgm:cxn modelId="{14C4ADA6-82D9-2B47-8799-F5AD73ACC054}" type="presParOf" srcId="{40655251-2261-4596-B1A9-85A2C46010E2}" destId="{BCCF67C3-6689-4AB7-96D5-2233D3CD83E8}" srcOrd="0" destOrd="0" presId="urn:microsoft.com/office/officeart/2005/8/layout/target2"/>
    <dgm:cxn modelId="{75A41EF3-400F-8044-8108-7E5291DA8306}" type="presParOf" srcId="{40655251-2261-4596-B1A9-85A2C46010E2}" destId="{44F4CAD9-810C-4D9E-9974-CDB646FBE4DD}" srcOrd="1" destOrd="0" presId="urn:microsoft.com/office/officeart/2005/8/layout/target2"/>
    <dgm:cxn modelId="{4713A422-5AFE-EC4B-8EBC-B63C879964E7}" type="presParOf" srcId="{44F4CAD9-810C-4D9E-9974-CDB646FBE4DD}" destId="{3D129C30-B701-48B0-98ED-AB23AC7D33E7}" srcOrd="0" destOrd="0" presId="urn:microsoft.com/office/officeart/2005/8/layout/target2"/>
    <dgm:cxn modelId="{1938407C-366F-D44E-B71A-D1F58C6F7C32}" type="presParOf" srcId="{44F4CAD9-810C-4D9E-9974-CDB646FBE4DD}" destId="{CB59DD83-3382-470A-A446-738C701C0EA5}" srcOrd="1" destOrd="0" presId="urn:microsoft.com/office/officeart/2005/8/layout/target2"/>
    <dgm:cxn modelId="{2109A49D-703A-C648-859D-E5AB769CA01B}" type="presParOf" srcId="{44F4CAD9-810C-4D9E-9974-CDB646FBE4DD}" destId="{39088895-A4FA-4CE3-8B8F-3F2B1A402498}" srcOrd="2" destOrd="0" presId="urn:microsoft.com/office/officeart/2005/8/layout/target2"/>
    <dgm:cxn modelId="{0D8B7D3B-9CAE-D74C-B4D2-7A909671EF56}" type="presParOf" srcId="{A725CD6A-F23F-4D44-BB0A-4B5042B3C5EF}" destId="{1CD70E88-18F1-4B79-80D3-40097565D1ED}" srcOrd="1" destOrd="0" presId="urn:microsoft.com/office/officeart/2005/8/layout/target2"/>
    <dgm:cxn modelId="{F3B113D7-5750-7741-BB1F-1F2F622DA7D0}" type="presParOf" srcId="{1CD70E88-18F1-4B79-80D3-40097565D1ED}" destId="{AE6D3563-E3A9-4704-9183-D922E59D5108}" srcOrd="0" destOrd="0" presId="urn:microsoft.com/office/officeart/2005/8/layout/target2"/>
    <dgm:cxn modelId="{6DD2F4DE-98E8-0F49-A4AC-32E97B5E35B1}" type="presParOf" srcId="{1CD70E88-18F1-4B79-80D3-40097565D1ED}" destId="{E77C42E6-FBBE-4E43-98EB-CFDDE2511E83}" srcOrd="1" destOrd="0" presId="urn:microsoft.com/office/officeart/2005/8/layout/target2"/>
    <dgm:cxn modelId="{0DC0CB36-D162-D943-983A-A459C1CFC09B}" type="presParOf" srcId="{E77C42E6-FBBE-4E43-98EB-CFDDE2511E83}" destId="{6970D308-53A8-423A-8073-8FF7CD3C5404}" srcOrd="0" destOrd="0" presId="urn:microsoft.com/office/officeart/2005/8/layout/target2"/>
    <dgm:cxn modelId="{65C78568-38D3-CC4E-AA12-EF691D8DBE74}" type="presParOf" srcId="{E77C42E6-FBBE-4E43-98EB-CFDDE2511E83}" destId="{09AECC21-CAF5-4D55-82B6-CB1A20C2569F}" srcOrd="1" destOrd="0" presId="urn:microsoft.com/office/officeart/2005/8/layout/target2"/>
    <dgm:cxn modelId="{3FD705E1-79BD-6F42-A9A3-6A81C8810B0F}" type="presParOf" srcId="{E77C42E6-FBBE-4E43-98EB-CFDDE2511E83}" destId="{C72174B9-A822-4FF2-A835-472FE68147EB}" srcOrd="2" destOrd="0" presId="urn:microsoft.com/office/officeart/2005/8/layout/target2"/>
    <dgm:cxn modelId="{66C9E57D-5B1D-7240-8C36-0B6B88D1BE11}" type="presParOf" srcId="{E77C42E6-FBBE-4E43-98EB-CFDDE2511E83}" destId="{5D554036-A6AD-4328-BF36-ADA6AD23C64D}" srcOrd="3" destOrd="0" presId="urn:microsoft.com/office/officeart/2005/8/layout/target2"/>
    <dgm:cxn modelId="{1FF2B2DD-2382-7040-993A-7878D384037F}" type="presParOf" srcId="{E77C42E6-FBBE-4E43-98EB-CFDDE2511E83}" destId="{60BD5EEC-FB19-4F39-AD4A-B4BB6E8796F5}" srcOrd="4" destOrd="0" presId="urn:microsoft.com/office/officeart/2005/8/layout/target2"/>
    <dgm:cxn modelId="{CD2D5532-6414-E44E-A46C-1FED851069B7}" type="presParOf" srcId="{A725CD6A-F23F-4D44-BB0A-4B5042B3C5EF}" destId="{55879CCF-CFE8-4FF9-9517-D5B9D4F1EF0D}" srcOrd="2" destOrd="0" presId="urn:microsoft.com/office/officeart/2005/8/layout/target2"/>
    <dgm:cxn modelId="{E4F594C5-69DE-3C47-A205-81C15586F5B4}" type="presParOf" srcId="{55879CCF-CFE8-4FF9-9517-D5B9D4F1EF0D}" destId="{E611EA67-0FB8-4C78-B3AF-3501A9D098BA}" srcOrd="0" destOrd="0" presId="urn:microsoft.com/office/officeart/2005/8/layout/target2"/>
    <dgm:cxn modelId="{C25DC519-1125-C246-89D2-0DBA510D1712}" type="presParOf" srcId="{55879CCF-CFE8-4FF9-9517-D5B9D4F1EF0D}" destId="{31CF4DEB-F549-48B0-992E-ADF97C8058FA}" srcOrd="1" destOrd="0" presId="urn:microsoft.com/office/officeart/2005/8/layout/target2"/>
    <dgm:cxn modelId="{B06337B2-E72A-A04B-8DD9-5D2C8CD5A1DF}" type="presParOf" srcId="{31CF4DEB-F549-48B0-992E-ADF97C8058FA}" destId="{1123F8C5-CD21-4181-89D9-C05702459DE2}" srcOrd="0" destOrd="0" presId="urn:microsoft.com/office/officeart/2005/8/layout/target2"/>
    <dgm:cxn modelId="{1B77E3E5-96DE-4147-9407-46838E664E9D}" type="presParOf" srcId="{31CF4DEB-F549-48B0-992E-ADF97C8058FA}" destId="{694D2695-1ED2-40CD-BAB2-F8DC9CB40960}" srcOrd="1" destOrd="0" presId="urn:microsoft.com/office/officeart/2005/8/layout/target2"/>
    <dgm:cxn modelId="{2388AA82-AD74-8642-BD12-27CFC7B397A3}" type="presParOf" srcId="{31CF4DEB-F549-48B0-992E-ADF97C8058FA}" destId="{1BAB9FD6-46E0-4D8B-8904-6F5D4EEBD9F2}"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31CCB-6E3E-7D42-A16E-491DF0516E66}">
      <dsp:nvSpPr>
        <dsp:cNvPr id="0" name=""/>
        <dsp:cNvSpPr/>
      </dsp:nvSpPr>
      <dsp:spPr>
        <a:xfrm>
          <a:off x="3116639" y="2376911"/>
          <a:ext cx="1996320" cy="1996320"/>
        </a:xfrm>
        <a:prstGeom prst="ellipse">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r>
            <a:rPr lang="en-US" sz="6400" kern="1200" dirty="0" smtClean="0"/>
            <a:t>OEI</a:t>
          </a:r>
          <a:endParaRPr lang="en-US" sz="6400" kern="1200" dirty="0"/>
        </a:p>
      </dsp:txBody>
      <dsp:txXfrm>
        <a:off x="3408993" y="2669265"/>
        <a:ext cx="1411612" cy="1411612"/>
      </dsp:txXfrm>
    </dsp:sp>
    <dsp:sp modelId="{C5D68A61-8F7B-FD49-9926-2DC40EA72B76}">
      <dsp:nvSpPr>
        <dsp:cNvPr id="0" name=""/>
        <dsp:cNvSpPr/>
      </dsp:nvSpPr>
      <dsp:spPr>
        <a:xfrm rot="12900000">
          <a:off x="1833525" y="2028536"/>
          <a:ext cx="1528990" cy="568951"/>
        </a:xfrm>
        <a:prstGeom prst="leftArrow">
          <a:avLst>
            <a:gd name="adj1" fmla="val 600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93C7BC07-F2F4-F24C-8741-7BD5347A54D8}">
      <dsp:nvSpPr>
        <dsp:cNvPr id="0" name=""/>
        <dsp:cNvSpPr/>
      </dsp:nvSpPr>
      <dsp:spPr>
        <a:xfrm>
          <a:off x="1023530" y="1115914"/>
          <a:ext cx="1896504" cy="1517203"/>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Technology resources that maximize economies of scale</a:t>
          </a:r>
          <a:endParaRPr lang="en-US" sz="1300" kern="1200" dirty="0"/>
        </a:p>
      </dsp:txBody>
      <dsp:txXfrm>
        <a:off x="1067967" y="1160351"/>
        <a:ext cx="1807630" cy="1428329"/>
      </dsp:txXfrm>
    </dsp:sp>
    <dsp:sp modelId="{695A35DF-7170-1248-B2C4-445997D7FC77}">
      <dsp:nvSpPr>
        <dsp:cNvPr id="0" name=""/>
        <dsp:cNvSpPr/>
      </dsp:nvSpPr>
      <dsp:spPr>
        <a:xfrm rot="16200000">
          <a:off x="3350304" y="1238951"/>
          <a:ext cx="1528990" cy="568951"/>
        </a:xfrm>
        <a:prstGeom prst="leftArrow">
          <a:avLst>
            <a:gd name="adj1" fmla="val 600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182CAF11-48C3-3C4F-861F-AC58D5941BB8}">
      <dsp:nvSpPr>
        <dsp:cNvPr id="0" name=""/>
        <dsp:cNvSpPr/>
      </dsp:nvSpPr>
      <dsp:spPr>
        <a:xfrm>
          <a:off x="3166547" y="330"/>
          <a:ext cx="1896504" cy="1517203"/>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System wide resources for online students</a:t>
          </a:r>
          <a:endParaRPr lang="en-US" sz="1300" kern="1200" dirty="0"/>
        </a:p>
      </dsp:txBody>
      <dsp:txXfrm>
        <a:off x="3210984" y="44767"/>
        <a:ext cx="1807630" cy="1428329"/>
      </dsp:txXfrm>
    </dsp:sp>
    <dsp:sp modelId="{5D1401EA-0A5F-5941-89CD-0C0EB948D973}">
      <dsp:nvSpPr>
        <dsp:cNvPr id="0" name=""/>
        <dsp:cNvSpPr/>
      </dsp:nvSpPr>
      <dsp:spPr>
        <a:xfrm rot="19500000">
          <a:off x="4867083" y="2028536"/>
          <a:ext cx="1528990" cy="568951"/>
        </a:xfrm>
        <a:prstGeom prst="leftArrow">
          <a:avLst>
            <a:gd name="adj1" fmla="val 600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B79CD317-AAF9-614C-A6B9-F47B6058935C}">
      <dsp:nvSpPr>
        <dsp:cNvPr id="0" name=""/>
        <dsp:cNvSpPr/>
      </dsp:nvSpPr>
      <dsp:spPr>
        <a:xfrm>
          <a:off x="5309564" y="1115914"/>
          <a:ext cx="1896504" cy="1517203"/>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r>
            <a:rPr lang="en-US" sz="1300" kern="1200" dirty="0" smtClean="0"/>
            <a:t>System wide resources for developing high-quality online courses</a:t>
          </a:r>
        </a:p>
        <a:p>
          <a:pPr lvl="0" algn="ctr" defTabSz="577850">
            <a:lnSpc>
              <a:spcPct val="90000"/>
            </a:lnSpc>
            <a:spcBef>
              <a:spcPct val="0"/>
            </a:spcBef>
            <a:spcAft>
              <a:spcPct val="35000"/>
            </a:spcAft>
          </a:pPr>
          <a:endParaRPr lang="en-US" sz="1300" kern="1200" dirty="0"/>
        </a:p>
      </dsp:txBody>
      <dsp:txXfrm>
        <a:off x="5354001" y="1160351"/>
        <a:ext cx="1807630" cy="1428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5BC818-A5E0-884F-B3B8-D2718BF29655}" type="datetimeFigureOut">
              <a:rPr lang="en-US" smtClean="0"/>
              <a:pPr/>
              <a:t>3/22/15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D5C88-864C-CC41-8576-8ACEFD545D62}" type="slidenum">
              <a:rPr lang="en-US" smtClean="0"/>
              <a:pPr/>
              <a:t>‹#›</a:t>
            </a:fld>
            <a:endParaRPr lang="en-US"/>
          </a:p>
        </p:txBody>
      </p:sp>
    </p:spTree>
    <p:extLst>
      <p:ext uri="{BB962C8B-B14F-4D97-AF65-F5344CB8AC3E}">
        <p14:creationId xmlns:p14="http://schemas.microsoft.com/office/powerpoint/2010/main" val="24321216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ppic.org/content/pubs/report/R_313SBR.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atejordahl.files.wordpress.com/2015/02/img_7246.jpg" TargetMode="External"/><Relationship Id="rId4" Type="http://schemas.openxmlformats.org/officeDocument/2006/relationships/hyperlink" Target="https://katejordahl.files.wordpress.com/2015/02/img_7248.jpg"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Funding for the California Community Colleges was cut $1.5 billion between the 2007-08 and 2011-12 academic years</a:t>
            </a:r>
          </a:p>
          <a:p>
            <a:r>
              <a:rPr lang="en-US" dirty="0" smtClean="0"/>
              <a:t>Course offerings statewide were cut by roughly 25 percent due to the five consecutive years of deep budget cuts.  </a:t>
            </a:r>
          </a:p>
          <a:p>
            <a:r>
              <a:rPr lang="en-US" dirty="0" smtClean="0"/>
              <a:t>The cuts forced community colleges to ration course offerings and as a direct result, nearly 500,000 students were shut out of the system.</a:t>
            </a:r>
            <a:endParaRPr lang="en-US" dirty="0"/>
          </a:p>
        </p:txBody>
      </p:sp>
      <p:sp>
        <p:nvSpPr>
          <p:cNvPr id="4" name="Slide Number Placeholder 3"/>
          <p:cNvSpPr>
            <a:spLocks noGrp="1"/>
          </p:cNvSpPr>
          <p:nvPr>
            <p:ph type="sldNum" sz="quarter" idx="10"/>
          </p:nvPr>
        </p:nvSpPr>
        <p:spPr/>
        <p:txBody>
          <a:bodyPr/>
          <a:lstStyle/>
          <a:p>
            <a:fld id="{1FFCA872-4D90-9D4E-8237-33FB6A0F7127}" type="slidenum">
              <a:rPr lang="en-US" smtClean="0"/>
              <a:pPr/>
              <a:t>9</a:t>
            </a:fld>
            <a:endParaRPr lang="en-US"/>
          </a:p>
        </p:txBody>
      </p:sp>
    </p:spTree>
    <p:extLst>
      <p:ext uri="{BB962C8B-B14F-4D97-AF65-F5344CB8AC3E}">
        <p14:creationId xmlns:p14="http://schemas.microsoft.com/office/powerpoint/2010/main" val="132902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a:t>
            </a:r>
            <a:r>
              <a:rPr lang="en-US" b="1" dirty="0"/>
              <a:t>Impact of Budget Cuts on the California Community Colleges System During the Recession:</a:t>
            </a:r>
          </a:p>
          <a:p>
            <a:r>
              <a:rPr lang="en-US" dirty="0"/>
              <a:t>Funding for the California Community Colleges was cut $1.5 billion between the 2007-08 and 2011-12 academic years (</a:t>
            </a:r>
            <a:r>
              <a:rPr lang="en-US" dirty="0">
                <a:hlinkClick r:id="rId3"/>
              </a:rPr>
              <a:t>PPIC report).</a:t>
            </a:r>
          </a:p>
          <a:p>
            <a:r>
              <a:rPr lang="en-US" dirty="0"/>
              <a:t>Course offerings statewide were cut by roughly 25 percent due to the five consecutive years of deep budget cuts.  </a:t>
            </a:r>
          </a:p>
          <a:p>
            <a:r>
              <a:rPr lang="en-US" dirty="0"/>
              <a:t>The cuts forced community colleges to ration course offerings and as a direct result, nearly 500,000 students were shut out of the system.</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139C4D7-A5F3-D541-B6C3-D470F622AFDA}" type="slidenum">
              <a:rPr lang="en-US" smtClean="0"/>
              <a:pPr/>
              <a:t>11</a:t>
            </a:fld>
            <a:endParaRPr lang="en-US"/>
          </a:p>
        </p:txBody>
      </p:sp>
    </p:spTree>
    <p:extLst>
      <p:ext uri="{BB962C8B-B14F-4D97-AF65-F5344CB8AC3E}">
        <p14:creationId xmlns:p14="http://schemas.microsoft.com/office/powerpoint/2010/main" val="356205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screen</a:t>
            </a:r>
            <a:r>
              <a:rPr lang="en-US" baseline="0" dirty="0" smtClean="0"/>
              <a:t> hyperlinks to the actual module you can show if you want</a:t>
            </a:r>
            <a:endParaRPr lang="en-US" dirty="0"/>
          </a:p>
        </p:txBody>
      </p:sp>
      <p:sp>
        <p:nvSpPr>
          <p:cNvPr id="4" name="Slide Number Placeholder 3"/>
          <p:cNvSpPr>
            <a:spLocks noGrp="1"/>
          </p:cNvSpPr>
          <p:nvPr>
            <p:ph type="sldNum" sz="quarter" idx="10"/>
          </p:nvPr>
        </p:nvSpPr>
        <p:spPr/>
        <p:txBody>
          <a:bodyPr/>
          <a:lstStyle/>
          <a:p>
            <a:fld id="{8FE4C002-6CCB-BF44-A8A9-905249BFBBAA}" type="slidenum">
              <a:rPr lang="en-US" smtClean="0"/>
              <a:pPr/>
              <a:t>19</a:t>
            </a:fld>
            <a:endParaRPr lang="en-US"/>
          </a:p>
        </p:txBody>
      </p:sp>
    </p:spTree>
    <p:extLst>
      <p:ext uri="{BB962C8B-B14F-4D97-AF65-F5344CB8AC3E}">
        <p14:creationId xmlns:p14="http://schemas.microsoft.com/office/powerpoint/2010/main" val="78055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clearing</a:t>
            </a:r>
            <a:r>
              <a:rPr lang="en-US" baseline="0" dirty="0" smtClean="0"/>
              <a:t> house</a:t>
            </a:r>
          </a:p>
          <a:p>
            <a:r>
              <a:rPr lang="en-US" baseline="0" dirty="0" smtClean="0"/>
              <a:t>Explain the reviewer training:  one day meeting and then eligible for week long online reviewer training.</a:t>
            </a:r>
            <a:endParaRPr lang="en-US" dirty="0"/>
          </a:p>
        </p:txBody>
      </p:sp>
      <p:sp>
        <p:nvSpPr>
          <p:cNvPr id="4" name="Slide Number Placeholder 3"/>
          <p:cNvSpPr>
            <a:spLocks noGrp="1"/>
          </p:cNvSpPr>
          <p:nvPr>
            <p:ph type="sldNum" sz="quarter" idx="10"/>
          </p:nvPr>
        </p:nvSpPr>
        <p:spPr/>
        <p:txBody>
          <a:bodyPr/>
          <a:lstStyle/>
          <a:p>
            <a:fld id="{8FE4C002-6CCB-BF44-A8A9-905249BFBBAA}" type="slidenum">
              <a:rPr lang="en-US" smtClean="0"/>
              <a:pPr/>
              <a:t>20</a:t>
            </a:fld>
            <a:endParaRPr lang="en-US"/>
          </a:p>
        </p:txBody>
      </p:sp>
    </p:spTree>
    <p:extLst>
      <p:ext uri="{BB962C8B-B14F-4D97-AF65-F5344CB8AC3E}">
        <p14:creationId xmlns:p14="http://schemas.microsoft.com/office/powerpoint/2010/main" val="2484408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committee of 55 members reached a nearly unanimous decision</a:t>
            </a:r>
            <a:endParaRPr lang="en-US" dirty="0" smtClean="0">
              <a:hlinkClick r:id="rId3"/>
            </a:endParaRPr>
          </a:p>
          <a:p>
            <a:r>
              <a:rPr lang="en-US" dirty="0" smtClean="0"/>
              <a:t>2.     There was overwhelming support for Canvas from students 3.     Canvas offers an intuitive end user experience 4.     It has a history of strong completion and success rate for students 5.     Faculty user adoption rate at colleges has been significantly higher than other systems 6.     Site visits and reference checks were overwhelmingly supportive of vendor product and was a confirmation of information shared by the vendor. 7.     Canvas also offers flexibility for students to indicate a choice for how to receive notifications and course information.</a:t>
            </a:r>
            <a:endParaRPr lang="en-US" dirty="0" smtClean="0">
              <a:hlinkClick r:id="rId4"/>
            </a:endParaRPr>
          </a:p>
          <a:p>
            <a:r>
              <a:rPr lang="en-US" dirty="0" smtClean="0"/>
              <a:t>8.     Canvas offers an intuitive interface for faculty allowing for more time spent on pedagogy rather than on learning or teaching the technology tool.</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FCA872-4D90-9D4E-8237-33FB6A0F7127}" type="slidenum">
              <a:rPr lang="en-US" smtClean="0"/>
              <a:pPr/>
              <a:t>24</a:t>
            </a:fld>
            <a:endParaRPr lang="en-US"/>
          </a:p>
        </p:txBody>
      </p:sp>
    </p:spTree>
    <p:extLst>
      <p:ext uri="{BB962C8B-B14F-4D97-AF65-F5344CB8AC3E}">
        <p14:creationId xmlns:p14="http://schemas.microsoft.com/office/powerpoint/2010/main" val="242227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739C4FB-7D33-419B-8833-D1372BFD11C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2BD4F4-BD62-4DF1-9485-E128079684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2BD4F4-BD62-4DF1-9485-E128079684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739C4FB-7D33-419B-8833-D1372BFD11C8}"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BD4F4-BD62-4DF1-9485-E1280796847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2FCA48-8712-43D1-8269-3FA166F64517}" type="datetimeFigureOut">
              <a:rPr lang="en-US" smtClean="0"/>
              <a:pPr/>
              <a:t>3/22/15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BD4F4-BD62-4DF1-9485-E1280796847D}"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2FCA48-8712-43D1-8269-3FA166F64517}" type="datetimeFigureOut">
              <a:rPr lang="en-US" smtClean="0"/>
              <a:pPr/>
              <a:t>3/22/15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BD4F4-BD62-4DF1-9485-E1280796847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2FCA48-8712-43D1-8269-3FA166F64517}" type="datetimeFigureOut">
              <a:rPr lang="en-US" smtClean="0"/>
              <a:pPr/>
              <a:t>3/22/15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2BD4F4-BD62-4DF1-9485-E1280796847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FCA48-8712-43D1-8269-3FA166F64517}" type="datetimeFigureOut">
              <a:rPr lang="en-US" smtClean="0"/>
              <a:pPr/>
              <a:t>3/22/15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2BD4F4-BD62-4DF1-9485-E1280796847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2FCA48-8712-43D1-8269-3FA166F64517}" type="datetimeFigureOut">
              <a:rPr lang="en-US" smtClean="0"/>
              <a:pPr/>
              <a:t>3/22/15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2BD4F4-BD62-4DF1-9485-E1280796847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2FCA48-8712-43D1-8269-3FA166F64517}" type="datetimeFigureOut">
              <a:rPr lang="en-US" smtClean="0"/>
              <a:pPr/>
              <a:t>3/22/15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BD4F4-BD62-4DF1-9485-E1280796847D}"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2BD4F4-BD62-4DF1-9485-E1280796847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1D2FCA48-8712-43D1-8269-3FA166F64517}" type="datetimeFigureOut">
              <a:rPr lang="en-US" smtClean="0"/>
              <a:pPr/>
              <a:t>3/22/15</a:t>
            </a:fld>
            <a:endParaRPr lang="en-US"/>
          </a:p>
        </p:txBody>
      </p:sp>
      <p:sp>
        <p:nvSpPr>
          <p:cNvPr id="7" name="Slide Number Placeholder 6"/>
          <p:cNvSpPr>
            <a:spLocks noGrp="1"/>
          </p:cNvSpPr>
          <p:nvPr>
            <p:ph type="sldNum" sz="quarter" idx="12"/>
          </p:nvPr>
        </p:nvSpPr>
        <p:spPr/>
        <p:txBody>
          <a:bodyPr/>
          <a:lstStyle/>
          <a:p>
            <a:fld id="{082BD4F4-BD62-4DF1-9485-E1280796847D}"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BD4F4-BD62-4DF1-9485-E1280796847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BD4F4-BD62-4DF1-9485-E128079684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2BD4F4-BD62-4DF1-9485-E1280796847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82BD4F4-BD62-4DF1-9485-E128079684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82BD4F4-BD62-4DF1-9485-E128079684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82BD4F4-BD62-4DF1-9485-E128079684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82BD4F4-BD62-4DF1-9485-E1280796847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82BD4F4-BD62-4DF1-9485-E128079684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82BD4F4-BD62-4DF1-9485-E1280796847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2FCA48-8712-43D1-8269-3FA166F64517}" type="datetimeFigureOut">
              <a:rPr lang="en-US" smtClean="0"/>
              <a:pPr/>
              <a:t>3/22/15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82BD4F4-BD62-4DF1-9485-E1280796847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2FCA48-8712-43D1-8269-3FA166F64517}" type="datetimeFigureOut">
              <a:rPr lang="en-US" smtClean="0"/>
              <a:pPr/>
              <a:t>3/22/15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82BD4F4-BD62-4DF1-9485-E1280796847D}"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 Id="rId3"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7.gif"/><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hyperlink" Target="http://goo.gl/lsfMmI" TargetMode="External"/><Relationship Id="rId5" Type="http://schemas.openxmlformats.org/officeDocument/2006/relationships/image" Target="../media/image17.tiff"/><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youtu.be/bDCxk-c2vkk" TargetMode="External"/><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 Id="rId3" Type="http://schemas.openxmlformats.org/officeDocument/2006/relationships/image" Target="../media/image7.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7.gif"/><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gif"/><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7.gif"/><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Online Education Regional Meetings</a:t>
            </a:r>
            <a:endParaRPr lang="en-US" dirty="0"/>
          </a:p>
        </p:txBody>
      </p:sp>
      <p:sp>
        <p:nvSpPr>
          <p:cNvPr id="3" name="Subtitle 2"/>
          <p:cNvSpPr>
            <a:spLocks noGrp="1"/>
          </p:cNvSpPr>
          <p:nvPr>
            <p:ph type="subTitle" idx="1"/>
          </p:nvPr>
        </p:nvSpPr>
        <p:spPr>
          <a:xfrm>
            <a:off x="1143000" y="2438400"/>
            <a:ext cx="7239000" cy="1981200"/>
          </a:xfrm>
        </p:spPr>
        <p:txBody>
          <a:bodyPr/>
          <a:lstStyle/>
          <a:p>
            <a:r>
              <a:rPr lang="en-US" dirty="0" smtClean="0"/>
              <a:t>Mt. San </a:t>
            </a:r>
            <a:r>
              <a:rPr lang="en-US" smtClean="0"/>
              <a:t>Antonio College</a:t>
            </a:r>
          </a:p>
          <a:p>
            <a:r>
              <a:rPr lang="en-US" smtClean="0"/>
              <a:t>March </a:t>
            </a:r>
            <a:r>
              <a:rPr lang="en-US" dirty="0" smtClean="0"/>
              <a:t>21, 2015</a:t>
            </a:r>
          </a:p>
        </p:txBody>
      </p:sp>
      <p:pic>
        <p:nvPicPr>
          <p:cNvPr id="4" name="Picture 4" descr="ASCCC_Logo.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4371" y="5123117"/>
            <a:ext cx="2862780" cy="7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47800" y="4267200"/>
            <a:ext cx="2886393" cy="20434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Now</a:t>
            </a:r>
            <a:endParaRPr lang="en-US" dirty="0"/>
          </a:p>
        </p:txBody>
      </p:sp>
      <p:pic>
        <p:nvPicPr>
          <p:cNvPr id="20" name="Picture 19"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pic>
        <p:nvPicPr>
          <p:cNvPr id="23" name="Picture 22" descr="apple-lecture-hall-1024x68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129" y="1945437"/>
            <a:ext cx="4402402" cy="28098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24"/>
          <p:cNvPicPr>
            <a:picLocks noChangeAspect="1"/>
          </p:cNvPicPr>
          <p:nvPr/>
        </p:nvPicPr>
        <p:blipFill>
          <a:blip r:embed="rId4" cstate="print"/>
          <a:stretch>
            <a:fillRect/>
          </a:stretch>
        </p:blipFill>
        <p:spPr>
          <a:xfrm rot="628529">
            <a:off x="4489266" y="2596727"/>
            <a:ext cx="3960511" cy="29703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 name="TextBox 25"/>
          <p:cNvSpPr txBox="1"/>
          <p:nvPr/>
        </p:nvSpPr>
        <p:spPr>
          <a:xfrm rot="21301398">
            <a:off x="570775" y="4904255"/>
            <a:ext cx="3887995" cy="369332"/>
          </a:xfrm>
          <a:prstGeom prst="rect">
            <a:avLst/>
          </a:prstGeom>
          <a:noFill/>
        </p:spPr>
        <p:txBody>
          <a:bodyPr wrap="square" rtlCol="0">
            <a:spAutoFit/>
          </a:bodyPr>
          <a:lstStyle/>
          <a:p>
            <a:r>
              <a:rPr lang="en-US" dirty="0" smtClean="0"/>
              <a:t>2010-2013 Turning away students</a:t>
            </a:r>
            <a:endParaRPr lang="en-US" dirty="0"/>
          </a:p>
        </p:txBody>
      </p:sp>
      <p:sp>
        <p:nvSpPr>
          <p:cNvPr id="27" name="TextBox 26"/>
          <p:cNvSpPr txBox="1"/>
          <p:nvPr/>
        </p:nvSpPr>
        <p:spPr>
          <a:xfrm rot="235700">
            <a:off x="4466409" y="5697689"/>
            <a:ext cx="3908346" cy="369332"/>
          </a:xfrm>
          <a:prstGeom prst="rect">
            <a:avLst/>
          </a:prstGeom>
          <a:noFill/>
        </p:spPr>
        <p:txBody>
          <a:bodyPr wrap="square" rtlCol="0">
            <a:spAutoFit/>
          </a:bodyPr>
          <a:lstStyle/>
          <a:p>
            <a:r>
              <a:rPr lang="en-US" dirty="0" smtClean="0"/>
              <a:t>2015 Trying to get them back!</a:t>
            </a:r>
            <a:endParaRPr lang="en-US" dirty="0"/>
          </a:p>
        </p:txBody>
      </p:sp>
    </p:spTree>
    <p:extLst>
      <p:ext uri="{BB962C8B-B14F-4D97-AF65-F5344CB8AC3E}">
        <p14:creationId xmlns:p14="http://schemas.microsoft.com/office/powerpoint/2010/main" val="41332387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Education in CCC</a:t>
            </a:r>
            <a:endParaRPr lang="en-US" dirty="0"/>
          </a:p>
        </p:txBody>
      </p:sp>
      <p:sp>
        <p:nvSpPr>
          <p:cNvPr id="3" name="Content Placeholder 2"/>
          <p:cNvSpPr>
            <a:spLocks noGrp="1"/>
          </p:cNvSpPr>
          <p:nvPr>
            <p:ph idx="1"/>
          </p:nvPr>
        </p:nvSpPr>
        <p:spPr>
          <a:xfrm>
            <a:off x="739775" y="2452325"/>
            <a:ext cx="7662864" cy="3267169"/>
          </a:xfrm>
        </p:spPr>
        <p:txBody>
          <a:bodyPr>
            <a:normAutofit/>
          </a:bodyPr>
          <a:lstStyle/>
          <a:p>
            <a:r>
              <a:rPr lang="en-US" dirty="0" smtClean="0"/>
              <a:t>The average time it takes a student to </a:t>
            </a:r>
            <a:r>
              <a:rPr lang="en-US" u="sng" dirty="0" smtClean="0"/>
              <a:t>graduate</a:t>
            </a:r>
            <a:r>
              <a:rPr lang="en-US" dirty="0" smtClean="0"/>
              <a:t> from a CCC:</a:t>
            </a:r>
          </a:p>
          <a:p>
            <a:pPr lvl="1"/>
            <a:r>
              <a:rPr lang="en-US" dirty="0" smtClean="0"/>
              <a:t>7 years</a:t>
            </a:r>
            <a:br>
              <a:rPr lang="en-US" dirty="0" smtClean="0"/>
            </a:br>
            <a:endParaRPr lang="en-US" dirty="0" smtClean="0"/>
          </a:p>
          <a:p>
            <a:r>
              <a:rPr lang="en-US" dirty="0" smtClean="0"/>
              <a:t>The average time it takes for a student to </a:t>
            </a:r>
            <a:r>
              <a:rPr lang="en-US" u="sng" dirty="0" smtClean="0"/>
              <a:t>transfer</a:t>
            </a:r>
            <a:r>
              <a:rPr lang="en-US" dirty="0" smtClean="0"/>
              <a:t> from a CCC to a four-year institution:</a:t>
            </a:r>
          </a:p>
          <a:p>
            <a:pPr lvl="1"/>
            <a:r>
              <a:rPr lang="en-US" dirty="0" smtClean="0"/>
              <a:t>4 years</a:t>
            </a:r>
          </a:p>
          <a:p>
            <a:endParaRPr lang="en-US" dirty="0"/>
          </a:p>
        </p:txBody>
      </p:sp>
      <p:sp>
        <p:nvSpPr>
          <p:cNvPr id="6" name="TextBox 5"/>
          <p:cNvSpPr txBox="1"/>
          <p:nvPr/>
        </p:nvSpPr>
        <p:spPr>
          <a:xfrm>
            <a:off x="4267200" y="5410200"/>
            <a:ext cx="44958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latin typeface="Calisto MT"/>
                <a:ea typeface="Calisto MT"/>
                <a:cs typeface="Calisto MT"/>
                <a:sym typeface="Calisto MT"/>
              </a:rPr>
              <a:t>Source: CCC</a:t>
            </a:r>
            <a:r>
              <a:rPr kumimoji="0" lang="en-US" sz="1200" b="0" i="0" u="none" strike="noStrike" cap="none" spc="0" normalizeH="0" dirty="0" smtClean="0">
                <a:ln>
                  <a:noFill/>
                </a:ln>
                <a:solidFill>
                  <a:srgbClr val="000000"/>
                </a:solidFill>
                <a:effectLst/>
                <a:uFillTx/>
                <a:latin typeface="Calisto MT"/>
                <a:ea typeface="Calisto MT"/>
                <a:cs typeface="Calisto MT"/>
                <a:sym typeface="Calisto MT"/>
              </a:rPr>
              <a:t> Research and Planning Group (February 2015) based on data from the CCC Chancellor’s Office MIS Data Warehouse.</a:t>
            </a:r>
            <a:endParaRPr kumimoji="0" lang="en-US" sz="1200" b="0" i="0" u="none" strike="noStrike" cap="none" spc="0" normalizeH="0" baseline="0" dirty="0">
              <a:ln>
                <a:noFill/>
              </a:ln>
              <a:solidFill>
                <a:srgbClr val="000000"/>
              </a:solidFill>
              <a:effectLst/>
              <a:uFillTx/>
              <a:latin typeface="Calisto MT"/>
              <a:ea typeface="Calisto MT"/>
              <a:cs typeface="Calisto MT"/>
              <a:sym typeface="Calisto MT"/>
            </a:endParaRPr>
          </a:p>
        </p:txBody>
      </p:sp>
      <p:pic>
        <p:nvPicPr>
          <p:cNvPr id="8" name="Picture 7" descr="Untitled-4.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3540227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alphaModFix amt="58000"/>
            <a:extLst>
              <a:ext uri="{28A0092B-C50C-407E-A947-70E740481C1C}">
                <a14:useLocalDpi xmlns:a14="http://schemas.microsoft.com/office/drawing/2010/main"/>
              </a:ext>
            </a:extLst>
          </a:blip>
          <a:srcRect/>
          <a:stretch/>
        </p:blipFill>
        <p:spPr>
          <a:xfrm>
            <a:off x="-24609" y="2292085"/>
            <a:ext cx="3436636" cy="2778542"/>
          </a:xfrm>
          <a:prstGeom prst="rect">
            <a:avLst/>
          </a:prstGeom>
        </p:spPr>
      </p:pic>
      <p:sp>
        <p:nvSpPr>
          <p:cNvPr id="2" name="Title 1"/>
          <p:cNvSpPr>
            <a:spLocks noGrp="1"/>
          </p:cNvSpPr>
          <p:nvPr>
            <p:ph type="title"/>
          </p:nvPr>
        </p:nvSpPr>
        <p:spPr/>
        <p:txBody>
          <a:bodyPr>
            <a:normAutofit fontScale="90000"/>
          </a:bodyPr>
          <a:lstStyle/>
          <a:p>
            <a:r>
              <a:rPr lang="en-US" dirty="0" smtClean="0"/>
              <a:t>What do we hope to </a:t>
            </a:r>
            <a:br>
              <a:rPr lang="en-US" dirty="0" smtClean="0"/>
            </a:br>
            <a:r>
              <a:rPr lang="en-US" dirty="0" smtClean="0"/>
              <a:t>accomplish in a nutshell?</a:t>
            </a:r>
            <a:endParaRPr lang="en-US" dirty="0"/>
          </a:p>
        </p:txBody>
      </p:sp>
      <p:sp>
        <p:nvSpPr>
          <p:cNvPr id="3" name="Content Placeholder 2"/>
          <p:cNvSpPr>
            <a:spLocks noGrp="1"/>
          </p:cNvSpPr>
          <p:nvPr>
            <p:ph idx="1"/>
          </p:nvPr>
        </p:nvSpPr>
        <p:spPr>
          <a:xfrm>
            <a:off x="1023936" y="2931490"/>
            <a:ext cx="7662864" cy="3267169"/>
          </a:xfrm>
          <a:solidFill>
            <a:schemeClr val="bg1">
              <a:alpha val="22000"/>
            </a:schemeClr>
          </a:solidFill>
        </p:spPr>
        <p:txBody>
          <a:bodyPr>
            <a:normAutofit/>
          </a:bodyPr>
          <a:lstStyle/>
          <a:p>
            <a:pPr marL="0" indent="0" algn="ctr">
              <a:buNone/>
            </a:pPr>
            <a:r>
              <a:rPr lang="en-US" sz="4400" dirty="0" smtClean="0">
                <a:latin typeface="Verdana"/>
                <a:cs typeface="Verdana"/>
              </a:rPr>
              <a:t>Increase the ability of our students to complete their educational goals.</a:t>
            </a:r>
          </a:p>
          <a:p>
            <a:endParaRPr lang="en-US" dirty="0">
              <a:latin typeface="Verdana"/>
              <a:cs typeface="Verdana"/>
            </a:endParaRPr>
          </a:p>
        </p:txBody>
      </p:sp>
      <p:pic>
        <p:nvPicPr>
          <p:cNvPr id="7" name="Picture 6" descr="Untitled-4.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33936548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Components of the OEI</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59984395"/>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Untitled-4.gif"/>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4376943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by….</a:t>
            </a:r>
            <a:endParaRPr lang="en-US" dirty="0"/>
          </a:p>
        </p:txBody>
      </p:sp>
      <p:sp>
        <p:nvSpPr>
          <p:cNvPr id="3" name="Content Placeholder 2"/>
          <p:cNvSpPr>
            <a:spLocks noGrp="1"/>
          </p:cNvSpPr>
          <p:nvPr>
            <p:ph idx="1"/>
          </p:nvPr>
        </p:nvSpPr>
        <p:spPr/>
        <p:txBody>
          <a:bodyPr>
            <a:normAutofit lnSpcReduction="10000"/>
          </a:bodyPr>
          <a:lstStyle/>
          <a:p>
            <a:r>
              <a:rPr lang="en-US" dirty="0" smtClean="0"/>
              <a:t>Improve success and retention in online courses for the CCC’s</a:t>
            </a:r>
          </a:p>
          <a:p>
            <a:pPr lvl="1"/>
            <a:r>
              <a:rPr lang="en-US" dirty="0" smtClean="0"/>
              <a:t>Prepared students</a:t>
            </a:r>
          </a:p>
          <a:p>
            <a:pPr lvl="1"/>
            <a:r>
              <a:rPr lang="en-US" dirty="0" smtClean="0"/>
              <a:t>Prepared faculty</a:t>
            </a:r>
          </a:p>
          <a:p>
            <a:pPr lvl="1"/>
            <a:r>
              <a:rPr lang="en-US" dirty="0" smtClean="0"/>
              <a:t>Quality course design and content resources</a:t>
            </a:r>
          </a:p>
          <a:p>
            <a:endParaRPr lang="en-US" dirty="0"/>
          </a:p>
          <a:p>
            <a:r>
              <a:rPr lang="en-US" dirty="0" smtClean="0"/>
              <a:t>Providing resources to colleges to allow for the addition of quality online courses</a:t>
            </a:r>
          </a:p>
          <a:p>
            <a:endParaRPr lang="en-US" dirty="0"/>
          </a:p>
          <a:p>
            <a:r>
              <a:rPr lang="en-US" dirty="0" smtClean="0"/>
              <a:t>Providing students with opportunities to take classes when and where they need them</a:t>
            </a:r>
          </a:p>
          <a:p>
            <a:endParaRPr lang="en-US" dirty="0"/>
          </a:p>
          <a:p>
            <a:endParaRPr lang="en-US" dirty="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9207712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 name="Table 139"/>
          <p:cNvGraphicFramePr/>
          <p:nvPr>
            <p:extLst>
              <p:ext uri="{D42A27DB-BD31-4B8C-83A1-F6EECF244321}">
                <p14:modId xmlns:p14="http://schemas.microsoft.com/office/powerpoint/2010/main" val="3691062708"/>
              </p:ext>
            </p:extLst>
          </p:nvPr>
        </p:nvGraphicFramePr>
        <p:xfrm>
          <a:off x="372037" y="1749093"/>
          <a:ext cx="8505108" cy="3901358"/>
        </p:xfrm>
        <a:graphic>
          <a:graphicData uri="http://schemas.openxmlformats.org/drawingml/2006/table">
            <a:tbl>
              <a:tblPr firstRow="1"/>
              <a:tblGrid>
                <a:gridCol w="3384644"/>
                <a:gridCol w="2978773"/>
                <a:gridCol w="2141691"/>
              </a:tblGrid>
              <a:tr h="493563">
                <a:tc>
                  <a:txBody>
                    <a:bodyPr/>
                    <a:lstStyle/>
                    <a:p>
                      <a:pPr algn="ctr"/>
                      <a:r>
                        <a:rPr lang="en-US" sz="1600" dirty="0" smtClean="0">
                          <a:effectLst/>
                          <a:latin typeface="+mn-lt"/>
                        </a:rPr>
                        <a:t>Readiness</a:t>
                      </a:r>
                      <a:endParaRPr lang="en-US" sz="1600" dirty="0">
                        <a:effectLst/>
                        <a:latin typeface="+mn-lt"/>
                      </a:endParaRPr>
                    </a:p>
                  </a:txBody>
                  <a:tcPr marL="45720" marR="45720">
                    <a:lnL w="12700">
                      <a:solidFill>
                        <a:srgbClr val="1E95E1"/>
                      </a:solidFill>
                    </a:lnL>
                    <a:lnB w="12700">
                      <a:solidFill>
                        <a:srgbClr val="1E95E1"/>
                      </a:solidFill>
                    </a:lnB>
                  </a:tcPr>
                </a:tc>
                <a:tc>
                  <a:txBody>
                    <a:bodyPr/>
                    <a:lstStyle/>
                    <a:p>
                      <a:pPr algn="ctr"/>
                      <a:r>
                        <a:rPr lang="en-US" sz="1600" dirty="0" smtClean="0">
                          <a:effectLst/>
                          <a:latin typeface="+mn-lt"/>
                        </a:rPr>
                        <a:t>Tutoring</a:t>
                      </a:r>
                      <a:endParaRPr lang="en-US" sz="1600" dirty="0">
                        <a:effectLst/>
                        <a:latin typeface="+mn-lt"/>
                      </a:endParaRPr>
                    </a:p>
                  </a:txBody>
                  <a:tcPr marL="45720" marR="45720">
                    <a:lnT w="12700">
                      <a:solidFill>
                        <a:srgbClr val="1E95E1"/>
                      </a:solidFill>
                    </a:lnT>
                    <a:lnB w="12700">
                      <a:solidFill>
                        <a:srgbClr val="1E95E1"/>
                      </a:solidFill>
                    </a:lnB>
                  </a:tcPr>
                </a:tc>
                <a:tc>
                  <a:txBody>
                    <a:bodyPr/>
                    <a:lstStyle/>
                    <a:p>
                      <a:pPr algn="ctr"/>
                      <a:r>
                        <a:rPr lang="en-US" sz="1600" dirty="0" smtClean="0">
                          <a:effectLst/>
                          <a:latin typeface="+mn-lt"/>
                        </a:rPr>
                        <a:t>Full-Launch</a:t>
                      </a:r>
                      <a:endParaRPr lang="en-US" sz="1600" dirty="0">
                        <a:effectLst/>
                        <a:latin typeface="+mn-lt"/>
                      </a:endParaRPr>
                    </a:p>
                  </a:txBody>
                  <a:tcPr marL="45720" marR="45720">
                    <a:lnR w="12700">
                      <a:solidFill>
                        <a:srgbClr val="1E95E1"/>
                      </a:solidFill>
                    </a:lnR>
                    <a:lnT w="12700">
                      <a:solidFill>
                        <a:srgbClr val="1E95E1"/>
                      </a:solidFill>
                    </a:lnT>
                    <a:lnB w="12700">
                      <a:solidFill>
                        <a:srgbClr val="1E95E1"/>
                      </a:solidFill>
                    </a:lnB>
                  </a:tcPr>
                </a:tc>
              </a:tr>
              <a:tr h="435601">
                <a:tc>
                  <a:txBody>
                    <a:bodyPr/>
                    <a:lstStyle/>
                    <a:p>
                      <a:pPr marL="0" marR="0">
                        <a:spcBef>
                          <a:spcPts val="0"/>
                        </a:spcBef>
                        <a:spcAft>
                          <a:spcPts val="0"/>
                        </a:spcAft>
                      </a:pPr>
                      <a:r>
                        <a:rPr lang="en-US" sz="1600">
                          <a:effectLst/>
                          <a:latin typeface="+mn-lt"/>
                          <a:ea typeface="ＭＳ 明朝"/>
                          <a:cs typeface="Times New Roman"/>
                        </a:rPr>
                        <a:t>  Antelope Valley</a:t>
                      </a:r>
                    </a:p>
                  </a:txBody>
                  <a:tcPr marL="45720" marR="45720">
                    <a:lnL w="12700">
                      <a:solidFill>
                        <a:srgbClr val="1E95E1"/>
                      </a:solidFill>
                    </a:lnL>
                    <a:lnT w="12700" cap="flat" cmpd="sng" algn="ctr">
                      <a:solidFill>
                        <a:srgbClr val="1E95E1"/>
                      </a:solidFill>
                      <a:prstDash val="solid"/>
                      <a:round/>
                      <a:headEnd type="none" w="med" len="med"/>
                      <a:tailEnd type="none" w="med" len="med"/>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Barstow</a:t>
                      </a:r>
                    </a:p>
                  </a:txBody>
                  <a:tcPr marL="45720" marR="45720">
                    <a:lnT w="12700" cap="flat" cmpd="sng" algn="ctr">
                      <a:solidFill>
                        <a:srgbClr val="1E95E1"/>
                      </a:solidFill>
                      <a:prstDash val="solid"/>
                      <a:round/>
                      <a:headEnd type="none" w="med" len="med"/>
                      <a:tailEnd type="none" w="med" len="med"/>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Butte</a:t>
                      </a:r>
                    </a:p>
                  </a:txBody>
                  <a:tcPr marL="45720" marR="45720">
                    <a:lnR w="12700">
                      <a:solidFill>
                        <a:srgbClr val="1E95E1"/>
                      </a:solidFill>
                    </a:lnR>
                    <a:lnT w="12700" cap="flat" cmpd="sng" algn="ctr">
                      <a:solidFill>
                        <a:srgbClr val="1E95E1"/>
                      </a:solidFill>
                      <a:prstDash val="solid"/>
                      <a:round/>
                      <a:headEnd type="none" w="med" len="med"/>
                      <a:tailEnd type="none" w="med" len="med"/>
                    </a:lnT>
                    <a:lnB w="12700">
                      <a:solidFill>
                        <a:srgbClr val="1E95E1"/>
                      </a:solidFill>
                    </a:lnB>
                  </a:tcPr>
                </a:tc>
              </a:tr>
              <a:tr h="351260">
                <a:tc>
                  <a:txBody>
                    <a:bodyPr/>
                    <a:lstStyle/>
                    <a:p>
                      <a:pPr marL="0" marR="0">
                        <a:spcBef>
                          <a:spcPts val="0"/>
                        </a:spcBef>
                        <a:spcAft>
                          <a:spcPts val="0"/>
                        </a:spcAft>
                      </a:pPr>
                      <a:r>
                        <a:rPr lang="en-US" sz="1600">
                          <a:effectLst/>
                          <a:latin typeface="+mn-lt"/>
                          <a:ea typeface="ＭＳ 明朝"/>
                          <a:cs typeface="Times New Roman"/>
                        </a:rPr>
                        <a:t>  Cabrillo</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Columbia</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Coastline</a:t>
                      </a:r>
                    </a:p>
                  </a:txBody>
                  <a:tcPr marL="45720" marR="45720">
                    <a:lnR w="12700">
                      <a:solidFill>
                        <a:srgbClr val="1E95E1"/>
                      </a:solidFill>
                    </a:lnR>
                    <a:lnT w="12700">
                      <a:solidFill>
                        <a:srgbClr val="1E95E1"/>
                      </a:solidFill>
                    </a:lnT>
                    <a:lnB w="12700">
                      <a:solidFill>
                        <a:srgbClr val="1E95E1"/>
                      </a:solidFill>
                    </a:lnB>
                  </a:tcPr>
                </a:tc>
              </a:tr>
              <a:tr h="432319">
                <a:tc>
                  <a:txBody>
                    <a:bodyPr/>
                    <a:lstStyle/>
                    <a:p>
                      <a:pPr marL="0" marR="0">
                        <a:spcBef>
                          <a:spcPts val="0"/>
                        </a:spcBef>
                        <a:spcAft>
                          <a:spcPts val="0"/>
                        </a:spcAft>
                      </a:pPr>
                      <a:r>
                        <a:rPr lang="en-US" sz="1600">
                          <a:effectLst/>
                          <a:latin typeface="+mn-lt"/>
                          <a:ea typeface="ＭＳ 明朝"/>
                          <a:cs typeface="Times New Roman"/>
                        </a:rPr>
                        <a:t>  College of the Canyons</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Imperial Valley</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Foothill</a:t>
                      </a:r>
                    </a:p>
                  </a:txBody>
                  <a:tcPr marL="45720" marR="45720">
                    <a:lnR w="12700">
                      <a:solidFill>
                        <a:srgbClr val="1E95E1"/>
                      </a:solidFill>
                    </a:lnR>
                    <a:lnT w="12700">
                      <a:solidFill>
                        <a:srgbClr val="1E95E1"/>
                      </a:solidFill>
                    </a:lnT>
                    <a:lnB w="12700">
                      <a:solidFill>
                        <a:srgbClr val="1E95E1"/>
                      </a:solidFill>
                    </a:lnB>
                  </a:tcPr>
                </a:tc>
              </a:tr>
              <a:tr h="473473">
                <a:tc>
                  <a:txBody>
                    <a:bodyPr/>
                    <a:lstStyle/>
                    <a:p>
                      <a:pPr marL="0" marR="0">
                        <a:spcBef>
                          <a:spcPts val="0"/>
                        </a:spcBef>
                        <a:spcAft>
                          <a:spcPts val="0"/>
                        </a:spcAft>
                      </a:pPr>
                      <a:r>
                        <a:rPr lang="en-US" sz="1600">
                          <a:effectLst/>
                          <a:latin typeface="+mn-lt"/>
                          <a:ea typeface="ＭＳ 明朝"/>
                          <a:cs typeface="Times New Roman"/>
                        </a:rPr>
                        <a:t>  Hartnell</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Mt. San Antonio</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Shasta</a:t>
                      </a:r>
                    </a:p>
                  </a:txBody>
                  <a:tcPr marL="45720" marR="45720">
                    <a:lnR w="12700">
                      <a:solidFill>
                        <a:srgbClr val="1E95E1"/>
                      </a:solidFill>
                    </a:lnR>
                    <a:lnT w="12700">
                      <a:solidFill>
                        <a:srgbClr val="1E95E1"/>
                      </a:solidFill>
                    </a:lnT>
                    <a:lnB w="12700">
                      <a:solidFill>
                        <a:srgbClr val="1E95E1"/>
                      </a:solidFill>
                    </a:lnB>
                  </a:tcPr>
                </a:tc>
              </a:tr>
              <a:tr h="391165">
                <a:tc>
                  <a:txBody>
                    <a:bodyPr/>
                    <a:lstStyle/>
                    <a:p>
                      <a:pPr marL="0" marR="0">
                        <a:spcBef>
                          <a:spcPts val="0"/>
                        </a:spcBef>
                        <a:spcAft>
                          <a:spcPts val="0"/>
                        </a:spcAft>
                      </a:pPr>
                      <a:r>
                        <a:rPr lang="en-US" sz="1600">
                          <a:effectLst/>
                          <a:latin typeface="+mn-lt"/>
                          <a:ea typeface="ＭＳ 明朝"/>
                          <a:cs typeface="Times New Roman"/>
                        </a:rPr>
                        <a:t>  Mira Costa</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Ohlone</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Fresno City</a:t>
                      </a:r>
                    </a:p>
                  </a:txBody>
                  <a:tcPr marL="45720" marR="45720">
                    <a:lnR w="12700">
                      <a:solidFill>
                        <a:srgbClr val="1E95E1"/>
                      </a:solidFill>
                    </a:lnR>
                    <a:lnT w="12700">
                      <a:solidFill>
                        <a:srgbClr val="1E95E1"/>
                      </a:solidFill>
                    </a:lnT>
                    <a:lnB w="12700">
                      <a:solidFill>
                        <a:srgbClr val="1E95E1"/>
                      </a:solidFill>
                    </a:lnB>
                  </a:tcPr>
                </a:tc>
              </a:tr>
              <a:tr h="418809">
                <a:tc>
                  <a:txBody>
                    <a:bodyPr/>
                    <a:lstStyle/>
                    <a:p>
                      <a:pPr marL="0" marR="0">
                        <a:spcBef>
                          <a:spcPts val="0"/>
                        </a:spcBef>
                        <a:spcAft>
                          <a:spcPts val="0"/>
                        </a:spcAft>
                      </a:pPr>
                      <a:r>
                        <a:rPr lang="en-US" sz="1600">
                          <a:effectLst/>
                          <a:latin typeface="+mn-lt"/>
                          <a:ea typeface="ＭＳ 明朝"/>
                          <a:cs typeface="Times New Roman"/>
                        </a:rPr>
                        <a:t>  Monterey Peninsula</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Pierce</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Lake Tahoe</a:t>
                      </a:r>
                    </a:p>
                  </a:txBody>
                  <a:tcPr marL="45720" marR="45720">
                    <a:lnR w="12700">
                      <a:solidFill>
                        <a:srgbClr val="1E95E1"/>
                      </a:solidFill>
                    </a:lnR>
                    <a:lnT w="12700">
                      <a:solidFill>
                        <a:srgbClr val="1E95E1"/>
                      </a:solidFill>
                    </a:lnT>
                    <a:lnB w="12700">
                      <a:solidFill>
                        <a:srgbClr val="1E95E1"/>
                      </a:solidFill>
                    </a:lnB>
                  </a:tcPr>
                </a:tc>
              </a:tr>
              <a:tr h="473473">
                <a:tc>
                  <a:txBody>
                    <a:bodyPr/>
                    <a:lstStyle/>
                    <a:p>
                      <a:pPr marL="0" marR="0">
                        <a:spcBef>
                          <a:spcPts val="0"/>
                        </a:spcBef>
                        <a:spcAft>
                          <a:spcPts val="0"/>
                        </a:spcAft>
                      </a:pPr>
                      <a:r>
                        <a:rPr lang="en-US" sz="1600">
                          <a:effectLst/>
                          <a:latin typeface="+mn-lt"/>
                          <a:ea typeface="ＭＳ 明朝"/>
                          <a:cs typeface="Times New Roman"/>
                        </a:rPr>
                        <a:t>  Rio Hondo</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Saddleback</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Mt. San Jacinto</a:t>
                      </a:r>
                    </a:p>
                  </a:txBody>
                  <a:tcPr marL="45720" marR="45720">
                    <a:lnR w="12700">
                      <a:solidFill>
                        <a:srgbClr val="1E95E1"/>
                      </a:solidFill>
                    </a:lnR>
                    <a:lnT w="12700">
                      <a:solidFill>
                        <a:srgbClr val="1E95E1"/>
                      </a:solidFill>
                    </a:lnT>
                    <a:lnB w="12700">
                      <a:solidFill>
                        <a:srgbClr val="1E95E1"/>
                      </a:solidFill>
                    </a:lnB>
                  </a:tcPr>
                </a:tc>
              </a:tr>
              <a:tr h="431695">
                <a:tc>
                  <a:txBody>
                    <a:bodyPr/>
                    <a:lstStyle/>
                    <a:p>
                      <a:pPr marL="0" marR="0">
                        <a:spcBef>
                          <a:spcPts val="0"/>
                        </a:spcBef>
                        <a:spcAft>
                          <a:spcPts val="0"/>
                        </a:spcAft>
                      </a:pPr>
                      <a:r>
                        <a:rPr lang="en-US" sz="1600">
                          <a:effectLst/>
                          <a:latin typeface="+mn-lt"/>
                          <a:ea typeface="ＭＳ 明朝"/>
                          <a:cs typeface="Times New Roman"/>
                        </a:rPr>
                        <a:t>  West Los Angeles</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Victor Valley</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Ventura</a:t>
                      </a:r>
                    </a:p>
                  </a:txBody>
                  <a:tcPr marL="45720" marR="45720">
                    <a:lnR w="12700">
                      <a:solidFill>
                        <a:srgbClr val="1E95E1"/>
                      </a:solidFill>
                    </a:lnR>
                    <a:lnT w="12700">
                      <a:solidFill>
                        <a:srgbClr val="1E95E1"/>
                      </a:solidFill>
                    </a:lnT>
                    <a:lnB w="12700">
                      <a:solidFill>
                        <a:srgbClr val="1E95E1"/>
                      </a:solidFill>
                    </a:lnB>
                  </a:tcPr>
                </a:tc>
              </a:tr>
            </a:tbl>
          </a:graphicData>
        </a:graphic>
      </p:graphicFrame>
      <p:sp>
        <p:nvSpPr>
          <p:cNvPr id="2" name="Title 1"/>
          <p:cNvSpPr>
            <a:spLocks noGrp="1"/>
          </p:cNvSpPr>
          <p:nvPr>
            <p:ph type="title"/>
          </p:nvPr>
        </p:nvSpPr>
        <p:spPr/>
        <p:txBody>
          <a:bodyPr/>
          <a:lstStyle/>
          <a:p>
            <a:r>
              <a:rPr lang="en-US" dirty="0" smtClean="0"/>
              <a:t>Pilot Colleges</a:t>
            </a:r>
            <a:endParaRPr lang="en-US" dirty="0"/>
          </a:p>
        </p:txBody>
      </p:sp>
      <p:pic>
        <p:nvPicPr>
          <p:cNvPr id="6" name="Picture 5"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49213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Pilot Phase</a:t>
            </a:r>
            <a:endParaRPr lang="en-US" dirty="0"/>
          </a:p>
        </p:txBody>
      </p:sp>
      <p:pic>
        <p:nvPicPr>
          <p:cNvPr id="4" name="Picture 3"/>
          <p:cNvPicPr>
            <a:picLocks noChangeAspect="1"/>
          </p:cNvPicPr>
          <p:nvPr/>
        </p:nvPicPr>
        <p:blipFill>
          <a:blip r:embed="rId2" cstate="print"/>
          <a:stretch>
            <a:fillRect/>
          </a:stretch>
        </p:blipFill>
        <p:spPr>
          <a:xfrm>
            <a:off x="426128" y="1760409"/>
            <a:ext cx="8318168" cy="4764908"/>
          </a:xfrm>
          <a:prstGeom prst="rect">
            <a:avLst/>
          </a:prstGeom>
        </p:spPr>
      </p:pic>
    </p:spTree>
    <p:extLst>
      <p:ext uri="{BB962C8B-B14F-4D97-AF65-F5344CB8AC3E}">
        <p14:creationId xmlns:p14="http://schemas.microsoft.com/office/powerpoint/2010/main" val="20320662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Updates!</a:t>
            </a:r>
            <a:endParaRPr lang="en-US" dirty="0"/>
          </a:p>
        </p:txBody>
      </p:sp>
      <p:sp>
        <p:nvSpPr>
          <p:cNvPr id="3" name="Content Placeholder 2"/>
          <p:cNvSpPr>
            <a:spLocks noGrp="1"/>
          </p:cNvSpPr>
          <p:nvPr>
            <p:ph idx="1"/>
          </p:nvPr>
        </p:nvSpPr>
        <p:spPr>
          <a:xfrm>
            <a:off x="222928" y="1901474"/>
            <a:ext cx="8229600" cy="4373563"/>
          </a:xfrm>
        </p:spPr>
        <p:txBody>
          <a:bodyPr>
            <a:normAutofit/>
          </a:bodyPr>
          <a:lstStyle/>
          <a:p>
            <a:r>
              <a:rPr lang="en-US" sz="3200" b="1" dirty="0" smtClean="0"/>
              <a:t>Tutoring:</a:t>
            </a:r>
          </a:p>
          <a:p>
            <a:pPr lvl="1"/>
            <a:r>
              <a:rPr lang="en-US" dirty="0" smtClean="0"/>
              <a:t>Pilots underway at 8 colleges</a:t>
            </a:r>
          </a:p>
          <a:p>
            <a:pPr lvl="1"/>
            <a:r>
              <a:rPr lang="en-US" dirty="0" smtClean="0"/>
              <a:t>Extension to all pilot colleges by fall 2015 (no cost)</a:t>
            </a:r>
          </a:p>
          <a:p>
            <a:pPr lvl="1"/>
            <a:r>
              <a:rPr lang="en-US" dirty="0" smtClean="0"/>
              <a:t>No cost platform to connect local tutors to students online for all colleges (End of March 2015)</a:t>
            </a:r>
          </a:p>
          <a:p>
            <a:pPr lvl="1"/>
            <a:r>
              <a:rPr lang="en-US" dirty="0" smtClean="0"/>
              <a:t>Low cost 24/7 online tutoring for all students available for all colleges (End of March 2015)</a:t>
            </a:r>
          </a:p>
          <a:p>
            <a:pPr lvl="1"/>
            <a:r>
              <a:rPr lang="en-US" dirty="0" smtClean="0"/>
              <a:t>Link Systems via the Foundation for the CCCs</a:t>
            </a:r>
          </a:p>
          <a:p>
            <a:r>
              <a:rPr lang="en-US" b="1" dirty="0" smtClean="0"/>
              <a:t>Embedded Basic Skills Support Resources</a:t>
            </a:r>
          </a:p>
          <a:p>
            <a:pPr lvl="1"/>
            <a:r>
              <a:rPr lang="en-US" dirty="0" smtClean="0"/>
              <a:t>In Planning and pilot stages</a:t>
            </a:r>
          </a:p>
          <a:p>
            <a:pPr lvl="1"/>
            <a:r>
              <a:rPr lang="en-US" dirty="0" smtClean="0"/>
              <a:t>Shared resources and strategies</a:t>
            </a:r>
            <a:endParaRPr lang="en-US" dirty="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pic>
        <p:nvPicPr>
          <p:cNvPr id="5" name="Picture 4"/>
          <p:cNvPicPr>
            <a:picLocks noChangeAspect="1"/>
          </p:cNvPicPr>
          <p:nvPr/>
        </p:nvPicPr>
        <p:blipFill>
          <a:blip r:embed="rId3" cstate="print"/>
          <a:stretch>
            <a:fillRect/>
          </a:stretch>
        </p:blipFill>
        <p:spPr>
          <a:xfrm>
            <a:off x="4876199" y="1609482"/>
            <a:ext cx="3823301" cy="8208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503852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Updates!</a:t>
            </a:r>
            <a:endParaRPr lang="en-US" dirty="0"/>
          </a:p>
        </p:txBody>
      </p:sp>
      <p:sp>
        <p:nvSpPr>
          <p:cNvPr id="3" name="Content Placeholder 2"/>
          <p:cNvSpPr>
            <a:spLocks noGrp="1"/>
          </p:cNvSpPr>
          <p:nvPr>
            <p:ph idx="1"/>
          </p:nvPr>
        </p:nvSpPr>
        <p:spPr>
          <a:xfrm>
            <a:off x="223453" y="1739091"/>
            <a:ext cx="4883946" cy="4528074"/>
          </a:xfrm>
        </p:spPr>
        <p:txBody>
          <a:bodyPr>
            <a:normAutofit/>
          </a:bodyPr>
          <a:lstStyle/>
          <a:p>
            <a:r>
              <a:rPr lang="en-US" sz="2600" b="1" dirty="0" smtClean="0"/>
              <a:t>Online Student Readiness:</a:t>
            </a:r>
          </a:p>
          <a:p>
            <a:pPr lvl="1"/>
            <a:r>
              <a:rPr lang="en-US" dirty="0" smtClean="0"/>
              <a:t>Pilots underway at 8 colleges</a:t>
            </a:r>
          </a:p>
          <a:p>
            <a:pPr lvl="1"/>
            <a:r>
              <a:rPr lang="en-US" dirty="0" smtClean="0"/>
              <a:t>Extension to all pilot colleges by fall 2015 (no cost)</a:t>
            </a:r>
          </a:p>
          <a:p>
            <a:pPr lvl="1"/>
            <a:r>
              <a:rPr lang="en-US" dirty="0" smtClean="0"/>
              <a:t>No cost online student readiness modules will be available to all colleges via Canvas implementation </a:t>
            </a:r>
            <a:endParaRPr lang="en-US" dirty="0"/>
          </a:p>
          <a:p>
            <a:pPr lvl="1"/>
            <a:r>
              <a:rPr lang="en-US" dirty="0" smtClean="0"/>
              <a:t>Currently piloting readiness modules combined with Smarter Measure Assessment</a:t>
            </a:r>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3800" y="2269723"/>
            <a:ext cx="3441928" cy="34990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204338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Learner Readiness Modules (Pilot Phase)</a:t>
            </a:r>
            <a:endParaRPr lang="en-US" dirty="0"/>
          </a:p>
        </p:txBody>
      </p:sp>
      <p:pic>
        <p:nvPicPr>
          <p:cNvPr id="4" name="Picture 3" descr="Untitled-4.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pic>
        <p:nvPicPr>
          <p:cNvPr id="7" name="Picture 6" descr="capture of modules.tiff">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12887" y="2175105"/>
            <a:ext cx="4120269" cy="33099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426128" y="1702257"/>
            <a:ext cx="4559666" cy="4247317"/>
          </a:xfrm>
          <a:prstGeom prst="rect">
            <a:avLst/>
          </a:prstGeom>
          <a:noFill/>
        </p:spPr>
        <p:txBody>
          <a:bodyPr wrap="square" rtlCol="0">
            <a:spAutoFit/>
          </a:bodyPr>
          <a:lstStyle/>
          <a:p>
            <a:r>
              <a:rPr lang="en-US" i="1" dirty="0"/>
              <a:t>Module 1: Introduction to Online </a:t>
            </a:r>
            <a:r>
              <a:rPr lang="en-US" i="1" dirty="0" smtClean="0"/>
              <a:t>Learning</a:t>
            </a:r>
          </a:p>
          <a:p>
            <a:endParaRPr lang="en-US" i="1" dirty="0" smtClean="0"/>
          </a:p>
          <a:p>
            <a:r>
              <a:rPr lang="en-US" i="1" dirty="0" smtClean="0"/>
              <a:t>Module </a:t>
            </a:r>
            <a:r>
              <a:rPr lang="en-US" i="1" dirty="0"/>
              <a:t>2: Getting Tech </a:t>
            </a:r>
            <a:r>
              <a:rPr lang="en-US" i="1" dirty="0" smtClean="0"/>
              <a:t>Ready</a:t>
            </a:r>
            <a:r>
              <a:rPr lang="en-US" i="1" dirty="0"/>
              <a:t> </a:t>
            </a:r>
            <a:endParaRPr lang="en-US" i="1" dirty="0" smtClean="0"/>
          </a:p>
          <a:p>
            <a:endParaRPr lang="en-US" i="1" dirty="0" smtClean="0"/>
          </a:p>
          <a:p>
            <a:r>
              <a:rPr lang="en-US" i="1" dirty="0" smtClean="0"/>
              <a:t>Module </a:t>
            </a:r>
            <a:r>
              <a:rPr lang="en-US" i="1" dirty="0"/>
              <a:t>3: Organizing for Online </a:t>
            </a:r>
            <a:r>
              <a:rPr lang="en-US" i="1" dirty="0" smtClean="0"/>
              <a:t>Success</a:t>
            </a:r>
            <a:r>
              <a:rPr lang="en-US" i="1" dirty="0"/>
              <a:t> </a:t>
            </a:r>
            <a:endParaRPr lang="en-US" i="1" dirty="0" smtClean="0"/>
          </a:p>
          <a:p>
            <a:endParaRPr lang="en-US" i="1" dirty="0" smtClean="0"/>
          </a:p>
          <a:p>
            <a:r>
              <a:rPr lang="en-US" i="1" dirty="0" smtClean="0"/>
              <a:t>Module </a:t>
            </a:r>
            <a:r>
              <a:rPr lang="en-US" i="1" dirty="0"/>
              <a:t>4: Online Study Skills and Managing </a:t>
            </a:r>
            <a:r>
              <a:rPr lang="en-US" i="1" dirty="0" smtClean="0"/>
              <a:t>Time</a:t>
            </a:r>
            <a:r>
              <a:rPr lang="en-US" i="1" dirty="0"/>
              <a:t> </a:t>
            </a:r>
            <a:endParaRPr lang="en-US" i="1" dirty="0" smtClean="0"/>
          </a:p>
          <a:p>
            <a:endParaRPr lang="en-US" i="1" dirty="0" smtClean="0"/>
          </a:p>
          <a:p>
            <a:r>
              <a:rPr lang="en-US" i="1" dirty="0" smtClean="0"/>
              <a:t>Module </a:t>
            </a:r>
            <a:r>
              <a:rPr lang="en-US" i="1" dirty="0"/>
              <a:t>5: Communication Skills for Online </a:t>
            </a:r>
            <a:r>
              <a:rPr lang="en-US" i="1" dirty="0" smtClean="0"/>
              <a:t>Learning</a:t>
            </a:r>
            <a:r>
              <a:rPr lang="en-US" i="1" dirty="0"/>
              <a:t> </a:t>
            </a:r>
            <a:endParaRPr lang="en-US" i="1" dirty="0" smtClean="0"/>
          </a:p>
          <a:p>
            <a:endParaRPr lang="en-US" i="1" dirty="0" smtClean="0"/>
          </a:p>
          <a:p>
            <a:r>
              <a:rPr lang="en-US" i="1" dirty="0" smtClean="0"/>
              <a:t>Module </a:t>
            </a:r>
            <a:r>
              <a:rPr lang="en-US" i="1" dirty="0"/>
              <a:t>6: Online Reading </a:t>
            </a:r>
            <a:r>
              <a:rPr lang="en-US" i="1" dirty="0" smtClean="0"/>
              <a:t>Strategies</a:t>
            </a:r>
            <a:endParaRPr lang="en-US" dirty="0"/>
          </a:p>
        </p:txBody>
      </p:sp>
    </p:spTree>
    <p:extLst>
      <p:ext uri="{BB962C8B-B14F-4D97-AF65-F5344CB8AC3E}">
        <p14:creationId xmlns:p14="http://schemas.microsoft.com/office/powerpoint/2010/main" val="10128149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t>
            </a:r>
            <a:endParaRPr lang="en-US" dirty="0"/>
          </a:p>
        </p:txBody>
      </p:sp>
      <p:sp>
        <p:nvSpPr>
          <p:cNvPr id="3" name="Content Placeholder 2"/>
          <p:cNvSpPr>
            <a:spLocks noGrp="1"/>
          </p:cNvSpPr>
          <p:nvPr>
            <p:ph idx="1"/>
          </p:nvPr>
        </p:nvSpPr>
        <p:spPr/>
        <p:txBody>
          <a:bodyPr>
            <a:normAutofit/>
          </a:bodyPr>
          <a:lstStyle/>
          <a:p>
            <a:pPr marL="82296" indent="0">
              <a:buNone/>
            </a:pPr>
            <a:endParaRPr lang="en-US" dirty="0"/>
          </a:p>
          <a:p>
            <a:r>
              <a:rPr lang="en-US" dirty="0"/>
              <a:t>Bill Scroggins, President, Mt. San Antonio College</a:t>
            </a:r>
          </a:p>
          <a:p>
            <a:pPr marL="82296" indent="0">
              <a:buNone/>
            </a:pPr>
            <a:endParaRPr lang="en-US" dirty="0"/>
          </a:p>
          <a:p>
            <a:endParaRPr lang="en-US" dirty="0"/>
          </a:p>
          <a:p>
            <a:r>
              <a:rPr lang="en-US" dirty="0"/>
              <a:t>Daniel Smith, Academic Senate President, Mt. San Antonio College</a:t>
            </a:r>
          </a:p>
          <a:p>
            <a:endParaRPr lang="en-US" dirty="0" smtClean="0"/>
          </a:p>
          <a:p>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t>
            </a:r>
            <a:r>
              <a:rPr lang="en-US" dirty="0" err="1" smtClean="0"/>
              <a:t>UPDates</a:t>
            </a:r>
            <a:endParaRPr lang="en-US" dirty="0"/>
          </a:p>
        </p:txBody>
      </p:sp>
      <p:sp>
        <p:nvSpPr>
          <p:cNvPr id="3" name="Content Placeholder 2"/>
          <p:cNvSpPr>
            <a:spLocks noGrp="1"/>
          </p:cNvSpPr>
          <p:nvPr>
            <p:ph idx="1"/>
          </p:nvPr>
        </p:nvSpPr>
        <p:spPr/>
        <p:txBody>
          <a:bodyPr>
            <a:normAutofit/>
          </a:bodyPr>
          <a:lstStyle/>
          <a:p>
            <a:r>
              <a:rPr lang="en-US" b="1" dirty="0" smtClean="0"/>
              <a:t>Professional Development &amp; Course Design Support</a:t>
            </a:r>
          </a:p>
          <a:p>
            <a:pPr lvl="1"/>
            <a:r>
              <a:rPr lang="en-US" dirty="0" smtClean="0"/>
              <a:t>Professional Development Clearinghouse (End of April)</a:t>
            </a:r>
          </a:p>
          <a:p>
            <a:pPr lvl="1"/>
            <a:r>
              <a:rPr lang="en-US" dirty="0" smtClean="0"/>
              <a:t>Online Course Design Standards (piloted and revised)</a:t>
            </a:r>
          </a:p>
          <a:p>
            <a:pPr lvl="1"/>
            <a:r>
              <a:rPr lang="en-US" dirty="0" smtClean="0"/>
              <a:t>Online Course Review (67 courses in pilot colleges have been reviewed—20 more in process now)</a:t>
            </a:r>
          </a:p>
          <a:p>
            <a:pPr lvl="1"/>
            <a:r>
              <a:rPr lang="en-US" dirty="0" smtClean="0"/>
              <a:t>Reviewer Training: Peer Online Course Review (POCR)</a:t>
            </a:r>
          </a:p>
          <a:p>
            <a:pPr lvl="2"/>
            <a:r>
              <a:rPr lang="en-US" dirty="0" smtClean="0"/>
              <a:t>March 27</a:t>
            </a:r>
            <a:r>
              <a:rPr lang="en-US" baseline="30000" dirty="0" smtClean="0"/>
              <a:t>th</a:t>
            </a:r>
            <a:r>
              <a:rPr lang="en-US" dirty="0" smtClean="0"/>
              <a:t> (Foothill College)</a:t>
            </a:r>
          </a:p>
          <a:p>
            <a:pPr lvl="2"/>
            <a:r>
              <a:rPr lang="en-US" dirty="0" smtClean="0"/>
              <a:t>May 1</a:t>
            </a:r>
            <a:r>
              <a:rPr lang="en-US" baseline="30000" dirty="0" smtClean="0"/>
              <a:t>st</a:t>
            </a:r>
            <a:r>
              <a:rPr lang="en-US" dirty="0" smtClean="0"/>
              <a:t> (Cerritos)</a:t>
            </a:r>
          </a:p>
          <a:p>
            <a:pPr lvl="2"/>
            <a:r>
              <a:rPr lang="en-US" dirty="0" smtClean="0"/>
              <a:t>June 17</a:t>
            </a:r>
            <a:r>
              <a:rPr lang="en-US" baseline="30000" dirty="0" smtClean="0"/>
              <a:t>th</a:t>
            </a:r>
            <a:r>
              <a:rPr lang="en-US" dirty="0"/>
              <a:t> </a:t>
            </a:r>
            <a:r>
              <a:rPr lang="en-US" dirty="0" smtClean="0"/>
              <a:t>(OTC: San Diego)</a:t>
            </a:r>
          </a:p>
          <a:p>
            <a:pPr lvl="1"/>
            <a:r>
              <a:rPr lang="en-US" dirty="0" smtClean="0"/>
              <a:t>Professional Development Summits</a:t>
            </a:r>
          </a:p>
          <a:p>
            <a:pPr lvl="1"/>
            <a:r>
              <a:rPr lang="en-US" dirty="0" smtClean="0"/>
              <a:t>Access to Instructional Designers </a:t>
            </a:r>
          </a:p>
          <a:p>
            <a:pPr lvl="1"/>
            <a:r>
              <a:rPr lang="en-US" dirty="0" smtClean="0"/>
              <a:t>Access to Accessibility support</a:t>
            </a:r>
          </a:p>
          <a:p>
            <a:pPr lvl="1"/>
            <a:endParaRPr lang="en-US" dirty="0"/>
          </a:p>
        </p:txBody>
      </p:sp>
      <p:pic>
        <p:nvPicPr>
          <p:cNvPr id="4" name="Picture 3" descr="Untitled-4.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5610949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Resources</a:t>
            </a:r>
            <a:endParaRPr lang="en-US" dirty="0"/>
          </a:p>
        </p:txBody>
      </p:sp>
      <p:sp>
        <p:nvSpPr>
          <p:cNvPr id="3" name="Content Placeholder 2"/>
          <p:cNvSpPr>
            <a:spLocks noGrp="1"/>
          </p:cNvSpPr>
          <p:nvPr>
            <p:ph idx="1"/>
          </p:nvPr>
        </p:nvSpPr>
        <p:spPr/>
        <p:txBody>
          <a:bodyPr>
            <a:normAutofit/>
          </a:bodyPr>
          <a:lstStyle/>
          <a:p>
            <a:r>
              <a:rPr lang="en-US" dirty="0" smtClean="0"/>
              <a:t>Common Course Management System</a:t>
            </a:r>
          </a:p>
          <a:p>
            <a:pPr lvl="1"/>
            <a:r>
              <a:rPr lang="en-US" dirty="0" smtClean="0"/>
              <a:t>Will allow for state wide online community</a:t>
            </a:r>
          </a:p>
          <a:p>
            <a:pPr lvl="1"/>
            <a:r>
              <a:rPr lang="en-US" dirty="0" smtClean="0"/>
              <a:t>Enable the deployment of integrated student and faculty resources</a:t>
            </a:r>
          </a:p>
          <a:p>
            <a:pPr lvl="1"/>
            <a:r>
              <a:rPr lang="en-US" dirty="0" smtClean="0"/>
              <a:t>Provide no and/or low cost access to an up-to-date, easy to access, fully-functional CMS</a:t>
            </a:r>
          </a:p>
          <a:p>
            <a:pPr lvl="1"/>
            <a:r>
              <a:rPr lang="en-US" dirty="0" smtClean="0"/>
              <a:t>Currently researching state wide procurement of add-on tools for online proctoring, plagiarism, etc. </a:t>
            </a:r>
          </a:p>
          <a:p>
            <a:pPr lvl="1"/>
            <a:r>
              <a:rPr lang="en-US" dirty="0" smtClean="0"/>
              <a:t>Canvas was selected on February 5, with an intent to award announced the following week.  </a:t>
            </a:r>
          </a:p>
          <a:p>
            <a:pPr lvl="2"/>
            <a:r>
              <a:rPr lang="en-US" dirty="0" smtClean="0"/>
              <a:t>Currently in contract negotiations</a:t>
            </a:r>
          </a:p>
          <a:p>
            <a:pPr lvl="1"/>
            <a:endParaRPr lang="en-US" dirty="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7754646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Course Management System! Canvas!</a:t>
            </a:r>
          </a:p>
        </p:txBody>
      </p:sp>
      <p:sp>
        <p:nvSpPr>
          <p:cNvPr id="3" name="Content Placeholder 2"/>
          <p:cNvSpPr>
            <a:spLocks noGrp="1"/>
          </p:cNvSpPr>
          <p:nvPr>
            <p:ph idx="1"/>
          </p:nvPr>
        </p:nvSpPr>
        <p:spPr>
          <a:xfrm>
            <a:off x="141365" y="1752600"/>
            <a:ext cx="8229600" cy="4373563"/>
          </a:xfrm>
        </p:spPr>
        <p:txBody>
          <a:bodyPr>
            <a:normAutofit/>
          </a:bodyPr>
          <a:lstStyle/>
          <a:p>
            <a:pPr marL="0" indent="0" algn="r">
              <a:buNone/>
            </a:pPr>
            <a:r>
              <a:rPr lang="en-US" sz="6000" dirty="0"/>
              <a:t>We </a:t>
            </a:r>
            <a:r>
              <a:rPr lang="en-US" sz="6000" dirty="0" smtClean="0"/>
              <a:t>considered</a:t>
            </a:r>
          </a:p>
          <a:p>
            <a:pPr marL="0" indent="0" algn="r">
              <a:buNone/>
            </a:pPr>
            <a:r>
              <a:rPr lang="en-US" sz="6000" dirty="0"/>
              <a:t>w</a:t>
            </a:r>
            <a:r>
              <a:rPr lang="en-US" sz="6000" dirty="0" smtClean="0"/>
              <a:t>hat was best for          students.</a:t>
            </a:r>
            <a:endParaRPr lang="en-US" sz="6000" dirty="0"/>
          </a:p>
        </p:txBody>
      </p:sp>
      <p:pic>
        <p:nvPicPr>
          <p:cNvPr id="7" name="Picture 6"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4452" y="4106988"/>
            <a:ext cx="2741713" cy="18246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1682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mph" presetSubtype="0" fill="hold" grpId="1" nodeType="clickEffect">
                                  <p:stCondLst>
                                    <p:cond delay="0"/>
                                  </p:stCondLst>
                                  <p:iterate type="lt">
                                    <p:tmPct val="4000"/>
                                  </p:iterate>
                                  <p:childTnLst>
                                    <p:set>
                                      <p:cBhvr override="childStyle">
                                        <p:cTn id="14" dur="500" fill="hold"/>
                                        <p:tgtEl>
                                          <p:spTgt spid="3">
                                            <p:txEl>
                                              <p:pRg st="0" end="0"/>
                                            </p:txEl>
                                          </p:spTgt>
                                        </p:tgtEl>
                                        <p:attrNameLst>
                                          <p:attrName>style.color</p:attrName>
                                        </p:attrNameLst>
                                      </p:cBhvr>
                                      <p:to>
                                        <p:clrVal>
                                          <a:schemeClr val="accent2"/>
                                        </p:clrVal>
                                      </p:to>
                                    </p:set>
                                    <p:set>
                                      <p:cBhvr>
                                        <p:cTn id="15" dur="500" fill="hold"/>
                                        <p:tgtEl>
                                          <p:spTgt spid="3">
                                            <p:txEl>
                                              <p:pRg st="0" end="0"/>
                                            </p:txEl>
                                          </p:spTgt>
                                        </p:tgtEl>
                                        <p:attrNameLst>
                                          <p:attrName>fillcolor</p:attrName>
                                        </p:attrNameLst>
                                      </p:cBhvr>
                                      <p:to>
                                        <p:clrVal>
                                          <a:schemeClr val="accent2"/>
                                        </p:clrVal>
                                      </p:to>
                                    </p:set>
                                    <p:set>
                                      <p:cBhvr>
                                        <p:cTn id="16" dur="500" fill="hold"/>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1" nodeType="clickEffect">
                                  <p:stCondLst>
                                    <p:cond delay="0"/>
                                  </p:stCondLst>
                                  <p:iterate type="lt">
                                    <p:tmPct val="4000"/>
                                  </p:iterate>
                                  <p:childTnLst>
                                    <p:set>
                                      <p:cBhvr override="childStyle">
                                        <p:cTn id="20" dur="500" fill="hold"/>
                                        <p:tgtEl>
                                          <p:spTgt spid="3">
                                            <p:txEl>
                                              <p:pRg st="1" end="1"/>
                                            </p:txEl>
                                          </p:spTgt>
                                        </p:tgtEl>
                                        <p:attrNameLst>
                                          <p:attrName>style.color</p:attrName>
                                        </p:attrNameLst>
                                      </p:cBhvr>
                                      <p:to>
                                        <p:clrVal>
                                          <a:schemeClr val="accent2"/>
                                        </p:clrVal>
                                      </p:to>
                                    </p:set>
                                    <p:set>
                                      <p:cBhvr>
                                        <p:cTn id="21" dur="500" fill="hold"/>
                                        <p:tgtEl>
                                          <p:spTgt spid="3">
                                            <p:txEl>
                                              <p:pRg st="1" end="1"/>
                                            </p:txEl>
                                          </p:spTgt>
                                        </p:tgtEl>
                                        <p:attrNameLst>
                                          <p:attrName>fillcolor</p:attrName>
                                        </p:attrNameLst>
                                      </p:cBhvr>
                                      <p:to>
                                        <p:clrVal>
                                          <a:schemeClr val="accent2"/>
                                        </p:clrVal>
                                      </p:to>
                                    </p:set>
                                    <p:set>
                                      <p:cBhvr>
                                        <p:cTn id="22"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Canvas?</a:t>
            </a:r>
            <a:endParaRPr lang="en-US" dirty="0"/>
          </a:p>
        </p:txBody>
      </p:sp>
      <p:sp>
        <p:nvSpPr>
          <p:cNvPr id="3" name="Content Placeholder 2"/>
          <p:cNvSpPr>
            <a:spLocks noGrp="1"/>
          </p:cNvSpPr>
          <p:nvPr>
            <p:ph idx="1"/>
          </p:nvPr>
        </p:nvSpPr>
        <p:spPr>
          <a:xfrm>
            <a:off x="4269676" y="1924533"/>
            <a:ext cx="4404423" cy="2993097"/>
          </a:xfrm>
        </p:spPr>
        <p:txBody>
          <a:bodyPr>
            <a:normAutofit lnSpcReduction="10000"/>
          </a:bodyPr>
          <a:lstStyle/>
          <a:p>
            <a:r>
              <a:rPr lang="en-US" sz="1900" dirty="0"/>
              <a:t>Overwhelming support from </a:t>
            </a:r>
            <a:r>
              <a:rPr lang="en-US" sz="1900" dirty="0" smtClean="0"/>
              <a:t>students</a:t>
            </a:r>
            <a:br>
              <a:rPr lang="en-US" sz="1900" dirty="0" smtClean="0"/>
            </a:br>
            <a:endParaRPr lang="en-US" sz="1900" dirty="0"/>
          </a:p>
          <a:p>
            <a:r>
              <a:rPr lang="en-US" sz="1900" dirty="0"/>
              <a:t>Nearly unanimous </a:t>
            </a:r>
            <a:r>
              <a:rPr lang="en-US" sz="1900" dirty="0" smtClean="0"/>
              <a:t>decision</a:t>
            </a:r>
            <a:br>
              <a:rPr lang="en-US" sz="1900" dirty="0" smtClean="0"/>
            </a:br>
            <a:endParaRPr lang="en-US" sz="1900" dirty="0"/>
          </a:p>
          <a:p>
            <a:r>
              <a:rPr lang="en-US" sz="1900" dirty="0"/>
              <a:t>Ease of use and robust </a:t>
            </a:r>
            <a:r>
              <a:rPr lang="en-US" sz="1900" dirty="0" smtClean="0"/>
              <a:t>functionality</a:t>
            </a:r>
            <a:br>
              <a:rPr lang="en-US" sz="1900" dirty="0" smtClean="0"/>
            </a:br>
            <a:endParaRPr lang="en-US" sz="1900" dirty="0" smtClean="0"/>
          </a:p>
          <a:p>
            <a:r>
              <a:rPr lang="en-US" sz="1900" dirty="0"/>
              <a:t>Partnership and customization opportunities</a:t>
            </a:r>
          </a:p>
          <a:p>
            <a:endParaRPr lang="en-US" dirty="0"/>
          </a:p>
          <a:p>
            <a:endParaRPr lang="en-US" dirty="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pic>
        <p:nvPicPr>
          <p:cNvPr id="6" name="Picture 5"/>
          <p:cNvPicPr>
            <a:picLocks noChangeAspect="1"/>
          </p:cNvPicPr>
          <p:nvPr/>
        </p:nvPicPr>
        <p:blipFill>
          <a:blip r:embed="rId3" cstate="print"/>
          <a:stretch>
            <a:fillRect/>
          </a:stretch>
        </p:blipFill>
        <p:spPr>
          <a:xfrm>
            <a:off x="459676" y="1820150"/>
            <a:ext cx="3810000" cy="29337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426128" y="4917630"/>
            <a:ext cx="8273372" cy="1200329"/>
          </a:xfrm>
          <a:prstGeom prst="rect">
            <a:avLst/>
          </a:prstGeom>
          <a:noFill/>
        </p:spPr>
        <p:txBody>
          <a:bodyPr wrap="square" rtlCol="0">
            <a:spAutoFit/>
          </a:bodyPr>
          <a:lstStyle/>
          <a:p>
            <a:pPr marL="285750" indent="-285750">
              <a:buFont typeface="Arial"/>
              <a:buChar char="•"/>
            </a:pPr>
            <a:r>
              <a:rPr lang="en-US" dirty="0"/>
              <a:t>History of strong completion and success rate improvements</a:t>
            </a:r>
            <a:br>
              <a:rPr lang="en-US" dirty="0"/>
            </a:br>
            <a:endParaRPr lang="en-US" dirty="0" smtClean="0"/>
          </a:p>
          <a:p>
            <a:pPr marL="285750" indent="-285750">
              <a:buFont typeface="Arial"/>
              <a:buChar char="•"/>
            </a:pPr>
            <a:r>
              <a:rPr lang="en-US" dirty="0" smtClean="0"/>
              <a:t>Site </a:t>
            </a:r>
            <a:r>
              <a:rPr lang="en-US" dirty="0"/>
              <a:t>visits and reference checks (including students &amp; faculty) were overwhelmingly </a:t>
            </a:r>
            <a:r>
              <a:rPr lang="en-US" dirty="0" smtClean="0"/>
              <a:t>supportive</a:t>
            </a:r>
            <a:endParaRPr lang="en-US" dirty="0"/>
          </a:p>
        </p:txBody>
      </p:sp>
    </p:spTree>
    <p:extLst>
      <p:ext uri="{BB962C8B-B14F-4D97-AF65-F5344CB8AC3E}">
        <p14:creationId xmlns:p14="http://schemas.microsoft.com/office/powerpoint/2010/main" val="27877954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Course Management System! Canvas!</a:t>
            </a:r>
            <a:endParaRPr lang="en-US" dirty="0"/>
          </a:p>
        </p:txBody>
      </p:sp>
      <p:sp>
        <p:nvSpPr>
          <p:cNvPr id="3" name="Content Placeholder 2"/>
          <p:cNvSpPr>
            <a:spLocks noGrp="1"/>
          </p:cNvSpPr>
          <p:nvPr>
            <p:ph idx="1"/>
          </p:nvPr>
        </p:nvSpPr>
        <p:spPr/>
        <p:txBody>
          <a:bodyPr>
            <a:normAutofit/>
          </a:bodyPr>
          <a:lstStyle/>
          <a:p>
            <a:r>
              <a:rPr lang="en-US" sz="4800" dirty="0" smtClean="0"/>
              <a:t>Canvas</a:t>
            </a:r>
          </a:p>
          <a:p>
            <a:endParaRPr lang="en-US" sz="4800" dirty="0"/>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100" y="1879600"/>
            <a:ext cx="8140700" cy="4978400"/>
          </a:xfrm>
          <a:prstGeom prst="rect">
            <a:avLst/>
          </a:prstGeom>
        </p:spPr>
      </p:pic>
    </p:spTree>
    <p:extLst>
      <p:ext uri="{BB962C8B-B14F-4D97-AF65-F5344CB8AC3E}">
        <p14:creationId xmlns:p14="http://schemas.microsoft.com/office/powerpoint/2010/main" val="989806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all colleges have to move to Canvas?</a:t>
            </a:r>
            <a:endParaRPr lang="en-US" dirty="0"/>
          </a:p>
        </p:txBody>
      </p:sp>
      <p:sp>
        <p:nvSpPr>
          <p:cNvPr id="3" name="Content Placeholder 2"/>
          <p:cNvSpPr>
            <a:spLocks noGrp="1"/>
          </p:cNvSpPr>
          <p:nvPr>
            <p:ph idx="1"/>
          </p:nvPr>
        </p:nvSpPr>
        <p:spPr/>
        <p:txBody>
          <a:bodyPr>
            <a:normAutofit lnSpcReduction="10000"/>
          </a:bodyPr>
          <a:lstStyle/>
          <a:p>
            <a:r>
              <a:rPr lang="en-US" dirty="0" smtClean="0"/>
              <a:t>NO!  </a:t>
            </a:r>
          </a:p>
          <a:p>
            <a:endParaRPr lang="en-US" dirty="0"/>
          </a:p>
          <a:p>
            <a:r>
              <a:rPr lang="en-US" dirty="0" smtClean="0"/>
              <a:t>We hope you will want to, though!</a:t>
            </a:r>
          </a:p>
          <a:p>
            <a:pPr lvl="1"/>
            <a:r>
              <a:rPr lang="en-US" dirty="0" smtClean="0"/>
              <a:t>Ease of use and upgrades will be managed at the system level</a:t>
            </a:r>
          </a:p>
          <a:p>
            <a:pPr lvl="1"/>
            <a:r>
              <a:rPr lang="en-US" dirty="0" smtClean="0"/>
              <a:t>Cost will be significantly reduced</a:t>
            </a:r>
          </a:p>
          <a:p>
            <a:pPr lvl="1"/>
            <a:r>
              <a:rPr lang="en-US" dirty="0" smtClean="0"/>
              <a:t>Resources will be integrated for both faculty and students</a:t>
            </a:r>
          </a:p>
          <a:p>
            <a:pPr lvl="1"/>
            <a:r>
              <a:rPr lang="en-US" dirty="0" smtClean="0"/>
              <a:t>Opportunities for collaboration for both faculty and students</a:t>
            </a:r>
          </a:p>
          <a:p>
            <a:pPr lvl="1"/>
            <a:r>
              <a:rPr lang="en-US" dirty="0" smtClean="0"/>
              <a:t>Partnership with Canvas will allow for customization for the CCC’s</a:t>
            </a:r>
          </a:p>
          <a:p>
            <a:r>
              <a:rPr lang="en-US" dirty="0" smtClean="0"/>
              <a:t>Many resources will still be available to those who stay in their own CMS.</a:t>
            </a:r>
          </a:p>
          <a:p>
            <a:pPr lvl="1"/>
            <a:endParaRPr lang="en-US" dirty="0"/>
          </a:p>
        </p:txBody>
      </p:sp>
    </p:spTree>
    <p:extLst>
      <p:ext uri="{BB962C8B-B14F-4D97-AF65-F5344CB8AC3E}">
        <p14:creationId xmlns:p14="http://schemas.microsoft.com/office/powerpoint/2010/main" val="40313988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Only One Component…..</a:t>
            </a:r>
            <a:endParaRPr lang="en-US" dirty="0"/>
          </a:p>
        </p:txBody>
      </p:sp>
      <p:sp>
        <p:nvSpPr>
          <p:cNvPr id="3" name="Content Placeholder 2"/>
          <p:cNvSpPr>
            <a:spLocks noGrp="1"/>
          </p:cNvSpPr>
          <p:nvPr>
            <p:ph idx="1"/>
          </p:nvPr>
        </p:nvSpPr>
        <p:spPr/>
        <p:txBody>
          <a:bodyPr/>
          <a:lstStyle/>
          <a:p>
            <a:r>
              <a:rPr lang="en-US" dirty="0" smtClean="0"/>
              <a:t>Student Exchange</a:t>
            </a:r>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pic>
        <p:nvPicPr>
          <p:cNvPr id="6" name="Picture 5"/>
          <p:cNvPicPr>
            <a:picLocks noChangeAspect="1"/>
          </p:cNvPicPr>
          <p:nvPr/>
        </p:nvPicPr>
        <p:blipFill>
          <a:blip r:embed="rId3" cstate="print"/>
          <a:stretch>
            <a:fillRect/>
          </a:stretch>
        </p:blipFill>
        <p:spPr>
          <a:xfrm>
            <a:off x="2667000" y="2579948"/>
            <a:ext cx="3810000" cy="3441700"/>
          </a:xfrm>
          <a:prstGeom prst="rect">
            <a:avLst/>
          </a:prstGeom>
        </p:spPr>
      </p:pic>
    </p:spTree>
    <p:extLst>
      <p:ext uri="{BB962C8B-B14F-4D97-AF65-F5344CB8AC3E}">
        <p14:creationId xmlns:p14="http://schemas.microsoft.com/office/powerpoint/2010/main" val="11334553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128" y="573565"/>
            <a:ext cx="8260672" cy="1039427"/>
          </a:xfrm>
        </p:spPr>
        <p:txBody>
          <a:bodyPr>
            <a:normAutofit fontScale="90000"/>
          </a:bodyPr>
          <a:lstStyle/>
          <a:p>
            <a:r>
              <a:rPr lang="en-US" dirty="0"/>
              <a:t>Only One Component….</a:t>
            </a:r>
            <a:r>
              <a:rPr lang="en-US" dirty="0" smtClean="0"/>
              <a:t>.</a:t>
            </a:r>
            <a:br>
              <a:rPr lang="en-US" dirty="0" smtClean="0"/>
            </a:br>
            <a:r>
              <a:rPr lang="en-US" dirty="0"/>
              <a:t>Student Exchange</a:t>
            </a:r>
            <a:br>
              <a:rPr lang="en-US" dirty="0"/>
            </a:br>
            <a:endParaRPr lang="en-US" dirty="0"/>
          </a:p>
        </p:txBody>
      </p:sp>
      <p:sp>
        <p:nvSpPr>
          <p:cNvPr id="147" name="Shape 147"/>
          <p:cNvSpPr>
            <a:spLocks noGrp="1"/>
          </p:cNvSpPr>
          <p:nvPr>
            <p:ph idx="1"/>
          </p:nvPr>
        </p:nvSpPr>
        <p:spPr>
          <a:xfrm>
            <a:off x="5486400" y="2687702"/>
            <a:ext cx="2916238" cy="3267170"/>
          </a:xfrm>
          <a:prstGeom prst="rect">
            <a:avLst/>
          </a:prstGeom>
        </p:spPr>
        <p:txBody>
          <a:bodyPr/>
          <a:lstStyle/>
          <a:p>
            <a:pPr marL="0" lvl="0" indent="0" algn="ctr">
              <a:lnSpc>
                <a:spcPct val="90000"/>
              </a:lnSpc>
              <a:buSzTx/>
              <a:buNone/>
              <a:defRPr sz="1800">
                <a:solidFill>
                  <a:srgbClr val="000000"/>
                </a:solidFill>
              </a:defRPr>
            </a:pPr>
            <a:r>
              <a:rPr lang="en-US" sz="4400" b="1" dirty="0" smtClean="0">
                <a:solidFill>
                  <a:srgbClr val="595959"/>
                </a:solidFill>
                <a:latin typeface="Verdana"/>
                <a:ea typeface="Verdana"/>
                <a:cs typeface="Verdana"/>
                <a:sym typeface="Verdana"/>
              </a:rPr>
              <a:t>We are NOT the 113</a:t>
            </a:r>
            <a:r>
              <a:rPr lang="en-US" sz="4400" b="1" baseline="30000" dirty="0" smtClean="0">
                <a:solidFill>
                  <a:srgbClr val="595959"/>
                </a:solidFill>
                <a:latin typeface="Verdana"/>
                <a:ea typeface="Verdana"/>
                <a:cs typeface="Verdana"/>
                <a:sym typeface="Verdana"/>
              </a:rPr>
              <a:t>th</a:t>
            </a:r>
            <a:r>
              <a:rPr lang="en-US" sz="4400" b="1" dirty="0" smtClean="0">
                <a:solidFill>
                  <a:srgbClr val="595959"/>
                </a:solidFill>
                <a:latin typeface="Verdana"/>
                <a:ea typeface="Verdana"/>
                <a:cs typeface="Verdana"/>
                <a:sym typeface="Verdana"/>
              </a:rPr>
              <a:t> CCC.</a:t>
            </a:r>
            <a:endParaRPr sz="4400" dirty="0">
              <a:solidFill>
                <a:srgbClr val="595959"/>
              </a:solidFill>
              <a:latin typeface="Verdana"/>
              <a:ea typeface="Verdana"/>
              <a:cs typeface="Verdana"/>
              <a:sym typeface="Verdana"/>
            </a:endParaRPr>
          </a:p>
        </p:txBody>
      </p:sp>
      <p:sp>
        <p:nvSpPr>
          <p:cNvPr id="3" name="Rectangle 2"/>
          <p:cNvSpPr/>
          <p:nvPr/>
        </p:nvSpPr>
        <p:spPr>
          <a:xfrm>
            <a:off x="914400" y="2270351"/>
            <a:ext cx="3733800" cy="2554545"/>
          </a:xfrm>
          <a:prstGeom prst="rect">
            <a:avLst/>
          </a:prstGeom>
          <a:noFill/>
        </p:spPr>
        <p:txBody>
          <a:bodyPr wrap="square" lIns="91440" tIns="45720" rIns="91440" bIns="45720">
            <a:spAutoFit/>
          </a:bodyPr>
          <a:lstStyle/>
          <a:p>
            <a:pPr algn="ctr"/>
            <a:r>
              <a:rPr lang="en-US" sz="8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College #   113</a:t>
            </a:r>
            <a:endParaRPr lang="en-US" sz="8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 name="Picture 1"/>
          <p:cNvPicPr>
            <a:picLocks noChangeAspect="1"/>
          </p:cNvPicPr>
          <p:nvPr/>
        </p:nvPicPr>
        <p:blipFill>
          <a:blip r:embed="rId2" cstate="print"/>
          <a:stretch>
            <a:fillRect/>
          </a:stretch>
        </p:blipFill>
        <p:spPr>
          <a:xfrm>
            <a:off x="648406" y="1779427"/>
            <a:ext cx="4350900" cy="4350900"/>
          </a:xfrm>
          <a:prstGeom prst="rect">
            <a:avLst/>
          </a:prstGeom>
        </p:spPr>
      </p:pic>
      <p:pic>
        <p:nvPicPr>
          <p:cNvPr id="8" name="Picture 7" descr="Untitled-4.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309788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Exchange?</a:t>
            </a:r>
            <a:endParaRPr lang="en-US" dirty="0"/>
          </a:p>
        </p:txBody>
      </p:sp>
      <p:sp>
        <p:nvSpPr>
          <p:cNvPr id="3" name="Content Placeholder 2"/>
          <p:cNvSpPr>
            <a:spLocks noGrp="1"/>
          </p:cNvSpPr>
          <p:nvPr>
            <p:ph idx="1"/>
          </p:nvPr>
        </p:nvSpPr>
        <p:spPr/>
        <p:txBody>
          <a:bodyPr>
            <a:normAutofit/>
          </a:bodyPr>
          <a:lstStyle/>
          <a:p>
            <a:r>
              <a:rPr lang="en-US" dirty="0" smtClean="0"/>
              <a:t>Will </a:t>
            </a:r>
            <a:r>
              <a:rPr lang="en-US" dirty="0"/>
              <a:t>allow students needing courses that are not available at their home college, to seamlessly enroll in those courses, as needed, at other CCCs, thereby, leveling the enrollments in high demand or difficult to fill courses</a:t>
            </a:r>
            <a:r>
              <a:rPr lang="en-US" dirty="0" smtClean="0"/>
              <a:t>.</a:t>
            </a:r>
            <a:br>
              <a:rPr lang="en-US" dirty="0" smtClean="0"/>
            </a:br>
            <a:r>
              <a:rPr lang="en-US" dirty="0" smtClean="0"/>
              <a:t>   </a:t>
            </a:r>
          </a:p>
          <a:p>
            <a:r>
              <a:rPr lang="en-US" dirty="0"/>
              <a:t>W</a:t>
            </a:r>
            <a:r>
              <a:rPr lang="en-US" dirty="0" smtClean="0"/>
              <a:t>ill </a:t>
            </a:r>
            <a:r>
              <a:rPr lang="en-US" dirty="0"/>
              <a:t>include access to resources for both colleges and students </a:t>
            </a:r>
            <a:r>
              <a:rPr lang="en-US" dirty="0" smtClean="0"/>
              <a:t/>
            </a:r>
            <a:br>
              <a:rPr lang="en-US" dirty="0" smtClean="0"/>
            </a:br>
            <a:endParaRPr lang="en-US" dirty="0" smtClean="0"/>
          </a:p>
          <a:p>
            <a:r>
              <a:rPr lang="en-US" dirty="0" smtClean="0"/>
              <a:t>Improve completion rates </a:t>
            </a:r>
            <a:r>
              <a:rPr lang="en-US" dirty="0"/>
              <a:t>across the state. </a:t>
            </a:r>
          </a:p>
        </p:txBody>
      </p:sp>
      <p:pic>
        <p:nvPicPr>
          <p:cNvPr id="6" name="Picture 5"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137381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of the Exchange…</a:t>
            </a:r>
            <a:endParaRPr lang="en-US" dirty="0"/>
          </a:p>
        </p:txBody>
      </p:sp>
      <p:sp>
        <p:nvSpPr>
          <p:cNvPr id="3" name="Content Placeholder 2"/>
          <p:cNvSpPr>
            <a:spLocks noGrp="1"/>
          </p:cNvSpPr>
          <p:nvPr>
            <p:ph idx="1"/>
          </p:nvPr>
        </p:nvSpPr>
        <p:spPr>
          <a:xfrm>
            <a:off x="739775" y="1668332"/>
            <a:ext cx="7662864" cy="4087906"/>
          </a:xfrm>
        </p:spPr>
        <p:txBody>
          <a:bodyPr>
            <a:normAutofit fontScale="92500" lnSpcReduction="10000"/>
          </a:bodyPr>
          <a:lstStyle/>
          <a:p>
            <a:r>
              <a:rPr lang="en-US" sz="2000" dirty="0" smtClean="0"/>
              <a:t>Access to the hard to get courses needed to graduate or transfer</a:t>
            </a:r>
            <a:br>
              <a:rPr lang="en-US" sz="2000" dirty="0" smtClean="0"/>
            </a:br>
            <a:endParaRPr lang="en-US" sz="2000" dirty="0" smtClean="0"/>
          </a:p>
          <a:p>
            <a:r>
              <a:rPr lang="en-US" sz="2000" dirty="0" smtClean="0"/>
              <a:t>Exchange courses seamlessly articulate between colleges </a:t>
            </a:r>
            <a:br>
              <a:rPr lang="en-US" sz="2000" dirty="0" smtClean="0"/>
            </a:br>
            <a:r>
              <a:rPr lang="en-US" sz="2000" dirty="0" smtClean="0"/>
              <a:t>(C-ID, ADT courses)</a:t>
            </a:r>
            <a:br>
              <a:rPr lang="en-US" sz="2000" dirty="0" smtClean="0"/>
            </a:br>
            <a:endParaRPr lang="en-US" sz="2000" dirty="0" smtClean="0"/>
          </a:p>
          <a:p>
            <a:r>
              <a:rPr lang="en-US" sz="2000" dirty="0" smtClean="0"/>
              <a:t>Streamlined application and registration processes</a:t>
            </a:r>
            <a:br>
              <a:rPr lang="en-US" sz="2000" dirty="0" smtClean="0"/>
            </a:br>
            <a:endParaRPr lang="en-US" sz="2000" dirty="0" smtClean="0"/>
          </a:p>
          <a:p>
            <a:r>
              <a:rPr lang="en-US" sz="2000" dirty="0" smtClean="0"/>
              <a:t>Financial aid combined across colleges in the Exchange</a:t>
            </a:r>
            <a:br>
              <a:rPr lang="en-US" sz="2000" dirty="0" smtClean="0"/>
            </a:br>
            <a:endParaRPr lang="en-US" sz="2000" dirty="0" smtClean="0"/>
          </a:p>
          <a:p>
            <a:r>
              <a:rPr lang="en-US" sz="2000" dirty="0" smtClean="0"/>
              <a:t>Common learning environment (CCMS / Canvas)</a:t>
            </a:r>
            <a:br>
              <a:rPr lang="en-US" sz="2000" dirty="0" smtClean="0"/>
            </a:br>
            <a:endParaRPr lang="en-US" sz="2000" dirty="0" smtClean="0"/>
          </a:p>
          <a:p>
            <a:r>
              <a:rPr lang="en-US" sz="2000" dirty="0" smtClean="0"/>
              <a:t>Course status and final grade shared back to home college automatically (credit toward degree or transfer goal)</a:t>
            </a:r>
          </a:p>
          <a:p>
            <a:endParaRPr lang="en-US" dirty="0" smtClean="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00031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990600"/>
          </a:xfrm>
        </p:spPr>
        <p:txBody>
          <a:bodyPr>
            <a:noAutofit/>
          </a:bodyPr>
          <a:lstStyle/>
          <a:p>
            <a:pPr algn="ctr"/>
            <a:r>
              <a:rPr lang="en-US" sz="3200" dirty="0" smtClean="0"/>
              <a:t>ASCCC Online Education Committee (2014-2015)</a:t>
            </a:r>
            <a:endParaRPr lang="en-US" sz="3200" dirty="0"/>
          </a:p>
        </p:txBody>
      </p:sp>
      <p:sp>
        <p:nvSpPr>
          <p:cNvPr id="3" name="Content Placeholder 2"/>
          <p:cNvSpPr>
            <a:spLocks noGrp="1"/>
          </p:cNvSpPr>
          <p:nvPr>
            <p:ph idx="1"/>
          </p:nvPr>
        </p:nvSpPr>
        <p:spPr>
          <a:xfrm>
            <a:off x="1435608" y="1676400"/>
            <a:ext cx="7498080" cy="4572000"/>
          </a:xfrm>
        </p:spPr>
        <p:txBody>
          <a:bodyPr>
            <a:normAutofit fontScale="55000" lnSpcReduction="20000"/>
          </a:bodyPr>
          <a:lstStyle/>
          <a:p>
            <a:r>
              <a:rPr lang="en-US" sz="4000" dirty="0" smtClean="0"/>
              <a:t>John Freitas, Los Angeles City College (Chair)</a:t>
            </a:r>
          </a:p>
          <a:p>
            <a:endParaRPr lang="en-US" sz="4000" dirty="0" smtClean="0"/>
          </a:p>
          <a:p>
            <a:r>
              <a:rPr lang="en-US" sz="4000" dirty="0" smtClean="0"/>
              <a:t>Gregory </a:t>
            </a:r>
            <a:r>
              <a:rPr lang="en-US" sz="4000" dirty="0" err="1" smtClean="0"/>
              <a:t>Beyrer</a:t>
            </a:r>
            <a:r>
              <a:rPr lang="en-US" sz="4000" dirty="0" smtClean="0"/>
              <a:t>, </a:t>
            </a:r>
            <a:r>
              <a:rPr lang="en-US" sz="4000" dirty="0" err="1" smtClean="0"/>
              <a:t>Cosumnes</a:t>
            </a:r>
            <a:r>
              <a:rPr lang="en-US" sz="4000" dirty="0" smtClean="0"/>
              <a:t> River College</a:t>
            </a:r>
          </a:p>
          <a:p>
            <a:endParaRPr lang="en-US" sz="4000" dirty="0" smtClean="0"/>
          </a:p>
          <a:p>
            <a:r>
              <a:rPr lang="en-US" sz="4000" dirty="0" smtClean="0"/>
              <a:t>Kale Braden </a:t>
            </a:r>
            <a:r>
              <a:rPr lang="en-US" sz="4000" dirty="0" err="1" smtClean="0"/>
              <a:t>Cosumnes</a:t>
            </a:r>
            <a:r>
              <a:rPr lang="en-US" sz="4000" dirty="0" smtClean="0"/>
              <a:t> River College </a:t>
            </a:r>
          </a:p>
          <a:p>
            <a:endParaRPr lang="en-US" sz="4000" dirty="0" smtClean="0"/>
          </a:p>
          <a:p>
            <a:r>
              <a:rPr lang="en-US" sz="4000" dirty="0" smtClean="0"/>
              <a:t>Dolores Davison, Foothill College</a:t>
            </a:r>
          </a:p>
          <a:p>
            <a:endParaRPr lang="en-US" sz="4000" dirty="0" smtClean="0"/>
          </a:p>
          <a:p>
            <a:r>
              <a:rPr lang="en-US" sz="4000" dirty="0" smtClean="0"/>
              <a:t>Christina Gold, El Camino College</a:t>
            </a:r>
          </a:p>
          <a:p>
            <a:endParaRPr lang="en-US" sz="4000" dirty="0" smtClean="0"/>
          </a:p>
          <a:p>
            <a:r>
              <a:rPr lang="en-US" sz="4000" dirty="0" smtClean="0"/>
              <a:t>Eileen Smith, Shasta College</a:t>
            </a:r>
          </a:p>
          <a:p>
            <a:endParaRPr lang="en-US" sz="4000" dirty="0" smtClean="0"/>
          </a:p>
          <a:p>
            <a:r>
              <a:rPr lang="en-US" sz="4000" dirty="0" err="1" smtClean="0"/>
              <a:t>Fabiola</a:t>
            </a:r>
            <a:r>
              <a:rPr lang="en-US" sz="4000" dirty="0" smtClean="0"/>
              <a:t> Torres, Glendale College</a:t>
            </a:r>
            <a:endParaRPr lang="en-US"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8713647"/>
              </p:ext>
            </p:extLst>
          </p:nvPr>
        </p:nvGraphicFramePr>
        <p:xfrm>
          <a:off x="1600200" y="2717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rot="20651523">
            <a:off x="-66745" y="1642852"/>
            <a:ext cx="5074345" cy="1437174"/>
          </a:xfrm>
          <a:prstGeom prst="rect">
            <a:avLst/>
          </a:prstGeom>
          <a:noFill/>
        </p:spPr>
        <p:txBody>
          <a:bodyPr wrap="square" lIns="91440" tIns="45720" rIns="91440" bIns="45720">
            <a:spAutoFit/>
          </a:bodyPr>
          <a:lstStyle/>
          <a:p>
            <a:pPr algn="ct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Courses in CCMS do not have to be part of the Exchange</a:t>
            </a:r>
            <a:endParaRPr lang="en-US" sz="2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6" name="Curved Right Arrow 5"/>
          <p:cNvSpPr/>
          <p:nvPr/>
        </p:nvSpPr>
        <p:spPr>
          <a:xfrm rot="19855674">
            <a:off x="729757" y="3423411"/>
            <a:ext cx="685800" cy="1524000"/>
          </a:xfrm>
          <a:prstGeom prst="curvedRightArrow">
            <a:avLst/>
          </a:prstGeom>
          <a:solidFill>
            <a:srgbClr val="C00000"/>
          </a:solidFill>
          <a:ln w="31750" cap="flat">
            <a:solidFill>
              <a:schemeClr val="tx1"/>
            </a:solidFill>
            <a:prstDash val="solid"/>
            <a:bevel/>
          </a:ln>
          <a:effectLst>
            <a:outerShdw blurRad="88900" dist="50800" dir="11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sto MT"/>
              <a:ea typeface="Calisto MT"/>
              <a:cs typeface="Calisto MT"/>
              <a:sym typeface="Calisto MT"/>
            </a:endParaRPr>
          </a:p>
        </p:txBody>
      </p:sp>
      <p:sp>
        <p:nvSpPr>
          <p:cNvPr id="8" name="Rectangle 7"/>
          <p:cNvSpPr/>
          <p:nvPr/>
        </p:nvSpPr>
        <p:spPr>
          <a:xfrm rot="603859">
            <a:off x="5506934" y="2093907"/>
            <a:ext cx="3156023" cy="1384995"/>
          </a:xfrm>
          <a:prstGeom prst="rect">
            <a:avLst/>
          </a:prstGeom>
          <a:noFill/>
        </p:spPr>
        <p:txBody>
          <a:bodyPr wrap="square" lIns="91440" tIns="45720" rIns="91440" bIns="45720">
            <a:spAutoFit/>
          </a:bodyPr>
          <a:lstStyle/>
          <a:p>
            <a:pPr algn="ct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Exchange courses </a:t>
            </a:r>
            <a:r>
              <a:rPr lang="en-US" sz="2800"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must</a:t>
            </a: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be in the CCMS</a:t>
            </a:r>
            <a:endParaRPr lang="en-US" sz="2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9" name="Curved Left Arrow 8"/>
          <p:cNvSpPr/>
          <p:nvPr/>
        </p:nvSpPr>
        <p:spPr>
          <a:xfrm rot="1062948">
            <a:off x="7537453" y="3636211"/>
            <a:ext cx="685800" cy="1066800"/>
          </a:xfrm>
          <a:prstGeom prst="curvedLeftArrow">
            <a:avLst/>
          </a:prstGeom>
          <a:solidFill>
            <a:srgbClr val="C00000"/>
          </a:solidFill>
          <a:ln w="31750" cap="flat">
            <a:solidFill>
              <a:schemeClr val="tx1"/>
            </a:solidFill>
            <a:prstDash val="solid"/>
            <a:bevel/>
          </a:ln>
          <a:effectLst>
            <a:outerShdw blurRad="88900" dist="50800" dir="11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sto MT"/>
              <a:ea typeface="Calisto MT"/>
              <a:cs typeface="Calisto MT"/>
              <a:sym typeface="Calisto MT"/>
            </a:endParaRPr>
          </a:p>
        </p:txBody>
      </p:sp>
      <p:sp>
        <p:nvSpPr>
          <p:cNvPr id="11" name="Title 1"/>
          <p:cNvSpPr>
            <a:spLocks noGrp="1"/>
          </p:cNvSpPr>
          <p:nvPr>
            <p:ph type="title"/>
          </p:nvPr>
        </p:nvSpPr>
        <p:spPr/>
        <p:txBody>
          <a:bodyPr>
            <a:normAutofit fontScale="90000"/>
          </a:bodyPr>
          <a:lstStyle/>
          <a:p>
            <a:r>
              <a:rPr lang="en-US" dirty="0" smtClean="0"/>
              <a:t>Does Everyone have to be in the Exchange?</a:t>
            </a:r>
            <a:endParaRPr lang="en-US" dirty="0"/>
          </a:p>
        </p:txBody>
      </p:sp>
    </p:spTree>
    <p:extLst>
      <p:ext uri="{BB962C8B-B14F-4D97-AF65-F5344CB8AC3E}">
        <p14:creationId xmlns:p14="http://schemas.microsoft.com/office/powerpoint/2010/main" val="44094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OEI Consortium</a:t>
            </a:r>
            <a:endParaRPr lang="en-US" dirty="0"/>
          </a:p>
        </p:txBody>
      </p:sp>
      <p:sp>
        <p:nvSpPr>
          <p:cNvPr id="3" name="Text Placeholder 2"/>
          <p:cNvSpPr>
            <a:spLocks noGrp="1"/>
          </p:cNvSpPr>
          <p:nvPr>
            <p:ph idx="1"/>
          </p:nvPr>
        </p:nvSpPr>
        <p:spPr/>
        <p:txBody>
          <a:bodyPr/>
          <a:lstStyle/>
          <a:p>
            <a:r>
              <a:rPr lang="en-US" dirty="0" smtClean="0"/>
              <a:t>Organization to form, initially with 24 pilot institutions as members.</a:t>
            </a:r>
            <a:br>
              <a:rPr lang="en-US" dirty="0" smtClean="0"/>
            </a:br>
            <a:endParaRPr lang="en-US" dirty="0" smtClean="0"/>
          </a:p>
          <a:p>
            <a:r>
              <a:rPr lang="en-US" dirty="0" smtClean="0"/>
              <a:t>Governing body for implementation decisions that affect the member colleges.</a:t>
            </a:r>
            <a:br>
              <a:rPr lang="en-US" dirty="0" smtClean="0"/>
            </a:br>
            <a:endParaRPr lang="en-US" dirty="0" smtClean="0"/>
          </a:p>
          <a:p>
            <a:r>
              <a:rPr lang="en-US" dirty="0" smtClean="0"/>
              <a:t>Will be formally convened sometime in early- or mid-2015.</a:t>
            </a:r>
            <a:endParaRPr lang="en-US" dirty="0"/>
          </a:p>
        </p:txBody>
      </p:sp>
    </p:spTree>
    <p:extLst>
      <p:ext uri="{BB962C8B-B14F-4D97-AF65-F5344CB8AC3E}">
        <p14:creationId xmlns:p14="http://schemas.microsoft.com/office/powerpoint/2010/main" val="2588237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a:t>
            </a:r>
            <a:endParaRPr lang="en-US" dirty="0"/>
          </a:p>
        </p:txBody>
      </p:sp>
      <p:sp>
        <p:nvSpPr>
          <p:cNvPr id="102" name="Shape 102"/>
          <p:cNvSpPr>
            <a:spLocks noGrp="1"/>
          </p:cNvSpPr>
          <p:nvPr>
            <p:ph idx="1"/>
          </p:nvPr>
        </p:nvSpPr>
        <p:spPr>
          <a:xfrm>
            <a:off x="739775" y="2288320"/>
            <a:ext cx="7662864" cy="3267170"/>
          </a:xfrm>
          <a:prstGeom prst="rect">
            <a:avLst/>
          </a:prstGeom>
        </p:spPr>
        <p:txBody>
          <a:bodyPr>
            <a:normAutofit fontScale="92500"/>
          </a:bodyPr>
          <a:lstStyle/>
          <a:p>
            <a:pPr marL="375319" lvl="0" indent="-375319" defTabSz="786384">
              <a:spcBef>
                <a:spcPts val="1700"/>
              </a:spcBef>
              <a:defRPr sz="1800">
                <a:solidFill>
                  <a:srgbClr val="000000"/>
                </a:solidFill>
              </a:defRPr>
            </a:pPr>
            <a:r>
              <a:rPr sz="2408" dirty="0">
                <a:solidFill>
                  <a:srgbClr val="595959"/>
                </a:solidFill>
                <a:ea typeface="Verdana"/>
                <a:sym typeface="Verdana"/>
              </a:rPr>
              <a:t>27 Member Steering Committee:</a:t>
            </a:r>
          </a:p>
          <a:p>
            <a:pPr marL="676617" lvl="1" indent="-376262" defTabSz="786384">
              <a:spcBef>
                <a:spcPts val="500"/>
              </a:spcBef>
              <a:buClr>
                <a:srgbClr val="C1F944"/>
              </a:buClr>
              <a:defRPr sz="1800">
                <a:solidFill>
                  <a:srgbClr val="000000"/>
                </a:solidFill>
              </a:defRPr>
            </a:pPr>
            <a:r>
              <a:rPr sz="2236" dirty="0">
                <a:solidFill>
                  <a:srgbClr val="595959"/>
                </a:solidFill>
                <a:ea typeface="Verdana"/>
                <a:sym typeface="Verdana"/>
              </a:rPr>
              <a:t>Chair and </a:t>
            </a:r>
            <a:r>
              <a:rPr sz="2236" dirty="0" smtClean="0">
                <a:solidFill>
                  <a:srgbClr val="595959"/>
                </a:solidFill>
                <a:ea typeface="Verdana"/>
                <a:sym typeface="Verdana"/>
              </a:rPr>
              <a:t>Vice-Chair</a:t>
            </a:r>
            <a:endParaRPr sz="2236" dirty="0">
              <a:solidFill>
                <a:srgbClr val="595959"/>
              </a:solidFill>
              <a:ea typeface="Verdana"/>
              <a:sym typeface="Verdana"/>
            </a:endParaRPr>
          </a:p>
          <a:p>
            <a:pPr marL="705561" lvl="1" indent="-405206" defTabSz="786384">
              <a:spcBef>
                <a:spcPts val="500"/>
              </a:spcBef>
              <a:buClr>
                <a:srgbClr val="C1F944"/>
              </a:buClr>
              <a:defRPr sz="1800">
                <a:solidFill>
                  <a:srgbClr val="000000"/>
                </a:solidFill>
              </a:defRPr>
            </a:pPr>
            <a:r>
              <a:rPr sz="2408" dirty="0">
                <a:solidFill>
                  <a:srgbClr val="595959"/>
                </a:solidFill>
                <a:ea typeface="Verdana"/>
                <a:sym typeface="Verdana"/>
              </a:rPr>
              <a:t>Representatives of constituent groups:  Librarians, A&amp;R, CIO, CSSO, CEO, </a:t>
            </a:r>
            <a:r>
              <a:rPr lang="en-US" sz="2408" dirty="0" smtClean="0">
                <a:solidFill>
                  <a:srgbClr val="595959"/>
                </a:solidFill>
                <a:ea typeface="Verdana"/>
                <a:sym typeface="Verdana"/>
              </a:rPr>
              <a:t>Students, </a:t>
            </a:r>
            <a:r>
              <a:rPr sz="2408" dirty="0" smtClean="0">
                <a:solidFill>
                  <a:srgbClr val="595959"/>
                </a:solidFill>
                <a:ea typeface="Verdana"/>
                <a:sym typeface="Verdana"/>
              </a:rPr>
              <a:t>DE </a:t>
            </a:r>
            <a:r>
              <a:rPr sz="2408" dirty="0">
                <a:solidFill>
                  <a:srgbClr val="595959"/>
                </a:solidFill>
                <a:ea typeface="Verdana"/>
                <a:sym typeface="Verdana"/>
              </a:rPr>
              <a:t>Coordinators, etc.</a:t>
            </a:r>
            <a:endParaRPr sz="1720" dirty="0">
              <a:solidFill>
                <a:srgbClr val="595959"/>
              </a:solidFill>
            </a:endParaRPr>
          </a:p>
          <a:p>
            <a:pPr marL="705561" lvl="1" indent="-405206" defTabSz="786384">
              <a:spcBef>
                <a:spcPts val="500"/>
              </a:spcBef>
              <a:buClr>
                <a:srgbClr val="C1F944"/>
              </a:buClr>
              <a:defRPr sz="1800">
                <a:solidFill>
                  <a:srgbClr val="000000"/>
                </a:solidFill>
              </a:defRPr>
            </a:pPr>
            <a:r>
              <a:rPr sz="2408" dirty="0">
                <a:solidFill>
                  <a:srgbClr val="595959"/>
                </a:solidFill>
                <a:ea typeface="Verdana"/>
                <a:sym typeface="Verdana"/>
              </a:rPr>
              <a:t>9 ASCCC faculty representatives</a:t>
            </a:r>
            <a:endParaRPr sz="1720" dirty="0">
              <a:solidFill>
                <a:srgbClr val="595959"/>
              </a:solidFill>
            </a:endParaRPr>
          </a:p>
          <a:p>
            <a:pPr marL="705561" lvl="1" indent="-405206" defTabSz="786384">
              <a:spcBef>
                <a:spcPts val="500"/>
              </a:spcBef>
              <a:buClr>
                <a:srgbClr val="C1F944"/>
              </a:buClr>
              <a:defRPr sz="1800">
                <a:solidFill>
                  <a:srgbClr val="000000"/>
                </a:solidFill>
              </a:defRPr>
            </a:pPr>
            <a:r>
              <a:rPr lang="en-US" sz="2408" dirty="0" smtClean="0">
                <a:solidFill>
                  <a:srgbClr val="595959"/>
                </a:solidFill>
                <a:ea typeface="Verdana"/>
                <a:sym typeface="Verdana"/>
              </a:rPr>
              <a:t>Makes broad policy recommendations to the </a:t>
            </a:r>
            <a:br>
              <a:rPr lang="en-US" sz="2408" dirty="0" smtClean="0">
                <a:solidFill>
                  <a:srgbClr val="595959"/>
                </a:solidFill>
                <a:ea typeface="Verdana"/>
                <a:sym typeface="Verdana"/>
              </a:rPr>
            </a:br>
            <a:r>
              <a:rPr lang="en-US" sz="2408" dirty="0" smtClean="0">
                <a:solidFill>
                  <a:srgbClr val="595959"/>
                </a:solidFill>
                <a:ea typeface="Verdana"/>
                <a:sym typeface="Verdana"/>
              </a:rPr>
              <a:t>OEI Management Team (Foothill-De Anza CCD)</a:t>
            </a:r>
            <a:endParaRPr sz="2408" dirty="0">
              <a:solidFill>
                <a:srgbClr val="595959"/>
              </a:solidFill>
              <a:ea typeface="Verdana"/>
              <a:sym typeface="Verdana"/>
            </a:endParaRPr>
          </a:p>
        </p:txBody>
      </p:sp>
    </p:spTree>
    <p:extLst>
      <p:ext uri="{BB962C8B-B14F-4D97-AF65-F5344CB8AC3E}">
        <p14:creationId xmlns:p14="http://schemas.microsoft.com/office/powerpoint/2010/main" val="317930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233" y="1850866"/>
            <a:ext cx="8593401" cy="4247317"/>
          </a:xfrm>
          <a:prstGeom prst="rect">
            <a:avLst/>
          </a:prstGeom>
          <a:solidFill>
            <a:schemeClr val="bg1"/>
          </a:solidFill>
        </p:spPr>
        <p:txBody>
          <a:bodyPr wrap="square" rtlCol="0">
            <a:spAutoFit/>
          </a:bodyPr>
          <a:lstStyle/>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endParaRPr lang="en-US" dirty="0">
              <a:solidFill>
                <a:schemeClr val="bg1"/>
              </a:solidFill>
            </a:endParaRPr>
          </a:p>
        </p:txBody>
      </p:sp>
      <p:sp>
        <p:nvSpPr>
          <p:cNvPr id="2" name="Title 1"/>
          <p:cNvSpPr>
            <a:spLocks noGrp="1"/>
          </p:cNvSpPr>
          <p:nvPr>
            <p:ph type="title"/>
          </p:nvPr>
        </p:nvSpPr>
        <p:spPr>
          <a:xfrm>
            <a:off x="457200" y="599672"/>
            <a:ext cx="8229600" cy="1143000"/>
          </a:xfrm>
        </p:spPr>
        <p:txBody>
          <a:bodyPr>
            <a:noAutofit/>
          </a:bodyPr>
          <a:lstStyle/>
          <a:p>
            <a:r>
              <a:rPr lang="en-US" sz="2800" b="1" dirty="0" smtClean="0"/>
              <a:t>Develop a </a:t>
            </a:r>
            <a:r>
              <a:rPr lang="en-US" sz="2800" b="1" dirty="0"/>
              <a:t>cross-system collaborative culture focused on what works for students.</a:t>
            </a:r>
            <a:br>
              <a:rPr lang="en-US" sz="2800" b="1" dirty="0"/>
            </a:b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4268" y="2134377"/>
            <a:ext cx="2882900" cy="374325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4372" y="3714697"/>
            <a:ext cx="1708303" cy="216293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6778" y="2344550"/>
            <a:ext cx="2184400" cy="15113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72675" y="3774228"/>
            <a:ext cx="2082800" cy="1714500"/>
          </a:xfrm>
          <a:prstGeom prst="rect">
            <a:avLst/>
          </a:prstGeom>
        </p:spPr>
      </p:pic>
      <p:pic>
        <p:nvPicPr>
          <p:cNvPr id="11" name="Picture 10" descr="Untitled-4.gi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358571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lnSpcReduction="10000"/>
          </a:bodyPr>
          <a:lstStyle/>
          <a:p>
            <a:pPr marL="436418" lvl="0" indent="-436418">
              <a:defRPr sz="1800">
                <a:solidFill>
                  <a:srgbClr val="000000"/>
                </a:solidFill>
              </a:defRPr>
            </a:pPr>
            <a:r>
              <a:rPr lang="en-US" sz="3200" dirty="0">
                <a:solidFill>
                  <a:srgbClr val="595959"/>
                </a:solidFill>
                <a:latin typeface="Verdana"/>
                <a:ea typeface="Verdana"/>
                <a:cs typeface="Verdana"/>
                <a:sym typeface="Verdana"/>
              </a:rPr>
              <a:t>Website:  </a:t>
            </a:r>
            <a:endParaRPr lang="en-US" sz="3200" dirty="0" smtClean="0">
              <a:solidFill>
                <a:srgbClr val="595959"/>
              </a:solidFill>
              <a:latin typeface="Verdana"/>
              <a:ea typeface="Verdana"/>
              <a:cs typeface="Verdana"/>
              <a:sym typeface="Verdana"/>
            </a:endParaRPr>
          </a:p>
          <a:p>
            <a:pPr marL="733598" lvl="1" indent="-436418">
              <a:defRPr sz="1800">
                <a:solidFill>
                  <a:srgbClr val="000000"/>
                </a:solidFill>
              </a:defRPr>
            </a:pPr>
            <a:r>
              <a:rPr lang="en-US" sz="2800" dirty="0" smtClean="0">
                <a:solidFill>
                  <a:srgbClr val="595959"/>
                </a:solidFill>
                <a:latin typeface="Verdana"/>
                <a:ea typeface="Verdana"/>
                <a:cs typeface="Verdana"/>
                <a:sym typeface="Verdana"/>
              </a:rPr>
              <a:t>http</a:t>
            </a:r>
            <a:r>
              <a:rPr lang="en-US" sz="2800" dirty="0">
                <a:solidFill>
                  <a:srgbClr val="595959"/>
                </a:solidFill>
                <a:latin typeface="Verdana"/>
                <a:ea typeface="Verdana"/>
                <a:cs typeface="Verdana"/>
                <a:sym typeface="Verdana"/>
              </a:rPr>
              <a:t>://CCCOnlineEd.org</a:t>
            </a:r>
          </a:p>
          <a:p>
            <a:pPr marL="436418" lvl="0" indent="-436418">
              <a:defRPr sz="1800">
                <a:solidFill>
                  <a:srgbClr val="000000"/>
                </a:solidFill>
              </a:defRPr>
            </a:pPr>
            <a:r>
              <a:rPr lang="en-US" sz="3200" dirty="0">
                <a:solidFill>
                  <a:srgbClr val="595959"/>
                </a:solidFill>
                <a:latin typeface="Verdana"/>
                <a:ea typeface="Verdana"/>
                <a:cs typeface="Verdana"/>
                <a:sym typeface="Verdana"/>
              </a:rPr>
              <a:t>Tech Edge Newsletter:  </a:t>
            </a:r>
            <a:endParaRPr lang="en-US" sz="3200" dirty="0" smtClean="0">
              <a:solidFill>
                <a:srgbClr val="595959"/>
              </a:solidFill>
              <a:latin typeface="Verdana"/>
              <a:ea typeface="Verdana"/>
              <a:cs typeface="Verdana"/>
              <a:sym typeface="Verdana"/>
            </a:endParaRPr>
          </a:p>
          <a:p>
            <a:pPr marL="733598" lvl="1" indent="-436418">
              <a:defRPr sz="1800">
                <a:solidFill>
                  <a:srgbClr val="000000"/>
                </a:solidFill>
              </a:defRPr>
            </a:pPr>
            <a:r>
              <a:rPr lang="en-US" sz="2800" dirty="0" smtClean="0">
                <a:solidFill>
                  <a:srgbClr val="595959"/>
                </a:solidFill>
                <a:latin typeface="Verdana"/>
                <a:ea typeface="Verdana"/>
                <a:cs typeface="Verdana"/>
                <a:sym typeface="Verdana"/>
              </a:rPr>
              <a:t>http</a:t>
            </a:r>
            <a:r>
              <a:rPr lang="en-US" sz="2800" dirty="0">
                <a:solidFill>
                  <a:srgbClr val="595959"/>
                </a:solidFill>
                <a:latin typeface="Verdana"/>
                <a:ea typeface="Verdana"/>
                <a:cs typeface="Verdana"/>
                <a:sym typeface="Verdana"/>
              </a:rPr>
              <a:t>://ccctechedge.org</a:t>
            </a:r>
          </a:p>
          <a:p>
            <a:pPr marL="436418" lvl="0" indent="-436418">
              <a:defRPr sz="1800">
                <a:solidFill>
                  <a:srgbClr val="000000"/>
                </a:solidFill>
              </a:defRPr>
            </a:pPr>
            <a:r>
              <a:rPr lang="en-US" sz="3200" dirty="0">
                <a:solidFill>
                  <a:srgbClr val="595959"/>
                </a:solidFill>
                <a:latin typeface="Verdana"/>
                <a:ea typeface="Verdana"/>
                <a:cs typeface="Verdana"/>
                <a:sym typeface="Verdana"/>
              </a:rPr>
              <a:t>Updates Blog:  </a:t>
            </a:r>
            <a:endParaRPr lang="en-US" sz="3200" dirty="0" smtClean="0">
              <a:solidFill>
                <a:srgbClr val="595959"/>
              </a:solidFill>
              <a:latin typeface="Verdana"/>
              <a:ea typeface="Verdana"/>
              <a:cs typeface="Verdana"/>
              <a:sym typeface="Verdana"/>
            </a:endParaRPr>
          </a:p>
          <a:p>
            <a:pPr marL="733598" lvl="1" indent="-436418">
              <a:defRPr sz="1800">
                <a:solidFill>
                  <a:srgbClr val="000000"/>
                </a:solidFill>
              </a:defRPr>
            </a:pPr>
            <a:r>
              <a:rPr lang="en-US" sz="2800" dirty="0" smtClean="0">
                <a:solidFill>
                  <a:srgbClr val="595959"/>
                </a:solidFill>
                <a:latin typeface="Verdana"/>
                <a:ea typeface="Verdana"/>
                <a:cs typeface="Verdana"/>
                <a:sym typeface="Verdana"/>
              </a:rPr>
              <a:t>http</a:t>
            </a:r>
            <a:r>
              <a:rPr lang="en-US" sz="2800" dirty="0">
                <a:solidFill>
                  <a:srgbClr val="595959"/>
                </a:solidFill>
                <a:latin typeface="Verdana"/>
                <a:ea typeface="Verdana"/>
                <a:cs typeface="Verdana"/>
                <a:sym typeface="Verdana"/>
              </a:rPr>
              <a:t>://</a:t>
            </a:r>
            <a:r>
              <a:rPr lang="en-US" sz="2800" dirty="0" err="1">
                <a:solidFill>
                  <a:srgbClr val="595959"/>
                </a:solidFill>
                <a:latin typeface="Verdana"/>
                <a:ea typeface="Verdana"/>
                <a:cs typeface="Verdana"/>
                <a:sym typeface="Verdana"/>
              </a:rPr>
              <a:t>ccctechedge.org</a:t>
            </a:r>
            <a:r>
              <a:rPr lang="en-US" sz="2800" dirty="0">
                <a:solidFill>
                  <a:srgbClr val="595959"/>
                </a:solidFill>
                <a:latin typeface="Verdana"/>
                <a:ea typeface="Verdana"/>
                <a:cs typeface="Verdana"/>
                <a:sym typeface="Verdana"/>
              </a:rPr>
              <a:t> </a:t>
            </a:r>
            <a:endParaRPr lang="en-US" sz="2800" dirty="0" smtClean="0">
              <a:solidFill>
                <a:srgbClr val="595959"/>
              </a:solidFill>
              <a:latin typeface="Verdana"/>
              <a:ea typeface="Verdana"/>
              <a:cs typeface="Verdana"/>
              <a:sym typeface="Verdana"/>
            </a:endParaRPr>
          </a:p>
          <a:p>
            <a:pPr marL="436418" indent="-436418">
              <a:defRPr sz="1800">
                <a:solidFill>
                  <a:srgbClr val="000000"/>
                </a:solidFill>
              </a:defRPr>
            </a:pPr>
            <a:r>
              <a:rPr lang="en-US" sz="3200" dirty="0" err="1" smtClean="0">
                <a:solidFill>
                  <a:srgbClr val="595959"/>
                </a:solidFill>
                <a:latin typeface="Verdana"/>
                <a:ea typeface="Verdana"/>
                <a:cs typeface="Verdana"/>
                <a:sym typeface="Verdana"/>
              </a:rPr>
              <a:t>Jory</a:t>
            </a:r>
            <a:r>
              <a:rPr lang="en-US" sz="3200" dirty="0" smtClean="0">
                <a:solidFill>
                  <a:srgbClr val="595959"/>
                </a:solidFill>
                <a:latin typeface="Verdana"/>
                <a:ea typeface="Verdana"/>
                <a:cs typeface="Verdana"/>
                <a:sym typeface="Verdana"/>
              </a:rPr>
              <a:t> </a:t>
            </a:r>
            <a:r>
              <a:rPr lang="en-US" sz="3200" dirty="0" err="1" smtClean="0">
                <a:solidFill>
                  <a:srgbClr val="595959"/>
                </a:solidFill>
                <a:latin typeface="Verdana"/>
                <a:ea typeface="Verdana"/>
                <a:cs typeface="Verdana"/>
                <a:sym typeface="Verdana"/>
              </a:rPr>
              <a:t>Hadsell</a:t>
            </a:r>
            <a:r>
              <a:rPr lang="en-US" sz="3200" dirty="0" smtClean="0">
                <a:solidFill>
                  <a:srgbClr val="595959"/>
                </a:solidFill>
                <a:latin typeface="Verdana"/>
                <a:ea typeface="Verdana"/>
                <a:cs typeface="Verdana"/>
                <a:sym typeface="Verdana"/>
              </a:rPr>
              <a:t>:  hadselljory@fhda.edu</a:t>
            </a:r>
          </a:p>
          <a:p>
            <a:pPr marL="436418" indent="-436418">
              <a:defRPr sz="1800">
                <a:solidFill>
                  <a:srgbClr val="000000"/>
                </a:solidFill>
              </a:defRPr>
            </a:pPr>
            <a:r>
              <a:rPr lang="en-US" sz="3200" dirty="0" smtClean="0">
                <a:solidFill>
                  <a:srgbClr val="595959"/>
                </a:solidFill>
                <a:latin typeface="Verdana"/>
                <a:ea typeface="Verdana"/>
                <a:cs typeface="Verdana"/>
                <a:sym typeface="Verdana"/>
              </a:rPr>
              <a:t>Pat James: jamespat@fhda.edu </a:t>
            </a:r>
            <a:endParaRPr lang="en-US" sz="3200" dirty="0">
              <a:solidFill>
                <a:srgbClr val="595959"/>
              </a:solidFill>
              <a:latin typeface="Verdana"/>
              <a:ea typeface="Verdana"/>
              <a:cs typeface="Verdana"/>
              <a:sym typeface="Verdana"/>
            </a:endParaRPr>
          </a:p>
          <a:p>
            <a:endParaRPr lang="en-US" dirty="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6415618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Chancellor’s Office Update</a:t>
            </a:r>
            <a:endParaRPr lang="en-US" dirty="0"/>
          </a:p>
        </p:txBody>
      </p:sp>
      <p:sp>
        <p:nvSpPr>
          <p:cNvPr id="3" name="Content Placeholder 2"/>
          <p:cNvSpPr>
            <a:spLocks noGrp="1"/>
          </p:cNvSpPr>
          <p:nvPr>
            <p:ph idx="1"/>
          </p:nvPr>
        </p:nvSpPr>
        <p:spPr/>
        <p:txBody>
          <a:bodyPr/>
          <a:lstStyle/>
          <a:p>
            <a:pPr algn="ctr">
              <a:buNone/>
            </a:pPr>
            <a:r>
              <a:rPr lang="en-US" dirty="0" smtClean="0"/>
              <a:t> 	</a:t>
            </a:r>
          </a:p>
          <a:p>
            <a:pPr algn="ctr">
              <a:buNone/>
            </a:pPr>
            <a:endParaRPr lang="en-US" dirty="0" smtClean="0"/>
          </a:p>
          <a:p>
            <a:pPr algn="ctr">
              <a:buNone/>
            </a:pPr>
            <a:r>
              <a:rPr lang="en-US" dirty="0" err="1" smtClean="0"/>
              <a:t>LeBaron</a:t>
            </a:r>
            <a:r>
              <a:rPr lang="en-US" dirty="0" smtClean="0"/>
              <a:t> </a:t>
            </a:r>
            <a:r>
              <a:rPr lang="en-US" dirty="0" err="1" smtClean="0"/>
              <a:t>Woodyard</a:t>
            </a:r>
            <a:r>
              <a:rPr lang="en-US" dirty="0" smtClean="0"/>
              <a:t>, </a:t>
            </a:r>
          </a:p>
          <a:p>
            <a:pPr algn="ctr">
              <a:buNone/>
            </a:pPr>
            <a:r>
              <a:rPr lang="en-US" dirty="0" smtClean="0"/>
              <a:t>Dean of Academic Affairs, </a:t>
            </a:r>
          </a:p>
          <a:p>
            <a:pPr algn="ctr">
              <a:buNone/>
            </a:pPr>
            <a:r>
              <a:rPr lang="en-US" dirty="0" smtClean="0"/>
              <a:t>California Community Colleges Chancellor’s Office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Chancellor’s Office Update</a:t>
            </a:r>
            <a:endParaRPr lang="en-US" dirty="0"/>
          </a:p>
        </p:txBody>
      </p:sp>
      <p:sp>
        <p:nvSpPr>
          <p:cNvPr id="3" name="Content Placeholder 2"/>
          <p:cNvSpPr>
            <a:spLocks noGrp="1"/>
          </p:cNvSpPr>
          <p:nvPr>
            <p:ph idx="1"/>
          </p:nvPr>
        </p:nvSpPr>
        <p:spPr/>
        <p:txBody>
          <a:bodyPr/>
          <a:lstStyle/>
          <a:p>
            <a:r>
              <a:rPr lang="en-US" dirty="0"/>
              <a:t>(DE-all) Distance Education List Serve</a:t>
            </a:r>
          </a:p>
          <a:p>
            <a:r>
              <a:rPr lang="en-US" dirty="0" smtClean="0"/>
              <a:t>State Authorization Reciprocity Agreement (SARA) Legislation</a:t>
            </a:r>
          </a:p>
          <a:p>
            <a:pPr lvl="1"/>
            <a:r>
              <a:rPr lang="en-US" dirty="0" smtClean="0"/>
              <a:t>SB 364, Block</a:t>
            </a:r>
          </a:p>
          <a:p>
            <a:r>
              <a:rPr lang="en-US" dirty="0"/>
              <a:t>Flexible Calendar Planning for 2015-16</a:t>
            </a:r>
          </a:p>
          <a:p>
            <a:r>
              <a:rPr lang="en-US" dirty="0" smtClean="0"/>
              <a:t>Financial </a:t>
            </a:r>
            <a:r>
              <a:rPr lang="en-US" dirty="0"/>
              <a:t>Aid Fraud</a:t>
            </a:r>
          </a:p>
          <a:p>
            <a:r>
              <a:rPr lang="en-US" dirty="0" smtClean="0"/>
              <a:t>Distance Education Annual Survey</a:t>
            </a:r>
          </a:p>
        </p:txBody>
      </p:sp>
    </p:spTree>
    <p:extLst>
      <p:ext uri="{BB962C8B-B14F-4D97-AF65-F5344CB8AC3E}">
        <p14:creationId xmlns:p14="http://schemas.microsoft.com/office/powerpoint/2010/main" val="296420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Afternoon Breakout Sessions*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ADA Compliance – John Freitas, Jayme Johnson and </a:t>
            </a:r>
            <a:r>
              <a:rPr lang="en-US" dirty="0" err="1" smtClean="0"/>
              <a:t>LeBaron</a:t>
            </a:r>
            <a:r>
              <a:rPr lang="en-US" dirty="0" smtClean="0"/>
              <a:t> </a:t>
            </a:r>
            <a:r>
              <a:rPr lang="en-US" dirty="0" err="1" smtClean="0"/>
              <a:t>Woodyard</a:t>
            </a:r>
            <a:endParaRPr lang="en-US" dirty="0" smtClean="0"/>
          </a:p>
          <a:p>
            <a:endParaRPr lang="en-US" dirty="0" smtClean="0"/>
          </a:p>
          <a:p>
            <a:r>
              <a:rPr lang="en-US" dirty="0" smtClean="0"/>
              <a:t>Effective Practices – Kale Braden and </a:t>
            </a:r>
            <a:r>
              <a:rPr lang="en-US" dirty="0" err="1" smtClean="0"/>
              <a:t>Fabiola</a:t>
            </a:r>
            <a:r>
              <a:rPr lang="en-US" dirty="0" smtClean="0"/>
              <a:t> Torres</a:t>
            </a:r>
          </a:p>
          <a:p>
            <a:endParaRPr lang="en-US" dirty="0" smtClean="0"/>
          </a:p>
          <a:p>
            <a:r>
              <a:rPr lang="en-US" dirty="0" smtClean="0"/>
              <a:t>Landmines –</a:t>
            </a:r>
            <a:r>
              <a:rPr lang="en-US" dirty="0"/>
              <a:t> </a:t>
            </a:r>
            <a:r>
              <a:rPr lang="en-US" dirty="0" smtClean="0"/>
              <a:t>Dolores Davison and Christina Gold</a:t>
            </a:r>
          </a:p>
          <a:p>
            <a:endParaRPr lang="en-US" dirty="0" smtClean="0"/>
          </a:p>
          <a:p>
            <a:pPr marL="82296" indent="0">
              <a:buNone/>
            </a:pPr>
            <a:r>
              <a:rPr lang="en-US" dirty="0" smtClean="0"/>
              <a:t>*each session will be repeated twice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Education Initiative Updates</a:t>
            </a:r>
            <a:endParaRPr lang="en-US" dirty="0"/>
          </a:p>
        </p:txBody>
      </p:sp>
      <p:sp>
        <p:nvSpPr>
          <p:cNvPr id="3" name="Content Placeholder 2"/>
          <p:cNvSpPr>
            <a:spLocks noGrp="1"/>
          </p:cNvSpPr>
          <p:nvPr>
            <p:ph idx="1"/>
          </p:nvPr>
        </p:nvSpPr>
        <p:spPr/>
        <p:txBody>
          <a:bodyPr>
            <a:normAutofit/>
          </a:bodyPr>
          <a:lstStyle/>
          <a:p>
            <a:endParaRPr lang="en-US" sz="3900" dirty="0" smtClean="0"/>
          </a:p>
          <a:p>
            <a:r>
              <a:rPr lang="en-US" sz="3900" dirty="0" smtClean="0"/>
              <a:t>Pat James, Executive Director, Online Education Initiative</a:t>
            </a:r>
          </a:p>
          <a:p>
            <a:pPr marL="82296" indent="0">
              <a:buNone/>
            </a:pPr>
            <a:endParaRPr lang="en-US" sz="3900" dirty="0" smtClean="0"/>
          </a:p>
          <a:p>
            <a:r>
              <a:rPr lang="en-US" sz="3900" dirty="0" err="1" smtClean="0"/>
              <a:t>Jory</a:t>
            </a:r>
            <a:r>
              <a:rPr lang="en-US" sz="3900" dirty="0" smtClean="0"/>
              <a:t> </a:t>
            </a:r>
            <a:r>
              <a:rPr lang="en-US" sz="3900" dirty="0" err="1" smtClean="0"/>
              <a:t>Hadsell</a:t>
            </a:r>
            <a:r>
              <a:rPr lang="en-US" sz="3900" dirty="0" smtClean="0"/>
              <a:t>, Chief Academic Officer, Online Education </a:t>
            </a:r>
            <a:r>
              <a:rPr lang="en-US" sz="3600" dirty="0" smtClean="0"/>
              <a:t>Initiative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1" dirty="0" smtClean="0"/>
              <a:t>Update March 2015</a:t>
            </a:r>
            <a:endParaRPr lang="en-US" b="1" dirty="0"/>
          </a:p>
        </p:txBody>
      </p:sp>
      <p:sp>
        <p:nvSpPr>
          <p:cNvPr id="3" name="Title 2"/>
          <p:cNvSpPr>
            <a:spLocks noGrp="1"/>
          </p:cNvSpPr>
          <p:nvPr>
            <p:ph type="ctrTitle"/>
          </p:nvPr>
        </p:nvSpPr>
        <p:spPr/>
        <p:txBody>
          <a:bodyPr/>
          <a:lstStyle/>
          <a:p>
            <a:endParaRPr lang="en-US"/>
          </a:p>
        </p:txBody>
      </p:sp>
      <p:pic>
        <p:nvPicPr>
          <p:cNvPr id="5" name="Picture 4" descr="logo4.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4704" y="3227033"/>
            <a:ext cx="6629401" cy="1219201"/>
          </a:xfrm>
          <a:prstGeom prst="rect">
            <a:avLst/>
          </a:prstGeom>
        </p:spPr>
      </p:pic>
      <p:pic>
        <p:nvPicPr>
          <p:cNvPr id="9" name="Picture 8" descr="Untitled-2.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 y="587603"/>
            <a:ext cx="7620000" cy="2463800"/>
          </a:xfrm>
          <a:prstGeom prst="rect">
            <a:avLst/>
          </a:prstGeom>
        </p:spPr>
      </p:pic>
      <p:pic>
        <p:nvPicPr>
          <p:cNvPr id="10" name="Picture 9" descr="Untitled-4.gif"/>
          <p:cNvPicPr>
            <a:picLocks noChangeAspect="1"/>
          </p:cNvPicPr>
          <p:nvPr/>
        </p:nvPicPr>
        <p:blipFill rotWithShape="1">
          <a:blip r:embed="rId4" cstate="email">
            <a:extLst>
              <a:ext uri="{28A0092B-C50C-407E-A947-70E740481C1C}">
                <a14:useLocalDpi xmlns:a14="http://schemas.microsoft.com/office/drawing/2010/main"/>
              </a:ext>
            </a:extLst>
          </a:blip>
          <a:srcRect l="68598"/>
          <a:stretch/>
        </p:blipFill>
        <p:spPr>
          <a:xfrm>
            <a:off x="5256027" y="6267165"/>
            <a:ext cx="3443473" cy="444500"/>
          </a:xfrm>
          <a:prstGeom prst="rect">
            <a:avLst/>
          </a:prstGeom>
        </p:spPr>
      </p:pic>
    </p:spTree>
    <p:extLst>
      <p:ext uri="{BB962C8B-B14F-4D97-AF65-F5344CB8AC3E}">
        <p14:creationId xmlns:p14="http://schemas.microsoft.com/office/powerpoint/2010/main" val="15776290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Little Background</a:t>
            </a:r>
            <a:endParaRPr lang="en-US" dirty="0"/>
          </a:p>
        </p:txBody>
      </p:sp>
      <p:pic>
        <p:nvPicPr>
          <p:cNvPr id="4" name="Picture 4" descr="http://blogs.sacbee.com/capitolalertlatest/brownchamberbreakfas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93579">
            <a:off x="4834418" y="2662119"/>
            <a:ext cx="3677741" cy="23114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50376">
            <a:off x="513435" y="2467374"/>
            <a:ext cx="4260201" cy="19412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3951" y="3710749"/>
            <a:ext cx="2051589" cy="20056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descr="Untitled-4.gi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389570581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119</TotalTime>
  <Words>1280</Words>
  <Application>Microsoft Macintosh PowerPoint</Application>
  <PresentationFormat>On-screen Show (4:3)</PresentationFormat>
  <Paragraphs>257</Paragraphs>
  <Slides>34</Slides>
  <Notes>5</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Solstice</vt:lpstr>
      <vt:lpstr>Apothecary</vt:lpstr>
      <vt:lpstr>Online Education Regional Meetings</vt:lpstr>
      <vt:lpstr>Welcome  </vt:lpstr>
      <vt:lpstr>ASCCC Online Education Committee (2014-2015)</vt:lpstr>
      <vt:lpstr>Chancellor’s Office Update</vt:lpstr>
      <vt:lpstr>Chancellor’s Office Update</vt:lpstr>
      <vt:lpstr>Afternoon Breakout Sessions* </vt:lpstr>
      <vt:lpstr>Online Education Initiative Updates</vt:lpstr>
      <vt:lpstr>PowerPoint Presentation</vt:lpstr>
      <vt:lpstr>A Little Background</vt:lpstr>
      <vt:lpstr>Where We Are Now</vt:lpstr>
      <vt:lpstr>Distance Education in CCC</vt:lpstr>
      <vt:lpstr>What do we hope to  accomplish in a nutshell?</vt:lpstr>
      <vt:lpstr>General Components of the OEI</vt:lpstr>
      <vt:lpstr>Completion by….</vt:lpstr>
      <vt:lpstr>Pilot Colleges</vt:lpstr>
      <vt:lpstr>Initial Pilot Phase</vt:lpstr>
      <vt:lpstr>Resource Updates!</vt:lpstr>
      <vt:lpstr>Resource Updates!</vt:lpstr>
      <vt:lpstr>Online Learner Readiness Modules (Pilot Phase)</vt:lpstr>
      <vt:lpstr>Resource UPDates</vt:lpstr>
      <vt:lpstr>Technology Resources</vt:lpstr>
      <vt:lpstr>Common Course Management System! Canvas!</vt:lpstr>
      <vt:lpstr>Why Canvas?</vt:lpstr>
      <vt:lpstr>Common Course Management System! Canvas!</vt:lpstr>
      <vt:lpstr>Do all colleges have to move to Canvas?</vt:lpstr>
      <vt:lpstr>Only One Component…..</vt:lpstr>
      <vt:lpstr>Only One Component….. Student Exchange </vt:lpstr>
      <vt:lpstr>What’s the Exchange?</vt:lpstr>
      <vt:lpstr>Implications of the Exchange…</vt:lpstr>
      <vt:lpstr>Does Everyone have to be in the Exchange?</vt:lpstr>
      <vt:lpstr>The OEI Consortium</vt:lpstr>
      <vt:lpstr>Governance </vt:lpstr>
      <vt:lpstr>Develop a cross-system collaborative culture focused on what works for students. </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Education Regional Meetings</dc:title>
  <dc:creator>doloresdp</dc:creator>
  <cp:lastModifiedBy>John Freitas</cp:lastModifiedBy>
  <cp:revision>15</cp:revision>
  <dcterms:created xsi:type="dcterms:W3CDTF">2015-03-03T00:31:20Z</dcterms:created>
  <dcterms:modified xsi:type="dcterms:W3CDTF">2015-03-22T19:00:12Z</dcterms:modified>
</cp:coreProperties>
</file>