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56" r:id="rId3"/>
    <p:sldId id="267" r:id="rId4"/>
    <p:sldId id="266" r:id="rId5"/>
    <p:sldId id="268" r:id="rId6"/>
    <p:sldId id="269" r:id="rId7"/>
    <p:sldId id="270" r:id="rId8"/>
    <p:sldId id="286" r:id="rId9"/>
    <p:sldId id="287" r:id="rId10"/>
    <p:sldId id="272" r:id="rId11"/>
    <p:sldId id="273" r:id="rId12"/>
    <p:sldId id="274" r:id="rId13"/>
    <p:sldId id="278" r:id="rId14"/>
    <p:sldId id="279" r:id="rId15"/>
    <p:sldId id="280" r:id="rId16"/>
    <p:sldId id="289" r:id="rId17"/>
    <p:sldId id="291" r:id="rId18"/>
    <p:sldId id="292" r:id="rId19"/>
    <p:sldId id="293" r:id="rId20"/>
    <p:sldId id="294" r:id="rId21"/>
    <p:sldId id="281" r:id="rId22"/>
    <p:sldId id="276" r:id="rId23"/>
    <p:sldId id="277" r:id="rId24"/>
    <p:sldId id="282" r:id="rId25"/>
    <p:sldId id="296" r:id="rId26"/>
    <p:sldId id="295" r:id="rId27"/>
    <p:sldId id="284" r:id="rId28"/>
    <p:sldId id="285" r:id="rId29"/>
    <p:sldId id="297" r:id="rId30"/>
    <p:sldId id="298" r:id="rId31"/>
    <p:sldId id="290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949C2-8C16-440D-953B-F4B0DA275A7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D5D59-DCC6-425F-8106-970DB4640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32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52E4AA-B5D7-49BB-9FB4-C178F046464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8A1D9E-9F4D-47A7-A329-09D0B303A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A1D9E-9F4D-47A7-A329-09D0B303A5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mp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tm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8" y="0"/>
            <a:ext cx="11713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4753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753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0" y="6345892"/>
            <a:ext cx="4115157" cy="51210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371600" y="6345892"/>
            <a:ext cx="7772400" cy="0"/>
          </a:xfrm>
          <a:prstGeom prst="line">
            <a:avLst/>
          </a:prstGeom>
          <a:ln w="38100">
            <a:solidFill>
              <a:srgbClr val="98012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1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3A23-2A8A-412D-BDF9-1B0F73C8A9A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2B1A-F678-44F7-A22C-B9C659C85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0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3A23-2A8A-412D-BDF9-1B0F73C8A9A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2B1A-F678-44F7-A22C-B9C659C85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2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577-2E18-4D48-B66A-342FCA442C2E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947-2642-4BB0-81D6-B60AE9E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41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577-2E18-4D48-B66A-342FCA442C2E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947-2642-4BB0-81D6-B60AE9E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45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577-2E18-4D48-B66A-342FCA442C2E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947-2642-4BB0-81D6-B60AE9E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50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577-2E18-4D48-B66A-342FCA442C2E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947-2642-4BB0-81D6-B60AE9E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6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577-2E18-4D48-B66A-342FCA442C2E}" type="datetimeFigureOut">
              <a:rPr lang="en-US" smtClean="0"/>
              <a:t>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947-2642-4BB0-81D6-B60AE9E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02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577-2E18-4D48-B66A-342FCA442C2E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947-2642-4BB0-81D6-B60AE9E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19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577-2E18-4D48-B66A-342FCA442C2E}" type="datetimeFigureOut">
              <a:rPr lang="en-US" smtClean="0"/>
              <a:t>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947-2642-4BB0-81D6-B60AE9E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9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577-2E18-4D48-B66A-342FCA442C2E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947-2642-4BB0-81D6-B60AE9E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8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36" y="361416"/>
            <a:ext cx="7118372" cy="1325563"/>
          </a:xfrm>
        </p:spPr>
        <p:txBody>
          <a:bodyPr/>
          <a:lstStyle>
            <a:lvl1pPr>
              <a:defRPr b="1" i="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  <a:lvl2pPr>
              <a:defRPr baseline="0">
                <a:solidFill>
                  <a:schemeClr val="tx1"/>
                </a:solidFill>
                <a:latin typeface="Baskerville Old Face" panose="02020602080505020303" pitchFamily="18" charset="0"/>
              </a:defRPr>
            </a:lvl2pPr>
            <a:lvl3pPr>
              <a:defRPr baseline="0">
                <a:solidFill>
                  <a:schemeClr val="tx1"/>
                </a:solidFill>
                <a:latin typeface="Baskerville Old Face" panose="02020602080505020303" pitchFamily="18" charset="0"/>
              </a:defRPr>
            </a:lvl3pPr>
            <a:lvl4pPr>
              <a:defRPr baseline="0">
                <a:solidFill>
                  <a:schemeClr val="tx1"/>
                </a:solidFill>
                <a:latin typeface="Baskerville Old Face" panose="02020602080505020303" pitchFamily="18" charset="0"/>
              </a:defRPr>
            </a:lvl4pPr>
            <a:lvl5pPr>
              <a:defRPr baseline="0">
                <a:solidFill>
                  <a:schemeClr val="tx1"/>
                </a:solidFill>
                <a:latin typeface="Baskerville Old Face" panose="020206020805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3A23-2A8A-412D-BDF9-1B0F73C8A9A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2B1A-F678-44F7-A22C-B9C659C8521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50236" y="6251951"/>
            <a:ext cx="8197702" cy="0"/>
          </a:xfrm>
          <a:prstGeom prst="line">
            <a:avLst/>
          </a:prstGeom>
          <a:ln w="38100">
            <a:solidFill>
              <a:srgbClr val="98012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85844"/>
            <a:ext cx="958677" cy="546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414" y="1295400"/>
            <a:ext cx="8218120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42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577-2E18-4D48-B66A-342FCA442C2E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947-2642-4BB0-81D6-B60AE9E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9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577-2E18-4D48-B66A-342FCA442C2E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947-2642-4BB0-81D6-B60AE9E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9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7577-2E18-4D48-B66A-342FCA442C2E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6947-2642-4BB0-81D6-B60AE9E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8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3A23-2A8A-412D-BDF9-1B0F73C8A9A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2B1A-F678-44F7-A22C-B9C659C85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4036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3A23-2A8A-412D-BDF9-1B0F73C8A9A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2B1A-F678-44F7-A22C-B9C659C852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414" y="1295400"/>
            <a:ext cx="8218120" cy="36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9" y="6311899"/>
            <a:ext cx="8218120" cy="3657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11" y="6348479"/>
            <a:ext cx="894463" cy="5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9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3A23-2A8A-412D-BDF9-1B0F73C8A9A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2B1A-F678-44F7-A22C-B9C659C852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3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3A23-2A8A-412D-BDF9-1B0F73C8A9A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2B1A-F678-44F7-A22C-B9C659C8521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8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3A23-2A8A-412D-BDF9-1B0F73C8A9A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2B1A-F678-44F7-A22C-B9C659C8521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3A23-2A8A-412D-BDF9-1B0F73C8A9A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2B1A-F678-44F7-A22C-B9C659C852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5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3A23-2A8A-412D-BDF9-1B0F73C8A9A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2B1A-F678-44F7-A22C-B9C659C852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3A23-2A8A-412D-BDF9-1B0F73C8A9A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2B1A-F678-44F7-A22C-B9C659C8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1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C7577-2E18-4D48-B66A-342FCA442C2E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B6947-2642-4BB0-81D6-B60AE9E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8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7543800" cy="137636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Online </a:t>
            </a:r>
            <a:br>
              <a:rPr lang="en-US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Counseling Services</a:t>
            </a:r>
            <a:endParaRPr lang="en-US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2818" y="5257800"/>
            <a:ext cx="6858000" cy="106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Instructional Design and Innovation Institute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Marissa Iliscupidez, Counseling Faculty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Norco College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18" y="1774259"/>
            <a:ext cx="4343400" cy="32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9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247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 up Online Counseling Services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419600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ts val="900"/>
              </a:spcBef>
              <a:spcAft>
                <a:spcPts val="150"/>
              </a:spcAft>
              <a:buSzPct val="100000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public or private</a:t>
            </a:r>
          </a:p>
          <a:p>
            <a:pPr marL="532638" lvl="4" indent="-285750">
              <a:spcBef>
                <a:spcPts val="900"/>
              </a:spcBef>
              <a:spcAft>
                <a:spcPts val="150"/>
              </a:spcAft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private events you must sent out invitations to the participants or the event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(Online Counseling Appointments or special programs/classes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2638" lvl="4" indent="-285750">
              <a:spcBef>
                <a:spcPts val="900"/>
              </a:spcBef>
              <a:spcAft>
                <a:spcPts val="150"/>
              </a:spcAft>
              <a:buSzPct val="1000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can request additional reminders (text, email)</a:t>
            </a:r>
          </a:p>
          <a:p>
            <a:pPr marL="233172" lvl="2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Workshops 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 to anyone who can access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PrepTalk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made public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Cannot restrict to home college students</a:t>
            </a:r>
          </a:p>
          <a:p>
            <a:pPr lvl="2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access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as facilitators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9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36" y="361416"/>
            <a:ext cx="8212764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Counseling Appointments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students enrolled in at least one fully-online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can request online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appointments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(current district-wide policy)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Appointments made through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WebAdvisor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@Norco, appointments are confirmed through student email with date/time and directions on how to access their online appointment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6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epTalk Student 3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1" r="12831"/>
          <a:stretch>
            <a:fillRect/>
          </a:stretch>
        </p:blipFill>
        <p:spPr>
          <a:xfrm>
            <a:off x="227512" y="1146145"/>
            <a:ext cx="3793116" cy="4684782"/>
          </a:xfrm>
        </p:spPr>
      </p:pic>
      <p:pic>
        <p:nvPicPr>
          <p:cNvPr id="6" name="Content Placeholder 5" descr="PrepTalk Student 4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2299"/>
          <a:stretch>
            <a:fillRect/>
          </a:stretch>
        </p:blipFill>
        <p:spPr>
          <a:xfrm>
            <a:off x="3903522" y="1138337"/>
            <a:ext cx="4980894" cy="4692590"/>
          </a:xfrm>
        </p:spPr>
      </p:pic>
    </p:spTree>
    <p:extLst>
      <p:ext uri="{BB962C8B-B14F-4D97-AF65-F5344CB8AC3E}">
        <p14:creationId xmlns:p14="http://schemas.microsoft.com/office/powerpoint/2010/main" val="425955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appointments</a:t>
            </a:r>
            <a:endParaRPr lang="en-US" dirty="0"/>
          </a:p>
        </p:txBody>
      </p:sp>
      <p:pic>
        <p:nvPicPr>
          <p:cNvPr id="8" name="Content Placeholder 7" descr="PrepTalk Student 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1" b="12091"/>
          <a:stretch>
            <a:fillRect/>
          </a:stretch>
        </p:blipFill>
        <p:spPr/>
      </p:pic>
      <p:pic>
        <p:nvPicPr>
          <p:cNvPr id="9" name="Content Placeholder 8" descr="PrepTalk Student 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r="10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354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Shot 2015-05-20 at 6.55.1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2" b="16892"/>
          <a:stretch>
            <a:fillRect/>
          </a:stretch>
        </p:blipFill>
        <p:spPr>
          <a:xfrm>
            <a:off x="0" y="857250"/>
            <a:ext cx="9212312" cy="5143500"/>
          </a:xfrm>
        </p:spPr>
      </p:pic>
    </p:spTree>
    <p:extLst>
      <p:ext uri="{BB962C8B-B14F-4D97-AF65-F5344CB8AC3E}">
        <p14:creationId xmlns:p14="http://schemas.microsoft.com/office/powerpoint/2010/main" val="70346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Counseling Tools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Audio/Video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mode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 sharing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board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integration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 presenter (Panel) capabilities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Private/public events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Recording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share (prior to event)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to poll/survey students from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/workshop</a:t>
            </a:r>
          </a:p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Rosters w/ time attendance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(# of minutes in event)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Analytics reports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 support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Chat translation</a:t>
            </a:r>
          </a:p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can view archived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5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7966" cy="6858000"/>
          </a:xfrm>
        </p:spPr>
      </p:pic>
      <p:sp>
        <p:nvSpPr>
          <p:cNvPr id="8" name="Left Arrow 7"/>
          <p:cNvSpPr/>
          <p:nvPr/>
        </p:nvSpPr>
        <p:spPr>
          <a:xfrm>
            <a:off x="2514600" y="1553094"/>
            <a:ext cx="1905000" cy="1342506"/>
          </a:xfrm>
          <a:prstGeom prst="lef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Can make full-screen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6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64829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71378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972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technology can be used to provide engaging, synchronous online counseling appointments and online student success workshops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benefits and challenges of providing counseling services online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counseling appointments and workshop data (show rate; participation rate)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1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to anyone who can access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PrepTalk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restrict to enrolled college students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you make event private and restrict to certain groups (send invites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Confidentiality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restrict authorized users</a:t>
            </a:r>
          </a:p>
          <a:p>
            <a:pPr>
              <a:buFont typeface="Wingdings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5-20 at 6.28.0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2" b="16892"/>
          <a:stretch>
            <a:fillRect/>
          </a:stretch>
        </p:blipFill>
        <p:spPr>
          <a:xfrm>
            <a:off x="0" y="0"/>
            <a:ext cx="9144000" cy="6000750"/>
          </a:xfrm>
        </p:spPr>
      </p:pic>
      <p:sp>
        <p:nvSpPr>
          <p:cNvPr id="5" name="Left Arrow 4"/>
          <p:cNvSpPr/>
          <p:nvPr/>
        </p:nvSpPr>
        <p:spPr>
          <a:xfrm>
            <a:off x="7221515" y="2735331"/>
            <a:ext cx="733806" cy="36347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Left Arrow 6"/>
          <p:cNvSpPr/>
          <p:nvPr/>
        </p:nvSpPr>
        <p:spPr>
          <a:xfrm>
            <a:off x="7221515" y="3098805"/>
            <a:ext cx="733806" cy="36347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3376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5-20 at 6.33.0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2" b="1689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8301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15806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5518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66301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72" y="228600"/>
            <a:ext cx="7118372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Roster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236" y="762000"/>
            <a:ext cx="762000" cy="441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81872"/>
            <a:ext cx="8286750" cy="4437928"/>
          </a:xfrm>
        </p:spPr>
      </p:pic>
      <p:sp>
        <p:nvSpPr>
          <p:cNvPr id="9" name="TextBox 8"/>
          <p:cNvSpPr txBox="1"/>
          <p:nvPr/>
        </p:nvSpPr>
        <p:spPr>
          <a:xfrm>
            <a:off x="6049358" y="1581872"/>
            <a:ext cx="2618392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Rosters are downloaded as an excel sheet and can include the following</a:t>
            </a:r>
            <a:r>
              <a:rPr lang="en-US" b="1" dirty="0" smtClean="0"/>
              <a:t>:</a:t>
            </a:r>
            <a:br>
              <a:rPr lang="en-US" b="1" dirty="0" smtClean="0"/>
            </a:br>
            <a:endParaRPr lang="en-US" b="1" dirty="0"/>
          </a:p>
          <a:p>
            <a:r>
              <a:rPr lang="en-US" dirty="0"/>
              <a:t>- Name</a:t>
            </a:r>
          </a:p>
          <a:p>
            <a:r>
              <a:rPr lang="en-US" dirty="0"/>
              <a:t>-Birthdate</a:t>
            </a:r>
          </a:p>
          <a:p>
            <a:r>
              <a:rPr lang="en-US" dirty="0"/>
              <a:t>-College Attending</a:t>
            </a:r>
          </a:p>
          <a:p>
            <a:r>
              <a:rPr lang="en-US" dirty="0"/>
              <a:t>-Student id</a:t>
            </a:r>
          </a:p>
          <a:p>
            <a:r>
              <a:rPr lang="en-US" dirty="0"/>
              <a:t>-Number of minutes in event room (attended vs. archived)</a:t>
            </a:r>
          </a:p>
          <a:p>
            <a:r>
              <a:rPr lang="en-US" dirty="0"/>
              <a:t>-Other events they are following</a:t>
            </a:r>
          </a:p>
          <a:p>
            <a:r>
              <a:rPr lang="en-US" dirty="0"/>
              <a:t>-Location</a:t>
            </a:r>
          </a:p>
          <a:p>
            <a:r>
              <a:rPr lang="en-US" dirty="0"/>
              <a:t>-Enrollment</a:t>
            </a:r>
          </a:p>
        </p:txBody>
      </p:sp>
    </p:spTree>
    <p:extLst>
      <p:ext uri="{BB962C8B-B14F-4D97-AF65-F5344CB8AC3E}">
        <p14:creationId xmlns:p14="http://schemas.microsoft.com/office/powerpoint/2010/main" val="25814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Counseling Services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Currently using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PrepTalk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Online Appointments and Workshops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Trying to move to college-wide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 Clerk III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Accepts the online counseling appointment requests and sets up appointment 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PrepTalk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Marissa Iliscupidez-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PrepTalk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events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 presentations and train other counselors/staff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Authorizes new users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 Counseling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Appointments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 on Distance Education Committee </a:t>
            </a:r>
          </a:p>
          <a:p>
            <a:pPr marL="685800" lvl="2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4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Successes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Engaging online counseling experience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student success workshops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Workshop Wednesday (WWW) series has had great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attendance</a:t>
            </a:r>
          </a:p>
          <a:p>
            <a:pPr lvl="1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Study Skills Workshop offered in Fall 2014 </a:t>
            </a:r>
          </a:p>
          <a:p>
            <a:pPr lvl="2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students attended live event; 49 students viewed the archived event</a:t>
            </a:r>
          </a:p>
          <a:p>
            <a:pPr marL="685800" lvl="2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7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Counseling Appointment Show Rate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Time limitations (30 minute appointments)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Norco College would like to open online counseling appointments to hybrid students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Potential college-wide use: may need someone to coordinate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895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Norco College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13,000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annually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6386 FTES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Located in Norco, California in Riverside County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the Riverside Community College District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 2015, 990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courses offered online across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RCCD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district, 232 were Norco specific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 2015:</a:t>
            </a:r>
          </a:p>
          <a:p>
            <a:pPr lvl="2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active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students: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4300</a:t>
            </a:r>
          </a:p>
          <a:p>
            <a:pPr lvl="2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Online (only) students: 1356</a:t>
            </a:r>
          </a:p>
          <a:p>
            <a:endParaRPr lang="en-US" sz="2600" dirty="0"/>
          </a:p>
          <a:p>
            <a:pPr lvl="1"/>
            <a:endParaRPr lang="en-US" sz="21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298070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81200" y="457200"/>
            <a:ext cx="6858000" cy="5334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Marissa Iliscupidez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Norco College Counseling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marissa.iliscupidez@norcocollege.edu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8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36" y="361416"/>
            <a:ext cx="8212764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Counseling: Fall 2010- Fall 2013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8362950" cy="4652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Norco College started providing online, synchronous 30 minute appointments to students enrolled in a fully-online class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Platform: Blackboard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Challenges: 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Chat based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visuals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engaging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9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36" y="361416"/>
            <a:ext cx="8212764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needed a better platform!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45" y="1686979"/>
            <a:ext cx="7886700" cy="47291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2013, the Norco College Counseling Department sought to increase student services to its distance education students by offering more interactive online counseling experience.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facilitate online counseling appointments using a more interactive/engaging platform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wish list: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 Aids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Audio/Video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friendly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5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Preptalk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Pilot @ Norco College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481" y="1600200"/>
            <a:ext cx="8030406" cy="4419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Piloted Online Appointments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Three counselors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to students enrolled in a fully-online course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Counseling Appointments (March 10- June 12, 2014)</a:t>
            </a:r>
          </a:p>
          <a:p>
            <a:pPr marL="3429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Appointments created: 51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Appointments attended: 25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Appointment show rate: 49%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Appointments that received SEP: 76% (19/25 students)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1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Preptalk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Pilot @ Norco College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481" y="1600200"/>
            <a:ext cx="8030406" cy="4495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Piloted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Workshops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Spring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Two counselors facilitated workshop series titled Web Workshop Wednesdays (WWW)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Workshops held Wednesdays, 4:30-5:30 between March 26-May 7, 2014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 includes: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Degree Requirements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Success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7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Preptalk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Pilot @ Norco College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481" y="1600200"/>
            <a:ext cx="8030406" cy="4495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 Highlights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were able to respond to surveys at the end of the workshop by click on polls directly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PrepTalk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Counselors did not have direct student to an outside website for surveys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Regarding ease of registering/logging on/accessing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PrepTalk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all students who responded to this question on the surveys indicated that they were able to access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PrepTalk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easily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positive comments from students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Learning Assessment questions incorporated into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9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36" y="361416"/>
            <a:ext cx="8365164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Launching Online Counseling using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PrepTalk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Identified need fo</a:t>
            </a:r>
            <a:r>
              <a:rPr lang="en-US" sz="2800" dirty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PrepTalk</a:t>
            </a:r>
            <a:r>
              <a:rPr lang="en-US" sz="2800" dirty="0" smtClean="0"/>
              <a:t> in Student Services Program Review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Invested in 3 year contract (SSSP funded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 and Workshops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F/T Counselors have been trained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/>
              <a:t>Sister colleges (Moreno Valley College and Riverside City College) plan to use platform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3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RCO-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VC-PPT-Template" id="{24BA404E-54A5-4FC0-83C6-3AB18F674928}" vid="{5043FE25-A73B-4F7E-965B-0B8D913CC62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NORCO-PPT</Template>
  <TotalTime>1598</TotalTime>
  <Words>382</Words>
  <Application>Microsoft Macintosh PowerPoint</Application>
  <PresentationFormat>On-screen Show (4:3)</PresentationFormat>
  <Paragraphs>136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NORCO-PPT</vt:lpstr>
      <vt:lpstr>Custom Design</vt:lpstr>
      <vt:lpstr>Online  Counseling Services</vt:lpstr>
      <vt:lpstr>Overview</vt:lpstr>
      <vt:lpstr>Norco College</vt:lpstr>
      <vt:lpstr>Online Counseling: Fall 2010- Fall 2013</vt:lpstr>
      <vt:lpstr>We needed a better platform!</vt:lpstr>
      <vt:lpstr>Preptalk Pilot @ Norco College</vt:lpstr>
      <vt:lpstr>Preptalk Pilot @ Norco College</vt:lpstr>
      <vt:lpstr>Preptalk Pilot @ Norco College</vt:lpstr>
      <vt:lpstr>Launching Online Counseling using PrepTalk</vt:lpstr>
      <vt:lpstr>Setting up Online Counseling Services</vt:lpstr>
      <vt:lpstr>Online Counseling Appointments</vt:lpstr>
      <vt:lpstr>PowerPoint Presentation</vt:lpstr>
      <vt:lpstr>Online appointments</vt:lpstr>
      <vt:lpstr>PowerPoint Presentation</vt:lpstr>
      <vt:lpstr>Online Counseling Tools</vt:lpstr>
      <vt:lpstr>PowerPoint Presentation</vt:lpstr>
      <vt:lpstr>PowerPoint Presentation</vt:lpstr>
      <vt:lpstr>PowerPoint Presentation</vt:lpstr>
      <vt:lpstr>PowerPoint Presentation</vt:lpstr>
      <vt:lpstr>Online workshops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Roster</vt:lpstr>
      <vt:lpstr>Online Counseling Services</vt:lpstr>
      <vt:lpstr>Successes</vt:lpstr>
      <vt:lpstr>Challenges</vt:lpstr>
      <vt:lpstr>Any Questions?   Marissa Iliscupidez Norco College Counseling marissa.iliscupidez@norcocollege.edu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Norco College - CNUSD Summer Advantage</dc:title>
  <dc:creator>Green, Monica</dc:creator>
  <cp:lastModifiedBy>Marissa Iliscupidez</cp:lastModifiedBy>
  <cp:revision>132</cp:revision>
  <cp:lastPrinted>2014-10-01T15:52:41Z</cp:lastPrinted>
  <dcterms:created xsi:type="dcterms:W3CDTF">2014-08-25T23:56:15Z</dcterms:created>
  <dcterms:modified xsi:type="dcterms:W3CDTF">2016-01-22T20:50:33Z</dcterms:modified>
</cp:coreProperties>
</file>