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1" r:id="rId4"/>
    <p:sldId id="266" r:id="rId5"/>
    <p:sldId id="267" r:id="rId6"/>
    <p:sldId id="276" r:id="rId7"/>
    <p:sldId id="270" r:id="rId8"/>
    <p:sldId id="268" r:id="rId9"/>
    <p:sldId id="272" r:id="rId10"/>
    <p:sldId id="269" r:id="rId11"/>
    <p:sldId id="273" r:id="rId12"/>
    <p:sldId id="274" r:id="rId13"/>
    <p:sldId id="277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2"/>
    <p:restoredTop sz="94371"/>
  </p:normalViewPr>
  <p:slideViewPr>
    <p:cSldViewPr snapToGrid="0" snapToObjects="1">
      <p:cViewPr>
        <p:scale>
          <a:sx n="101" d="100"/>
          <a:sy n="101" d="100"/>
        </p:scale>
        <p:origin x="600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pPr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pPr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Wednesday, April 11,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Wednesday, April 11,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mckay@mendocino.edu" TargetMode="External"/><Relationship Id="rId4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aschenbach@lassen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ingwhatmatters.cccco.edu/fullyonlinecommunitycollege.aspx" TargetMode="External"/><Relationship Id="rId3" Type="http://schemas.openxmlformats.org/officeDocument/2006/relationships/hyperlink" Target="http://sbud.senate.ca.gov/sites/sbud.senate.ca.gov/files/FullC/02082018SBFRHearingAgenda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oingwhatmatters.cccco.edu/fullyonlinecommunitycollege.aspx" TargetMode="External"/><Relationship Id="rId4" Type="http://schemas.openxmlformats.org/officeDocument/2006/relationships/hyperlink" Target="http://sbud.senate.ca.gov/hearingagendas" TargetMode="External"/><Relationship Id="rId5" Type="http://schemas.openxmlformats.org/officeDocument/2006/relationships/hyperlink" Target="http://ahed.assembly.ca.gov/hearing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f.ca.gov/Budget/Trailer_Bill_Language/documents/CaliforniaOnlineCommunityCollege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cap="none" dirty="0" smtClean="0">
                <a:latin typeface="Arial"/>
                <a:cs typeface="Times New Roman"/>
              </a:rPr>
              <a:t>A Fully Online College?</a:t>
            </a:r>
            <a:r>
              <a:rPr lang="en-US" sz="6000" cap="none" dirty="0" smtClean="0">
                <a:latin typeface="Arial"/>
                <a:cs typeface="Times New Roman"/>
              </a:rPr>
              <a:t/>
            </a:r>
            <a:br>
              <a:rPr lang="en-US" sz="6000" cap="none" dirty="0" smtClean="0">
                <a:latin typeface="Arial"/>
                <a:cs typeface="Times New Roman"/>
              </a:rPr>
            </a:br>
            <a:r>
              <a:rPr lang="en-US" sz="3200" cap="none" dirty="0" smtClean="0">
                <a:latin typeface="Arial"/>
                <a:cs typeface="Times New Roman"/>
              </a:rPr>
              <a:t>What Your College Can Do Now to Meet Student Needs Identified in Governor’s Proposal for Online College</a:t>
            </a:r>
            <a:endParaRPr lang="en-US" sz="3200" cap="none" dirty="0">
              <a:latin typeface="Arial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7848600" cy="2640767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Arial"/>
              <a:cs typeface="Times New Roman"/>
            </a:endParaRPr>
          </a:p>
          <a:p>
            <a:pPr algn="ctr"/>
            <a:endParaRPr lang="en-US" dirty="0">
              <a:latin typeface="Arial"/>
              <a:cs typeface="Times New Roman"/>
            </a:endParaRPr>
          </a:p>
          <a:p>
            <a:pPr algn="ctr"/>
            <a:endParaRPr lang="en-US" dirty="0" smtClean="0">
              <a:latin typeface="Arial"/>
              <a:cs typeface="Times New Roman"/>
            </a:endParaRPr>
          </a:p>
          <a:p>
            <a:pPr algn="ctr"/>
            <a:r>
              <a:rPr lang="en-US" dirty="0" smtClean="0">
                <a:latin typeface="Arial"/>
                <a:cs typeface="Times New Roman"/>
              </a:rPr>
              <a:t>Cheryl </a:t>
            </a:r>
            <a:r>
              <a:rPr lang="en-US" dirty="0" err="1" smtClean="0">
                <a:latin typeface="Arial"/>
                <a:cs typeface="Times New Roman"/>
              </a:rPr>
              <a:t>Aschenbach</a:t>
            </a:r>
            <a:r>
              <a:rPr lang="en-US" dirty="0" smtClean="0">
                <a:latin typeface="Arial"/>
                <a:cs typeface="Times New Roman"/>
              </a:rPr>
              <a:t> – ASCCC North Representative</a:t>
            </a:r>
            <a:br>
              <a:rPr lang="en-US" dirty="0" smtClean="0">
                <a:latin typeface="Arial"/>
                <a:cs typeface="Times New Roman"/>
              </a:rPr>
            </a:br>
            <a:r>
              <a:rPr lang="en-US" dirty="0" smtClean="0">
                <a:latin typeface="Arial"/>
                <a:cs typeface="Times New Roman"/>
              </a:rPr>
              <a:t>Conan McKay – ASCCC Area B Representative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4265" y="3695698"/>
            <a:ext cx="4020835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Competency-Based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CA community colleges do not do CBE</a:t>
            </a:r>
          </a:p>
          <a:p>
            <a:r>
              <a:rPr lang="en-US" dirty="0" smtClean="0"/>
              <a:t>Assumption: CBE is too difficult for current CCCs to begin offering</a:t>
            </a:r>
          </a:p>
          <a:p>
            <a:endParaRPr lang="en-US" dirty="0"/>
          </a:p>
          <a:p>
            <a:r>
              <a:rPr lang="en-US" dirty="0" smtClean="0"/>
              <a:t>Colleges already do some CBE</a:t>
            </a:r>
          </a:p>
          <a:p>
            <a:pPr lvl="1"/>
            <a:r>
              <a:rPr lang="en-US" dirty="0" smtClean="0"/>
              <a:t>Open entry/open exit courses in CTE and noncredit</a:t>
            </a:r>
          </a:p>
          <a:p>
            <a:pPr lvl="1"/>
            <a:r>
              <a:rPr lang="en-US" dirty="0" smtClean="0"/>
              <a:t>Credit by Exam</a:t>
            </a:r>
          </a:p>
          <a:p>
            <a:pPr lvl="1"/>
            <a:r>
              <a:rPr lang="en-US" dirty="0" smtClean="0"/>
              <a:t>Can more be done?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more CTE education be CBE?</a:t>
            </a:r>
          </a:p>
          <a:p>
            <a:pPr lvl="1"/>
            <a:r>
              <a:rPr lang="en-US" dirty="0" smtClean="0"/>
              <a:t>How can we accomplish this?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 competencies is key – all supporting learning objectives must be identified and sequenced within a program</a:t>
            </a:r>
            <a:r>
              <a:rPr lang="en-US" dirty="0"/>
              <a:t> </a:t>
            </a:r>
            <a:r>
              <a:rPr lang="en-US" dirty="0" smtClean="0"/>
              <a:t>and courses</a:t>
            </a:r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and reduce or eliminate ineffective structures, practices, and expectations that may have been historically justified but are now impeding the efficiency of student learning </a:t>
            </a:r>
            <a:endParaRPr lang="en-US" dirty="0" smtClean="0"/>
          </a:p>
          <a:p>
            <a:pPr lvl="1"/>
            <a:r>
              <a:rPr lang="en-US" dirty="0" smtClean="0"/>
              <a:t>Minimum hours &amp; unit requirements</a:t>
            </a:r>
          </a:p>
          <a:p>
            <a:pPr lvl="1"/>
            <a:r>
              <a:rPr lang="en-US" dirty="0" smtClean="0"/>
              <a:t>Minimum internship/externship hours requirements</a:t>
            </a:r>
          </a:p>
          <a:p>
            <a:pPr lvl="1"/>
            <a:r>
              <a:rPr lang="en-US" dirty="0" smtClean="0"/>
              <a:t>Required skills practice regardless of current competence</a:t>
            </a:r>
          </a:p>
          <a:p>
            <a:r>
              <a:rPr lang="en-US" dirty="0" smtClean="0"/>
              <a:t>Design classroom and lab experiences with pre-assessment opportunities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Online &amp; Hybrid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colleges do not currently do CTE online</a:t>
            </a:r>
          </a:p>
          <a:p>
            <a:r>
              <a:rPr lang="en-US" dirty="0" smtClean="0"/>
              <a:t>Assumption: without CTE opportunities online, interested Californians cannot access higher education</a:t>
            </a:r>
          </a:p>
          <a:p>
            <a:endParaRPr lang="en-US" dirty="0" smtClean="0"/>
          </a:p>
          <a:p>
            <a:r>
              <a:rPr lang="en-US" dirty="0" smtClean="0"/>
              <a:t>Colleges already use online and hybrid deliveries for CTE</a:t>
            </a:r>
          </a:p>
          <a:p>
            <a:pPr lvl="1"/>
            <a:r>
              <a:rPr lang="en-US" dirty="0" smtClean="0"/>
              <a:t>Primarily in transfer-related CTE</a:t>
            </a:r>
          </a:p>
          <a:p>
            <a:pPr lvl="1"/>
            <a:r>
              <a:rPr lang="en-US" dirty="0" smtClean="0"/>
              <a:t>Are colleges doing hands-on CTE?</a:t>
            </a:r>
          </a:p>
          <a:p>
            <a:pPr lvl="1"/>
            <a:r>
              <a:rPr lang="en-US" dirty="0" smtClean="0"/>
              <a:t>Are colleges doing enough? </a:t>
            </a:r>
          </a:p>
          <a:p>
            <a:pPr lvl="1"/>
            <a:r>
              <a:rPr lang="en-US" dirty="0" smtClean="0"/>
              <a:t>How can we address those disciplines not usually thought of as suitable for online?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/>
              <a:t>What other </a:t>
            </a:r>
            <a:r>
              <a:rPr lang="en-US" sz="6000" dirty="0" smtClean="0"/>
              <a:t>instructional </a:t>
            </a:r>
            <a:r>
              <a:rPr lang="en-US" sz="6000" dirty="0"/>
              <a:t>elements could we address now</a:t>
            </a:r>
            <a:r>
              <a:rPr lang="en-US" sz="6000" dirty="0" smtClean="0"/>
              <a:t>?</a:t>
            </a:r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How?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37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1300"/>
            <a:ext cx="7848600" cy="1927225"/>
          </a:xfrm>
        </p:spPr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</a:t>
            </a:r>
            <a:r>
              <a:rPr lang="en-US" dirty="0" smtClean="0"/>
              <a:t>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568852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caschenbach@lassencollege.edu</a:t>
            </a:r>
            <a:endParaRPr lang="en-US" dirty="0" smtClean="0"/>
          </a:p>
          <a:p>
            <a:r>
              <a:rPr lang="en-US" dirty="0" smtClean="0"/>
              <a:t>Conan McKay: </a:t>
            </a:r>
            <a:r>
              <a:rPr lang="en-US" dirty="0" smtClean="0">
                <a:hlinkClick r:id="rId3"/>
              </a:rPr>
              <a:t>cmckay@mendocino.edu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info@asccc.org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Governor’s </a:t>
            </a:r>
            <a:r>
              <a:rPr lang="en-US" dirty="0"/>
              <a:t>o</a:t>
            </a:r>
            <a:r>
              <a:rPr lang="en-US" dirty="0" smtClean="0"/>
              <a:t>nline </a:t>
            </a:r>
            <a:r>
              <a:rPr lang="en-US" dirty="0"/>
              <a:t>c</a:t>
            </a:r>
            <a:r>
              <a:rPr lang="en-US" dirty="0" smtClean="0"/>
              <a:t>ollege proposal </a:t>
            </a:r>
            <a:r>
              <a:rPr lang="en-US" dirty="0" smtClean="0"/>
              <a:t>(January 2018)</a:t>
            </a:r>
          </a:p>
          <a:p>
            <a:pPr lvl="1"/>
            <a:r>
              <a:rPr lang="en-US" dirty="0" smtClean="0"/>
              <a:t>Target population</a:t>
            </a:r>
          </a:p>
          <a:p>
            <a:pPr lvl="1"/>
            <a:r>
              <a:rPr lang="en-US" dirty="0" smtClean="0"/>
              <a:t>Instructional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Where are we at now?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elements to consider locally</a:t>
            </a:r>
          </a:p>
          <a:p>
            <a:pPr lvl="1"/>
            <a:r>
              <a:rPr lang="en-US" dirty="0" smtClean="0"/>
              <a:t>Non-traditional online scheduling</a:t>
            </a:r>
          </a:p>
          <a:p>
            <a:pPr lvl="1"/>
            <a:r>
              <a:rPr lang="en-US" dirty="0" smtClean="0"/>
              <a:t>Competency-based education</a:t>
            </a:r>
          </a:p>
          <a:p>
            <a:pPr lvl="1"/>
            <a:r>
              <a:rPr lang="en-US" dirty="0" smtClean="0"/>
              <a:t>Increased online &amp; hybrid offerings in CTE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Governor’s Online College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College – Target Population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/>
              <a:t>As proposed in January 2018 </a:t>
            </a:r>
            <a:r>
              <a:rPr lang="en-US" sz="2700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2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6000" dirty="0" smtClean="0"/>
              <a:t>2.5 </a:t>
            </a:r>
            <a:r>
              <a:rPr lang="en-US" sz="6000" dirty="0"/>
              <a:t>million working adults aged </a:t>
            </a:r>
            <a:r>
              <a:rPr lang="en-US" sz="6000" dirty="0" smtClean="0"/>
              <a:t>25-34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High </a:t>
            </a:r>
            <a:r>
              <a:rPr lang="en-US" sz="6000" dirty="0"/>
              <a:t>school diploma and no college certificate or degree</a:t>
            </a:r>
            <a:r>
              <a:rPr lang="en-US" sz="6000" dirty="0"/>
              <a:t> </a:t>
            </a:r>
            <a:endParaRPr lang="en-US" sz="6000" dirty="0"/>
          </a:p>
          <a:p>
            <a:pPr>
              <a:lnSpc>
                <a:spcPct val="120000"/>
              </a:lnSpc>
            </a:pPr>
            <a:r>
              <a:rPr lang="en-US" sz="6000" dirty="0"/>
              <a:t>M</a:t>
            </a:r>
            <a:r>
              <a:rPr lang="en-US" sz="6000" dirty="0" smtClean="0"/>
              <a:t>ay </a:t>
            </a:r>
            <a:r>
              <a:rPr lang="en-US" sz="6000" dirty="0"/>
              <a:t>have completed some college </a:t>
            </a:r>
            <a:r>
              <a:rPr lang="en-US" sz="6000" dirty="0" smtClean="0"/>
              <a:t>courses 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Tend </a:t>
            </a:r>
            <a:r>
              <a:rPr lang="en-US" sz="6000" dirty="0"/>
              <a:t>to be lower </a:t>
            </a:r>
            <a:r>
              <a:rPr lang="en-US" sz="6000" dirty="0" smtClean="0"/>
              <a:t>income, predominantly </a:t>
            </a:r>
            <a:r>
              <a:rPr lang="en-US" sz="6000" dirty="0"/>
              <a:t>underrepresented </a:t>
            </a:r>
            <a:r>
              <a:rPr lang="en-US" sz="6000" dirty="0" smtClean="0"/>
              <a:t>minorities*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Not </a:t>
            </a:r>
            <a:r>
              <a:rPr lang="en-US" sz="6000" dirty="0"/>
              <a:t>able to access traditional higher education because of work, family obligations, transportation limitations, and </a:t>
            </a:r>
            <a:r>
              <a:rPr lang="en-US" sz="6000" dirty="0" smtClean="0"/>
              <a:t>cost*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Expected </a:t>
            </a:r>
            <a:r>
              <a:rPr lang="en-US" sz="6000" dirty="0"/>
              <a:t>to rely primarily on their cell phones for their </a:t>
            </a:r>
            <a:r>
              <a:rPr lang="en-US" sz="6000" dirty="0" smtClean="0"/>
              <a:t>education*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Individuals </a:t>
            </a:r>
            <a:r>
              <a:rPr lang="en-US" sz="6000" dirty="0"/>
              <a:t>in this population “seek educational assistance outside of California or through for-profit institutions, paying tens of thousands of dollars but too often just ending up buried in debt</a:t>
            </a:r>
            <a:r>
              <a:rPr lang="en-US" sz="6000" dirty="0" smtClean="0"/>
              <a:t>.”+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/>
              <a:t>*</a:t>
            </a:r>
            <a:r>
              <a:rPr lang="en-US" sz="3000" dirty="0" smtClean="0"/>
              <a:t>CCC </a:t>
            </a:r>
            <a:r>
              <a:rPr lang="en-US" sz="3000" dirty="0"/>
              <a:t>Online Community College website </a:t>
            </a: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doingwhatmatters.cccco.edu/fullyonlinecommunitycollege.aspx</a:t>
            </a:r>
            <a:endParaRPr lang="en-US" sz="3000" dirty="0" smtClean="0"/>
          </a:p>
          <a:p>
            <a:r>
              <a:rPr lang="en-US" sz="3000" dirty="0" smtClean="0"/>
              <a:t>+Senate </a:t>
            </a:r>
            <a:r>
              <a:rPr lang="en-US" sz="3000" dirty="0"/>
              <a:t>Committee on Budget and Fiscal Review Overview of the Governor’s Proposal to Create an Online Community College </a:t>
            </a:r>
            <a:r>
              <a:rPr lang="en-US" sz="3000" dirty="0">
                <a:hlinkClick r:id="rId3"/>
              </a:rPr>
              <a:t>http://</a:t>
            </a:r>
            <a:r>
              <a:rPr lang="en-US" sz="3000" dirty="0" smtClean="0">
                <a:hlinkClick r:id="rId3"/>
              </a:rPr>
              <a:t>sbud.senate.ca.gov/sites/sbud.senate.ca.gov/files/FullC/02082018SBFRHearingAgenda.pdf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College – Instructional Elements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/>
              <a:t>As proposed in January 2018 </a:t>
            </a:r>
            <a:r>
              <a:rPr lang="en-US" sz="2700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schedule and pacing</a:t>
            </a:r>
            <a:endParaRPr lang="en-US" dirty="0"/>
          </a:p>
          <a:p>
            <a:r>
              <a:rPr lang="en-US" dirty="0"/>
              <a:t>Competency-based </a:t>
            </a:r>
            <a:r>
              <a:rPr lang="en-US" dirty="0" smtClean="0"/>
              <a:t>education; self-paced</a:t>
            </a:r>
            <a:endParaRPr lang="en-US" dirty="0"/>
          </a:p>
          <a:p>
            <a:r>
              <a:rPr lang="en-US" dirty="0"/>
              <a:t>Entirely online</a:t>
            </a:r>
          </a:p>
          <a:p>
            <a:r>
              <a:rPr lang="en-US" dirty="0"/>
              <a:t>Subscription-based vs fee-based</a:t>
            </a:r>
          </a:p>
          <a:p>
            <a:r>
              <a:rPr lang="en-US" dirty="0" smtClean="0"/>
              <a:t>CTE focus</a:t>
            </a:r>
          </a:p>
          <a:p>
            <a:r>
              <a:rPr lang="en-US" dirty="0" smtClean="0"/>
              <a:t>Connected </a:t>
            </a:r>
            <a:r>
              <a:rPr lang="en-US" dirty="0"/>
              <a:t>to </a:t>
            </a:r>
            <a:r>
              <a:rPr lang="en-US" dirty="0" smtClean="0"/>
              <a:t>industry and tied to industry credentials</a:t>
            </a:r>
            <a:endParaRPr lang="en-US" dirty="0"/>
          </a:p>
          <a:p>
            <a:r>
              <a:rPr lang="en-US" dirty="0"/>
              <a:t>Multi-lingual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Mobile device friendly</a:t>
            </a:r>
          </a:p>
          <a:p>
            <a:r>
              <a:rPr lang="en-US" dirty="0" smtClean="0"/>
              <a:t>3 occupational programs by Fall 2019, 13 by Fall 2023</a:t>
            </a:r>
            <a:endParaRPr lang="en-US" dirty="0"/>
          </a:p>
          <a:p>
            <a:r>
              <a:rPr lang="en-US" dirty="0" smtClean="0"/>
              <a:t>S</a:t>
            </a:r>
            <a:r>
              <a:rPr lang="en-US" dirty="0" smtClean="0"/>
              <a:t>uspension of </a:t>
            </a:r>
            <a:r>
              <a:rPr lang="en-US" dirty="0"/>
              <a:t>regulations that would otherwise prevent similar efforts at local colleges (charter-like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January budget proposal (Trailer Bill)</a:t>
            </a:r>
            <a:br>
              <a:rPr lang="en-US" dirty="0"/>
            </a:b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www.dof.ca.gov/Budget/Trailer_Bill_Language/documents/CaliforniaOnlineCommunityCollege.pdf</a:t>
            </a:r>
            <a:endParaRPr lang="en-US" sz="2000" dirty="0" smtClean="0"/>
          </a:p>
          <a:p>
            <a:r>
              <a:rPr lang="en-US" dirty="0"/>
              <a:t>Online College website</a:t>
            </a:r>
            <a:br>
              <a:rPr lang="en-US" dirty="0"/>
            </a:b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doingwhatmatters.cccco.edu/fullyonlinecommunitycollege.aspx</a:t>
            </a:r>
            <a:endParaRPr lang="en-US" sz="2000" dirty="0" smtClean="0"/>
          </a:p>
          <a:p>
            <a:r>
              <a:rPr lang="en-US" dirty="0" smtClean="0"/>
              <a:t>Senate and Assembly committee </a:t>
            </a:r>
            <a:r>
              <a:rPr lang="en-US" dirty="0"/>
              <a:t>and sub-committee </a:t>
            </a:r>
            <a:r>
              <a:rPr lang="en-US" dirty="0" smtClean="0"/>
              <a:t>hearings</a:t>
            </a:r>
          </a:p>
          <a:p>
            <a:pPr lvl="1"/>
            <a:r>
              <a:rPr lang="en-US" dirty="0" smtClean="0"/>
              <a:t>Senate Budget Committee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sbud.senate.ca.gov/hearingagendas</a:t>
            </a:r>
            <a:endParaRPr lang="en-US" dirty="0" smtClean="0"/>
          </a:p>
          <a:p>
            <a:pPr lvl="1"/>
            <a:r>
              <a:rPr lang="en-US" dirty="0" smtClean="0"/>
              <a:t>Assembly Committee on </a:t>
            </a:r>
            <a:r>
              <a:rPr lang="en-US" dirty="0"/>
              <a:t>Higher Education</a:t>
            </a:r>
            <a:br>
              <a:rPr lang="en-US" dirty="0"/>
            </a:b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ahed.assembly.ca.gov/hearings</a:t>
            </a:r>
            <a:endParaRPr lang="en-US" dirty="0" smtClean="0"/>
          </a:p>
          <a:p>
            <a:r>
              <a:rPr lang="en-US" dirty="0" smtClean="0"/>
              <a:t>Chancellor’s Office Design Team began meeting – April 2018</a:t>
            </a:r>
          </a:p>
          <a:p>
            <a:r>
              <a:rPr lang="en-US" dirty="0" smtClean="0"/>
              <a:t>Waiting for Governor’s May Revise (updated budget proposal &amp; trailer language)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elements to consider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 Online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 colleges only offer online courses in a full-semester format with a traditional start date</a:t>
            </a:r>
          </a:p>
          <a:p>
            <a:endParaRPr lang="en-US" dirty="0" smtClean="0"/>
          </a:p>
          <a:p>
            <a:r>
              <a:rPr lang="en-US" dirty="0" smtClean="0"/>
              <a:t>Colleges already vary online scheduling</a:t>
            </a:r>
          </a:p>
          <a:p>
            <a:pPr lvl="1"/>
            <a:r>
              <a:rPr lang="en-US" dirty="0" smtClean="0"/>
              <a:t>Later start dates </a:t>
            </a:r>
          </a:p>
          <a:p>
            <a:pPr lvl="1"/>
            <a:r>
              <a:rPr lang="en-US" dirty="0" smtClean="0"/>
              <a:t>Shorter/compressed course sessions</a:t>
            </a:r>
          </a:p>
          <a:p>
            <a:pPr lvl="1"/>
            <a:r>
              <a:rPr lang="en-US" dirty="0" smtClean="0"/>
              <a:t>Sequenced courses within a semester</a:t>
            </a:r>
          </a:p>
          <a:p>
            <a:pPr lvl="1"/>
            <a:r>
              <a:rPr lang="en-US" dirty="0" smtClean="0"/>
              <a:t>But is it enough?</a:t>
            </a:r>
          </a:p>
          <a:p>
            <a:pPr lvl="1"/>
            <a:r>
              <a:rPr lang="en-US" dirty="0" smtClean="0"/>
              <a:t>In what ways can we have more flexible online scheduling?</a:t>
            </a:r>
          </a:p>
          <a:p>
            <a:pPr lvl="1"/>
            <a:r>
              <a:rPr lang="en-US" dirty="0" smtClean="0"/>
              <a:t>In what ways can we meet the goal of the online college w/ 40 start times within a year?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69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Competency-Based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Competency-based or Outcomes-based</a:t>
            </a:r>
          </a:p>
          <a:p>
            <a:r>
              <a:rPr lang="en-US" dirty="0" smtClean="0"/>
              <a:t>Advancement </a:t>
            </a:r>
            <a:r>
              <a:rPr lang="en-US" dirty="0"/>
              <a:t>based on mastery </a:t>
            </a:r>
            <a:r>
              <a:rPr lang="en-US" dirty="0" smtClean="0"/>
              <a:t>of outcomes rather </a:t>
            </a:r>
            <a:r>
              <a:rPr lang="en-US" dirty="0"/>
              <a:t>than seat time or credit hours</a:t>
            </a:r>
          </a:p>
          <a:p>
            <a:r>
              <a:rPr lang="en-US" dirty="0"/>
              <a:t>Mastery demonstrated through assessments </a:t>
            </a:r>
            <a:endParaRPr lang="en-US" dirty="0" smtClean="0"/>
          </a:p>
          <a:p>
            <a:r>
              <a:rPr lang="en-US" dirty="0" smtClean="0"/>
              <a:t>Changing </a:t>
            </a:r>
            <a:r>
              <a:rPr lang="en-US" dirty="0"/>
              <a:t>paradigm:</a:t>
            </a:r>
          </a:p>
          <a:p>
            <a:pPr lvl="1"/>
            <a:r>
              <a:rPr lang="en-US" dirty="0"/>
              <a:t>Credit hour </a:t>
            </a:r>
            <a:r>
              <a:rPr lang="en-US" dirty="0" smtClean="0"/>
              <a:t>           content mastery</a:t>
            </a:r>
            <a:endParaRPr lang="en-US" dirty="0"/>
          </a:p>
          <a:p>
            <a:pPr lvl="1"/>
            <a:r>
              <a:rPr lang="en-US" dirty="0"/>
              <a:t>Focus on teaching </a:t>
            </a:r>
            <a:r>
              <a:rPr lang="en-US" dirty="0"/>
              <a:t> </a:t>
            </a:r>
            <a:r>
              <a:rPr lang="en-US" dirty="0" smtClean="0"/>
              <a:t>         focus </a:t>
            </a:r>
            <a:r>
              <a:rPr lang="en-US" dirty="0"/>
              <a:t>on learning</a:t>
            </a:r>
          </a:p>
          <a:p>
            <a:pPr lvl="1"/>
            <a:r>
              <a:rPr lang="en-US" dirty="0"/>
              <a:t>Time is constant/learning is </a:t>
            </a:r>
            <a:r>
              <a:rPr lang="en-US" dirty="0" smtClean="0"/>
              <a:t>variable           </a:t>
            </a:r>
            <a:r>
              <a:rPr lang="en-US" dirty="0"/>
              <a:t>time is variable/learning is constant</a:t>
            </a:r>
          </a:p>
          <a:p>
            <a:pPr lvl="1"/>
            <a:r>
              <a:rPr lang="en-US" dirty="0" smtClean="0"/>
              <a:t>Greater focus on employer input regarding KSA needs of future employees</a:t>
            </a:r>
            <a:endParaRPr lang="en-US" dirty="0"/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00300" y="38277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49600" y="41833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130800" y="4551681"/>
            <a:ext cx="558800" cy="2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1635</TotalTime>
  <Words>605</Words>
  <Application>Microsoft Macintosh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Arial</vt:lpstr>
      <vt:lpstr>Clarity</vt:lpstr>
      <vt:lpstr>A Fully Online College? What Your College Can Do Now to Meet Student Needs Identified in Governor’s Proposal for Online College</vt:lpstr>
      <vt:lpstr>Overview</vt:lpstr>
      <vt:lpstr>Governor’s Online College proposal</vt:lpstr>
      <vt:lpstr>Online College – Target Population As proposed in January 2018 budget</vt:lpstr>
      <vt:lpstr>Online College – Instructional Elements As proposed in January 2018 budget</vt:lpstr>
      <vt:lpstr>Where are we now?</vt:lpstr>
      <vt:lpstr>Key elements to consider</vt:lpstr>
      <vt:lpstr>Non-traditional Online Scheduling</vt:lpstr>
      <vt:lpstr>Competency-Based Education</vt:lpstr>
      <vt:lpstr>Competency-Based Education</vt:lpstr>
      <vt:lpstr>Implementing CBE</vt:lpstr>
      <vt:lpstr>Increase Online &amp; Hybrid Courses</vt:lpstr>
      <vt:lpstr>PowerPoint Presentation</vt:lpstr>
      <vt:lpstr>Questions?  Thank you!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Microsoft Office User</cp:lastModifiedBy>
  <cp:revision>50</cp:revision>
  <cp:lastPrinted>2017-11-01T12:12:19Z</cp:lastPrinted>
  <dcterms:created xsi:type="dcterms:W3CDTF">2017-11-01T11:44:56Z</dcterms:created>
  <dcterms:modified xsi:type="dcterms:W3CDTF">2018-04-12T03:52:08Z</dcterms:modified>
</cp:coreProperties>
</file>