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a6f393612_0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a6f393612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9a6f393612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a6f393612_0_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a6f393612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9a6f393612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a6f393612_0_8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a6f393612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9a6f393612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94fac401a_2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94fac401a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994fac401a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94fac401a_2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994fac401a_2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994fac401a_2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94fac401a_2_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94fac401a_2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994fac401a_2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94fac401a_2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94fac401a_2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994fac401a_2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94fac401a_2_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94fac401a_2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994fac401a_2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a6f393612_0_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a6f393612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9a6f393612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9a6f393612_0_1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9a6f393612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9a6f393612_0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a7123ef1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9a7123ef1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Examples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Engaging students – small examples of OEP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Inviting – larger examples (but still in the classroom)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Empowering – students add to the larger world.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Starting with definitions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because flexible - multiple definitions &amp; multiple terms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Spending a bit of time on definitions b/c this is a shift in how we think about the purpose of assignments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More of a Conceptual framework - but we will discuss concrete examples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9a7123ef1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39d7fd8fb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39d7fd8f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would you define OEP.</a:t>
            </a:r>
            <a:endParaRPr/>
          </a:p>
        </p:txBody>
      </p:sp>
      <p:sp>
        <p:nvSpPr>
          <p:cNvPr id="271" name="Google Shape;271;g539d7fd8f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b62d2a941_0_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b62d2a941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Retain, reuse, revise, remix, redistribute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Disposable assignments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9b62d2a941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a6f393612_0_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a6f393612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Students helping to create course content - example, writing test bank questions (will discuss more)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Open Pedagogy Notebook has lots of great examples!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9a6f393612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a6f393612_0_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a6f393612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Similar to Open Pedagogy but I prefer this b/c “pedagogy” &amp; b/c acronym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And really underlines the connections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9a6f393612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b62d2a941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b62d2a941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I think Open Pedagogy makes most sense when compared to Open Government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Transparency - students always know WHAT &amp; WHY they are learning and HOW they will be graded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Participation - students are actively part of the class (not just passively absorbing information)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Collaboration - students are brought “back stage” in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 learning process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9b62d2a941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a6f393612_0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a6f393612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Start small - things for your class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Feedback is key - what are misconceptions others may have and how can I clarify that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Study resources - lots of great places for students to build stuff - quizlet, purpose games, etc. 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Roola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9a6f393612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a6f393612_0_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a6f393612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Diigo - shared bookmarks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Adobe Spark, Animation programs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9a6f393612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a6f393612_0_10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a6f393612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Annotate - hypothes.is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Study Guides - Google Docs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9a6f393612_0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1527142"/>
            <a:ext cx="9144000" cy="3657856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1813336" y="3233396"/>
            <a:ext cx="6477803" cy="17694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813335" y="519032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0" sz="160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18" name="Google Shape;18;p2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black">
  <p:cSld name="section slide blac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2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2 columns">
  <p:cSld name="Title with 2 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3"/>
          <p:cNvCxnSpPr/>
          <p:nvPr/>
        </p:nvCxnSpPr>
        <p:spPr>
          <a:xfrm>
            <a:off x="1085500" y="1847088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1085498" y="2010878"/>
            <a:ext cx="3260991" cy="4057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4810328" y="2017342"/>
            <a:ext cx="3483864" cy="4050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3"/>
          <p:cNvSpPr txBox="1"/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Comparison">
  <p:cSld name="Title with Comparis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14"/>
          <p:cNvCxnSpPr/>
          <p:nvPr/>
        </p:nvCxnSpPr>
        <p:spPr>
          <a:xfrm>
            <a:off x="1085395" y="1847088"/>
            <a:ext cx="7205747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99" name="Google Shape;99;p14"/>
          <p:cNvSpPr txBox="1"/>
          <p:nvPr>
            <p:ph idx="2" type="body"/>
          </p:nvPr>
        </p:nvSpPr>
        <p:spPr>
          <a:xfrm>
            <a:off x="1085393" y="2824272"/>
            <a:ext cx="3483864" cy="3218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3" type="body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1" name="Google Shape;101;p14"/>
          <p:cNvSpPr txBox="1"/>
          <p:nvPr>
            <p:ph idx="4" type="body"/>
          </p:nvPr>
        </p:nvSpPr>
        <p:spPr>
          <a:xfrm>
            <a:off x="4809272" y="2821494"/>
            <a:ext cx="3483864" cy="3220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4"/>
          <p:cNvSpPr txBox="1"/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892150" y="-21175"/>
            <a:ext cx="7605900" cy="14055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3"/>
          <p:cNvCxnSpPr/>
          <p:nvPr/>
        </p:nvCxnSpPr>
        <p:spPr>
          <a:xfrm>
            <a:off x="886954" y="1405036"/>
            <a:ext cx="76059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3"/>
          <p:cNvSpPr txBox="1"/>
          <p:nvPr>
            <p:ph type="title"/>
          </p:nvPr>
        </p:nvSpPr>
        <p:spPr>
          <a:xfrm>
            <a:off x="970774" y="30365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934000" y="1539550"/>
            <a:ext cx="7522200" cy="40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000000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000000"/>
                </a:solidFill>
              </a:defRPr>
            </a:lvl2pPr>
            <a:lvl3pPr indent="-3810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DE1F37"/>
              </a:buClr>
              <a:buSzPts val="2400"/>
              <a:buChar char="•"/>
              <a:defRPr sz="2400">
                <a:solidFill>
                  <a:srgbClr val="000000"/>
                </a:solidFill>
              </a:defRPr>
            </a:lvl3pPr>
            <a:lvl4pPr indent="-3810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solidFill>
                  <a:srgbClr val="000000"/>
                </a:solidFill>
              </a:defRPr>
            </a:lvl4pPr>
            <a:lvl5pPr indent="-3810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solidFill>
                  <a:srgbClr val="000000"/>
                </a:solidFill>
              </a:defRPr>
            </a:lvl5pPr>
            <a:lvl6pPr indent="-3810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solidFill>
                  <a:srgbClr val="000000"/>
                </a:solidFill>
              </a:defRPr>
            </a:lvl6pPr>
            <a:lvl7pPr indent="-3810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solidFill>
                  <a:srgbClr val="000000"/>
                </a:solidFill>
              </a:defRPr>
            </a:lvl7pPr>
            <a:lvl8pPr indent="-3810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solidFill>
                  <a:srgbClr val="000000"/>
                </a:solidFill>
              </a:defRPr>
            </a:lvl8pPr>
            <a:lvl9pPr indent="-3810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hoto">
  <p:cSld name="Title Slide with phot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32004"/>
            <a:ext cx="9144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type="ctrTitle"/>
          </p:nvPr>
        </p:nvSpPr>
        <p:spPr>
          <a:xfrm>
            <a:off x="1813336" y="3464560"/>
            <a:ext cx="6477803" cy="153828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1813335" y="518960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0" sz="160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31" name="Google Shape;31;p4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897905" y="0"/>
            <a:ext cx="6839998" cy="3803776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35;p5"/>
          <p:cNvCxnSpPr/>
          <p:nvPr/>
        </p:nvCxnSpPr>
        <p:spPr>
          <a:xfrm>
            <a:off x="892142" y="3816299"/>
            <a:ext cx="684576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5"/>
          <p:cNvSpPr txBox="1"/>
          <p:nvPr>
            <p:ph type="title"/>
          </p:nvPr>
        </p:nvSpPr>
        <p:spPr>
          <a:xfrm>
            <a:off x="1090680" y="2168168"/>
            <a:ext cx="6482366" cy="14759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090680" y="3806198"/>
            <a:ext cx="6472835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2 column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6"/>
          <p:cNvCxnSpPr/>
          <p:nvPr/>
        </p:nvCxnSpPr>
        <p:spPr>
          <a:xfrm flipH="1" rot="10800000">
            <a:off x="892142" y="1847089"/>
            <a:ext cx="7563703" cy="12523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6"/>
          <p:cNvSpPr txBox="1"/>
          <p:nvPr>
            <p:ph type="title"/>
          </p:nvPr>
        </p:nvSpPr>
        <p:spPr>
          <a:xfrm>
            <a:off x="1086913" y="804890"/>
            <a:ext cx="7204226" cy="9034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085498" y="2010878"/>
            <a:ext cx="3483864" cy="4049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810328" y="2017345"/>
            <a:ext cx="3483864" cy="4043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897905" y="0"/>
            <a:ext cx="7557940" cy="1844314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7"/>
          <p:cNvCxnSpPr/>
          <p:nvPr/>
        </p:nvCxnSpPr>
        <p:spPr>
          <a:xfrm flipH="1" rot="10800000">
            <a:off x="892142" y="1847089"/>
            <a:ext cx="7563703" cy="12523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7"/>
          <p:cNvSpPr txBox="1"/>
          <p:nvPr>
            <p:ph type="title"/>
          </p:nvPr>
        </p:nvSpPr>
        <p:spPr>
          <a:xfrm>
            <a:off x="1085394" y="804167"/>
            <a:ext cx="7205746" cy="879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1085393" y="2824270"/>
            <a:ext cx="3483864" cy="3230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3" type="body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5" name="Google Shape;55;p7"/>
          <p:cNvSpPr txBox="1"/>
          <p:nvPr>
            <p:ph idx="4" type="body"/>
          </p:nvPr>
        </p:nvSpPr>
        <p:spPr>
          <a:xfrm>
            <a:off x="4809272" y="2821494"/>
            <a:ext cx="3483864" cy="3233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8"/>
          <p:cNvCxnSpPr/>
          <p:nvPr/>
        </p:nvCxnSpPr>
        <p:spPr>
          <a:xfrm flipH="1" rot="10800000">
            <a:off x="892142" y="1847089"/>
            <a:ext cx="7563703" cy="12523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8"/>
          <p:cNvSpPr txBox="1"/>
          <p:nvPr>
            <p:ph type="title"/>
          </p:nvPr>
        </p:nvSpPr>
        <p:spPr>
          <a:xfrm>
            <a:off x="1088686" y="810377"/>
            <a:ext cx="7202456" cy="9473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ide Header with content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798973"/>
            <a:ext cx="3648174" cy="2326818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9"/>
          <p:cNvCxnSpPr/>
          <p:nvPr/>
        </p:nvCxnSpPr>
        <p:spPr>
          <a:xfrm flipH="1" rot="10800000">
            <a:off x="2" y="3119532"/>
            <a:ext cx="3644507" cy="6261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>
            <p:ph type="title"/>
          </p:nvPr>
        </p:nvSpPr>
        <p:spPr>
          <a:xfrm>
            <a:off x="1083504" y="798973"/>
            <a:ext cx="2456260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3782786" y="798976"/>
            <a:ext cx="4509353" cy="525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83504" y="3205494"/>
            <a:ext cx="2456260" cy="2849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ide Header with picture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-1" y="798973"/>
            <a:ext cx="5231050" cy="2326818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10"/>
          <p:cNvCxnSpPr/>
          <p:nvPr/>
        </p:nvCxnSpPr>
        <p:spPr>
          <a:xfrm flipH="1" rot="10800000">
            <a:off x="1" y="3116401"/>
            <a:ext cx="5225792" cy="9393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0"/>
          <p:cNvSpPr txBox="1"/>
          <p:nvPr>
            <p:ph type="title"/>
          </p:nvPr>
        </p:nvSpPr>
        <p:spPr>
          <a:xfrm>
            <a:off x="1088405" y="1129513"/>
            <a:ext cx="4149246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/>
          <p:nvPr>
            <p:ph idx="2" type="pic"/>
          </p:nvPr>
        </p:nvSpPr>
        <p:spPr>
          <a:xfrm>
            <a:off x="5449305" y="797578"/>
            <a:ext cx="2841836" cy="524867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1087748" y="3145994"/>
            <a:ext cx="4143303" cy="290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5750" lvl="5" marL="27432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5750" lvl="6" marL="3200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5750" lvl="8" marL="4114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/4.0/deed.ast" TargetMode="External"/><Relationship Id="rId4" Type="http://schemas.openxmlformats.org/officeDocument/2006/relationships/hyperlink" Target="https://creativecommons.org/licenses/by/4.0/deed.as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flickr.com/photos/59217476@N00/8174197748" TargetMode="External"/><Relationship Id="rId4" Type="http://schemas.openxmlformats.org/officeDocument/2006/relationships/hyperlink" Target="https://www.flickr.com/photos/59217476@N00" TargetMode="External"/><Relationship Id="rId5" Type="http://schemas.openxmlformats.org/officeDocument/2006/relationships/hyperlink" Target="https://creativecommons.org/licenses/cc0/1.0/?ref=ccsearch&amp;atype=rich" TargetMode="External"/><Relationship Id="rId6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flickr.com/photos/59217476@N00/8174197748" TargetMode="External"/><Relationship Id="rId4" Type="http://schemas.openxmlformats.org/officeDocument/2006/relationships/hyperlink" Target="https://www.flickr.com/photos/59217476@N00" TargetMode="External"/><Relationship Id="rId5" Type="http://schemas.openxmlformats.org/officeDocument/2006/relationships/hyperlink" Target="https://creativecommons.org/licenses/cc0/1.0/?ref=ccsearch&amp;atype=rich" TargetMode="External"/><Relationship Id="rId6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ala.org/acrl/standards/ilframework" TargetMode="External"/><Relationship Id="rId4" Type="http://schemas.openxmlformats.org/officeDocument/2006/relationships/hyperlink" Target="http://creativecommons.org/licenses/by-nc-sa/4.0/" TargetMode="External"/><Relationship Id="rId9" Type="http://schemas.openxmlformats.org/officeDocument/2006/relationships/image" Target="../media/image15.png"/><Relationship Id="rId5" Type="http://schemas.openxmlformats.org/officeDocument/2006/relationships/hyperlink" Target="https://www.flickr.com/photos/59217476@N00/8174197748" TargetMode="External"/><Relationship Id="rId6" Type="http://schemas.openxmlformats.org/officeDocument/2006/relationships/hyperlink" Target="https://www.flickr.com/photos/59217476@N00" TargetMode="External"/><Relationship Id="rId7" Type="http://schemas.openxmlformats.org/officeDocument/2006/relationships/hyperlink" Target="https://creativecommons.org/licenses/cc0/1.0/?ref=ccsearch&amp;atype=rich" TargetMode="External"/><Relationship Id="rId8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flickr.com/photos/59217476@N00/8174197748" TargetMode="External"/><Relationship Id="rId4" Type="http://schemas.openxmlformats.org/officeDocument/2006/relationships/hyperlink" Target="https://www.flickr.com/photos/59217476@N00" TargetMode="External"/><Relationship Id="rId5" Type="http://schemas.openxmlformats.org/officeDocument/2006/relationships/hyperlink" Target="https://creativecommons.org/licenses/cc0/1.0/?ref=ccsearch&amp;atype=rich" TargetMode="External"/><Relationship Id="rId6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hyperlink" Target="https://www.canyons.edu/academics/onlineeducation/ztc/textbooks.php" TargetMode="External"/><Relationship Id="rId5" Type="http://schemas.openxmlformats.org/officeDocument/2006/relationships/hyperlink" Target="https://www.canyons.edu/academics/onlineeducation/ztc/textbooks.php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openamlit.pressbooks.com/chapter/new-english-canaan-excerpt/" TargetMode="External"/><Relationship Id="rId4" Type="http://schemas.openxmlformats.org/officeDocument/2006/relationships/hyperlink" Target="http://robinderosa.net/uncategorized/my-open-textbook-pedagogy-and-practice/" TargetMode="External"/><Relationship Id="rId5" Type="http://schemas.openxmlformats.org/officeDocument/2006/relationships/hyperlink" Target="http://robinderosa.net/uncategorized/my-open-textbook-pedagogy-and-practice/" TargetMode="External"/><Relationship Id="rId6" Type="http://schemas.openxmlformats.org/officeDocument/2006/relationships/hyperlink" Target="https://cuny.manifoldapp.org/projects/my-slipper-floated-away" TargetMode="External"/><Relationship Id="rId7" Type="http://schemas.openxmlformats.org/officeDocument/2006/relationships/hyperlink" Target="https://sites.google.com/site/buttebiology/step1-outlining" TargetMode="External"/><Relationship Id="rId8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://creativecommons.org/licenses/by/4.0" TargetMode="External"/><Relationship Id="rId10" Type="http://schemas.openxmlformats.org/officeDocument/2006/relationships/hyperlink" Target="https://certificates.creativecommons.org/about/certificate-resources-cc-by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hyperlink" Target="http://opencontent.org/definition/" TargetMode="External"/><Relationship Id="rId9" Type="http://schemas.openxmlformats.org/officeDocument/2006/relationships/hyperlink" Target="https://pixabay.com/service/license/" TargetMode="External"/><Relationship Id="rId5" Type="http://schemas.openxmlformats.org/officeDocument/2006/relationships/hyperlink" Target="http://opencontent.org/definition/" TargetMode="External"/><Relationship Id="rId6" Type="http://schemas.openxmlformats.org/officeDocument/2006/relationships/hyperlink" Target="http://www.irrodl.org/index.php/irrodl/article/view/3601" TargetMode="External"/><Relationship Id="rId7" Type="http://schemas.openxmlformats.org/officeDocument/2006/relationships/hyperlink" Target="https://opencontent.org/blog/archives/2975" TargetMode="External"/><Relationship Id="rId8" Type="http://schemas.openxmlformats.org/officeDocument/2006/relationships/hyperlink" Target="https://pixabay.com/photos/papers-projects-documents-3819540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hyperlink" Target="https://www.yearofopen.org/april-open-perspective-what-is-open-pedagogy/" TargetMode="External"/><Relationship Id="rId5" Type="http://schemas.openxmlformats.org/officeDocument/2006/relationships/hyperlink" Target="http://openpedagogy.org/" TargetMode="External"/><Relationship Id="rId6" Type="http://schemas.openxmlformats.org/officeDocument/2006/relationships/hyperlink" Target="https://commons.wikimedia.org/wiki/File:%22Together,_we_create!%E2%80%9D_on_brick_wall_(Unsplash).jpg" TargetMode="External"/><Relationship Id="rId7" Type="http://schemas.openxmlformats.org/officeDocument/2006/relationships/hyperlink" Target="https://certificates.creativecommons.org/about/certificate-resources-cc-by/" TargetMode="External"/><Relationship Id="rId8" Type="http://schemas.openxmlformats.org/officeDocument/2006/relationships/hyperlink" Target="http://creativecommons.org/licenses/by/4.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drive.google.com/file/d/1DEo5_maFewNJhSHZ9UNoBv6104ip_30J/view" TargetMode="External"/><Relationship Id="rId9" Type="http://schemas.openxmlformats.org/officeDocument/2006/relationships/hyperlink" Target="https://pixabay.com/service/license/" TargetMode="External"/><Relationship Id="rId5" Type="http://schemas.openxmlformats.org/officeDocument/2006/relationships/hyperlink" Target="https://certificates.creativecommons.org/about/certificate-resources-cc-by/" TargetMode="External"/><Relationship Id="rId6" Type="http://schemas.openxmlformats.org/officeDocument/2006/relationships/hyperlink" Target="http://creativecommons.org/licenses/by/4.0" TargetMode="External"/><Relationship Id="rId7" Type="http://schemas.openxmlformats.org/officeDocument/2006/relationships/hyperlink" Target="https://pixabay.com/vectors/browser-internet-www-global-98386/" TargetMode="External"/><Relationship Id="rId8" Type="http://schemas.openxmlformats.org/officeDocument/2006/relationships/hyperlink" Target="https://pixabay.com/illustrations/connection-internet-social-media-3136938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hyperlink" Target="https://commons.wikimedia.org/wiki/File:Open_government_schema.jpg" TargetMode="External"/><Relationship Id="rId5" Type="http://schemas.openxmlformats.org/officeDocument/2006/relationships/hyperlink" Target="https://creativecommons.org/licenses/by/3.0)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hyperlink" Target="https://roola.weebly.com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hyperlink" Target="https://www.flickr.com/photos/dogtrax/28824126093" TargetMode="External"/><Relationship Id="rId5" Type="http://schemas.openxmlformats.org/officeDocument/2006/relationships/hyperlink" Target="https://creativecommons.org/licenses/by/2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ctrTitle"/>
          </p:nvPr>
        </p:nvSpPr>
        <p:spPr>
          <a:xfrm>
            <a:off x="0" y="2113925"/>
            <a:ext cx="9144000" cy="249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Open Pedagogy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 is Steering the Ship?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Where are You Going?</a:t>
            </a:r>
            <a:endParaRPr/>
          </a:p>
        </p:txBody>
      </p:sp>
      <p:sp>
        <p:nvSpPr>
          <p:cNvPr id="110" name="Google Shape;110;p15"/>
          <p:cNvSpPr txBox="1"/>
          <p:nvPr>
            <p:ph idx="1" type="subTitle"/>
          </p:nvPr>
        </p:nvSpPr>
        <p:spPr>
          <a:xfrm>
            <a:off x="0" y="5490675"/>
            <a:ext cx="91440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/>
              <a:t>2020 Academic Academy: Redefining </a:t>
            </a:r>
            <a:r>
              <a:rPr lang="en-US" sz="2000" strike="sngStrike"/>
              <a:t>Distance</a:t>
            </a:r>
            <a:r>
              <a:rPr lang="en-US" sz="2000"/>
              <a:t> Education</a:t>
            </a:r>
            <a:endParaRPr sz="2000"/>
          </a:p>
          <a:p>
            <a:pPr indent="0" lvl="0" marL="457200" rt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/>
              <a:t>Licensed</a:t>
            </a:r>
            <a:r>
              <a:rPr lang="en-US" sz="2000">
                <a:uFill>
                  <a:noFill/>
                </a:uFill>
                <a:hlinkClick r:id="rId3"/>
              </a:rPr>
              <a:t>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CC BY 4.0</a:t>
            </a:r>
            <a:r>
              <a:rPr lang="en-US" sz="2000" u="sng">
                <a:solidFill>
                  <a:schemeClr val="hlink"/>
                </a:solidFill>
              </a:rPr>
              <a:t> </a:t>
            </a:r>
            <a:r>
              <a:rPr lang="en-US" sz="2000"/>
              <a:t>by Tia Germar and Suzanne Wakim</a:t>
            </a:r>
            <a:endParaRPr sz="20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970774" y="30365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Encourage students to share</a:t>
            </a:r>
            <a:endParaRPr/>
          </a:p>
        </p:txBody>
      </p:sp>
      <p:pic>
        <p:nvPicPr>
          <p:cNvPr descr="Wikimedia Commons" id="187" name="Google Shape;187;p24" title="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00" y="2240025"/>
            <a:ext cx="8770551" cy="4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970774" y="30365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 Service</a:t>
            </a:r>
            <a:endParaRPr/>
          </a:p>
        </p:txBody>
      </p:sp>
      <p:pic>
        <p:nvPicPr>
          <p:cNvPr descr="Bad answers on Yahoo Answers" id="194" name="Google Shape;194;p25" title="Bad answers on Yahoo Answ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1870975"/>
            <a:ext cx="9029700" cy="49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ctrTitle"/>
          </p:nvPr>
        </p:nvSpPr>
        <p:spPr>
          <a:xfrm>
            <a:off x="1813325" y="2122978"/>
            <a:ext cx="6477900" cy="977700"/>
          </a:xfrm>
          <a:prstGeom prst="rect">
            <a:avLst/>
          </a:prstGeom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Wikipedia</a:t>
            </a:r>
            <a:endParaRPr/>
          </a:p>
        </p:txBody>
      </p:sp>
      <p:sp>
        <p:nvSpPr>
          <p:cNvPr id="201" name="Google Shape;201;p26"/>
          <p:cNvSpPr txBox="1"/>
          <p:nvPr>
            <p:ph idx="1" type="subTitle"/>
          </p:nvPr>
        </p:nvSpPr>
        <p:spPr>
          <a:xfrm>
            <a:off x="1925910" y="3153779"/>
            <a:ext cx="64779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-US">
                <a:solidFill>
                  <a:schemeClr val="lt1"/>
                </a:solidFill>
              </a:rPr>
              <a:t>Why Wikipedia</a:t>
            </a:r>
            <a:endParaRPr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-US">
                <a:solidFill>
                  <a:schemeClr val="lt1"/>
                </a:solidFill>
              </a:rPr>
              <a:t>Project Organization</a:t>
            </a:r>
            <a:endParaRPr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-US">
                <a:solidFill>
                  <a:schemeClr val="lt1"/>
                </a:solidFill>
              </a:rPr>
              <a:t>WikiEdu Tools &amp; Support</a:t>
            </a:r>
            <a:endParaRPr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-US">
                <a:solidFill>
                  <a:schemeClr val="lt1"/>
                </a:solidFill>
              </a:rPr>
              <a:t>Impacts &amp; Challenges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970774" y="30365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Use Wikipedia</a:t>
            </a:r>
            <a:endParaRPr/>
          </a:p>
        </p:txBody>
      </p:sp>
      <p:sp>
        <p:nvSpPr>
          <p:cNvPr id="208" name="Google Shape;208;p27"/>
          <p:cNvSpPr txBox="1"/>
          <p:nvPr/>
        </p:nvSpPr>
        <p:spPr>
          <a:xfrm>
            <a:off x="970775" y="5522475"/>
            <a:ext cx="3501300" cy="1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D592F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"Wikipedia"</a:t>
            </a: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</a:rPr>
              <a:t> by </a:t>
            </a:r>
            <a:r>
              <a:rPr lang="en-US" sz="1200">
                <a:solidFill>
                  <a:srgbClr val="ED592F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giulia.forsythe</a:t>
            </a: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</a:rPr>
              <a:t> is marked with </a:t>
            </a:r>
            <a:r>
              <a:rPr lang="en-US" sz="1200">
                <a:solidFill>
                  <a:srgbClr val="ED592F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CC0 1.0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pic>
        <p:nvPicPr>
          <p:cNvPr descr="People building wikipedia" id="209" name="Google Shape;209;p27" title="People building wikipedi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9200" y="2189600"/>
            <a:ext cx="3501300" cy="4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7"/>
          <p:cNvSpPr txBox="1"/>
          <p:nvPr>
            <p:ph idx="1" type="body"/>
          </p:nvPr>
        </p:nvSpPr>
        <p:spPr>
          <a:xfrm>
            <a:off x="934000" y="1539550"/>
            <a:ext cx="7522200" cy="403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Ultimate taboo source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Students use it anyways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WikiEdu.org provides support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type="title"/>
          </p:nvPr>
        </p:nvSpPr>
        <p:spPr>
          <a:xfrm>
            <a:off x="970774" y="30365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Organization</a:t>
            </a:r>
            <a:endParaRPr/>
          </a:p>
        </p:txBody>
      </p:sp>
      <p:sp>
        <p:nvSpPr>
          <p:cNvPr id="217" name="Google Shape;217;p28"/>
          <p:cNvSpPr txBox="1"/>
          <p:nvPr/>
        </p:nvSpPr>
        <p:spPr>
          <a:xfrm>
            <a:off x="970775" y="5522475"/>
            <a:ext cx="3501300" cy="1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D592F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"Wikipedia"</a:t>
            </a: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</a:rPr>
              <a:t> by </a:t>
            </a:r>
            <a:r>
              <a:rPr lang="en-US" sz="1200">
                <a:solidFill>
                  <a:srgbClr val="ED592F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giulia.forsythe</a:t>
            </a: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</a:rPr>
              <a:t> is marked with </a:t>
            </a:r>
            <a:r>
              <a:rPr lang="en-US" sz="1200">
                <a:solidFill>
                  <a:srgbClr val="ED592F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CC0 1.0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pic>
        <p:nvPicPr>
          <p:cNvPr descr="People building wikipedia" id="218" name="Google Shape;218;p28" title="People building wikipedi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9200" y="2189600"/>
            <a:ext cx="3501300" cy="46684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Wikipedia" id="219" name="Google Shape;219;p28" title="Wikipedia"/>
          <p:cNvSpPr txBox="1"/>
          <p:nvPr>
            <p:ph idx="1" type="body"/>
          </p:nvPr>
        </p:nvSpPr>
        <p:spPr>
          <a:xfrm>
            <a:off x="934000" y="1539550"/>
            <a:ext cx="7522200" cy="403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Students start by developing topics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Find a related Wikipedia article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Write an annotated bibliography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Prepare a draft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Peer review classmates’ drafts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Add their work to live a							Wikipedia page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/>
          <p:nvPr>
            <p:ph type="title"/>
          </p:nvPr>
        </p:nvSpPr>
        <p:spPr>
          <a:xfrm>
            <a:off x="970774" y="30365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Wikipedia’s Instructor Support</a:t>
            </a:r>
            <a:endParaRPr/>
          </a:p>
        </p:txBody>
      </p:sp>
      <p:sp>
        <p:nvSpPr>
          <p:cNvPr id="226" name="Google Shape;226;p29"/>
          <p:cNvSpPr txBox="1"/>
          <p:nvPr/>
        </p:nvSpPr>
        <p:spPr>
          <a:xfrm>
            <a:off x="970775" y="5522475"/>
            <a:ext cx="3501300" cy="1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934000" y="1539550"/>
            <a:ext cx="7522200" cy="403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iki edu dashboard" id="228" name="Google Shape;228;p29" title="Wiki edu dashbo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000" y="1539550"/>
            <a:ext cx="6814051" cy="473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ki edu dashboard" id="229" name="Google Shape;2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5775" y="1930825"/>
            <a:ext cx="6385152" cy="35916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ki edu dashboard" id="230" name="Google Shape;230;p29" title="Wiki edu dashboar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700" y="2119226"/>
            <a:ext cx="7671177" cy="415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>
            <p:ph type="title"/>
          </p:nvPr>
        </p:nvSpPr>
        <p:spPr>
          <a:xfrm>
            <a:off x="970774" y="30365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Impacts</a:t>
            </a:r>
            <a:endParaRPr/>
          </a:p>
        </p:txBody>
      </p:sp>
      <p:sp>
        <p:nvSpPr>
          <p:cNvPr id="237" name="Google Shape;237;p30"/>
          <p:cNvSpPr txBox="1"/>
          <p:nvPr/>
        </p:nvSpPr>
        <p:spPr>
          <a:xfrm>
            <a:off x="970775" y="5522475"/>
            <a:ext cx="3501300" cy="1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sng">
                <a:solidFill>
                  <a:schemeClr val="hlink"/>
                </a:solidFill>
                <a:hlinkClick r:id="rId3"/>
              </a:rPr>
              <a:t>ACRL Framework</a:t>
            </a:r>
            <a:r>
              <a:rPr lang="en-US" sz="1050"/>
              <a:t> l</a:t>
            </a:r>
            <a:r>
              <a:rPr lang="en-US" sz="1050">
                <a:highlight>
                  <a:srgbClr val="FFFFFF"/>
                </a:highlight>
              </a:rPr>
              <a:t>icensed under a </a:t>
            </a:r>
            <a:r>
              <a:rPr lang="en-US" sz="1050">
                <a:solidFill>
                  <a:srgbClr val="333399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lang="en-US" sz="1050">
                <a:highlight>
                  <a:srgbClr val="FFFFFF"/>
                </a:highlight>
              </a:rPr>
              <a:t>.</a:t>
            </a:r>
            <a:endParaRPr sz="10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ED592F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"Wikipedia"</a:t>
            </a:r>
            <a:r>
              <a:rPr lang="en-US" sz="1050">
                <a:solidFill>
                  <a:srgbClr val="333333"/>
                </a:solidFill>
                <a:highlight>
                  <a:srgbClr val="FFFFFF"/>
                </a:highlight>
              </a:rPr>
              <a:t> by </a:t>
            </a:r>
            <a:r>
              <a:rPr lang="en-US" sz="1050">
                <a:solidFill>
                  <a:srgbClr val="ED592F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giulia.forsythe</a:t>
            </a:r>
            <a:r>
              <a:rPr lang="en-US" sz="1050">
                <a:solidFill>
                  <a:srgbClr val="333333"/>
                </a:solidFill>
                <a:highlight>
                  <a:srgbClr val="FFFFFF"/>
                </a:highlight>
              </a:rPr>
              <a:t> is marked with </a:t>
            </a:r>
            <a:r>
              <a:rPr lang="en-US" sz="1050">
                <a:solidFill>
                  <a:srgbClr val="ED592F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CC0 1.0</a:t>
            </a:r>
            <a:endParaRPr sz="10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pic>
        <p:nvPicPr>
          <p:cNvPr descr="quotes" id="238" name="Google Shape;238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99200" y="2189600"/>
            <a:ext cx="3501300" cy="4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/>
          <p:nvPr>
            <p:ph idx="1" type="body"/>
          </p:nvPr>
        </p:nvSpPr>
        <p:spPr>
          <a:xfrm>
            <a:off x="934000" y="1539550"/>
            <a:ext cx="7522200" cy="403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From ACRL Framework: “Learners who are developing their information literate abilities seek out conversations taking place in their research area and see themselves as contributors to scholarship rather than only consumers of it.”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Changes the representation on Wikipedia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ability to share paywalled information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Personal significance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40" name="Google Shape;240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7275" y="1777949"/>
            <a:ext cx="7824299" cy="26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4225" y="1708400"/>
            <a:ext cx="8030390" cy="466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970774" y="30365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248" name="Google Shape;248;p31"/>
          <p:cNvSpPr txBox="1"/>
          <p:nvPr/>
        </p:nvSpPr>
        <p:spPr>
          <a:xfrm>
            <a:off x="970775" y="5522475"/>
            <a:ext cx="3501300" cy="1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ED592F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"Wikipedia"</a:t>
            </a: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</a:rPr>
              <a:t> by </a:t>
            </a:r>
            <a:r>
              <a:rPr lang="en-US" sz="1200">
                <a:solidFill>
                  <a:srgbClr val="ED592F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giulia.forsythe</a:t>
            </a: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</a:rPr>
              <a:t> is marked with </a:t>
            </a:r>
            <a:r>
              <a:rPr lang="en-US" sz="1200">
                <a:solidFill>
                  <a:srgbClr val="ED592F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CC0 1.0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pic>
        <p:nvPicPr>
          <p:cNvPr descr="wikipedia" id="249" name="Google Shape;24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9200" y="2189600"/>
            <a:ext cx="3501300" cy="4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 txBox="1"/>
          <p:nvPr>
            <p:ph idx="1" type="body"/>
          </p:nvPr>
        </p:nvSpPr>
        <p:spPr>
          <a:xfrm>
            <a:off x="970775" y="1557100"/>
            <a:ext cx="7522200" cy="403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Technology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Time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Topic Choice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Privacy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Don’t grade by </a:t>
            </a:r>
            <a:r>
              <a:rPr lang="en-US"/>
              <a:t>what sticks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/>
          <p:nvPr>
            <p:ph type="title"/>
          </p:nvPr>
        </p:nvSpPr>
        <p:spPr>
          <a:xfrm>
            <a:off x="970774" y="30365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 </a:t>
            </a:r>
            <a:r>
              <a:rPr lang="en-US"/>
              <a:t>the</a:t>
            </a:r>
            <a:r>
              <a:rPr lang="en-US"/>
              <a:t> textbook</a:t>
            </a:r>
            <a:endParaRPr/>
          </a:p>
        </p:txBody>
      </p:sp>
      <p:sp>
        <p:nvSpPr>
          <p:cNvPr id="257" name="Google Shape;257;p32"/>
          <p:cNvSpPr txBox="1"/>
          <p:nvPr>
            <p:ph idx="1" type="body"/>
          </p:nvPr>
        </p:nvSpPr>
        <p:spPr>
          <a:xfrm>
            <a:off x="970775" y="1526825"/>
            <a:ext cx="7522200" cy="403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75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Customize </a:t>
            </a:r>
            <a:r>
              <a:rPr lang="en-US"/>
              <a:t>the</a:t>
            </a:r>
            <a:r>
              <a:rPr lang="en-US"/>
              <a:t> book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what do they think is important?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Are they reflected in the book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Case studies</a:t>
            </a:r>
            <a:r>
              <a:rPr lang="en-US"/>
              <a:t>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locally relevant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student guided</a:t>
            </a:r>
            <a:endParaRPr/>
          </a:p>
        </p:txBody>
      </p:sp>
      <p:pic>
        <p:nvPicPr>
          <p:cNvPr descr="Book on water in california" id="258" name="Google Shape;258;p32" title="Book on water in califor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600" y="2867050"/>
            <a:ext cx="2624650" cy="36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2"/>
          <p:cNvSpPr txBox="1"/>
          <p:nvPr/>
        </p:nvSpPr>
        <p:spPr>
          <a:xfrm>
            <a:off x="624050" y="6176675"/>
            <a:ext cx="5640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Image: Water Technology Dept,</a:t>
            </a:r>
            <a:r>
              <a:rPr lang="en-US" sz="1200">
                <a:uFill>
                  <a:noFill/>
                </a:uFill>
                <a:hlinkClick r:id="rId4"/>
              </a:rPr>
              <a:t> </a:t>
            </a:r>
            <a:r>
              <a:rPr lang="en-US" sz="1200" u="sng">
                <a:solidFill>
                  <a:schemeClr val="hlink"/>
                </a:solidFill>
                <a:hlinkClick r:id="rId5"/>
              </a:rPr>
              <a:t>College of Canyons OER Textbooks</a:t>
            </a:r>
            <a:r>
              <a:rPr lang="en-US" sz="1200"/>
              <a:t>, CC-BY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/>
          <p:nvPr>
            <p:ph type="title"/>
          </p:nvPr>
        </p:nvSpPr>
        <p:spPr>
          <a:xfrm>
            <a:off x="970774" y="30365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 Textbook </a:t>
            </a:r>
            <a:endParaRPr/>
          </a:p>
        </p:txBody>
      </p:sp>
      <p:sp>
        <p:nvSpPr>
          <p:cNvPr id="266" name="Google Shape;266;p33"/>
          <p:cNvSpPr txBox="1"/>
          <p:nvPr>
            <p:ph idx="1" type="body"/>
          </p:nvPr>
        </p:nvSpPr>
        <p:spPr>
          <a:xfrm>
            <a:off x="717725" y="1539525"/>
            <a:ext cx="7522200" cy="497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Anthology of Early American Literature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The</a:t>
            </a:r>
            <a:r>
              <a:rPr lang="en-US" u="sng">
                <a:solidFill>
                  <a:schemeClr val="hlink"/>
                </a:solidFill>
                <a:hlinkClick r:id="rId5"/>
              </a:rPr>
              <a:t> story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My Slipper Floated Away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Biology: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Outline of process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Outlining Topics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Finding Sources and Samples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Writing the First Draft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Adding images and applications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Editing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Building Study Tools</a:t>
            </a:r>
            <a:endParaRPr sz="2000"/>
          </a:p>
        </p:txBody>
      </p:sp>
      <p:pic>
        <p:nvPicPr>
          <p:cNvPr descr="Book: My slipper floated away" id="267" name="Google Shape;267;p33" title="Book: My slipper floated away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85845" y="2893325"/>
            <a:ext cx="2901450" cy="375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1088686" y="605352"/>
            <a:ext cx="72024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17" name="Google Shape;117;p16"/>
          <p:cNvSpPr txBox="1"/>
          <p:nvPr>
            <p:ph idx="4294967295" type="body"/>
          </p:nvPr>
        </p:nvSpPr>
        <p:spPr>
          <a:xfrm>
            <a:off x="1088686" y="2015735"/>
            <a:ext cx="7202400" cy="40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DE1F37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What is Open Pedagogy?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E1F37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What are living assignments?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DE1F37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Examples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E1F37"/>
              </a:buClr>
              <a:buSzPts val="2400"/>
              <a:buChar char="■"/>
            </a:pPr>
            <a:r>
              <a:rPr lang="en-US" sz="2400">
                <a:solidFill>
                  <a:srgbClr val="000000"/>
                </a:solidFill>
              </a:rPr>
              <a:t>engage students with the learning process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E1F37"/>
              </a:buClr>
              <a:buSzPts val="2400"/>
              <a:buChar char="■"/>
            </a:pPr>
            <a:r>
              <a:rPr lang="en-US" sz="2400">
                <a:solidFill>
                  <a:srgbClr val="000000"/>
                </a:solidFill>
              </a:rPr>
              <a:t>Invite students into academia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E1F37"/>
              </a:buClr>
              <a:buSzPts val="2400"/>
              <a:buChar char="■"/>
            </a:pPr>
            <a:r>
              <a:rPr lang="en-US" sz="2400">
                <a:solidFill>
                  <a:srgbClr val="000000"/>
                </a:solidFill>
              </a:rPr>
              <a:t>empower students as content creators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/>
          <p:nvPr>
            <p:ph type="ctrTitle"/>
          </p:nvPr>
        </p:nvSpPr>
        <p:spPr>
          <a:xfrm>
            <a:off x="2476200" y="2940150"/>
            <a:ext cx="4191600" cy="977700"/>
          </a:xfrm>
          <a:prstGeom prst="rect">
            <a:avLst/>
          </a:prstGeom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Discussion</a:t>
            </a:r>
            <a:endParaRPr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ck of papers" id="123" name="Google Shape;123;p17" title="Stack of papers"/>
          <p:cNvPicPr preferRelativeResize="0"/>
          <p:nvPr/>
        </p:nvPicPr>
        <p:blipFill rotWithShape="1">
          <a:blip r:embed="rId3">
            <a:alphaModFix/>
          </a:blip>
          <a:srcRect b="0" l="0" r="-1389" t="0"/>
          <a:stretch/>
        </p:blipFill>
        <p:spPr>
          <a:xfrm flipH="1">
            <a:off x="3782048" y="3386675"/>
            <a:ext cx="5108102" cy="32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>
            <p:ph type="title"/>
          </p:nvPr>
        </p:nvSpPr>
        <p:spPr>
          <a:xfrm>
            <a:off x="970774" y="30365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OER-enabled Pedagogy</a:t>
            </a:r>
            <a:endParaRPr/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894575" y="1409395"/>
            <a:ext cx="7522200" cy="23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A set of teaching and learning practices only possible or practical when you have permission to engage in the </a:t>
            </a:r>
            <a:r>
              <a:rPr lang="en-US" sz="2400">
                <a:solidFill>
                  <a:srgbClr val="00000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24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5R</a:t>
            </a:r>
            <a:r>
              <a:rPr lang="en-US" sz="2400">
                <a:solidFill>
                  <a:srgbClr val="000000"/>
                </a:solidFill>
              </a:rPr>
              <a:t> activities.</a:t>
            </a:r>
            <a:endParaRPr sz="18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Disposable v. Living Assignments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280750" y="5448600"/>
            <a:ext cx="3501300" cy="1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Wiley &amp; Hilton; 2018</a:t>
            </a:r>
            <a:r>
              <a:rPr lang="en-US" sz="1200"/>
              <a:t> and </a:t>
            </a:r>
            <a:r>
              <a:rPr lang="en-US" sz="1200" u="sng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David Wiley; 2013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Paper Projects</a:t>
            </a:r>
            <a:r>
              <a:rPr lang="en-US" sz="1200"/>
              <a:t> by JerzyGorecki </a:t>
            </a:r>
            <a:r>
              <a:rPr lang="en-US" sz="12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 license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/>
              <a:t>Adapted from </a:t>
            </a:r>
            <a:r>
              <a:rPr lang="en-US" sz="1200" u="sng">
                <a:solidFill>
                  <a:schemeClr val="hlink"/>
                </a:solidFill>
                <a:hlinkClick r:id="rId10"/>
              </a:rPr>
              <a:t>Creative Commons Certificate</a:t>
            </a:r>
            <a:r>
              <a:rPr lang="en-US" sz="1200"/>
              <a:t> licensed</a:t>
            </a:r>
            <a:r>
              <a:rPr lang="en-US" sz="1200"/>
              <a:t> </a:t>
            </a:r>
            <a:r>
              <a:rPr lang="en-US" sz="1200" u="sng">
                <a:solidFill>
                  <a:schemeClr val="hlink"/>
                </a:solidFill>
                <a:hlinkClick r:id="rId11"/>
              </a:rPr>
              <a:t>CC-BY 4.0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970774" y="30365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</a:t>
            </a:r>
            <a:r>
              <a:rPr lang="en-US"/>
              <a:t>Pedagogy</a:t>
            </a:r>
            <a:endParaRPr/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912200" y="1409400"/>
            <a:ext cx="7522200" cy="403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An access-oriented commitment to learner-driven education and a process of designing architectures and using tools for learning that enable learners to shape the public knowledge commons of which they are a part.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ogether we create graffiti" id="134" name="Google Shape;134;p18" title="Together we create graffit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300" y="3767500"/>
            <a:ext cx="5705376" cy="28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599850" y="4829300"/>
            <a:ext cx="2125800" cy="17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Year of Open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5"/>
              </a:rPr>
              <a:t>Open Pedagogy Notebook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6"/>
              </a:rPr>
              <a:t>Together we Create</a:t>
            </a:r>
            <a:r>
              <a:rPr lang="en-US" sz="1200"/>
              <a:t>;     public domain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/>
              <a:t>Adapted from </a:t>
            </a:r>
            <a:r>
              <a:rPr lang="en-US" sz="1200" u="sng">
                <a:solidFill>
                  <a:schemeClr val="hlink"/>
                </a:solidFill>
                <a:hlinkClick r:id="rId7"/>
              </a:rPr>
              <a:t>CC Certificate</a:t>
            </a:r>
            <a:r>
              <a:rPr lang="en-US" sz="1200"/>
              <a:t>; </a:t>
            </a:r>
            <a:r>
              <a:rPr lang="en-US" sz="1200"/>
              <a:t> </a:t>
            </a:r>
            <a:r>
              <a:rPr lang="en-US" sz="1200" u="sng">
                <a:solidFill>
                  <a:schemeClr val="hlink"/>
                </a:solidFill>
                <a:hlinkClick r:id="rId8"/>
              </a:rPr>
              <a:t>CC-BY 4.0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970774" y="30365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Educational Practices</a:t>
            </a:r>
            <a:endParaRPr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934000" y="1539550"/>
            <a:ext cx="7522200" cy="403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Use / reuse / creation of OER and collaborative, pedagogical practices employing social and participatory technologies for interaction, peer-learning, knowledge creation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and sharing, and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empowerment of learners.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descr="globe with connected people" id="143" name="Google Shape;143;p19" title="globe with connected people"/>
          <p:cNvPicPr preferRelativeResize="0"/>
          <p:nvPr/>
        </p:nvPicPr>
        <p:blipFill rotWithShape="1">
          <a:blip r:embed="rId3">
            <a:alphaModFix/>
          </a:blip>
          <a:srcRect b="17711" l="29585" r="30168" t="14326"/>
          <a:stretch/>
        </p:blipFill>
        <p:spPr>
          <a:xfrm>
            <a:off x="4899050" y="2887925"/>
            <a:ext cx="4131226" cy="39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911350" y="5614125"/>
            <a:ext cx="42525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Cronin’s 2018 Open Edu Global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 presentation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/>
              <a:t>Adapted from </a:t>
            </a:r>
            <a:r>
              <a:rPr lang="en-US" sz="12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Certificate</a:t>
            </a:r>
            <a:r>
              <a:rPr lang="en-US" sz="1200"/>
              <a:t>; </a:t>
            </a:r>
            <a:r>
              <a:rPr lang="en-US" sz="1200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CC-BY 4.0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/>
              <a:t>Adapted from </a:t>
            </a:r>
            <a:r>
              <a:rPr lang="en-US" sz="1200" u="sng">
                <a:solidFill>
                  <a:schemeClr val="hlink"/>
                </a:solidFill>
                <a:hlinkClick r:id="rId7"/>
              </a:rPr>
              <a:t>www globe </a:t>
            </a:r>
            <a:r>
              <a:rPr lang="en-US" sz="1200"/>
              <a:t>and </a:t>
            </a:r>
            <a:r>
              <a:rPr lang="en-US" sz="1200" u="sng">
                <a:solidFill>
                  <a:schemeClr val="hlink"/>
                </a:solidFill>
                <a:hlinkClick r:id="rId8"/>
              </a:rPr>
              <a:t>social media</a:t>
            </a:r>
            <a:r>
              <a:rPr lang="en-US" sz="1200"/>
              <a:t>;  </a:t>
            </a:r>
            <a:r>
              <a:rPr lang="en-US" sz="12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 license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124006" y="155550"/>
            <a:ext cx="3172500" cy="898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Government</a:t>
            </a:r>
            <a:endParaRPr/>
          </a:p>
        </p:txBody>
      </p:sp>
      <p:pic>
        <p:nvPicPr>
          <p:cNvPr descr="Open Government: transparency, collaboration, participation" id="151" name="Google Shape;151;p20" title="Open Government: transparency, collaboration, particip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125"/>
            <a:ext cx="9144001" cy="624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2662350" y="6431400"/>
            <a:ext cx="38193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Democratie Ouverte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by Armel Le Coz and Cyril Lage [</a:t>
            </a:r>
            <a:r>
              <a:rPr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 3.0</a:t>
            </a:r>
            <a:r>
              <a:rPr lang="en-US"/>
              <a:t>]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970799" y="354928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 Small - Helping each other study</a:t>
            </a:r>
            <a:endParaRPr/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790475" y="1560050"/>
            <a:ext cx="3647100" cy="316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75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Test banks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with feeling! </a:t>
            </a:r>
            <a:br>
              <a:rPr lang="en-US"/>
            </a:br>
            <a:r>
              <a:rPr lang="en-US"/>
              <a:t>I mean, feedback.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Study Resources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flashcards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games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online flashcards" id="160" name="Google Shape;160;p21" title="online flashcards"/>
          <p:cNvPicPr preferRelativeResize="0"/>
          <p:nvPr/>
        </p:nvPicPr>
        <p:blipFill rotWithShape="1">
          <a:blip r:embed="rId3">
            <a:alphaModFix/>
          </a:blip>
          <a:srcRect b="0" l="0" r="11777" t="0"/>
          <a:stretch/>
        </p:blipFill>
        <p:spPr>
          <a:xfrm>
            <a:off x="3312300" y="4447150"/>
            <a:ext cx="3510526" cy="223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ography game" id="161" name="Google Shape;161;p21" title="geography gam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4400" y="1560050"/>
            <a:ext cx="3358125" cy="26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970800" y="5853600"/>
            <a:ext cx="23415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Roola</a:t>
            </a:r>
            <a:r>
              <a:rPr lang="en-US"/>
              <a:t>: Review of Online Learning Aids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970774" y="30365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Helping each other learn</a:t>
            </a:r>
            <a:endParaRPr/>
          </a:p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970775" y="1514075"/>
            <a:ext cx="3370800" cy="269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75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</a:t>
            </a:r>
            <a:r>
              <a:rPr lang="en-US"/>
              <a:t>haring links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Creating videos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Creating lessons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Recording an </a:t>
            </a:r>
            <a:br>
              <a:rPr lang="en-US"/>
            </a:br>
            <a:r>
              <a:rPr lang="en-US"/>
              <a:t>audio book</a:t>
            </a:r>
            <a:endParaRPr/>
          </a:p>
        </p:txBody>
      </p:sp>
      <p:pic>
        <p:nvPicPr>
          <p:cNvPr descr="Adobe Spark" id="170" name="Google Shape;170;p22" title="Adobe Spar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163" y="4107928"/>
            <a:ext cx="4497625" cy="2540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ring links" id="171" name="Google Shape;171;p22" title="sharing link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7325" y="1607790"/>
            <a:ext cx="4497625" cy="2192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970774" y="30365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together</a:t>
            </a:r>
            <a:endParaRPr/>
          </a:p>
        </p:txBody>
      </p:sp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934000" y="1539550"/>
            <a:ext cx="7522200" cy="159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75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Annotation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collaborate on study guides </a:t>
            </a:r>
            <a:endParaRPr/>
          </a:p>
        </p:txBody>
      </p:sp>
      <p:pic>
        <p:nvPicPr>
          <p:cNvPr descr="Group Annotation" id="179" name="Google Shape;179;p23" title="Group Annot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001" y="2808375"/>
            <a:ext cx="7015950" cy="35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1579800" y="6405900"/>
            <a:ext cx="59844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Digital Writing, in the margins</a:t>
            </a:r>
            <a:r>
              <a:rPr lang="en-US" sz="1200"/>
              <a:t> by Kevin Hodgson [</a:t>
            </a:r>
            <a:r>
              <a:rPr lang="en-US" sz="1200" u="sng">
                <a:solidFill>
                  <a:schemeClr val="hlink"/>
                </a:solidFill>
                <a:hlinkClick r:id="rId5"/>
              </a:rPr>
              <a:t>CC BY 2.0</a:t>
            </a:r>
            <a:r>
              <a:rPr lang="en-US" sz="1200"/>
              <a:t>] via Flickr. 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