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67" r:id="rId10"/>
    <p:sldId id="288" r:id="rId11"/>
    <p:sldId id="289" r:id="rId12"/>
    <p:sldId id="268" r:id="rId13"/>
    <p:sldId id="291" r:id="rId14"/>
    <p:sldId id="284" r:id="rId15"/>
    <p:sldId id="285" r:id="rId16"/>
    <p:sldId id="286" r:id="rId17"/>
    <p:sldId id="270" r:id="rId18"/>
    <p:sldId id="271" r:id="rId19"/>
    <p:sldId id="272" r:id="rId20"/>
    <p:sldId id="273" r:id="rId21"/>
    <p:sldId id="274" r:id="rId22"/>
    <p:sldId id="275" r:id="rId23"/>
    <p:sldId id="276" r:id="rId24"/>
    <p:sldId id="277" r:id="rId25"/>
    <p:sldId id="292" r:id="rId26"/>
    <p:sldId id="278" r:id="rId27"/>
    <p:sldId id="279" r:id="rId28"/>
    <p:sldId id="280" r:id="rId29"/>
    <p:sldId id="283" r:id="rId30"/>
    <p:sldId id="282" r:id="rId31"/>
    <p:sldId id="287"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D51EE-492A-43CA-97B6-1183B917D2A3}" v="5" dt="2021-07-08T06:20:52.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0"/>
    <p:restoredTop sz="94168"/>
  </p:normalViewPr>
  <p:slideViewPr>
    <p:cSldViewPr snapToGrid="0" snapToObjects="1">
      <p:cViewPr varScale="1">
        <p:scale>
          <a:sx n="37" d="100"/>
          <a:sy n="37" d="100"/>
        </p:scale>
        <p:origin x="916" y="3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7/8/2021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7/8/2021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370DC487-BDB2-6D45-9816-97856CFFE517}" type="slidenum">
              <a:rPr lang="en-US" altLang="en-US" smtClean="0"/>
              <a:pPr>
                <a:defRPr/>
              </a:pPr>
              <a:t>1</a:t>
            </a:fld>
            <a:endParaRPr lang="en-US" altLang="en-US"/>
          </a:p>
        </p:txBody>
      </p:sp>
    </p:spTree>
    <p:extLst>
      <p:ext uri="{BB962C8B-B14F-4D97-AF65-F5344CB8AC3E}">
        <p14:creationId xmlns:p14="http://schemas.microsoft.com/office/powerpoint/2010/main" val="119703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36263d79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36263d7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p:txBody>
      </p:sp>
    </p:spTree>
    <p:extLst>
      <p:ext uri="{BB962C8B-B14F-4D97-AF65-F5344CB8AC3E}">
        <p14:creationId xmlns:p14="http://schemas.microsoft.com/office/powerpoint/2010/main" val="6944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36263d79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36263d7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a:t>
            </a:r>
            <a:endParaRPr dirty="0"/>
          </a:p>
        </p:txBody>
      </p:sp>
    </p:spTree>
    <p:extLst>
      <p:ext uri="{BB962C8B-B14F-4D97-AF65-F5344CB8AC3E}">
        <p14:creationId xmlns:p14="http://schemas.microsoft.com/office/powerpoint/2010/main" val="24137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36263d79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36263d7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a:t>
            </a:r>
            <a:endParaRPr dirty="0"/>
          </a:p>
        </p:txBody>
      </p:sp>
    </p:spTree>
    <p:extLst>
      <p:ext uri="{BB962C8B-B14F-4D97-AF65-F5344CB8AC3E}">
        <p14:creationId xmlns:p14="http://schemas.microsoft.com/office/powerpoint/2010/main" val="69443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36263d79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36263d7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a:t>
            </a:r>
            <a:endParaRPr dirty="0"/>
          </a:p>
        </p:txBody>
      </p:sp>
    </p:spTree>
    <p:extLst>
      <p:ext uri="{BB962C8B-B14F-4D97-AF65-F5344CB8AC3E}">
        <p14:creationId xmlns:p14="http://schemas.microsoft.com/office/powerpoint/2010/main" val="135135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4330a12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4330a12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extLst>
      <p:ext uri="{BB962C8B-B14F-4D97-AF65-F5344CB8AC3E}">
        <p14:creationId xmlns:p14="http://schemas.microsoft.com/office/powerpoint/2010/main" val="188049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4330a12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4330a12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extLst>
      <p:ext uri="{BB962C8B-B14F-4D97-AF65-F5344CB8AC3E}">
        <p14:creationId xmlns:p14="http://schemas.microsoft.com/office/powerpoint/2010/main" val="132796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4330a12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4330a12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extLst>
      <p:ext uri="{BB962C8B-B14F-4D97-AF65-F5344CB8AC3E}">
        <p14:creationId xmlns:p14="http://schemas.microsoft.com/office/powerpoint/2010/main" val="188363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3ae6fd14a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3ae6fd14a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Kathy</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Q7.63</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Offering IGETC transferable ESL courses is a significant step in equity for non-native speakers of English in our college giving them access to transferable courses earlier in their progress towards a degree or transfer. Using self-placement and allowing students to choose their entry level course in the ESL sequence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Q9 6</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Anecdotally, many students in ESL TLC are happy to have this course rather than take English TLC.</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Q9 61</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dirty="0">
                <a:solidFill>
                  <a:schemeClr val="dk1"/>
                </a:solidFill>
                <a:latin typeface="Calibri"/>
                <a:ea typeface="Calibri"/>
                <a:cs typeface="Calibri"/>
                <a:sym typeface="Calibri"/>
              </a:rPr>
              <a:t>Students have expressed their appreciation of the new ESL Transfer-level English course offered for the first time in Fall 20 that allows them to take Transfer-level English with specific ESL support and a multi-cultural/multi-lingual focus.</a:t>
            </a:r>
            <a:endParaRPr dirty="0"/>
          </a:p>
        </p:txBody>
      </p:sp>
    </p:spTree>
    <p:extLst>
      <p:ext uri="{BB962C8B-B14F-4D97-AF65-F5344CB8AC3E}">
        <p14:creationId xmlns:p14="http://schemas.microsoft.com/office/powerpoint/2010/main" val="122788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3ae6fd14a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3ae6fd14a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34887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3ae6fd14a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3ae6fd14a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46080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27466af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27466af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a:t>
            </a:r>
            <a:endParaRPr dirty="0"/>
          </a:p>
        </p:txBody>
      </p:sp>
    </p:spTree>
    <p:extLst>
      <p:ext uri="{BB962C8B-B14F-4D97-AF65-F5344CB8AC3E}">
        <p14:creationId xmlns:p14="http://schemas.microsoft.com/office/powerpoint/2010/main" val="116247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3ae6fd14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3ae6fd14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772149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3ae6fd14a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3ae6fd14a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57397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3ae6fd14a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3ae6fd14a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554331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3ae6fd14a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3ae6fd14a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81412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3ae6fd14a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3ae6fd14a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111553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3ae6fd14a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3ae6fd14a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179502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36263d79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36263d79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a:t>
            </a:r>
            <a:endParaRPr dirty="0"/>
          </a:p>
        </p:txBody>
      </p:sp>
    </p:spTree>
    <p:extLst>
      <p:ext uri="{BB962C8B-B14F-4D97-AF65-F5344CB8AC3E}">
        <p14:creationId xmlns:p14="http://schemas.microsoft.com/office/powerpoint/2010/main" val="585294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27466afb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27466afb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a:t>
            </a:r>
            <a:endParaRPr dirty="0"/>
          </a:p>
        </p:txBody>
      </p:sp>
    </p:spTree>
    <p:extLst>
      <p:ext uri="{BB962C8B-B14F-4D97-AF65-F5344CB8AC3E}">
        <p14:creationId xmlns:p14="http://schemas.microsoft.com/office/powerpoint/2010/main" val="156551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41aca1a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41aca1a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1F497D"/>
                </a:solidFill>
                <a:latin typeface="Calibri"/>
                <a:ea typeface="Calibri"/>
                <a:cs typeface="Calibri"/>
                <a:sym typeface="Calibri"/>
              </a:rPr>
              <a:t>Kathy</a:t>
            </a:r>
          </a:p>
          <a:p>
            <a:pPr marL="0" lvl="0" indent="0" algn="l" rtl="0">
              <a:spcBef>
                <a:spcPts val="0"/>
              </a:spcBef>
              <a:spcAft>
                <a:spcPts val="0"/>
              </a:spcAft>
              <a:buNone/>
            </a:pPr>
            <a:r>
              <a:rPr lang="en" dirty="0">
                <a:solidFill>
                  <a:srgbClr val="1F497D"/>
                </a:solidFill>
                <a:latin typeface="Calibri"/>
                <a:ea typeface="Calibri"/>
                <a:cs typeface="Calibri"/>
                <a:sym typeface="Calibri"/>
              </a:rPr>
              <a:t>Per Dr. Aisha Lowe, Vice Chancellor, Educational Services and Support via email 5/23/2021.</a:t>
            </a:r>
            <a:endParaRPr dirty="0"/>
          </a:p>
        </p:txBody>
      </p:sp>
    </p:spTree>
    <p:extLst>
      <p:ext uri="{BB962C8B-B14F-4D97-AF65-F5344CB8AC3E}">
        <p14:creationId xmlns:p14="http://schemas.microsoft.com/office/powerpoint/2010/main" val="879973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41aca1a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41aca1a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336857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27466afb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27466afb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Kathy</a:t>
            </a:r>
            <a:endParaRPr dirty="0"/>
          </a:p>
        </p:txBody>
      </p:sp>
    </p:spTree>
    <p:extLst>
      <p:ext uri="{BB962C8B-B14F-4D97-AF65-F5344CB8AC3E}">
        <p14:creationId xmlns:p14="http://schemas.microsoft.com/office/powerpoint/2010/main" val="360478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36263d79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36263d7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 Introduce</a:t>
            </a:r>
            <a:r>
              <a:rPr lang="en-US" baseline="0" dirty="0"/>
              <a:t> / Sam or Kathy facilitate</a:t>
            </a:r>
          </a:p>
          <a:p>
            <a:pPr marL="0" lvl="0" indent="0" algn="l" rtl="0">
              <a:spcBef>
                <a:spcPts val="0"/>
              </a:spcBef>
              <a:spcAft>
                <a:spcPts val="0"/>
              </a:spcAft>
              <a:buNone/>
            </a:pPr>
            <a:r>
              <a:rPr lang="en-US" baseline="0" dirty="0"/>
              <a:t>Google doc: https://</a:t>
            </a:r>
            <a:r>
              <a:rPr lang="en-US" baseline="0" dirty="0" err="1"/>
              <a:t>docs.google.com</a:t>
            </a:r>
            <a:r>
              <a:rPr lang="en-US" baseline="0" dirty="0"/>
              <a:t>/document/d/1kZwh4IY8qKLxvB1JSfoeFptoDrO2NzNMTDqHxtVKHW4/</a:t>
            </a:r>
            <a:r>
              <a:rPr lang="en-US" baseline="0" dirty="0" err="1"/>
              <a:t>edit?usp</a:t>
            </a:r>
            <a:r>
              <a:rPr lang="en-US" baseline="0" dirty="0"/>
              <a:t>=sharing</a:t>
            </a:r>
            <a:endParaRPr dirty="0"/>
          </a:p>
        </p:txBody>
      </p:sp>
    </p:spTree>
    <p:extLst>
      <p:ext uri="{BB962C8B-B14F-4D97-AF65-F5344CB8AC3E}">
        <p14:creationId xmlns:p14="http://schemas.microsoft.com/office/powerpoint/2010/main" val="16219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4330a12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4330a12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a:t>
            </a:r>
          </a:p>
          <a:p>
            <a:pPr marL="0" lvl="0" indent="0" algn="l" rtl="0">
              <a:spcBef>
                <a:spcPts val="0"/>
              </a:spcBef>
              <a:spcAft>
                <a:spcPts val="0"/>
              </a:spcAft>
              <a:buNone/>
            </a:pPr>
            <a:r>
              <a:rPr lang="en" dirty="0"/>
              <a:t>Chancellor’s Office Memo re: AB705 April 15, 2019</a:t>
            </a:r>
            <a:endParaRPr dirty="0"/>
          </a:p>
          <a:p>
            <a:pPr marL="0" lvl="0" indent="0" algn="l" rtl="0">
              <a:spcBef>
                <a:spcPts val="0"/>
              </a:spcBef>
              <a:spcAft>
                <a:spcPts val="0"/>
              </a:spcAft>
              <a:buNone/>
            </a:pPr>
            <a:r>
              <a:rPr lang="en" dirty="0"/>
              <a:t>NOTE: update on validation of practice originally due June 2020 but extended to Dec 2020 due to COVID</a:t>
            </a:r>
            <a:endParaRPr dirty="0"/>
          </a:p>
        </p:txBody>
      </p:sp>
    </p:spTree>
    <p:extLst>
      <p:ext uri="{BB962C8B-B14F-4D97-AF65-F5344CB8AC3E}">
        <p14:creationId xmlns:p14="http://schemas.microsoft.com/office/powerpoint/2010/main" val="11124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4330a129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4330a129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a:t>
            </a:r>
            <a:endParaRPr dirty="0"/>
          </a:p>
          <a:p>
            <a:pPr marL="0" lvl="0" indent="0" algn="just" rtl="0">
              <a:lnSpc>
                <a:spcPct val="115000"/>
              </a:lnSpc>
              <a:spcBef>
                <a:spcPts val="0"/>
              </a:spcBef>
              <a:spcAft>
                <a:spcPts val="0"/>
              </a:spcAft>
              <a:buClr>
                <a:schemeClr val="dk1"/>
              </a:buClr>
              <a:buSzPts val="1100"/>
              <a:buFont typeface="Arial"/>
              <a:buNone/>
            </a:pPr>
            <a:r>
              <a:rPr lang="en" sz="900" b="1" dirty="0">
                <a:solidFill>
                  <a:schemeClr val="dk1"/>
                </a:solidFill>
                <a:highlight>
                  <a:srgbClr val="FFFFFF"/>
                </a:highlight>
              </a:rPr>
              <a:t>78221.5.</a:t>
            </a:r>
            <a:r>
              <a:rPr lang="en" dirty="0">
                <a:solidFill>
                  <a:srgbClr val="333333"/>
                </a:solidFill>
                <a:highlight>
                  <a:srgbClr val="FFFFFF"/>
                </a:highlight>
                <a:latin typeface="Verdana"/>
                <a:ea typeface="Verdana"/>
                <a:cs typeface="Verdana"/>
                <a:sym typeface="Verdana"/>
              </a:rPr>
              <a:t> As a condition for receiving funding pursuant to the Student Equity and Achievement Program established by Section 78222, a community college shall do all of the following:</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(a) (1) Inform students of their rights to access transfer-level coursework and academic credit English as a second language (ESL) coursework, and of the multiple measures placement policies developed by the community college, as provided in Section 78213.</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(2) The information described in paragraph (1) shall be communicated in language that is easily understandable, and shall be prominently featured in the community college catalog, orientation materials, information relating to student assessment on the community college’s Internet Web site, and any written communication by a college counselor to a student about the student’s course placement options.</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(b) Annually report both of the following to the chancellor’s office in a manner and form prescribed by the chancellor’s office, consistent with the requirements of Section 78213:</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(1) The community college’s placement policies.</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(2) (A) The community college’s placement results. A community college shall include the number of students assessed and the number of students placed into transfer-level coursework, transfer-level coursework with concurrent support, or transfer-level or credit ESL coursework, disaggregated by race and ethnicity.</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(B) For students placed in stand-alone English or mathematics pretransfer-level coursework, a community college district or college shall provide, based on local placement research, an explanation of how effective practices align with the regulations adopted pursuant to Section 78213.</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(c) Publicly post its placement results, including the number of students assessed and the number of students placed into transfer-level coursework, transfer-level coursework with concurrent support, or transfer-level or credit ESL coursework, disaggregated by race and ethnicity.</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(d) Satisfy the requirements of this section by the implementation date, established by regulation pursuant to subdivision (d) of Section 78213, for purposes of compliance with the requirements of Section 78213.</a:t>
            </a:r>
            <a:endParaRPr dirty="0">
              <a:solidFill>
                <a:srgbClr val="333333"/>
              </a:solidFill>
              <a:highlight>
                <a:srgbClr val="FFFFFF"/>
              </a:highlight>
              <a:latin typeface="Verdana"/>
              <a:ea typeface="Verdana"/>
              <a:cs typeface="Verdana"/>
              <a:sym typeface="Verdana"/>
            </a:endParaRPr>
          </a:p>
          <a:p>
            <a:pPr marL="0" lvl="0" indent="0" algn="just" rtl="0">
              <a:lnSpc>
                <a:spcPct val="115000"/>
              </a:lnSpc>
              <a:spcBef>
                <a:spcPts val="1100"/>
              </a:spcBef>
              <a:spcAft>
                <a:spcPts val="0"/>
              </a:spcAft>
              <a:buClr>
                <a:schemeClr val="dk1"/>
              </a:buClr>
              <a:buSzPts val="1100"/>
              <a:buFont typeface="Arial"/>
              <a:buNone/>
            </a:pPr>
            <a:r>
              <a:rPr lang="en" dirty="0">
                <a:solidFill>
                  <a:srgbClr val="333333"/>
                </a:solidFill>
                <a:highlight>
                  <a:srgbClr val="FFFFFF"/>
                </a:highlight>
                <a:latin typeface="Verdana"/>
                <a:ea typeface="Verdana"/>
                <a:cs typeface="Verdana"/>
                <a:sym typeface="Verdana"/>
              </a:rPr>
              <a:t>(e) It is the intent of the Legislature that the chancellor’s office shall make data collected pursuant to subdivision (b) publicly available, except for personally identifiable information, which shall be deemed confidential, by posting the data on the Internet Web site of the chancellor’s office or making it publicly available upon request.</a:t>
            </a:r>
            <a:endParaRPr dirty="0">
              <a:solidFill>
                <a:srgbClr val="333333"/>
              </a:solidFill>
              <a:highlight>
                <a:srgbClr val="FFFFFF"/>
              </a:highlight>
              <a:latin typeface="Verdana"/>
              <a:ea typeface="Verdana"/>
              <a:cs typeface="Verdana"/>
              <a:sym typeface="Verdana"/>
            </a:endParaRPr>
          </a:p>
          <a:p>
            <a:pPr marL="0" lvl="0" indent="0" algn="l" rtl="0">
              <a:spcBef>
                <a:spcPts val="1100"/>
              </a:spcBef>
              <a:spcAft>
                <a:spcPts val="0"/>
              </a:spcAft>
              <a:buNone/>
            </a:pPr>
            <a:endParaRPr dirty="0"/>
          </a:p>
        </p:txBody>
      </p:sp>
    </p:spTree>
    <p:extLst>
      <p:ext uri="{BB962C8B-B14F-4D97-AF65-F5344CB8AC3E}">
        <p14:creationId xmlns:p14="http://schemas.microsoft.com/office/powerpoint/2010/main" val="519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36263d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36263d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a:t>
            </a:r>
            <a:endParaRPr dirty="0"/>
          </a:p>
        </p:txBody>
      </p:sp>
    </p:spTree>
    <p:extLst>
      <p:ext uri="{BB962C8B-B14F-4D97-AF65-F5344CB8AC3E}">
        <p14:creationId xmlns:p14="http://schemas.microsoft.com/office/powerpoint/2010/main" val="192345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36263d79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36263d7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2400"/>
              </a:spcBef>
              <a:buClr>
                <a:schemeClr val="dk1"/>
              </a:buClr>
              <a:buSzPts val="1100"/>
              <a:buNone/>
            </a:pPr>
            <a:r>
              <a:rPr lang="en-US" sz="1200" dirty="0">
                <a:solidFill>
                  <a:schemeClr val="dk1"/>
                </a:solidFill>
              </a:rPr>
              <a:t>Sam</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CCCCO </a:t>
            </a:r>
            <a:r>
              <a:rPr lang="en" sz="1200" dirty="0" err="1">
                <a:solidFill>
                  <a:srgbClr val="1E1C11"/>
                </a:solidFill>
              </a:rPr>
              <a:t>Datamart</a:t>
            </a:r>
            <a:endParaRPr lang="en" sz="1200" dirty="0">
              <a:solidFill>
                <a:srgbClr val="1E1C11"/>
              </a:solidFill>
            </a:endParaRP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Queries</a:t>
            </a:r>
          </a:p>
          <a:p>
            <a:pPr marL="0" indent="0">
              <a:spcBef>
                <a:spcPts val="667"/>
              </a:spcBef>
              <a:buClr>
                <a:schemeClr val="dk1"/>
              </a:buClr>
              <a:buSzPts val="1100"/>
              <a:buNone/>
            </a:pPr>
            <a:r>
              <a:rPr lang="en" sz="1050" dirty="0">
                <a:solidFill>
                  <a:schemeClr val="dk1"/>
                </a:solidFill>
              </a:rPr>
              <a:t>•</a:t>
            </a:r>
            <a:r>
              <a:rPr lang="en" sz="1050" dirty="0">
                <a:solidFill>
                  <a:srgbClr val="1E1C11"/>
                </a:solidFill>
              </a:rPr>
              <a:t>Outcomes</a:t>
            </a:r>
          </a:p>
          <a:p>
            <a:pPr marL="0" indent="0">
              <a:spcBef>
                <a:spcPts val="667"/>
              </a:spcBef>
              <a:buClr>
                <a:schemeClr val="dk1"/>
              </a:buClr>
              <a:buSzPts val="1100"/>
              <a:buNone/>
            </a:pPr>
            <a:r>
              <a:rPr lang="en" sz="1050" dirty="0">
                <a:solidFill>
                  <a:schemeClr val="dk1"/>
                </a:solidFill>
              </a:rPr>
              <a:t>•</a:t>
            </a:r>
            <a:r>
              <a:rPr lang="en" sz="1050" dirty="0">
                <a:solidFill>
                  <a:srgbClr val="1E1C11"/>
                </a:solidFill>
              </a:rPr>
              <a:t>Retention and Success Rates</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Examined Fall 2016 thru Fall 2019</a:t>
            </a:r>
          </a:p>
          <a:p>
            <a:pPr marL="0" indent="0">
              <a:spcBef>
                <a:spcPts val="2400"/>
              </a:spcBef>
              <a:buClr>
                <a:schemeClr val="dk1"/>
              </a:buClr>
              <a:buSzPts val="1100"/>
              <a:buNone/>
            </a:pPr>
            <a:r>
              <a:rPr lang="en" sz="1200" dirty="0">
                <a:solidFill>
                  <a:schemeClr val="dk1"/>
                </a:solidFill>
              </a:rPr>
              <a:t>•</a:t>
            </a:r>
            <a:r>
              <a:rPr lang="en" sz="1200" dirty="0">
                <a:solidFill>
                  <a:srgbClr val="1E1C11"/>
                </a:solidFill>
              </a:rPr>
              <a:t>Used TOP Codes for English (1501.00) and Mathematics (1701.00)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957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36263d7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36263d7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Cheryl (1</a:t>
            </a:r>
            <a:r>
              <a:rPr lang="en-US" baseline="30000" dirty="0"/>
              <a:t>st</a:t>
            </a:r>
            <a:r>
              <a:rPr lang="en-US" dirty="0"/>
              <a:t> bullet=English),</a:t>
            </a:r>
            <a:r>
              <a:rPr lang="en-US" baseline="0" dirty="0"/>
              <a:t> Sam (2</a:t>
            </a:r>
            <a:r>
              <a:rPr lang="en-US" baseline="30000" dirty="0"/>
              <a:t>nd</a:t>
            </a:r>
            <a:r>
              <a:rPr lang="en-US" baseline="0" dirty="0"/>
              <a:t> bullet=math)</a:t>
            </a:r>
            <a:endParaRPr dirty="0"/>
          </a:p>
        </p:txBody>
      </p:sp>
    </p:spTree>
    <p:extLst>
      <p:ext uri="{BB962C8B-B14F-4D97-AF65-F5344CB8AC3E}">
        <p14:creationId xmlns:p14="http://schemas.microsoft.com/office/powerpoint/2010/main" val="13444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36263d7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36263d7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a:t>
            </a:r>
            <a:endParaRPr dirty="0"/>
          </a:p>
        </p:txBody>
      </p:sp>
    </p:spTree>
    <p:extLst>
      <p:ext uri="{BB962C8B-B14F-4D97-AF65-F5344CB8AC3E}">
        <p14:creationId xmlns:p14="http://schemas.microsoft.com/office/powerpoint/2010/main" val="27178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ppic.org/publication/a-new-era-of-student-access-at-californias-community-college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rpgroup.org/Portals/0/Documents/Projects/MultipleMeasures/AB705_Workshops/AQualitativeExplorationOfAB705Implementation_final_Jan2021.pdf?ver=2021-03-29-091131-880" TargetMode="External"/><Relationship Id="rId4" Type="http://schemas.openxmlformats.org/officeDocument/2006/relationships/hyperlink" Target="https://rpgroup.org/Portals/0/Documents/Projects/MultipleMeasures/AB705_Workshops/AccessEnrollmentSuccess_RPGroup_Final2020-1.pdf?ver=2021-04-28-082835-14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rg/sites/default/files/ASCCC_Optimizing_Student_Success_white-ppr_2020_v1.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519840"/>
            <a:ext cx="10433050" cy="2338160"/>
          </a:xfrm>
        </p:spPr>
        <p:txBody>
          <a:bodyPr>
            <a:normAutofit/>
          </a:bodyPr>
          <a:lstStyle/>
          <a:p>
            <a:r>
              <a:rPr lang="en-US" altLang="en-US" dirty="0"/>
              <a:t>Optimizing Student Success </a:t>
            </a:r>
            <a:br>
              <a:rPr lang="en-US" altLang="en-US" dirty="0"/>
            </a:br>
            <a:r>
              <a:rPr lang="en-US" altLang="en-US" dirty="0"/>
              <a:t>Through Equitable Placement</a:t>
            </a:r>
            <a:br>
              <a:rPr lang="en-US" altLang="en-US" dirty="0"/>
            </a:br>
            <a:r>
              <a:rPr lang="en-US" altLang="en-US" sz="2400" dirty="0"/>
              <a:t>Cheryl </a:t>
            </a:r>
            <a:r>
              <a:rPr lang="en-US" altLang="en-US" sz="2400" dirty="0" err="1"/>
              <a:t>Aschenbach</a:t>
            </a:r>
            <a:r>
              <a:rPr lang="en-US" altLang="en-US" sz="2400" dirty="0"/>
              <a:t> | Sam Foster | Kathy Wada</a:t>
            </a:r>
            <a:br>
              <a:rPr lang="en-US" altLang="en-US" sz="2400" dirty="0"/>
            </a:br>
            <a:r>
              <a:rPr lang="en-US" altLang="en-US" sz="2400" dirty="0"/>
              <a:t>Curriculum Institute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Math</a:t>
            </a:r>
            <a:endParaRPr dirty="0"/>
          </a:p>
        </p:txBody>
      </p:sp>
      <p:sp>
        <p:nvSpPr>
          <p:cNvPr id="118" name="Google Shape;118;p2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None/>
            </a:pPr>
            <a:r>
              <a:rPr lang="en-US" dirty="0">
                <a:solidFill>
                  <a:schemeClr val="tx1"/>
                </a:solidFill>
              </a:rPr>
              <a:t>Math placement involves one of two pathways depending on the students’ goals</a:t>
            </a:r>
          </a:p>
          <a:p>
            <a:pPr>
              <a:spcBef>
                <a:spcPts val="1600"/>
              </a:spcBef>
            </a:pPr>
            <a:r>
              <a:rPr lang="en-US" dirty="0">
                <a:solidFill>
                  <a:schemeClr val="tx1"/>
                </a:solidFill>
              </a:rPr>
              <a:t>Statistics, Liberal Arts Mathematics (SLAM)</a:t>
            </a:r>
          </a:p>
          <a:p>
            <a:pPr>
              <a:spcBef>
                <a:spcPts val="1600"/>
              </a:spcBef>
            </a:pPr>
            <a:r>
              <a:rPr lang="en-US" dirty="0">
                <a:solidFill>
                  <a:schemeClr val="tx1"/>
                </a:solidFill>
              </a:rPr>
              <a:t>Business, Science, Technology, Engineering, and Math (B-STEM)</a:t>
            </a:r>
          </a:p>
          <a:p>
            <a:pPr marL="0" indent="0">
              <a:spcBef>
                <a:spcPts val="1600"/>
              </a:spcBef>
              <a:buNone/>
            </a:pPr>
            <a:r>
              <a:rPr lang="en-US" dirty="0">
                <a:solidFill>
                  <a:schemeClr val="tx1"/>
                </a:solidFill>
              </a:rPr>
              <a:t>Although there were some commonalities in the observations, there were also some distinct differences</a:t>
            </a:r>
            <a:endParaRPr dirty="0">
              <a:solidFill>
                <a:schemeClr val="tx1"/>
              </a:solidFill>
            </a:endParaRPr>
          </a:p>
          <a:p>
            <a:pPr marL="0" indent="0">
              <a:spcBef>
                <a:spcPts val="1600"/>
              </a:spcBef>
              <a:buNone/>
            </a:pP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397011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Math</a:t>
            </a:r>
            <a:endParaRPr dirty="0"/>
          </a:p>
        </p:txBody>
      </p:sp>
      <p:sp>
        <p:nvSpPr>
          <p:cNvPr id="118" name="Google Shape;118;p2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None/>
            </a:pPr>
            <a:r>
              <a:rPr lang="en-US" dirty="0">
                <a:solidFill>
                  <a:schemeClr val="tx1"/>
                </a:solidFill>
              </a:rPr>
              <a:t>Common Observations for SLAM and B-STEM</a:t>
            </a:r>
            <a:endParaRPr dirty="0">
              <a:solidFill>
                <a:schemeClr val="tx1"/>
              </a:solidFill>
            </a:endParaRPr>
          </a:p>
          <a:p>
            <a:pPr>
              <a:spcBef>
                <a:spcPts val="1600"/>
              </a:spcBef>
            </a:pPr>
            <a:r>
              <a:rPr lang="en-US" dirty="0">
                <a:solidFill>
                  <a:schemeClr val="tx1"/>
                </a:solidFill>
              </a:rPr>
              <a:t>Higher student enrollments in transfer level </a:t>
            </a:r>
          </a:p>
          <a:p>
            <a:pPr>
              <a:spcBef>
                <a:spcPts val="1600"/>
              </a:spcBef>
            </a:pPr>
            <a:r>
              <a:rPr lang="en-US" dirty="0">
                <a:solidFill>
                  <a:schemeClr val="tx1"/>
                </a:solidFill>
              </a:rPr>
              <a:t>Higher throughput rates for students</a:t>
            </a:r>
          </a:p>
          <a:p>
            <a:pPr>
              <a:spcBef>
                <a:spcPts val="1600"/>
              </a:spcBef>
            </a:pPr>
            <a:r>
              <a:rPr lang="en-US" dirty="0">
                <a:solidFill>
                  <a:schemeClr val="tx1"/>
                </a:solidFill>
              </a:rPr>
              <a:t>Students taking and actively participating in support courses have greater success</a:t>
            </a:r>
          </a:p>
          <a:p>
            <a:pPr>
              <a:spcBef>
                <a:spcPts val="1600"/>
              </a:spcBef>
            </a:pPr>
            <a:r>
              <a:rPr lang="en-US" dirty="0">
                <a:solidFill>
                  <a:schemeClr val="tx1"/>
                </a:solidFill>
              </a:rPr>
              <a:t>Some students needing the support course don’t take it or fail to participate</a:t>
            </a:r>
            <a:endParaRPr dirty="0">
              <a:solidFill>
                <a:schemeClr val="tx1"/>
              </a:solidFill>
            </a:endParaRPr>
          </a:p>
          <a:p>
            <a:pPr marL="0" indent="0">
              <a:spcBef>
                <a:spcPts val="1600"/>
              </a:spcBef>
              <a:spcAft>
                <a:spcPts val="1600"/>
              </a:spcAft>
              <a:buNone/>
            </a:pPr>
            <a:endParaRPr dirty="0"/>
          </a:p>
        </p:txBody>
      </p:sp>
    </p:spTree>
    <p:extLst>
      <p:ext uri="{BB962C8B-B14F-4D97-AF65-F5344CB8AC3E}">
        <p14:creationId xmlns:p14="http://schemas.microsoft.com/office/powerpoint/2010/main" val="396545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Math</a:t>
            </a:r>
            <a:endParaRPr dirty="0"/>
          </a:p>
        </p:txBody>
      </p:sp>
      <p:sp>
        <p:nvSpPr>
          <p:cNvPr id="118" name="Google Shape;118;p2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spcBef>
                <a:spcPts val="1600"/>
              </a:spcBef>
              <a:buNone/>
            </a:pPr>
            <a:r>
              <a:rPr lang="en-US" sz="2800" dirty="0">
                <a:solidFill>
                  <a:schemeClr val="accent1">
                    <a:lumMod val="75000"/>
                  </a:schemeClr>
                </a:solidFill>
              </a:rPr>
              <a:t>Successes in SLAM</a:t>
            </a:r>
          </a:p>
          <a:p>
            <a:pPr>
              <a:spcBef>
                <a:spcPts val="1600"/>
              </a:spcBef>
            </a:pPr>
            <a:r>
              <a:rPr lang="en-US" dirty="0">
                <a:solidFill>
                  <a:schemeClr val="tx1"/>
                </a:solidFill>
              </a:rPr>
              <a:t>Many more students completing math requirements</a:t>
            </a:r>
          </a:p>
          <a:p>
            <a:pPr>
              <a:spcBef>
                <a:spcPts val="1600"/>
              </a:spcBef>
            </a:pPr>
            <a:r>
              <a:rPr lang="en-US" dirty="0">
                <a:solidFill>
                  <a:schemeClr val="tx1"/>
                </a:solidFill>
              </a:rPr>
              <a:t>Time to completion of math requirements significantly reduced</a:t>
            </a:r>
            <a:endParaRPr dirty="0">
              <a:solidFill>
                <a:schemeClr val="tx1"/>
              </a:solidFill>
            </a:endParaRPr>
          </a:p>
          <a:p>
            <a:pPr marL="0" indent="0">
              <a:spcBef>
                <a:spcPts val="1600"/>
              </a:spcBef>
              <a:buNone/>
            </a:pPr>
            <a:endParaRPr dirty="0">
              <a:solidFill>
                <a:schemeClr val="tx1"/>
              </a:solidFill>
            </a:endParaRPr>
          </a:p>
          <a:p>
            <a:pPr marL="0" indent="0">
              <a:spcBef>
                <a:spcPts val="1600"/>
              </a:spcBef>
              <a:spcAft>
                <a:spcPts val="1600"/>
              </a:spcAft>
              <a:buNone/>
            </a:pPr>
            <a:r>
              <a:rPr lang="en-US" sz="2800" dirty="0">
                <a:solidFill>
                  <a:schemeClr val="accent1">
                    <a:lumMod val="75000"/>
                  </a:schemeClr>
                </a:solidFill>
              </a:rPr>
              <a:t>Challenges in SLAM</a:t>
            </a:r>
          </a:p>
          <a:p>
            <a:pPr>
              <a:spcBef>
                <a:spcPts val="1600"/>
              </a:spcBef>
              <a:spcAft>
                <a:spcPts val="0"/>
              </a:spcAft>
            </a:pPr>
            <a:r>
              <a:rPr lang="en-US" dirty="0">
                <a:solidFill>
                  <a:schemeClr val="tx1"/>
                </a:solidFill>
              </a:rPr>
              <a:t>Student anxiety about going directly into a statistics course</a:t>
            </a:r>
          </a:p>
          <a:p>
            <a:pPr>
              <a:spcBef>
                <a:spcPts val="1600"/>
              </a:spcBef>
              <a:spcAft>
                <a:spcPts val="1600"/>
              </a:spcAft>
            </a:pPr>
            <a:r>
              <a:rPr lang="en-US" dirty="0">
                <a:solidFill>
                  <a:schemeClr val="tx1"/>
                </a:solidFill>
              </a:rPr>
              <a:t>Students who don’t pass often disappear</a:t>
            </a:r>
            <a:endParaRPr dirty="0">
              <a:solidFill>
                <a:schemeClr val="tx1"/>
              </a:solidFill>
            </a:endParaRPr>
          </a:p>
        </p:txBody>
      </p:sp>
    </p:spTree>
    <p:extLst>
      <p:ext uri="{BB962C8B-B14F-4D97-AF65-F5344CB8AC3E}">
        <p14:creationId xmlns:p14="http://schemas.microsoft.com/office/powerpoint/2010/main" val="188597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Math</a:t>
            </a:r>
            <a:endParaRPr dirty="0"/>
          </a:p>
        </p:txBody>
      </p:sp>
      <p:sp>
        <p:nvSpPr>
          <p:cNvPr id="118" name="Google Shape;118;p23"/>
          <p:cNvSpPr txBox="1">
            <a:spLocks noGrp="1"/>
          </p:cNvSpPr>
          <p:nvPr>
            <p:ph sz="half" idx="1"/>
          </p:nvPr>
        </p:nvSpPr>
        <p:spPr>
          <a:xfrm>
            <a:off x="1277650" y="1937611"/>
            <a:ext cx="10058400" cy="44196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US" sz="2800" dirty="0">
                <a:solidFill>
                  <a:schemeClr val="accent1">
                    <a:lumMod val="75000"/>
                  </a:schemeClr>
                </a:solidFill>
              </a:rPr>
              <a:t>Observations for B-STEM Math</a:t>
            </a:r>
          </a:p>
          <a:p>
            <a:r>
              <a:rPr lang="en-US" dirty="0">
                <a:solidFill>
                  <a:schemeClr val="accent5"/>
                </a:solidFill>
              </a:rPr>
              <a:t>More algebra support needed</a:t>
            </a:r>
          </a:p>
          <a:p>
            <a:r>
              <a:rPr lang="en-US" dirty="0">
                <a:solidFill>
                  <a:schemeClr val="accent5"/>
                </a:solidFill>
              </a:rPr>
              <a:t>Students with limited or distant algebra experience (</a:t>
            </a:r>
            <a:r>
              <a:rPr lang="en-US" i="1" dirty="0">
                <a:solidFill>
                  <a:schemeClr val="accent5"/>
                </a:solidFill>
              </a:rPr>
              <a:t>e.g</a:t>
            </a:r>
            <a:r>
              <a:rPr lang="en-US" dirty="0">
                <a:solidFill>
                  <a:schemeClr val="accent5"/>
                </a:solidFill>
              </a:rPr>
              <a:t>. returning students) struggle even with co-requisite support</a:t>
            </a:r>
          </a:p>
          <a:p>
            <a:r>
              <a:rPr lang="en-US" dirty="0">
                <a:solidFill>
                  <a:schemeClr val="accent5"/>
                </a:solidFill>
              </a:rPr>
              <a:t>Decrease in number (or percentages) of students of color in B-STEM math courses</a:t>
            </a:r>
          </a:p>
          <a:p>
            <a:r>
              <a:rPr lang="en-US" dirty="0">
                <a:solidFill>
                  <a:schemeClr val="accent5"/>
                </a:solidFill>
              </a:rPr>
              <a:t>Decrease in preparation and success in non-math B-STEM classes that require intermediate math or higher as a pre-requisite</a:t>
            </a:r>
          </a:p>
          <a:p>
            <a:r>
              <a:rPr lang="en-US" dirty="0">
                <a:solidFill>
                  <a:schemeClr val="accent5"/>
                </a:solidFill>
              </a:rPr>
              <a:t>More innovations needed to improve success especially among students of color</a:t>
            </a:r>
            <a:endParaRPr dirty="0">
              <a:solidFill>
                <a:schemeClr val="accent5"/>
              </a:solidFill>
            </a:endParaRPr>
          </a:p>
        </p:txBody>
      </p:sp>
    </p:spTree>
    <p:extLst>
      <p:ext uri="{BB962C8B-B14F-4D97-AF65-F5344CB8AC3E}">
        <p14:creationId xmlns:p14="http://schemas.microsoft.com/office/powerpoint/2010/main" val="230569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English</a:t>
            </a:r>
            <a:endParaRPr dirty="0"/>
          </a:p>
        </p:txBody>
      </p:sp>
      <p:sp>
        <p:nvSpPr>
          <p:cNvPr id="124" name="Google Shape;124;p2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spcBef>
                <a:spcPts val="1600"/>
              </a:spcBef>
              <a:buNone/>
            </a:pPr>
            <a:r>
              <a:rPr lang="en-US" sz="3000" dirty="0">
                <a:solidFill>
                  <a:schemeClr val="accent1"/>
                </a:solidFill>
              </a:rPr>
              <a:t>Successes:</a:t>
            </a:r>
          </a:p>
          <a:p>
            <a:pPr>
              <a:spcBef>
                <a:spcPts val="1600"/>
              </a:spcBef>
            </a:pPr>
            <a:r>
              <a:rPr lang="en-US" dirty="0">
                <a:solidFill>
                  <a:schemeClr val="accent5"/>
                </a:solidFill>
              </a:rPr>
              <a:t>Students are accessing transfer-level English immediately</a:t>
            </a:r>
          </a:p>
          <a:p>
            <a:pPr>
              <a:spcBef>
                <a:spcPts val="1600"/>
              </a:spcBef>
            </a:pPr>
            <a:r>
              <a:rPr lang="en-US" dirty="0">
                <a:solidFill>
                  <a:schemeClr val="accent5"/>
                </a:solidFill>
              </a:rPr>
              <a:t>Enrollments in college composition are up</a:t>
            </a:r>
          </a:p>
          <a:p>
            <a:pPr>
              <a:spcBef>
                <a:spcPts val="1600"/>
              </a:spcBef>
            </a:pPr>
            <a:r>
              <a:rPr lang="en-US" dirty="0">
                <a:solidFill>
                  <a:schemeClr val="accent5"/>
                </a:solidFill>
              </a:rPr>
              <a:t>Success rates vary but generally seem to be on par with pre-AB705</a:t>
            </a:r>
          </a:p>
          <a:p>
            <a:pPr>
              <a:spcBef>
                <a:spcPts val="1600"/>
              </a:spcBef>
            </a:pPr>
            <a:r>
              <a:rPr lang="en-US" dirty="0">
                <a:solidFill>
                  <a:schemeClr val="accent5"/>
                </a:solidFill>
              </a:rPr>
              <a:t>Completion of college composition within 1 year has increased</a:t>
            </a:r>
          </a:p>
          <a:p>
            <a:pPr>
              <a:spcBef>
                <a:spcPts val="1600"/>
              </a:spcBef>
            </a:pPr>
            <a:r>
              <a:rPr lang="en-US" dirty="0">
                <a:solidFill>
                  <a:schemeClr val="accent5"/>
                </a:solidFill>
              </a:rPr>
              <a:t>Increased collaboration </a:t>
            </a:r>
          </a:p>
          <a:p>
            <a:pPr lvl="1">
              <a:spcBef>
                <a:spcPts val="1600"/>
              </a:spcBef>
            </a:pPr>
            <a:r>
              <a:rPr lang="en-US" dirty="0">
                <a:solidFill>
                  <a:schemeClr val="accent5"/>
                </a:solidFill>
              </a:rPr>
              <a:t>Between FT &amp; PT faculty (FT &amp; PT) in PD and communities of practice</a:t>
            </a:r>
          </a:p>
          <a:p>
            <a:pPr lvl="1">
              <a:spcBef>
                <a:spcPts val="1600"/>
              </a:spcBef>
            </a:pPr>
            <a:r>
              <a:rPr lang="en-US" dirty="0">
                <a:solidFill>
                  <a:schemeClr val="accent5"/>
                </a:solidFill>
              </a:rPr>
              <a:t>Between English &amp; ESL departments to ensure seamless transitions for ELLs</a:t>
            </a:r>
          </a:p>
          <a:p>
            <a:pPr>
              <a:spcBef>
                <a:spcPts val="1600"/>
              </a:spcBef>
            </a:pPr>
            <a:r>
              <a:rPr lang="en-US" dirty="0">
                <a:solidFill>
                  <a:schemeClr val="accent5"/>
                </a:solidFill>
              </a:rPr>
              <a:t>Chancellor’s Office placement recommendations seem to be working</a:t>
            </a:r>
            <a:endParaRPr dirty="0">
              <a:solidFill>
                <a:schemeClr val="accent5"/>
              </a:solidFill>
            </a:endParaRPr>
          </a:p>
          <a:p>
            <a:pPr marL="0" indent="0">
              <a:spcBef>
                <a:spcPts val="1600"/>
              </a:spcBef>
              <a:buNone/>
            </a:pP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178280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English</a:t>
            </a:r>
            <a:endParaRPr dirty="0"/>
          </a:p>
        </p:txBody>
      </p:sp>
      <p:sp>
        <p:nvSpPr>
          <p:cNvPr id="124" name="Google Shape;124;p24"/>
          <p:cNvSpPr txBox="1">
            <a:spLocks noGrp="1"/>
          </p:cNvSpPr>
          <p:nvPr>
            <p:ph sz="half" idx="1"/>
          </p:nvPr>
        </p:nvSpPr>
        <p:spPr>
          <a:xfrm>
            <a:off x="1277650" y="1798320"/>
            <a:ext cx="10058400" cy="4901418"/>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spcBef>
                <a:spcPts val="1600"/>
              </a:spcBef>
              <a:buNone/>
            </a:pPr>
            <a:r>
              <a:rPr lang="en-US" sz="2800" dirty="0">
                <a:solidFill>
                  <a:schemeClr val="accent1"/>
                </a:solidFill>
              </a:rPr>
              <a:t>Challenges:</a:t>
            </a:r>
          </a:p>
          <a:p>
            <a:pPr>
              <a:spcBef>
                <a:spcPts val="1600"/>
              </a:spcBef>
            </a:pPr>
            <a:r>
              <a:rPr lang="en-US" dirty="0">
                <a:solidFill>
                  <a:schemeClr val="accent5"/>
                </a:solidFill>
              </a:rPr>
              <a:t>Students are not accessing optional co-requisite courses</a:t>
            </a:r>
          </a:p>
          <a:p>
            <a:pPr>
              <a:spcBef>
                <a:spcPts val="1600"/>
              </a:spcBef>
            </a:pPr>
            <a:r>
              <a:rPr lang="en-US" dirty="0">
                <a:solidFill>
                  <a:schemeClr val="accent5"/>
                </a:solidFill>
              </a:rPr>
              <a:t>More funding is needed for faculty PD and collaboration</a:t>
            </a:r>
          </a:p>
          <a:p>
            <a:pPr>
              <a:spcBef>
                <a:spcPts val="1600"/>
              </a:spcBef>
            </a:pPr>
            <a:r>
              <a:rPr lang="en-US" dirty="0">
                <a:solidFill>
                  <a:schemeClr val="accent5"/>
                </a:solidFill>
              </a:rPr>
              <a:t>COVID and transition to all online instruction</a:t>
            </a:r>
          </a:p>
          <a:p>
            <a:pPr>
              <a:spcBef>
                <a:spcPts val="1600"/>
              </a:spcBef>
            </a:pPr>
            <a:r>
              <a:rPr lang="en-US" dirty="0">
                <a:solidFill>
                  <a:schemeClr val="accent5"/>
                </a:solidFill>
              </a:rPr>
              <a:t>Wide variety of skill levels in freshman composition as well as in advanced composition courses</a:t>
            </a:r>
          </a:p>
          <a:p>
            <a:pPr>
              <a:spcBef>
                <a:spcPts val="1600"/>
              </a:spcBef>
            </a:pPr>
            <a:r>
              <a:rPr lang="en-US" dirty="0">
                <a:solidFill>
                  <a:schemeClr val="accent5"/>
                </a:solidFill>
              </a:rPr>
              <a:t>Lack of institutional support / AB705 as newest “thing” that will go away</a:t>
            </a:r>
          </a:p>
          <a:p>
            <a:pPr>
              <a:spcBef>
                <a:spcPts val="1600"/>
              </a:spcBef>
            </a:pPr>
            <a:r>
              <a:rPr lang="en-US" dirty="0">
                <a:solidFill>
                  <a:schemeClr val="accent5"/>
                </a:solidFill>
              </a:rPr>
              <a:t>ELLs (international students) placing themselves into freshman comp when ESL would be better option for them</a:t>
            </a:r>
          </a:p>
          <a:p>
            <a:pPr>
              <a:spcBef>
                <a:spcPts val="1600"/>
              </a:spcBef>
            </a:pPr>
            <a:r>
              <a:rPr lang="en-US" dirty="0">
                <a:solidFill>
                  <a:schemeClr val="accent5"/>
                </a:solidFill>
              </a:rPr>
              <a:t>Faculty attitudes </a:t>
            </a:r>
          </a:p>
          <a:p>
            <a:pPr>
              <a:spcBef>
                <a:spcPts val="1600"/>
              </a:spcBef>
            </a:pPr>
            <a:endParaRPr lang="en-US" dirty="0">
              <a:solidFill>
                <a:schemeClr val="accent5"/>
              </a:solidFill>
            </a:endParaRPr>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1102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ASCCC Placement Survey: </a:t>
            </a:r>
            <a:br>
              <a:rPr lang="en-US" dirty="0"/>
            </a:br>
            <a:r>
              <a:rPr lang="en-US" dirty="0"/>
              <a:t>E</a:t>
            </a:r>
            <a:r>
              <a:rPr lang="en" dirty="0" err="1"/>
              <a:t>arly</a:t>
            </a:r>
            <a:r>
              <a:rPr lang="en" dirty="0"/>
              <a:t> </a:t>
            </a:r>
            <a:r>
              <a:rPr lang="en-US" dirty="0"/>
              <a:t>O</a:t>
            </a:r>
            <a:r>
              <a:rPr lang="en" dirty="0" err="1"/>
              <a:t>bservations</a:t>
            </a:r>
            <a:r>
              <a:rPr lang="en" dirty="0"/>
              <a:t> for English</a:t>
            </a:r>
            <a:endParaRPr dirty="0"/>
          </a:p>
        </p:txBody>
      </p:sp>
      <p:sp>
        <p:nvSpPr>
          <p:cNvPr id="124" name="Google Shape;124;p2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None/>
            </a:pPr>
            <a:r>
              <a:rPr lang="en-US" sz="2800" dirty="0">
                <a:solidFill>
                  <a:schemeClr val="accent1"/>
                </a:solidFill>
              </a:rPr>
              <a:t>Innovations</a:t>
            </a:r>
          </a:p>
          <a:p>
            <a:pPr>
              <a:spcBef>
                <a:spcPts val="1600"/>
              </a:spcBef>
            </a:pPr>
            <a:r>
              <a:rPr lang="en-US" dirty="0">
                <a:solidFill>
                  <a:schemeClr val="accent5"/>
                </a:solidFill>
              </a:rPr>
              <a:t>Hybrid research unit for all college composition courses</a:t>
            </a:r>
          </a:p>
          <a:p>
            <a:pPr>
              <a:spcBef>
                <a:spcPts val="1600"/>
              </a:spcBef>
            </a:pPr>
            <a:r>
              <a:rPr lang="en-US" dirty="0">
                <a:solidFill>
                  <a:schemeClr val="accent5"/>
                </a:solidFill>
              </a:rPr>
              <a:t>Co-requisite 1-2 unit courses</a:t>
            </a:r>
          </a:p>
          <a:p>
            <a:pPr>
              <a:spcBef>
                <a:spcPts val="1600"/>
              </a:spcBef>
            </a:pPr>
            <a:r>
              <a:rPr lang="en-US" dirty="0">
                <a:solidFill>
                  <a:schemeClr val="accent5"/>
                </a:solidFill>
              </a:rPr>
              <a:t>Lower class sizes in college composition</a:t>
            </a:r>
          </a:p>
          <a:p>
            <a:pPr>
              <a:spcBef>
                <a:spcPts val="1600"/>
              </a:spcBef>
            </a:pPr>
            <a:r>
              <a:rPr lang="en-US" dirty="0">
                <a:solidFill>
                  <a:schemeClr val="accent5"/>
                </a:solidFill>
              </a:rPr>
              <a:t>Teaching: team teaching, culturally appropriate methods</a:t>
            </a:r>
          </a:p>
          <a:p>
            <a:pPr marL="0" indent="0">
              <a:spcBef>
                <a:spcPts val="1600"/>
              </a:spcBef>
              <a:buNone/>
            </a:pP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154616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graphicFrame>
        <p:nvGraphicFramePr>
          <p:cNvPr id="130" name="Google Shape;130;p25"/>
          <p:cNvGraphicFramePr/>
          <p:nvPr>
            <p:extLst>
              <p:ext uri="{D42A27DB-BD31-4B8C-83A1-F6EECF244321}">
                <p14:modId xmlns:p14="http://schemas.microsoft.com/office/powerpoint/2010/main" val="3338821691"/>
              </p:ext>
            </p:extLst>
          </p:nvPr>
        </p:nvGraphicFramePr>
        <p:xfrm>
          <a:off x="1861125" y="1603602"/>
          <a:ext cx="9799653" cy="4823958"/>
        </p:xfrm>
        <a:graphic>
          <a:graphicData uri="http://schemas.openxmlformats.org/drawingml/2006/table">
            <a:tbl>
              <a:tblPr>
                <a:noFill/>
              </a:tblPr>
              <a:tblGrid>
                <a:gridCol w="9799653">
                  <a:extLst>
                    <a:ext uri="{9D8B030D-6E8A-4147-A177-3AD203B41FA5}">
                      <a16:colId xmlns:a16="http://schemas.microsoft.com/office/drawing/2014/main" val="20000"/>
                    </a:ext>
                  </a:extLst>
                </a:gridCol>
              </a:tblGrid>
              <a:tr h="1129693">
                <a:tc>
                  <a:txBody>
                    <a:bodyPr/>
                    <a:lstStyle/>
                    <a:p>
                      <a:pPr marL="0" lvl="0" indent="0" algn="ctr" rtl="0">
                        <a:lnSpc>
                          <a:spcPct val="115000"/>
                        </a:lnSpc>
                        <a:spcBef>
                          <a:spcPts val="0"/>
                        </a:spcBef>
                        <a:spcAft>
                          <a:spcPts val="1200"/>
                        </a:spcAft>
                        <a:buNone/>
                      </a:pPr>
                      <a:r>
                        <a:rPr lang="en" sz="4000" b="1" dirty="0">
                          <a:solidFill>
                            <a:srgbClr val="6AA84F"/>
                          </a:solidFill>
                          <a:latin typeface="Calibri"/>
                          <a:ea typeface="Calibri"/>
                          <a:cs typeface="Calibri"/>
                          <a:sym typeface="Calibri"/>
                        </a:rPr>
                        <a:t>SUCCESSES</a:t>
                      </a:r>
                      <a:endParaRPr sz="4000" dirty="0">
                        <a:solidFill>
                          <a:srgbClr val="6AA84F"/>
                        </a:solidFill>
                      </a:endParaRPr>
                    </a:p>
                  </a:txBody>
                  <a:tcPr marL="121900" marR="121900" marT="121900" marB="121900" anchor="ctr">
                    <a:lnL w="38100" cap="flat" cmpd="sng">
                      <a:solidFill>
                        <a:srgbClr val="6AA84F"/>
                      </a:solidFill>
                      <a:prstDash val="solid"/>
                      <a:round/>
                      <a:headEnd type="none" w="sm" len="sm"/>
                      <a:tailEnd type="none" w="sm" len="sm"/>
                    </a:lnL>
                    <a:lnR w="38100" cap="flat" cmpd="sng">
                      <a:solidFill>
                        <a:srgbClr val="6AA84F"/>
                      </a:solidFill>
                      <a:prstDash val="solid"/>
                      <a:round/>
                      <a:headEnd type="none" w="sm" len="sm"/>
                      <a:tailEnd type="none" w="sm" len="sm"/>
                    </a:lnR>
                    <a:lnT w="38100" cap="flat" cmpd="sng">
                      <a:solidFill>
                        <a:srgbClr val="6AA84F"/>
                      </a:solidFill>
                      <a:prstDash val="solid"/>
                      <a:round/>
                      <a:headEnd type="none" w="sm" len="sm"/>
                      <a:tailEnd type="none" w="sm" len="sm"/>
                    </a:lnT>
                    <a:lnB w="38100" cap="flat" cmpd="sng">
                      <a:solidFill>
                        <a:srgbClr val="6AA84F"/>
                      </a:solidFill>
                      <a:prstDash val="solid"/>
                      <a:round/>
                      <a:headEnd type="none" w="sm" len="sm"/>
                      <a:tailEnd type="none" w="sm" len="sm"/>
                    </a:lnB>
                  </a:tcPr>
                </a:tc>
                <a:extLst>
                  <a:ext uri="{0D108BD9-81ED-4DB2-BD59-A6C34878D82A}">
                    <a16:rowId xmlns:a16="http://schemas.microsoft.com/office/drawing/2014/main" val="10000"/>
                  </a:ext>
                </a:extLst>
              </a:tr>
              <a:tr h="3694265">
                <a:tc>
                  <a:txBody>
                    <a:bodyPr/>
                    <a:lstStyle/>
                    <a:p>
                      <a:pPr marL="457200" lvl="0" indent="-381000" algn="l" rtl="0">
                        <a:lnSpc>
                          <a:spcPct val="115000"/>
                        </a:lnSpc>
                        <a:spcBef>
                          <a:spcPts val="0"/>
                        </a:spcBef>
                        <a:spcAft>
                          <a:spcPts val="0"/>
                        </a:spcAft>
                        <a:buClr>
                          <a:schemeClr val="dk2"/>
                        </a:buClr>
                        <a:buSzPts val="2400"/>
                        <a:buChar char="●"/>
                      </a:pPr>
                      <a:r>
                        <a:rPr lang="en" sz="3200" b="1" dirty="0">
                          <a:solidFill>
                            <a:schemeClr val="dk2"/>
                          </a:solidFill>
                          <a:latin typeface="Calibri"/>
                          <a:ea typeface="Calibri"/>
                          <a:cs typeface="Calibri"/>
                          <a:sym typeface="Calibri"/>
                        </a:rPr>
                        <a:t>ESL Transfer-level Composition (TLC) with IGETC 1A/CSU A2 approval</a:t>
                      </a:r>
                      <a:endParaRPr sz="3200" b="1" dirty="0">
                        <a:solidFill>
                          <a:schemeClr val="dk2"/>
                        </a:solidFill>
                        <a:latin typeface="Calibri"/>
                        <a:ea typeface="Calibri"/>
                        <a:cs typeface="Calibri"/>
                        <a:sym typeface="Calibri"/>
                      </a:endParaRPr>
                    </a:p>
                    <a:p>
                      <a:pPr marL="914400" lvl="1" indent="-381000" algn="l" rtl="0">
                        <a:lnSpc>
                          <a:spcPct val="115000"/>
                        </a:lnSpc>
                        <a:spcBef>
                          <a:spcPts val="0"/>
                        </a:spcBef>
                        <a:spcAft>
                          <a:spcPts val="0"/>
                        </a:spcAft>
                        <a:buClr>
                          <a:schemeClr val="dk2"/>
                        </a:buClr>
                        <a:buSzPts val="2400"/>
                        <a:buFont typeface="Calibri"/>
                        <a:buChar char="○"/>
                      </a:pPr>
                      <a:r>
                        <a:rPr lang="en" sz="3200" dirty="0">
                          <a:solidFill>
                            <a:schemeClr val="dk2"/>
                          </a:solidFill>
                          <a:latin typeface="Calibri"/>
                          <a:ea typeface="Calibri"/>
                          <a:cs typeface="Calibri"/>
                          <a:sym typeface="Calibri"/>
                        </a:rPr>
                        <a:t>Small but mighty; affirmed by students</a:t>
                      </a:r>
                      <a:endParaRPr sz="3200" dirty="0">
                        <a:solidFill>
                          <a:schemeClr val="dk2"/>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Calibri"/>
                        <a:buChar char="●"/>
                      </a:pPr>
                      <a:r>
                        <a:rPr lang="en" sz="3200" b="1" dirty="0">
                          <a:solidFill>
                            <a:schemeClr val="dk2"/>
                          </a:solidFill>
                          <a:latin typeface="Calibri"/>
                          <a:ea typeface="Calibri"/>
                          <a:cs typeface="Calibri"/>
                          <a:sym typeface="Calibri"/>
                        </a:rPr>
                        <a:t>Growing recognition of ESL students as an equity population</a:t>
                      </a:r>
                      <a:endParaRPr sz="3200" b="1" dirty="0">
                        <a:solidFill>
                          <a:schemeClr val="dk2"/>
                        </a:solidFill>
                        <a:latin typeface="Calibri"/>
                        <a:ea typeface="Calibri"/>
                        <a:cs typeface="Calibri"/>
                        <a:sym typeface="Calibri"/>
                      </a:endParaRPr>
                    </a:p>
                    <a:p>
                      <a:pPr marL="457200" lvl="0" indent="0" algn="l" rtl="0">
                        <a:lnSpc>
                          <a:spcPct val="115000"/>
                        </a:lnSpc>
                        <a:spcBef>
                          <a:spcPts val="1200"/>
                        </a:spcBef>
                        <a:spcAft>
                          <a:spcPts val="1200"/>
                        </a:spcAft>
                        <a:buNone/>
                      </a:pPr>
                      <a:endParaRPr sz="2400" dirty="0"/>
                    </a:p>
                  </a:txBody>
                  <a:tcPr marL="121900" marR="121900" marT="121900" marB="121900">
                    <a:lnL w="38100" cap="flat" cmpd="sng">
                      <a:solidFill>
                        <a:srgbClr val="6AA84F"/>
                      </a:solidFill>
                      <a:prstDash val="solid"/>
                      <a:round/>
                      <a:headEnd type="none" w="sm" len="sm"/>
                      <a:tailEnd type="none" w="sm" len="sm"/>
                    </a:lnL>
                    <a:lnR w="38100" cap="flat" cmpd="sng">
                      <a:solidFill>
                        <a:srgbClr val="6AA84F"/>
                      </a:solidFill>
                      <a:prstDash val="solid"/>
                      <a:round/>
                      <a:headEnd type="none" w="sm" len="sm"/>
                      <a:tailEnd type="none" w="sm" len="sm"/>
                    </a:lnR>
                    <a:lnT w="38100" cap="flat" cmpd="sng">
                      <a:solidFill>
                        <a:srgbClr val="6AA84F"/>
                      </a:solidFill>
                      <a:prstDash val="solid"/>
                      <a:round/>
                      <a:headEnd type="none" w="sm" len="sm"/>
                      <a:tailEnd type="none" w="sm" len="sm"/>
                    </a:lnT>
                    <a:lnB w="38100" cap="flat" cmpd="sng">
                      <a:solidFill>
                        <a:srgbClr val="6AA84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929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6" name="Google Shape;136;p26"/>
          <p:cNvGraphicFramePr/>
          <p:nvPr>
            <p:extLst>
              <p:ext uri="{D42A27DB-BD31-4B8C-83A1-F6EECF244321}">
                <p14:modId xmlns:p14="http://schemas.microsoft.com/office/powerpoint/2010/main" val="738024178"/>
              </p:ext>
            </p:extLst>
          </p:nvPr>
        </p:nvGraphicFramePr>
        <p:xfrm>
          <a:off x="1669535" y="1690688"/>
          <a:ext cx="10046043" cy="4780403"/>
        </p:xfrm>
        <a:graphic>
          <a:graphicData uri="http://schemas.openxmlformats.org/drawingml/2006/table">
            <a:tbl>
              <a:tblPr>
                <a:noFill/>
              </a:tblPr>
              <a:tblGrid>
                <a:gridCol w="10046043">
                  <a:extLst>
                    <a:ext uri="{9D8B030D-6E8A-4147-A177-3AD203B41FA5}">
                      <a16:colId xmlns:a16="http://schemas.microsoft.com/office/drawing/2014/main" val="20000"/>
                    </a:ext>
                  </a:extLst>
                </a:gridCol>
              </a:tblGrid>
              <a:tr h="1119493">
                <a:tc>
                  <a:txBody>
                    <a:bodyPr/>
                    <a:lstStyle/>
                    <a:p>
                      <a:pPr marL="0" lvl="0" indent="0" algn="ctr" rtl="0">
                        <a:lnSpc>
                          <a:spcPct val="115000"/>
                        </a:lnSpc>
                        <a:spcBef>
                          <a:spcPts val="0"/>
                        </a:spcBef>
                        <a:spcAft>
                          <a:spcPts val="1200"/>
                        </a:spcAft>
                        <a:buNone/>
                      </a:pPr>
                      <a:r>
                        <a:rPr lang="en" sz="4000" b="1" dirty="0">
                          <a:solidFill>
                            <a:schemeClr val="dk1"/>
                          </a:solidFill>
                          <a:latin typeface="Calibri"/>
                          <a:ea typeface="Calibri"/>
                          <a:cs typeface="Calibri"/>
                          <a:sym typeface="Calibri"/>
                        </a:rPr>
                        <a:t>CHALLENGES</a:t>
                      </a:r>
                      <a:endParaRPr sz="4000" dirty="0">
                        <a:solidFill>
                          <a:schemeClr val="dk1"/>
                        </a:solidFill>
                      </a:endParaRPr>
                    </a:p>
                  </a:txBody>
                  <a:tcPr marL="121900" marR="121900" marT="121900" marB="121900" anchor="ctr">
                    <a:lnL w="38100" cap="flat" cmpd="sng">
                      <a:solidFill>
                        <a:srgbClr val="6AA84F"/>
                      </a:solidFill>
                      <a:prstDash val="solid"/>
                      <a:round/>
                      <a:headEnd type="none" w="sm" len="sm"/>
                      <a:tailEnd type="none" w="sm" len="sm"/>
                    </a:lnL>
                    <a:lnR w="38100" cap="flat" cmpd="sng">
                      <a:solidFill>
                        <a:srgbClr val="6AA84F"/>
                      </a:solidFill>
                      <a:prstDash val="solid"/>
                      <a:round/>
                      <a:headEnd type="none" w="sm" len="sm"/>
                      <a:tailEnd type="none" w="sm" len="sm"/>
                    </a:lnR>
                    <a:lnT w="38100" cap="flat" cmpd="sng">
                      <a:solidFill>
                        <a:srgbClr val="6AA84F"/>
                      </a:solidFill>
                      <a:prstDash val="solid"/>
                      <a:round/>
                      <a:headEnd type="none" w="sm" len="sm"/>
                      <a:tailEnd type="none" w="sm" len="sm"/>
                    </a:lnT>
                    <a:lnB w="38100" cap="flat" cmpd="sng">
                      <a:solidFill>
                        <a:srgbClr val="6AA84F"/>
                      </a:solidFill>
                      <a:prstDash val="solid"/>
                      <a:round/>
                      <a:headEnd type="none" w="sm" len="sm"/>
                      <a:tailEnd type="none" w="sm" len="sm"/>
                    </a:lnB>
                  </a:tcPr>
                </a:tc>
                <a:extLst>
                  <a:ext uri="{0D108BD9-81ED-4DB2-BD59-A6C34878D82A}">
                    <a16:rowId xmlns:a16="http://schemas.microsoft.com/office/drawing/2014/main" val="10000"/>
                  </a:ext>
                </a:extLst>
              </a:tr>
              <a:tr h="3660910">
                <a:tc>
                  <a:txBody>
                    <a:bodyPr/>
                    <a:lstStyle/>
                    <a:p>
                      <a:pPr marL="457200" lvl="0" indent="-381000" algn="l" rtl="0">
                        <a:lnSpc>
                          <a:spcPct val="150000"/>
                        </a:lnSpc>
                        <a:spcBef>
                          <a:spcPts val="0"/>
                        </a:spcBef>
                        <a:spcAft>
                          <a:spcPts val="0"/>
                        </a:spcAft>
                        <a:buClr>
                          <a:schemeClr val="dk2"/>
                        </a:buClr>
                        <a:buSzPts val="2400"/>
                        <a:buChar char="●"/>
                      </a:pPr>
                      <a:r>
                        <a:rPr lang="en" sz="3200" dirty="0">
                          <a:solidFill>
                            <a:schemeClr val="dk1"/>
                          </a:solidFill>
                          <a:latin typeface="Calibri"/>
                          <a:ea typeface="Calibri"/>
                          <a:cs typeface="Calibri"/>
                          <a:sym typeface="Calibri"/>
                        </a:rPr>
                        <a:t>Uncertainty of ESL Placement</a:t>
                      </a:r>
                      <a:endParaRPr sz="3200" dirty="0">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 sz="3200" dirty="0">
                          <a:solidFill>
                            <a:schemeClr val="dk1"/>
                          </a:solidFill>
                          <a:latin typeface="Calibri"/>
                          <a:ea typeface="Calibri"/>
                          <a:cs typeface="Calibri"/>
                          <a:sym typeface="Calibri"/>
                        </a:rPr>
                        <a:t>Declining Enrollment in Credit ESL Courses</a:t>
                      </a:r>
                      <a:endParaRPr sz="3200" dirty="0">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 sz="3200" dirty="0">
                          <a:solidFill>
                            <a:schemeClr val="dk1"/>
                          </a:solidFill>
                          <a:latin typeface="Calibri"/>
                          <a:ea typeface="Calibri"/>
                          <a:cs typeface="Calibri"/>
                          <a:sym typeface="Calibri"/>
                        </a:rPr>
                        <a:t>Over / Under</a:t>
                      </a:r>
                      <a:r>
                        <a:rPr lang="en-US" sz="3200" dirty="0">
                          <a:solidFill>
                            <a:schemeClr val="dk1"/>
                          </a:solidFill>
                          <a:latin typeface="Calibri"/>
                          <a:ea typeface="Calibri"/>
                          <a:cs typeface="Calibri"/>
                          <a:sym typeface="Calibri"/>
                        </a:rPr>
                        <a:t>-</a:t>
                      </a:r>
                      <a:r>
                        <a:rPr lang="en" sz="3200" dirty="0">
                          <a:solidFill>
                            <a:schemeClr val="dk1"/>
                          </a:solidFill>
                          <a:latin typeface="Calibri"/>
                          <a:ea typeface="Calibri"/>
                          <a:cs typeface="Calibri"/>
                          <a:sym typeface="Calibri"/>
                        </a:rPr>
                        <a:t>placement of ELL students</a:t>
                      </a:r>
                      <a:endParaRPr sz="3200" dirty="0">
                        <a:solidFill>
                          <a:schemeClr val="dk2"/>
                        </a:solidFill>
                      </a:endParaRPr>
                    </a:p>
                    <a:p>
                      <a:pPr marL="0" lvl="0" indent="0" algn="l" rtl="0">
                        <a:lnSpc>
                          <a:spcPct val="115000"/>
                        </a:lnSpc>
                        <a:spcBef>
                          <a:spcPts val="1200"/>
                        </a:spcBef>
                        <a:spcAft>
                          <a:spcPts val="1200"/>
                        </a:spcAft>
                        <a:buNone/>
                      </a:pPr>
                      <a:endParaRPr sz="2400" dirty="0"/>
                    </a:p>
                  </a:txBody>
                  <a:tcPr marL="121900" marR="121900" marT="121900" marB="121900">
                    <a:lnL w="38100" cap="flat" cmpd="sng">
                      <a:solidFill>
                        <a:srgbClr val="6AA84F"/>
                      </a:solidFill>
                      <a:prstDash val="solid"/>
                      <a:round/>
                      <a:headEnd type="none" w="sm" len="sm"/>
                      <a:tailEnd type="none" w="sm" len="sm"/>
                    </a:lnL>
                    <a:lnR w="38100" cap="flat" cmpd="sng">
                      <a:solidFill>
                        <a:srgbClr val="6AA84F"/>
                      </a:solidFill>
                      <a:prstDash val="solid"/>
                      <a:round/>
                      <a:headEnd type="none" w="sm" len="sm"/>
                      <a:tailEnd type="none" w="sm" len="sm"/>
                    </a:lnR>
                    <a:lnT w="38100" cap="flat" cmpd="sng">
                      <a:solidFill>
                        <a:srgbClr val="6AA84F"/>
                      </a:solidFill>
                      <a:prstDash val="solid"/>
                      <a:round/>
                      <a:headEnd type="none" w="sm" len="sm"/>
                      <a:tailEnd type="none" w="sm" len="sm"/>
                    </a:lnT>
                    <a:lnB w="38100" cap="flat" cmpd="sng">
                      <a:solidFill>
                        <a:srgbClr val="6AA84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29;p25">
            <a:extLst>
              <a:ext uri="{FF2B5EF4-FFF2-40B4-BE49-F238E27FC236}">
                <a16:creationId xmlns:a16="http://schemas.microsoft.com/office/drawing/2014/main" id="{2F42DDE7-1042-E54E-BC72-1BD34218FB36}"/>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154952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2" name="Google Shape;142;p27"/>
          <p:cNvGraphicFramePr/>
          <p:nvPr>
            <p:extLst>
              <p:ext uri="{D42A27DB-BD31-4B8C-83A1-F6EECF244321}">
                <p14:modId xmlns:p14="http://schemas.microsoft.com/office/powerpoint/2010/main" val="38986593"/>
              </p:ext>
            </p:extLst>
          </p:nvPr>
        </p:nvGraphicFramePr>
        <p:xfrm>
          <a:off x="1817581" y="2059140"/>
          <a:ext cx="9652000" cy="3606466"/>
        </p:xfrm>
        <a:graphic>
          <a:graphicData uri="http://schemas.openxmlformats.org/drawingml/2006/table">
            <a:tbl>
              <a:tblPr>
                <a:noFill/>
              </a:tblPr>
              <a:tblGrid>
                <a:gridCol w="9652000">
                  <a:extLst>
                    <a:ext uri="{9D8B030D-6E8A-4147-A177-3AD203B41FA5}">
                      <a16:colId xmlns:a16="http://schemas.microsoft.com/office/drawing/2014/main" val="20000"/>
                    </a:ext>
                  </a:extLst>
                </a:gridCol>
              </a:tblGrid>
              <a:tr h="1653632">
                <a:tc>
                  <a:txBody>
                    <a:bodyPr/>
                    <a:lstStyle/>
                    <a:p>
                      <a:pPr marL="0" lvl="0" indent="0" algn="ctr" rtl="0">
                        <a:lnSpc>
                          <a:spcPct val="115000"/>
                        </a:lnSpc>
                        <a:spcBef>
                          <a:spcPts val="0"/>
                        </a:spcBef>
                        <a:spcAft>
                          <a:spcPts val="0"/>
                        </a:spcAft>
                        <a:buNone/>
                      </a:pPr>
                      <a:r>
                        <a:rPr lang="en" sz="4000" b="1" dirty="0">
                          <a:solidFill>
                            <a:schemeClr val="dk1"/>
                          </a:solidFill>
                          <a:latin typeface="Calibri"/>
                          <a:ea typeface="Calibri"/>
                          <a:cs typeface="Calibri"/>
                          <a:sym typeface="Calibri"/>
                        </a:rPr>
                        <a:t>CHALLENGE</a:t>
                      </a:r>
                      <a:r>
                        <a:rPr lang="en" sz="3500" b="1" dirty="0">
                          <a:solidFill>
                            <a:schemeClr val="dk1"/>
                          </a:solidFill>
                          <a:latin typeface="Calibri"/>
                          <a:ea typeface="Calibri"/>
                          <a:cs typeface="Calibri"/>
                          <a:sym typeface="Calibri"/>
                        </a:rPr>
                        <a:t>:  </a:t>
                      </a:r>
                      <a:endParaRPr sz="3500" b="1" dirty="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3500" dirty="0">
                          <a:solidFill>
                            <a:schemeClr val="dk1"/>
                          </a:solidFill>
                          <a:latin typeface="Calibri"/>
                          <a:ea typeface="Calibri"/>
                          <a:cs typeface="Calibri"/>
                          <a:sym typeface="Calibri"/>
                        </a:rPr>
                        <a:t>Uncertainty of ESL Placement</a:t>
                      </a:r>
                      <a:endParaRPr sz="24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895816">
                <a:tc>
                  <a:txBody>
                    <a:bodyPr/>
                    <a:lstStyle/>
                    <a:p>
                      <a:pPr marL="0" lvl="0" indent="0" algn="l" rtl="0">
                        <a:lnSpc>
                          <a:spcPct val="115000"/>
                        </a:lnSpc>
                        <a:spcBef>
                          <a:spcPts val="0"/>
                        </a:spcBef>
                        <a:spcAft>
                          <a:spcPts val="0"/>
                        </a:spcAft>
                        <a:buNone/>
                      </a:pPr>
                      <a:r>
                        <a:rPr lang="en" sz="2900" b="1" dirty="0">
                          <a:solidFill>
                            <a:schemeClr val="dk1"/>
                          </a:solidFill>
                          <a:latin typeface="Calibri"/>
                          <a:ea typeface="Calibri"/>
                          <a:cs typeface="Calibri"/>
                          <a:sym typeface="Calibri"/>
                        </a:rPr>
                        <a:t>Support Needed: </a:t>
                      </a:r>
                      <a:r>
                        <a:rPr lang="en" sz="2700" dirty="0">
                          <a:solidFill>
                            <a:schemeClr val="dk1"/>
                          </a:solidFill>
                          <a:latin typeface="Calibri"/>
                          <a:ea typeface="Calibri"/>
                          <a:cs typeface="Calibri"/>
                          <a:sym typeface="Calibri"/>
                        </a:rPr>
                        <a:t>Clear, timely guidance from the CCCCO</a:t>
                      </a:r>
                      <a:endParaRPr sz="2700" dirty="0">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700" dirty="0">
                          <a:solidFill>
                            <a:schemeClr val="dk1"/>
                          </a:solidFill>
                          <a:latin typeface="Calibri"/>
                          <a:ea typeface="Calibri"/>
                          <a:cs typeface="Calibri"/>
                          <a:sym typeface="Calibri"/>
                        </a:rPr>
                        <a:t>Approved ESL Assessment tools</a:t>
                      </a:r>
                      <a:endParaRPr sz="27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700" dirty="0">
                          <a:solidFill>
                            <a:schemeClr val="dk1"/>
                          </a:solidFill>
                          <a:latin typeface="Calibri"/>
                          <a:ea typeface="Calibri"/>
                          <a:cs typeface="Calibri"/>
                          <a:sym typeface="Calibri"/>
                        </a:rPr>
                        <a:t>Successful Placement Models</a:t>
                      </a:r>
                      <a:endParaRPr sz="2400" dirty="0"/>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 name="Google Shape;129;p25">
            <a:extLst>
              <a:ext uri="{FF2B5EF4-FFF2-40B4-BE49-F238E27FC236}">
                <a16:creationId xmlns:a16="http://schemas.microsoft.com/office/drawing/2014/main" id="{A1897DFA-4A6F-DF46-B95E-7266876698EE}"/>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214565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Description</a:t>
            </a:r>
            <a:endParaRPr/>
          </a:p>
        </p:txBody>
      </p:sp>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marL="0" indent="0">
              <a:lnSpc>
                <a:spcPct val="110000"/>
              </a:lnSpc>
              <a:spcBef>
                <a:spcPts val="0"/>
              </a:spcBef>
              <a:spcAft>
                <a:spcPts val="400"/>
              </a:spcAft>
              <a:buNone/>
            </a:pPr>
            <a:r>
              <a:rPr lang="en" dirty="0">
                <a:latin typeface="+mn-lt"/>
              </a:rPr>
              <a:t>Equitable Placement is key to student success as they begin their college experience. With AB 705 being fully implemented for English and mathematics in Fall 2019, longer at some colleges, it is time to investigate college implementations to determine whether they are closing long standing equity gaps and optimizing student success. The ASCCC Guided Pathways Task Force examined local and statewide data and have reported their findings in the Academic Senate White Paper, Optimizing Student Success: A Report on Placement in English and Mathematics Pathways, and recently collected responses to an ASCCC survey intended to capture faculty perceptions of local AB 705 implementation. Join this session to explore data and findings presented in the ASCCC paper and survey along with research from other system stakeholders. Together presenters and attendees will share successes, discuss solutions to challenges, and innovations to optimize student success.</a:t>
            </a:r>
            <a:endParaRPr dirty="0">
              <a:latin typeface="+mn-lt"/>
            </a:endParaRPr>
          </a:p>
        </p:txBody>
      </p:sp>
    </p:spTree>
    <p:extLst>
      <p:ext uri="{BB962C8B-B14F-4D97-AF65-F5344CB8AC3E}">
        <p14:creationId xmlns:p14="http://schemas.microsoft.com/office/powerpoint/2010/main" val="59357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8" name="Google Shape;148;p28"/>
          <p:cNvGraphicFramePr/>
          <p:nvPr>
            <p:extLst>
              <p:ext uri="{D42A27DB-BD31-4B8C-83A1-F6EECF244321}">
                <p14:modId xmlns:p14="http://schemas.microsoft.com/office/powerpoint/2010/main" val="3940375096"/>
              </p:ext>
            </p:extLst>
          </p:nvPr>
        </p:nvGraphicFramePr>
        <p:xfrm>
          <a:off x="1834998" y="1690688"/>
          <a:ext cx="9652000" cy="4560524"/>
        </p:xfrm>
        <a:graphic>
          <a:graphicData uri="http://schemas.openxmlformats.org/drawingml/2006/table">
            <a:tbl>
              <a:tblPr>
                <a:noFill/>
              </a:tblPr>
              <a:tblGrid>
                <a:gridCol w="9652000">
                  <a:extLst>
                    <a:ext uri="{9D8B030D-6E8A-4147-A177-3AD203B41FA5}">
                      <a16:colId xmlns:a16="http://schemas.microsoft.com/office/drawing/2014/main" val="20000"/>
                    </a:ext>
                  </a:extLst>
                </a:gridCol>
              </a:tblGrid>
              <a:tr h="1776724">
                <a:tc>
                  <a:txBody>
                    <a:bodyPr/>
                    <a:lstStyle/>
                    <a:p>
                      <a:pPr marL="0" lvl="0" indent="0" algn="ctr" rtl="0">
                        <a:lnSpc>
                          <a:spcPct val="115000"/>
                        </a:lnSpc>
                        <a:spcBef>
                          <a:spcPts val="0"/>
                        </a:spcBef>
                        <a:spcAft>
                          <a:spcPts val="0"/>
                        </a:spcAft>
                        <a:buNone/>
                      </a:pPr>
                      <a:r>
                        <a:rPr lang="en" sz="4000" b="1" dirty="0">
                          <a:solidFill>
                            <a:schemeClr val="dk1"/>
                          </a:solidFill>
                          <a:latin typeface="Calibri"/>
                          <a:ea typeface="Calibri"/>
                          <a:cs typeface="Calibri"/>
                          <a:sym typeface="Calibri"/>
                        </a:rPr>
                        <a:t>CHALLENGE</a:t>
                      </a:r>
                      <a:r>
                        <a:rPr lang="en" sz="3500" b="1" dirty="0">
                          <a:solidFill>
                            <a:schemeClr val="dk1"/>
                          </a:solidFill>
                          <a:latin typeface="Calibri"/>
                          <a:ea typeface="Calibri"/>
                          <a:cs typeface="Calibri"/>
                          <a:sym typeface="Calibri"/>
                        </a:rPr>
                        <a:t>:</a:t>
                      </a:r>
                      <a:endParaRPr sz="3500" b="1" dirty="0">
                        <a:solidFill>
                          <a:schemeClr val="dk1"/>
                        </a:solidFill>
                        <a:latin typeface="Calibri"/>
                        <a:ea typeface="Calibri"/>
                        <a:cs typeface="Calibri"/>
                        <a:sym typeface="Calibri"/>
                      </a:endParaRPr>
                    </a:p>
                    <a:p>
                      <a:pPr marL="0" lvl="0" indent="0" algn="ctr" rtl="0">
                        <a:lnSpc>
                          <a:spcPct val="115000"/>
                        </a:lnSpc>
                        <a:spcBef>
                          <a:spcPts val="1200"/>
                        </a:spcBef>
                        <a:spcAft>
                          <a:spcPts val="0"/>
                        </a:spcAft>
                        <a:buNone/>
                      </a:pPr>
                      <a:r>
                        <a:rPr lang="en" sz="3500" dirty="0" err="1">
                          <a:solidFill>
                            <a:schemeClr val="dk1"/>
                          </a:solidFill>
                          <a:latin typeface="Calibri"/>
                          <a:ea typeface="Calibri"/>
                          <a:cs typeface="Calibri"/>
                          <a:sym typeface="Calibri"/>
                        </a:rPr>
                        <a:t>Overplacement</a:t>
                      </a:r>
                      <a:r>
                        <a:rPr lang="en" sz="3500" dirty="0">
                          <a:solidFill>
                            <a:schemeClr val="dk1"/>
                          </a:solidFill>
                          <a:latin typeface="Calibri"/>
                          <a:ea typeface="Calibri"/>
                          <a:cs typeface="Calibri"/>
                          <a:sym typeface="Calibri"/>
                        </a:rPr>
                        <a:t> / </a:t>
                      </a:r>
                      <a:r>
                        <a:rPr lang="en" sz="3500" dirty="0" err="1">
                          <a:solidFill>
                            <a:schemeClr val="dk1"/>
                          </a:solidFill>
                          <a:latin typeface="Calibri"/>
                          <a:ea typeface="Calibri"/>
                          <a:cs typeface="Calibri"/>
                          <a:sym typeface="Calibri"/>
                        </a:rPr>
                        <a:t>Underplacement</a:t>
                      </a:r>
                      <a:r>
                        <a:rPr lang="en" sz="3500" dirty="0">
                          <a:solidFill>
                            <a:schemeClr val="dk1"/>
                          </a:solidFill>
                          <a:latin typeface="Calibri"/>
                          <a:ea typeface="Calibri"/>
                          <a:cs typeface="Calibri"/>
                          <a:sym typeface="Calibri"/>
                        </a:rPr>
                        <a:t> of ELLs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783800">
                <a:tc>
                  <a:txBody>
                    <a:bodyPr/>
                    <a:lstStyle/>
                    <a:p>
                      <a:pPr marL="0" lvl="0" indent="0" algn="ctr" rtl="0">
                        <a:lnSpc>
                          <a:spcPct val="115000"/>
                        </a:lnSpc>
                        <a:spcBef>
                          <a:spcPts val="0"/>
                        </a:spcBef>
                        <a:spcAft>
                          <a:spcPts val="0"/>
                        </a:spcAft>
                        <a:buNone/>
                      </a:pPr>
                      <a:r>
                        <a:rPr lang="en" sz="2900" b="1" dirty="0">
                          <a:solidFill>
                            <a:schemeClr val="dk1"/>
                          </a:solidFill>
                          <a:latin typeface="Calibri"/>
                          <a:ea typeface="Calibri"/>
                          <a:cs typeface="Calibri"/>
                          <a:sym typeface="Calibri"/>
                        </a:rPr>
                        <a:t>Support Needed: </a:t>
                      </a:r>
                      <a:endParaRPr sz="2900" b="1" dirty="0">
                        <a:solidFill>
                          <a:schemeClr val="dk1"/>
                        </a:solidFill>
                        <a:latin typeface="Calibri"/>
                        <a:ea typeface="Calibri"/>
                        <a:cs typeface="Calibri"/>
                        <a:sym typeface="Calibri"/>
                      </a:endParaRPr>
                    </a:p>
                    <a:p>
                      <a:pPr marL="457200" lvl="0" indent="-355600" algn="l" rtl="0">
                        <a:lnSpc>
                          <a:spcPct val="115000"/>
                        </a:lnSpc>
                        <a:spcBef>
                          <a:spcPts val="1200"/>
                        </a:spcBef>
                        <a:spcAft>
                          <a:spcPts val="0"/>
                        </a:spcAft>
                        <a:buClr>
                          <a:schemeClr val="dk1"/>
                        </a:buClr>
                        <a:buSzPts val="2000"/>
                        <a:buFont typeface="Calibri"/>
                        <a:buChar char="●"/>
                      </a:pPr>
                      <a:r>
                        <a:rPr lang="en" sz="2700" dirty="0">
                          <a:solidFill>
                            <a:schemeClr val="dk1"/>
                          </a:solidFill>
                          <a:latin typeface="Calibri"/>
                          <a:ea typeface="Calibri"/>
                          <a:cs typeface="Calibri"/>
                          <a:sym typeface="Calibri"/>
                        </a:rPr>
                        <a:t>Specialized Counselors, Assessment / Onboarding staff for ESL</a:t>
                      </a:r>
                      <a:endParaRPr sz="27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700" dirty="0">
                          <a:solidFill>
                            <a:schemeClr val="dk1"/>
                          </a:solidFill>
                          <a:latin typeface="Calibri"/>
                          <a:ea typeface="Calibri"/>
                          <a:cs typeface="Calibri"/>
                          <a:sym typeface="Calibri"/>
                        </a:rPr>
                        <a:t>Collaboration between ESL &amp; English departments</a:t>
                      </a:r>
                      <a:endParaRPr sz="27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700" dirty="0">
                          <a:solidFill>
                            <a:schemeClr val="dk1"/>
                          </a:solidFill>
                          <a:latin typeface="Calibri"/>
                          <a:ea typeface="Calibri"/>
                          <a:cs typeface="Calibri"/>
                          <a:sym typeface="Calibri"/>
                        </a:rPr>
                        <a:t>Clarity around how to direct students to ESL or English</a:t>
                      </a:r>
                      <a:endParaRPr sz="2700" dirty="0">
                        <a:solidFill>
                          <a:schemeClr val="dk1"/>
                        </a:solidFill>
                        <a:latin typeface="Calibri"/>
                        <a:ea typeface="Calibri"/>
                        <a:cs typeface="Calibri"/>
                        <a:sym typeface="Calibri"/>
                      </a:endParaRPr>
                    </a:p>
                    <a:p>
                      <a:pPr marL="914400" lvl="1" indent="-342900" algn="l" rtl="0">
                        <a:lnSpc>
                          <a:spcPct val="115000"/>
                        </a:lnSpc>
                        <a:spcBef>
                          <a:spcPts val="0"/>
                        </a:spcBef>
                        <a:spcAft>
                          <a:spcPts val="0"/>
                        </a:spcAft>
                        <a:buClr>
                          <a:schemeClr val="dk1"/>
                        </a:buClr>
                        <a:buSzPts val="1800"/>
                        <a:buFont typeface="Calibri"/>
                        <a:buChar char="○"/>
                      </a:pPr>
                      <a:r>
                        <a:rPr lang="en" sz="2400" dirty="0">
                          <a:solidFill>
                            <a:schemeClr val="dk1"/>
                          </a:solidFill>
                          <a:latin typeface="Calibri"/>
                          <a:ea typeface="Calibri"/>
                          <a:cs typeface="Calibri"/>
                          <a:sym typeface="Calibri"/>
                        </a:rPr>
                        <a:t>Students bringing translators to ask for clearance for English</a:t>
                      </a:r>
                      <a:endParaRPr sz="2400" dirty="0">
                        <a:solidFill>
                          <a:schemeClr val="dk1"/>
                        </a:solidFill>
                        <a:latin typeface="Calibri"/>
                        <a:ea typeface="Calibri"/>
                        <a:cs typeface="Calibri"/>
                        <a:sym typeface="Calibri"/>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29;p25">
            <a:extLst>
              <a:ext uri="{FF2B5EF4-FFF2-40B4-BE49-F238E27FC236}">
                <a16:creationId xmlns:a16="http://schemas.microsoft.com/office/drawing/2014/main" id="{AB125A8A-36DA-7943-9F48-1214C9288B8C}"/>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115319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4" name="Google Shape;154;p29"/>
          <p:cNvGraphicFramePr/>
          <p:nvPr>
            <p:extLst>
              <p:ext uri="{D42A27DB-BD31-4B8C-83A1-F6EECF244321}">
                <p14:modId xmlns:p14="http://schemas.microsoft.com/office/powerpoint/2010/main" val="3844385393"/>
              </p:ext>
            </p:extLst>
          </p:nvPr>
        </p:nvGraphicFramePr>
        <p:xfrm>
          <a:off x="1684404" y="1628503"/>
          <a:ext cx="10226374" cy="4789325"/>
        </p:xfrm>
        <a:graphic>
          <a:graphicData uri="http://schemas.openxmlformats.org/drawingml/2006/table">
            <a:tbl>
              <a:tblPr>
                <a:noFill/>
              </a:tblPr>
              <a:tblGrid>
                <a:gridCol w="10226374">
                  <a:extLst>
                    <a:ext uri="{9D8B030D-6E8A-4147-A177-3AD203B41FA5}">
                      <a16:colId xmlns:a16="http://schemas.microsoft.com/office/drawing/2014/main" val="20000"/>
                    </a:ext>
                  </a:extLst>
                </a:gridCol>
              </a:tblGrid>
              <a:tr h="1699530">
                <a:tc>
                  <a:txBody>
                    <a:bodyPr/>
                    <a:lstStyle/>
                    <a:p>
                      <a:pPr marL="0" lvl="0" indent="0" algn="ctr" rtl="0">
                        <a:lnSpc>
                          <a:spcPct val="115000"/>
                        </a:lnSpc>
                        <a:spcBef>
                          <a:spcPts val="0"/>
                        </a:spcBef>
                        <a:spcAft>
                          <a:spcPts val="0"/>
                        </a:spcAft>
                        <a:buNone/>
                      </a:pPr>
                      <a:r>
                        <a:rPr lang="en" sz="4000" b="1" dirty="0">
                          <a:solidFill>
                            <a:schemeClr val="dk1"/>
                          </a:solidFill>
                          <a:latin typeface="Calibri"/>
                          <a:ea typeface="Calibri"/>
                          <a:cs typeface="Calibri"/>
                          <a:sym typeface="Calibri"/>
                        </a:rPr>
                        <a:t>CHALLENGE</a:t>
                      </a:r>
                      <a:r>
                        <a:rPr lang="en" sz="3500" b="1" dirty="0">
                          <a:solidFill>
                            <a:schemeClr val="dk1"/>
                          </a:solidFill>
                          <a:latin typeface="Calibri"/>
                          <a:ea typeface="Calibri"/>
                          <a:cs typeface="Calibri"/>
                          <a:sym typeface="Calibri"/>
                        </a:rPr>
                        <a:t>:  </a:t>
                      </a:r>
                      <a:endParaRPr sz="3500" b="1" dirty="0">
                        <a:solidFill>
                          <a:schemeClr val="dk1"/>
                        </a:solidFill>
                        <a:latin typeface="Calibri"/>
                        <a:ea typeface="Calibri"/>
                        <a:cs typeface="Calibri"/>
                        <a:sym typeface="Calibri"/>
                      </a:endParaRPr>
                    </a:p>
                    <a:p>
                      <a:pPr marL="0" lvl="0" indent="0" algn="ctr" rtl="0">
                        <a:lnSpc>
                          <a:spcPct val="115000"/>
                        </a:lnSpc>
                        <a:spcBef>
                          <a:spcPts val="1200"/>
                        </a:spcBef>
                        <a:spcAft>
                          <a:spcPts val="0"/>
                        </a:spcAft>
                        <a:buNone/>
                      </a:pPr>
                      <a:r>
                        <a:rPr lang="en" sz="3500" dirty="0" err="1">
                          <a:solidFill>
                            <a:schemeClr val="dk1"/>
                          </a:solidFill>
                          <a:latin typeface="Calibri"/>
                          <a:ea typeface="Calibri"/>
                          <a:cs typeface="Calibri"/>
                          <a:sym typeface="Calibri"/>
                        </a:rPr>
                        <a:t>Overplacement</a:t>
                      </a:r>
                      <a:r>
                        <a:rPr lang="en" sz="3500" dirty="0">
                          <a:solidFill>
                            <a:schemeClr val="dk1"/>
                          </a:solidFill>
                          <a:latin typeface="Calibri"/>
                          <a:ea typeface="Calibri"/>
                          <a:cs typeface="Calibri"/>
                          <a:sym typeface="Calibri"/>
                        </a:rPr>
                        <a:t> / </a:t>
                      </a:r>
                      <a:r>
                        <a:rPr lang="en" sz="3500" dirty="0" err="1">
                          <a:solidFill>
                            <a:schemeClr val="dk1"/>
                          </a:solidFill>
                          <a:latin typeface="Calibri"/>
                          <a:ea typeface="Calibri"/>
                          <a:cs typeface="Calibri"/>
                          <a:sym typeface="Calibri"/>
                        </a:rPr>
                        <a:t>Underplacement</a:t>
                      </a:r>
                      <a:r>
                        <a:rPr lang="en" sz="3500" dirty="0">
                          <a:solidFill>
                            <a:schemeClr val="dk1"/>
                          </a:solidFill>
                          <a:latin typeface="Calibri"/>
                          <a:ea typeface="Calibri"/>
                          <a:cs typeface="Calibri"/>
                          <a:sym typeface="Calibri"/>
                        </a:rPr>
                        <a:t> of ELLs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078675">
                <a:tc>
                  <a:txBody>
                    <a:bodyPr/>
                    <a:lstStyle/>
                    <a:p>
                      <a:pPr marL="0" lvl="0" indent="0" algn="l" rtl="0">
                        <a:lnSpc>
                          <a:spcPct val="115000"/>
                        </a:lnSpc>
                        <a:spcBef>
                          <a:spcPts val="0"/>
                        </a:spcBef>
                        <a:spcAft>
                          <a:spcPts val="0"/>
                        </a:spcAft>
                        <a:buNone/>
                      </a:pPr>
                      <a:r>
                        <a:rPr lang="en" sz="2000" dirty="0">
                          <a:solidFill>
                            <a:srgbClr val="333E48"/>
                          </a:solidFill>
                          <a:latin typeface="Calibri"/>
                          <a:ea typeface="Calibri"/>
                          <a:cs typeface="Calibri"/>
                          <a:sym typeface="Calibri"/>
                        </a:rPr>
                        <a:t>“Some students are initially happy because they do not need to take so many ESL classes. Others have come back asking for placement in an ESL class because English 1 is too hard for them. Still others are very frustrated because the wanted to know their true English level only to find out that there is no assessment available to them. In my ESL ... class, a high school math and physics teacher from ... Iraq, expressed equal frustration about not being able to get an accurate math placement. He said that it was like going to the doctor to get your cholesterol checked, only to have the doctor ask, “How do you feel?” and then send you on your way without drawing any blood.”</a:t>
                      </a:r>
                      <a:endParaRPr sz="2000" dirty="0">
                        <a:solidFill>
                          <a:schemeClr val="dk1"/>
                        </a:solidFill>
                        <a:latin typeface="Calibri"/>
                        <a:ea typeface="Calibri"/>
                        <a:cs typeface="Calibri"/>
                        <a:sym typeface="Calibri"/>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 name="Google Shape;129;p25">
            <a:extLst>
              <a:ext uri="{FF2B5EF4-FFF2-40B4-BE49-F238E27FC236}">
                <a16:creationId xmlns:a16="http://schemas.microsoft.com/office/drawing/2014/main" id="{CB6DE371-5ACC-9343-88B2-B9E81ACAD38F}"/>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114966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60" name="Google Shape;160;p30"/>
          <p:cNvGraphicFramePr/>
          <p:nvPr>
            <p:extLst>
              <p:ext uri="{D42A27DB-BD31-4B8C-83A1-F6EECF244321}">
                <p14:modId xmlns:p14="http://schemas.microsoft.com/office/powerpoint/2010/main" val="1668547513"/>
              </p:ext>
            </p:extLst>
          </p:nvPr>
        </p:nvGraphicFramePr>
        <p:xfrm>
          <a:off x="1678246" y="1605150"/>
          <a:ext cx="10313458" cy="4887725"/>
        </p:xfrm>
        <a:graphic>
          <a:graphicData uri="http://schemas.openxmlformats.org/drawingml/2006/table">
            <a:tbl>
              <a:tblPr>
                <a:noFill/>
              </a:tblPr>
              <a:tblGrid>
                <a:gridCol w="10313458">
                  <a:extLst>
                    <a:ext uri="{9D8B030D-6E8A-4147-A177-3AD203B41FA5}">
                      <a16:colId xmlns:a16="http://schemas.microsoft.com/office/drawing/2014/main" val="20000"/>
                    </a:ext>
                  </a:extLst>
                </a:gridCol>
              </a:tblGrid>
              <a:tr h="1714411">
                <a:tc>
                  <a:txBody>
                    <a:bodyPr/>
                    <a:lstStyle/>
                    <a:p>
                      <a:pPr marL="0" lvl="0" indent="0" algn="ctr" rtl="0">
                        <a:lnSpc>
                          <a:spcPct val="115000"/>
                        </a:lnSpc>
                        <a:spcBef>
                          <a:spcPts val="0"/>
                        </a:spcBef>
                        <a:spcAft>
                          <a:spcPts val="0"/>
                        </a:spcAft>
                        <a:buNone/>
                      </a:pPr>
                      <a:r>
                        <a:rPr lang="en" sz="4000" b="1" dirty="0">
                          <a:solidFill>
                            <a:schemeClr val="dk1"/>
                          </a:solidFill>
                          <a:latin typeface="Calibri"/>
                          <a:ea typeface="Calibri"/>
                          <a:cs typeface="Calibri"/>
                          <a:sym typeface="Calibri"/>
                        </a:rPr>
                        <a:t>CHALLENGE</a:t>
                      </a:r>
                      <a:r>
                        <a:rPr lang="en" sz="3500" b="1" dirty="0">
                          <a:solidFill>
                            <a:schemeClr val="dk1"/>
                          </a:solidFill>
                          <a:latin typeface="Calibri"/>
                          <a:ea typeface="Calibri"/>
                          <a:cs typeface="Calibri"/>
                          <a:sym typeface="Calibri"/>
                        </a:rPr>
                        <a:t>:  </a:t>
                      </a:r>
                      <a:endParaRPr sz="3500" b="1" dirty="0">
                        <a:solidFill>
                          <a:schemeClr val="dk1"/>
                        </a:solidFill>
                        <a:latin typeface="Calibri"/>
                        <a:ea typeface="Calibri"/>
                        <a:cs typeface="Calibri"/>
                        <a:sym typeface="Calibri"/>
                      </a:endParaRPr>
                    </a:p>
                    <a:p>
                      <a:pPr marL="0" lvl="0" indent="0" algn="ctr" rtl="0">
                        <a:lnSpc>
                          <a:spcPct val="115000"/>
                        </a:lnSpc>
                        <a:spcBef>
                          <a:spcPts val="1200"/>
                        </a:spcBef>
                        <a:spcAft>
                          <a:spcPts val="0"/>
                        </a:spcAft>
                        <a:buNone/>
                      </a:pPr>
                      <a:r>
                        <a:rPr lang="en" sz="3500" dirty="0" err="1">
                          <a:solidFill>
                            <a:schemeClr val="dk1"/>
                          </a:solidFill>
                          <a:latin typeface="Calibri"/>
                          <a:ea typeface="Calibri"/>
                          <a:cs typeface="Calibri"/>
                          <a:sym typeface="Calibri"/>
                        </a:rPr>
                        <a:t>Overplacement</a:t>
                      </a:r>
                      <a:r>
                        <a:rPr lang="en" sz="3500" dirty="0">
                          <a:solidFill>
                            <a:schemeClr val="dk1"/>
                          </a:solidFill>
                          <a:latin typeface="Calibri"/>
                          <a:ea typeface="Calibri"/>
                          <a:cs typeface="Calibri"/>
                          <a:sym typeface="Calibri"/>
                        </a:rPr>
                        <a:t> / </a:t>
                      </a:r>
                      <a:r>
                        <a:rPr lang="en" sz="3500" dirty="0" err="1">
                          <a:solidFill>
                            <a:schemeClr val="dk1"/>
                          </a:solidFill>
                          <a:latin typeface="Calibri"/>
                          <a:ea typeface="Calibri"/>
                          <a:cs typeface="Calibri"/>
                          <a:sym typeface="Calibri"/>
                        </a:rPr>
                        <a:t>Underplacement</a:t>
                      </a:r>
                      <a:r>
                        <a:rPr lang="en" sz="3500" dirty="0">
                          <a:solidFill>
                            <a:schemeClr val="dk1"/>
                          </a:solidFill>
                          <a:latin typeface="Calibri"/>
                          <a:ea typeface="Calibri"/>
                          <a:cs typeface="Calibri"/>
                          <a:sym typeface="Calibri"/>
                        </a:rPr>
                        <a:t> of ELLs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173314">
                <a:tc>
                  <a:txBody>
                    <a:bodyPr/>
                    <a:lstStyle/>
                    <a:p>
                      <a:pPr marL="0" lvl="0" indent="0" algn="l" rtl="0">
                        <a:lnSpc>
                          <a:spcPct val="115000"/>
                        </a:lnSpc>
                        <a:spcBef>
                          <a:spcPts val="0"/>
                        </a:spcBef>
                        <a:spcAft>
                          <a:spcPts val="0"/>
                        </a:spcAft>
                        <a:buNone/>
                      </a:pPr>
                      <a:r>
                        <a:rPr lang="en" sz="2000" dirty="0">
                          <a:solidFill>
                            <a:schemeClr val="dk1"/>
                          </a:solidFill>
                          <a:latin typeface="Calibri"/>
                          <a:ea typeface="Calibri"/>
                          <a:cs typeface="Calibri"/>
                          <a:sym typeface="Calibri"/>
                        </a:rPr>
                        <a:t>“We need a specialized counselor who can help guide students who take the [Guided or Self Placement] GSP. Students need the guidance to make the right decision to complete the ESL course sequence in order to be fully prepared for transfer-level English and beyond. GSP tends to make students unaware of their own needs and leads to the problem of attempting courses for which they are not prepared. A counselor would help to ensure the proper selection of courses for ESL and international students. We have needed this for several years, and now more than ever with AB 705.”</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400" dirty="0">
                        <a:solidFill>
                          <a:srgbClr val="333E48"/>
                        </a:solidFill>
                        <a:latin typeface="Calibri"/>
                        <a:ea typeface="Calibri"/>
                        <a:cs typeface="Calibri"/>
                        <a:sym typeface="Calibri"/>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 name="Google Shape;129;p25">
            <a:extLst>
              <a:ext uri="{FF2B5EF4-FFF2-40B4-BE49-F238E27FC236}">
                <a16:creationId xmlns:a16="http://schemas.microsoft.com/office/drawing/2014/main" id="{51B302BE-1B44-064B-8CB2-4970AACFDE1E}"/>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133263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6" name="Google Shape;166;p31"/>
          <p:cNvGraphicFramePr/>
          <p:nvPr>
            <p:extLst>
              <p:ext uri="{D42A27DB-BD31-4B8C-83A1-F6EECF244321}">
                <p14:modId xmlns:p14="http://schemas.microsoft.com/office/powerpoint/2010/main" val="277097518"/>
              </p:ext>
            </p:extLst>
          </p:nvPr>
        </p:nvGraphicFramePr>
        <p:xfrm>
          <a:off x="1791457" y="1580605"/>
          <a:ext cx="10046043" cy="4861480"/>
        </p:xfrm>
        <a:graphic>
          <a:graphicData uri="http://schemas.openxmlformats.org/drawingml/2006/table">
            <a:tbl>
              <a:tblPr>
                <a:noFill/>
              </a:tblPr>
              <a:tblGrid>
                <a:gridCol w="10046043">
                  <a:extLst>
                    <a:ext uri="{9D8B030D-6E8A-4147-A177-3AD203B41FA5}">
                      <a16:colId xmlns:a16="http://schemas.microsoft.com/office/drawing/2014/main" val="20000"/>
                    </a:ext>
                  </a:extLst>
                </a:gridCol>
              </a:tblGrid>
              <a:tr h="1411078">
                <a:tc>
                  <a:txBody>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CHALLENGE:  </a:t>
                      </a:r>
                      <a:endParaRPr sz="3500" b="1" dirty="0">
                        <a:solidFill>
                          <a:schemeClr val="dk1"/>
                        </a:solidFill>
                        <a:latin typeface="Calibri"/>
                        <a:ea typeface="Calibri"/>
                        <a:cs typeface="Calibri"/>
                        <a:sym typeface="Calibri"/>
                      </a:endParaRPr>
                    </a:p>
                    <a:p>
                      <a:pPr marL="0" lvl="0" indent="0" algn="ctr" rtl="0">
                        <a:lnSpc>
                          <a:spcPct val="100000"/>
                        </a:lnSpc>
                        <a:spcBef>
                          <a:spcPts val="1200"/>
                        </a:spcBef>
                        <a:spcAft>
                          <a:spcPts val="0"/>
                        </a:spcAft>
                        <a:buNone/>
                      </a:pPr>
                      <a:r>
                        <a:rPr lang="en" sz="3500" dirty="0">
                          <a:solidFill>
                            <a:schemeClr val="dk1"/>
                          </a:solidFill>
                          <a:latin typeface="Calibri"/>
                          <a:ea typeface="Calibri"/>
                          <a:cs typeface="Calibri"/>
                          <a:sym typeface="Calibri"/>
                        </a:rPr>
                        <a:t>Declining Enrollment in Credit ESL Courses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311170">
                <a:tc>
                  <a:txBody>
                    <a:bodyPr/>
                    <a:lstStyle/>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“Our ESL classes have been cut by more than 50%.”</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“Student enrollment in ESL course sequences has dropped dramatically.”</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“Our program went from offering 54 ESL classes to offering 27 in a year and half's time.”</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“Enrollment has tanked in ESL. ESL faculty are at a loss.”</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“The enrollment in ESOL has dropped more than 50% since the implementation of AB 705 at our college.”</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“Our ESOL course offerings have been decimated by over 50%.”</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“The Feb guidance was helpful but not enough and very late in coming (although very clear). It has left our own department academic track (which had already met the CCC requirement for ESL) decimated.”</a:t>
                      </a:r>
                      <a:endParaRPr sz="1800" dirty="0">
                        <a:solidFill>
                          <a:schemeClr val="dk1"/>
                        </a:solidFill>
                        <a:latin typeface="Calibri"/>
                        <a:ea typeface="Calibri"/>
                        <a:cs typeface="Calibri"/>
                        <a:sym typeface="Calibri"/>
                      </a:endParaRPr>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 name="Google Shape;129;p25">
            <a:extLst>
              <a:ext uri="{FF2B5EF4-FFF2-40B4-BE49-F238E27FC236}">
                <a16:creationId xmlns:a16="http://schemas.microsoft.com/office/drawing/2014/main" id="{C631D1B5-BA66-C842-976B-10AD60277A70}"/>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6016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aphicFrame>
        <p:nvGraphicFramePr>
          <p:cNvPr id="172" name="Google Shape;172;p32"/>
          <p:cNvGraphicFramePr/>
          <p:nvPr>
            <p:extLst>
              <p:ext uri="{D42A27DB-BD31-4B8C-83A1-F6EECF244321}">
                <p14:modId xmlns:p14="http://schemas.microsoft.com/office/powerpoint/2010/main" val="576110319"/>
              </p:ext>
            </p:extLst>
          </p:nvPr>
        </p:nvGraphicFramePr>
        <p:xfrm>
          <a:off x="1739204" y="1569419"/>
          <a:ext cx="10113161" cy="4943776"/>
        </p:xfrm>
        <a:graphic>
          <a:graphicData uri="http://schemas.openxmlformats.org/drawingml/2006/table">
            <a:tbl>
              <a:tblPr>
                <a:noFill/>
              </a:tblPr>
              <a:tblGrid>
                <a:gridCol w="10113161">
                  <a:extLst>
                    <a:ext uri="{9D8B030D-6E8A-4147-A177-3AD203B41FA5}">
                      <a16:colId xmlns:a16="http://schemas.microsoft.com/office/drawing/2014/main" val="20000"/>
                    </a:ext>
                  </a:extLst>
                </a:gridCol>
              </a:tblGrid>
              <a:tr h="1454827">
                <a:tc>
                  <a:txBody>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CHALLENGE:  </a:t>
                      </a:r>
                      <a:endParaRPr sz="3500" b="1" dirty="0">
                        <a:solidFill>
                          <a:schemeClr val="dk1"/>
                        </a:solidFill>
                        <a:latin typeface="Calibri"/>
                        <a:ea typeface="Calibri"/>
                        <a:cs typeface="Calibri"/>
                        <a:sym typeface="Calibri"/>
                      </a:endParaRPr>
                    </a:p>
                    <a:p>
                      <a:pPr marL="0" lvl="0" indent="0" algn="ctr" rtl="0">
                        <a:lnSpc>
                          <a:spcPct val="100000"/>
                        </a:lnSpc>
                        <a:spcBef>
                          <a:spcPts val="1200"/>
                        </a:spcBef>
                        <a:spcAft>
                          <a:spcPts val="1200"/>
                        </a:spcAft>
                        <a:buNone/>
                      </a:pPr>
                      <a:r>
                        <a:rPr lang="en" sz="3500" dirty="0">
                          <a:solidFill>
                            <a:schemeClr val="dk1"/>
                          </a:solidFill>
                          <a:latin typeface="Calibri"/>
                          <a:ea typeface="Calibri"/>
                          <a:cs typeface="Calibri"/>
                          <a:sym typeface="Calibri"/>
                        </a:rPr>
                        <a:t>Declining Enrollment in Credit ESL Courses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417619">
                <a:tc>
                  <a:txBody>
                    <a:bodyPr/>
                    <a:lstStyle/>
                    <a:p>
                      <a:pPr marL="0" lvl="0" indent="0" algn="ctr" rtl="0">
                        <a:lnSpc>
                          <a:spcPct val="115000"/>
                        </a:lnSpc>
                        <a:spcBef>
                          <a:spcPts val="0"/>
                        </a:spcBef>
                        <a:spcAft>
                          <a:spcPts val="0"/>
                        </a:spcAft>
                        <a:buNone/>
                      </a:pPr>
                      <a:r>
                        <a:rPr lang="en" sz="2900" b="1" dirty="0">
                          <a:solidFill>
                            <a:schemeClr val="dk1"/>
                          </a:solidFill>
                          <a:latin typeface="Calibri"/>
                          <a:ea typeface="Calibri"/>
                          <a:cs typeface="Calibri"/>
                          <a:sym typeface="Calibri"/>
                        </a:rPr>
                        <a:t>Support Needed:</a:t>
                      </a:r>
                      <a:r>
                        <a:rPr lang="en" sz="2700" dirty="0">
                          <a:solidFill>
                            <a:schemeClr val="dk1"/>
                          </a:solidFill>
                          <a:latin typeface="Calibri"/>
                          <a:ea typeface="Calibri"/>
                          <a:cs typeface="Calibri"/>
                          <a:sym typeface="Calibri"/>
                        </a:rPr>
                        <a:t> </a:t>
                      </a:r>
                      <a:r>
                        <a:rPr lang="en" sz="3200" b="1" dirty="0">
                          <a:solidFill>
                            <a:schemeClr val="dk1"/>
                          </a:solidFill>
                          <a:latin typeface="Calibri"/>
                          <a:ea typeface="Calibri"/>
                          <a:cs typeface="Calibri"/>
                          <a:sym typeface="Calibri"/>
                        </a:rPr>
                        <a:t>Research </a:t>
                      </a:r>
                      <a:endParaRPr sz="3200" b="1" dirty="0">
                        <a:solidFill>
                          <a:schemeClr val="dk1"/>
                        </a:solidFill>
                        <a:latin typeface="Calibri"/>
                        <a:ea typeface="Calibri"/>
                        <a:cs typeface="Calibri"/>
                        <a:sym typeface="Calibri"/>
                      </a:endParaRPr>
                    </a:p>
                    <a:p>
                      <a:pPr marL="457200" lvl="0" indent="-317500" algn="l" rtl="0">
                        <a:lnSpc>
                          <a:spcPct val="115000"/>
                        </a:lnSpc>
                        <a:spcBef>
                          <a:spcPts val="1200"/>
                        </a:spcBef>
                        <a:spcAft>
                          <a:spcPts val="0"/>
                        </a:spcAft>
                        <a:buClr>
                          <a:schemeClr val="dk1"/>
                        </a:buClr>
                        <a:buSzPts val="1400"/>
                        <a:buFont typeface="Calibri"/>
                        <a:buChar char="●"/>
                      </a:pPr>
                      <a:r>
                        <a:rPr lang="en" sz="1800" dirty="0">
                          <a:solidFill>
                            <a:schemeClr val="dk1"/>
                          </a:solidFill>
                          <a:latin typeface="Calibri"/>
                          <a:ea typeface="Calibri"/>
                          <a:cs typeface="Calibri"/>
                          <a:sym typeface="Calibri"/>
                        </a:rPr>
                        <a:t>"Non-native speaking students are being adversely affected because they are not taking ESL thinking they can pass TLE (they know which teachers will pass them in TLE) and they pass, but they are not proficient in academic English and their teachers know it. Enrollment has tanked in ESL. ESL faculty are at a loss.”</a:t>
                      </a:r>
                      <a:endParaRPr sz="18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sz="1800" dirty="0">
                          <a:solidFill>
                            <a:schemeClr val="dk1"/>
                          </a:solidFill>
                          <a:latin typeface="Calibri"/>
                          <a:ea typeface="Calibri"/>
                          <a:cs typeface="Calibri"/>
                          <a:sym typeface="Calibri"/>
                        </a:rPr>
                        <a:t>"Enrollment has decreased possibly due to AB-705 or the switch to online instruction during the pandemic. The department wonders how many ESL students have placed into English 1A. Additionally, potential ESL students who opt to take the free non-credit ESL classes prefer to stay instead of paying for credit ESL classes.”</a:t>
                      </a:r>
                      <a:endParaRPr sz="1800" dirty="0"/>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29;p25">
            <a:extLst>
              <a:ext uri="{FF2B5EF4-FFF2-40B4-BE49-F238E27FC236}">
                <a16:creationId xmlns:a16="http://schemas.microsoft.com/office/drawing/2014/main" id="{07EB3732-0368-8547-9E1B-41D413420F8B}"/>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5130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aphicFrame>
        <p:nvGraphicFramePr>
          <p:cNvPr id="172" name="Google Shape;172;p32"/>
          <p:cNvGraphicFramePr/>
          <p:nvPr/>
        </p:nvGraphicFramePr>
        <p:xfrm>
          <a:off x="1739204" y="1569419"/>
          <a:ext cx="10113161" cy="4880619"/>
        </p:xfrm>
        <a:graphic>
          <a:graphicData uri="http://schemas.openxmlformats.org/drawingml/2006/table">
            <a:tbl>
              <a:tblPr>
                <a:noFill/>
              </a:tblPr>
              <a:tblGrid>
                <a:gridCol w="10113161">
                  <a:extLst>
                    <a:ext uri="{9D8B030D-6E8A-4147-A177-3AD203B41FA5}">
                      <a16:colId xmlns:a16="http://schemas.microsoft.com/office/drawing/2014/main" val="20000"/>
                    </a:ext>
                  </a:extLst>
                </a:gridCol>
              </a:tblGrid>
              <a:tr h="1454827">
                <a:tc>
                  <a:txBody>
                    <a:bodyPr/>
                    <a:lstStyle/>
                    <a:p>
                      <a:pPr marL="0" lvl="0" indent="0" algn="ctr" rtl="0">
                        <a:lnSpc>
                          <a:spcPct val="100000"/>
                        </a:lnSpc>
                        <a:spcBef>
                          <a:spcPts val="0"/>
                        </a:spcBef>
                        <a:spcAft>
                          <a:spcPts val="0"/>
                        </a:spcAft>
                        <a:buNone/>
                      </a:pPr>
                      <a:r>
                        <a:rPr lang="en" sz="3500" b="1" dirty="0">
                          <a:solidFill>
                            <a:schemeClr val="dk1"/>
                          </a:solidFill>
                          <a:latin typeface="Calibri"/>
                          <a:ea typeface="Calibri"/>
                          <a:cs typeface="Calibri"/>
                          <a:sym typeface="Calibri"/>
                        </a:rPr>
                        <a:t>CHALLENGE:  </a:t>
                      </a:r>
                      <a:endParaRPr sz="3500" b="1" dirty="0">
                        <a:solidFill>
                          <a:schemeClr val="dk1"/>
                        </a:solidFill>
                        <a:latin typeface="Calibri"/>
                        <a:ea typeface="Calibri"/>
                        <a:cs typeface="Calibri"/>
                        <a:sym typeface="Calibri"/>
                      </a:endParaRPr>
                    </a:p>
                    <a:p>
                      <a:pPr marL="0" lvl="0" indent="0" algn="ctr" rtl="0">
                        <a:lnSpc>
                          <a:spcPct val="100000"/>
                        </a:lnSpc>
                        <a:spcBef>
                          <a:spcPts val="1200"/>
                        </a:spcBef>
                        <a:spcAft>
                          <a:spcPts val="1200"/>
                        </a:spcAft>
                        <a:buNone/>
                      </a:pPr>
                      <a:r>
                        <a:rPr lang="en" sz="3500" dirty="0">
                          <a:solidFill>
                            <a:schemeClr val="dk1"/>
                          </a:solidFill>
                          <a:latin typeface="Calibri"/>
                          <a:ea typeface="Calibri"/>
                          <a:cs typeface="Calibri"/>
                          <a:sym typeface="Calibri"/>
                        </a:rPr>
                        <a:t>Declining Enrollment in Credit ESL Courses</a:t>
                      </a:r>
                      <a:endParaRPr sz="3500" dirty="0"/>
                    </a:p>
                  </a:txBody>
                  <a:tcPr marL="121900" marR="121900" marT="121900" marB="1219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417619">
                <a:tc>
                  <a:txBody>
                    <a:bodyPr/>
                    <a:lstStyle/>
                    <a:p>
                      <a:pPr marL="0" lvl="0" indent="0" algn="ctr" rtl="0">
                        <a:lnSpc>
                          <a:spcPct val="115000"/>
                        </a:lnSpc>
                        <a:spcBef>
                          <a:spcPts val="0"/>
                        </a:spcBef>
                        <a:spcAft>
                          <a:spcPts val="0"/>
                        </a:spcAft>
                        <a:buNone/>
                      </a:pPr>
                      <a:r>
                        <a:rPr lang="en" sz="2900" b="1" dirty="0">
                          <a:solidFill>
                            <a:schemeClr val="dk1"/>
                          </a:solidFill>
                          <a:latin typeface="Calibri"/>
                          <a:ea typeface="Calibri"/>
                          <a:cs typeface="Calibri"/>
                          <a:sym typeface="Calibri"/>
                        </a:rPr>
                        <a:t>Support Needed:</a:t>
                      </a:r>
                      <a:r>
                        <a:rPr lang="en" sz="2700" dirty="0">
                          <a:solidFill>
                            <a:schemeClr val="dk1"/>
                          </a:solidFill>
                          <a:latin typeface="Calibri"/>
                          <a:ea typeface="Calibri"/>
                          <a:cs typeface="Calibri"/>
                          <a:sym typeface="Calibri"/>
                        </a:rPr>
                        <a:t> </a:t>
                      </a:r>
                    </a:p>
                    <a:p>
                      <a:pPr marL="0" lvl="0" indent="0" algn="ctr" rtl="0">
                        <a:lnSpc>
                          <a:spcPct val="115000"/>
                        </a:lnSpc>
                        <a:spcBef>
                          <a:spcPts val="0"/>
                        </a:spcBef>
                        <a:spcAft>
                          <a:spcPts val="0"/>
                        </a:spcAft>
                        <a:buNone/>
                      </a:pPr>
                      <a:r>
                        <a:rPr lang="en" sz="3200" b="1" dirty="0">
                          <a:solidFill>
                            <a:schemeClr val="dk1"/>
                          </a:solidFill>
                          <a:latin typeface="Calibri"/>
                          <a:ea typeface="Calibri"/>
                          <a:cs typeface="Calibri"/>
                          <a:sym typeface="Calibri"/>
                        </a:rPr>
                        <a:t>Patience </a:t>
                      </a:r>
                      <a:br>
                        <a:rPr lang="en" sz="3200" b="1" dirty="0">
                          <a:solidFill>
                            <a:schemeClr val="dk1"/>
                          </a:solidFill>
                          <a:latin typeface="Calibri"/>
                          <a:ea typeface="Calibri"/>
                          <a:cs typeface="Calibri"/>
                          <a:sym typeface="Calibri"/>
                        </a:rPr>
                      </a:br>
                      <a:endParaRPr lang="en" sz="3200" b="1" dirty="0">
                        <a:solidFill>
                          <a:schemeClr val="dk1"/>
                        </a:solidFill>
                        <a:latin typeface="Calibri"/>
                        <a:ea typeface="Calibri"/>
                        <a:cs typeface="Calibri"/>
                        <a:sym typeface="Calibri"/>
                      </a:endParaRPr>
                    </a:p>
                    <a:p>
                      <a:pPr marL="457200" lvl="0" indent="-457200" algn="ctr" rtl="0">
                        <a:lnSpc>
                          <a:spcPct val="115000"/>
                        </a:lnSpc>
                        <a:spcBef>
                          <a:spcPts val="0"/>
                        </a:spcBef>
                        <a:spcAft>
                          <a:spcPts val="0"/>
                        </a:spcAft>
                        <a:buFont typeface="Arial" panose="020B0604020202020204" pitchFamily="34" charset="0"/>
                        <a:buChar char="•"/>
                      </a:pPr>
                      <a:r>
                        <a:rPr lang="en" sz="2400" b="0" dirty="0">
                          <a:solidFill>
                            <a:schemeClr val="dk1"/>
                          </a:solidFill>
                          <a:latin typeface="Calibri"/>
                          <a:ea typeface="Calibri"/>
                          <a:cs typeface="Calibri"/>
                          <a:sym typeface="Calibri"/>
                        </a:rPr>
                        <a:t>Fall 2019 to Fall 2021: Perfect storm of AB 705 and a global pandemic</a:t>
                      </a:r>
                    </a:p>
                    <a:p>
                      <a:pPr marL="457200" lvl="0" indent="-457200" algn="ctr" rtl="0">
                        <a:lnSpc>
                          <a:spcPct val="115000"/>
                        </a:lnSpc>
                        <a:spcBef>
                          <a:spcPts val="0"/>
                        </a:spcBef>
                        <a:spcAft>
                          <a:spcPts val="0"/>
                        </a:spcAft>
                        <a:buFont typeface="Arial" panose="020B0604020202020204" pitchFamily="34" charset="0"/>
                        <a:buChar char="•"/>
                      </a:pPr>
                      <a:r>
                        <a:rPr lang="en" sz="2400" b="0" dirty="0">
                          <a:solidFill>
                            <a:schemeClr val="dk1"/>
                          </a:solidFill>
                          <a:latin typeface="Calibri"/>
                          <a:ea typeface="Calibri"/>
                          <a:cs typeface="Calibri"/>
                          <a:sym typeface="Calibri"/>
                        </a:rPr>
                        <a:t>Credit </a:t>
                      </a:r>
                      <a:r>
                        <a:rPr lang="en" sz="2400" b="0">
                          <a:solidFill>
                            <a:schemeClr val="dk1"/>
                          </a:solidFill>
                          <a:latin typeface="Calibri"/>
                          <a:ea typeface="Calibri"/>
                          <a:cs typeface="Calibri"/>
                          <a:sym typeface="Calibri"/>
                        </a:rPr>
                        <a:t>ESL coursework is a </a:t>
                      </a:r>
                      <a:r>
                        <a:rPr lang="en" sz="2400" b="0" dirty="0">
                          <a:solidFill>
                            <a:schemeClr val="dk1"/>
                          </a:solidFill>
                          <a:latin typeface="Calibri"/>
                          <a:ea typeface="Calibri"/>
                          <a:cs typeface="Calibri"/>
                          <a:sym typeface="Calibri"/>
                        </a:rPr>
                        <a:t>vital pathway for students in all </a:t>
                      </a:r>
                      <a:r>
                        <a:rPr lang="en" sz="2400" b="0">
                          <a:solidFill>
                            <a:schemeClr val="dk1"/>
                          </a:solidFill>
                          <a:latin typeface="Calibri"/>
                          <a:ea typeface="Calibri"/>
                          <a:cs typeface="Calibri"/>
                          <a:sym typeface="Calibri"/>
                        </a:rPr>
                        <a:t>equity groups.</a:t>
                      </a:r>
                      <a:endParaRPr lang="en" sz="2400" b="0" dirty="0">
                        <a:solidFill>
                          <a:schemeClr val="dk1"/>
                        </a:solidFill>
                        <a:latin typeface="Calibri"/>
                        <a:ea typeface="Calibri"/>
                        <a:cs typeface="Calibri"/>
                        <a:sym typeface="Calibri"/>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29;p25">
            <a:extLst>
              <a:ext uri="{FF2B5EF4-FFF2-40B4-BE49-F238E27FC236}">
                <a16:creationId xmlns:a16="http://schemas.microsoft.com/office/drawing/2014/main" id="{07EB3732-0368-8547-9E1B-41D413420F8B}"/>
              </a:ext>
            </a:extLst>
          </p:cNvPr>
          <p:cNvSpPr txBox="1">
            <a:spLocks noGrp="1"/>
          </p:cNvSpPr>
          <p:nvPr>
            <p:ph type="title"/>
          </p:nvPr>
        </p:nvSpPr>
        <p:spPr>
          <a:xfrm>
            <a:off x="1001486" y="365125"/>
            <a:ext cx="10859588"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400" dirty="0"/>
              <a:t>ASCCC Placement Survey:</a:t>
            </a:r>
            <a:r>
              <a:rPr lang="en-US" sz="3400" dirty="0"/>
              <a:t> E</a:t>
            </a:r>
            <a:r>
              <a:rPr lang="en" sz="3400" dirty="0" err="1"/>
              <a:t>arly</a:t>
            </a:r>
            <a:r>
              <a:rPr lang="en" sz="3400" dirty="0"/>
              <a:t> </a:t>
            </a:r>
            <a:r>
              <a:rPr lang="en-US" sz="3400" dirty="0"/>
              <a:t>O</a:t>
            </a:r>
            <a:r>
              <a:rPr lang="en" sz="3400" dirty="0" err="1"/>
              <a:t>bservations</a:t>
            </a:r>
            <a:r>
              <a:rPr lang="en" sz="3400" dirty="0"/>
              <a:t> for ESL</a:t>
            </a:r>
            <a:endParaRPr sz="3400" dirty="0"/>
          </a:p>
        </p:txBody>
      </p:sp>
    </p:spTree>
    <p:extLst>
      <p:ext uri="{BB962C8B-B14F-4D97-AF65-F5344CB8AC3E}">
        <p14:creationId xmlns:p14="http://schemas.microsoft.com/office/powerpoint/2010/main" val="45561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External Research</a:t>
            </a:r>
            <a:endParaRPr/>
          </a:p>
        </p:txBody>
      </p:sp>
      <p:sp>
        <p:nvSpPr>
          <p:cNvPr id="178" name="Google Shape;178;p3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buNone/>
            </a:pPr>
            <a:r>
              <a:rPr lang="en" sz="3520"/>
              <a:t>Public Policy Institute of California</a:t>
            </a:r>
            <a:endParaRPr sz="3520"/>
          </a:p>
          <a:p>
            <a:pPr marL="0" indent="0">
              <a:spcBef>
                <a:spcPts val="1600"/>
              </a:spcBef>
              <a:buNone/>
            </a:pPr>
            <a:r>
              <a:rPr lang="en"/>
              <a:t>Cuellar Mejia, M., O. Rodriguez, H. Johnson. </a:t>
            </a:r>
            <a:r>
              <a:rPr lang="en" u="sng">
                <a:solidFill>
                  <a:schemeClr val="hlink"/>
                </a:solidFill>
                <a:hlinkClick r:id="rId3"/>
              </a:rPr>
              <a:t>A New Era of Student Access at California’s Community Colleges</a:t>
            </a:r>
            <a:r>
              <a:rPr lang="en"/>
              <a:t> (2020)</a:t>
            </a:r>
            <a:endParaRPr/>
          </a:p>
          <a:p>
            <a:pPr marL="0" indent="0">
              <a:spcBef>
                <a:spcPts val="1600"/>
              </a:spcBef>
              <a:buNone/>
            </a:pPr>
            <a:endParaRPr/>
          </a:p>
          <a:p>
            <a:pPr marL="0" indent="0">
              <a:spcBef>
                <a:spcPts val="1600"/>
              </a:spcBef>
              <a:buNone/>
            </a:pPr>
            <a:r>
              <a:rPr lang="en" sz="3200"/>
              <a:t>RP Group</a:t>
            </a:r>
            <a:endParaRPr sz="3200"/>
          </a:p>
          <a:p>
            <a:pPr marL="0" indent="0">
              <a:spcBef>
                <a:spcPts val="1600"/>
              </a:spcBef>
              <a:buNone/>
            </a:pPr>
            <a:r>
              <a:rPr lang="en" u="sng">
                <a:solidFill>
                  <a:schemeClr val="hlink"/>
                </a:solidFill>
                <a:hlinkClick r:id="rId4"/>
              </a:rPr>
              <a:t>Enrollment and Success in Transfer-Level English and Math in the California Community Colleges System: Fall 2015 to Fall 2019 Statewide Analysis </a:t>
            </a:r>
            <a:r>
              <a:rPr lang="en"/>
              <a:t>(2021)</a:t>
            </a:r>
            <a:endParaRPr/>
          </a:p>
          <a:p>
            <a:pPr marL="0" indent="0">
              <a:spcBef>
                <a:spcPts val="1600"/>
              </a:spcBef>
              <a:spcAft>
                <a:spcPts val="1600"/>
              </a:spcAft>
              <a:buNone/>
            </a:pPr>
            <a:r>
              <a:rPr lang="en" u="sng">
                <a:solidFill>
                  <a:schemeClr val="hlink"/>
                </a:solidFill>
                <a:hlinkClick r:id="rId5"/>
              </a:rPr>
              <a:t>A Qualitative Exploration of AB705 Implementation: Report of Statewide Interview Results</a:t>
            </a:r>
            <a:r>
              <a:rPr lang="en"/>
              <a:t> (2021)</a:t>
            </a:r>
            <a:endParaRPr/>
          </a:p>
        </p:txBody>
      </p:sp>
    </p:spTree>
    <p:extLst>
      <p:ext uri="{BB962C8B-B14F-4D97-AF65-F5344CB8AC3E}">
        <p14:creationId xmlns:p14="http://schemas.microsoft.com/office/powerpoint/2010/main" val="191548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Challenges: Mathematics</a:t>
            </a:r>
            <a:endParaRPr/>
          </a:p>
        </p:txBody>
      </p:sp>
      <p:sp>
        <p:nvSpPr>
          <p:cNvPr id="184" name="Google Shape;184;p3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5"/>
                </a:solidFill>
              </a:rPr>
              <a:t>Students may be starting in SLAM math instead of BSTEM (algebra sequence) </a:t>
            </a:r>
            <a:endParaRPr dirty="0">
              <a:solidFill>
                <a:schemeClr val="accent5"/>
              </a:solidFill>
            </a:endParaRPr>
          </a:p>
          <a:p>
            <a:pPr>
              <a:spcBef>
                <a:spcPts val="1600"/>
              </a:spcBef>
            </a:pPr>
            <a:r>
              <a:rPr lang="en" dirty="0">
                <a:solidFill>
                  <a:schemeClr val="accent5"/>
                </a:solidFill>
              </a:rPr>
              <a:t>Success data needs to be examined to make sure there are no unintended shifts of students from algebra sequence needed for BSTEM to statistics or liberal arts math needed for degree completion and transfer</a:t>
            </a:r>
            <a:endParaRPr dirty="0">
              <a:solidFill>
                <a:schemeClr val="accent5"/>
              </a:solidFill>
            </a:endParaRPr>
          </a:p>
          <a:p>
            <a:pPr>
              <a:spcBef>
                <a:spcPts val="1600"/>
              </a:spcBef>
              <a:spcAft>
                <a:spcPts val="1600"/>
              </a:spcAft>
            </a:pPr>
            <a:r>
              <a:rPr lang="en" dirty="0">
                <a:solidFill>
                  <a:schemeClr val="accent5"/>
                </a:solidFill>
              </a:rPr>
              <a:t>How are colleges anticipating this? What innovations are being implemented to ensure students, particularly students of color, can complete the math they need?</a:t>
            </a:r>
            <a:endParaRPr dirty="0">
              <a:solidFill>
                <a:schemeClr val="accent5"/>
              </a:solidFill>
            </a:endParaRPr>
          </a:p>
        </p:txBody>
      </p:sp>
    </p:spTree>
    <p:extLst>
      <p:ext uri="{BB962C8B-B14F-4D97-AF65-F5344CB8AC3E}">
        <p14:creationId xmlns:p14="http://schemas.microsoft.com/office/powerpoint/2010/main" val="206444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ESL Considerations</a:t>
            </a:r>
            <a:endParaRPr/>
          </a:p>
        </p:txBody>
      </p:sp>
      <p:sp>
        <p:nvSpPr>
          <p:cNvPr id="190" name="Google Shape;190;p35"/>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a:buSzPts val="2400"/>
            </a:pPr>
            <a:r>
              <a:rPr lang="en" sz="2800" dirty="0">
                <a:solidFill>
                  <a:schemeClr val="accent5"/>
                </a:solidFill>
                <a:ea typeface="Calibri"/>
                <a:cs typeface="Calibri"/>
                <a:sym typeface="Calibri"/>
              </a:rPr>
              <a:t>ESL Adoption Plans due last week, July 1.</a:t>
            </a:r>
            <a:endParaRPr sz="2800" dirty="0">
              <a:solidFill>
                <a:schemeClr val="accent5"/>
              </a:solidFill>
              <a:ea typeface="Calibri"/>
              <a:cs typeface="Calibri"/>
              <a:sym typeface="Calibri"/>
            </a:endParaRPr>
          </a:p>
          <a:p>
            <a:pPr>
              <a:buSzPts val="2400"/>
            </a:pPr>
            <a:r>
              <a:rPr lang="en" sz="2800" dirty="0">
                <a:solidFill>
                  <a:schemeClr val="accent5"/>
                </a:solidFill>
                <a:ea typeface="Calibri"/>
                <a:cs typeface="Calibri"/>
                <a:sym typeface="Calibri"/>
              </a:rPr>
              <a:t>Fall 2021-Spring 2023: ESL Adoption Innovation timeframe (approved ESL assessments remain approved Fall 2021-Spring 2023). </a:t>
            </a:r>
            <a:endParaRPr sz="2800" dirty="0">
              <a:solidFill>
                <a:schemeClr val="accent5"/>
              </a:solidFill>
              <a:ea typeface="Calibri"/>
              <a:cs typeface="Calibri"/>
              <a:sym typeface="Calibri"/>
            </a:endParaRPr>
          </a:p>
          <a:p>
            <a:pPr>
              <a:buSzPts val="2400"/>
            </a:pPr>
            <a:r>
              <a:rPr lang="en" sz="2800" dirty="0">
                <a:solidFill>
                  <a:schemeClr val="accent5"/>
                </a:solidFill>
                <a:ea typeface="Calibri"/>
                <a:cs typeface="Calibri"/>
                <a:sym typeface="Calibri"/>
              </a:rPr>
              <a:t>Fall 2021: Approved ESL assessments will be validated.</a:t>
            </a:r>
            <a:endParaRPr sz="2800" dirty="0">
              <a:solidFill>
                <a:schemeClr val="accent5"/>
              </a:solidFill>
              <a:ea typeface="Calibri"/>
              <a:cs typeface="Calibri"/>
              <a:sym typeface="Calibri"/>
            </a:endParaRPr>
          </a:p>
          <a:p>
            <a:pPr>
              <a:buSzPts val="2400"/>
            </a:pPr>
            <a:r>
              <a:rPr lang="en" sz="2800" dirty="0">
                <a:solidFill>
                  <a:schemeClr val="accent5"/>
                </a:solidFill>
                <a:ea typeface="Calibri"/>
                <a:cs typeface="Calibri"/>
                <a:sym typeface="Calibri"/>
              </a:rPr>
              <a:t>Spring 2022: Assessment Committee will launch process for validating new local assessments.</a:t>
            </a:r>
            <a:endParaRPr sz="2800" dirty="0">
              <a:solidFill>
                <a:schemeClr val="accent5"/>
              </a:solidFill>
              <a:ea typeface="Calibri"/>
              <a:cs typeface="Calibri"/>
              <a:sym typeface="Calibri"/>
            </a:endParaRPr>
          </a:p>
          <a:p>
            <a:pPr marL="0" indent="0">
              <a:spcBef>
                <a:spcPts val="1600"/>
              </a:spcBef>
              <a:spcAft>
                <a:spcPts val="1600"/>
              </a:spcAft>
              <a:buNone/>
            </a:pPr>
            <a:endParaRPr dirty="0"/>
          </a:p>
        </p:txBody>
      </p:sp>
    </p:spTree>
    <p:extLst>
      <p:ext uri="{BB962C8B-B14F-4D97-AF65-F5344CB8AC3E}">
        <p14:creationId xmlns:p14="http://schemas.microsoft.com/office/powerpoint/2010/main" val="138460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1277650" y="365125"/>
            <a:ext cx="10287333" cy="132556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Innovations in ESL to Optimize Student Success</a:t>
            </a:r>
            <a:endParaRPr dirty="0"/>
          </a:p>
        </p:txBody>
      </p:sp>
      <p:sp>
        <p:nvSpPr>
          <p:cNvPr id="5" name="Google Shape;196;p36">
            <a:extLst>
              <a:ext uri="{FF2B5EF4-FFF2-40B4-BE49-F238E27FC236}">
                <a16:creationId xmlns:a16="http://schemas.microsoft.com/office/drawing/2014/main" id="{7F18C3D3-6C52-2E4A-B3F8-3C07706FBCCF}"/>
              </a:ext>
            </a:extLst>
          </p:cNvPr>
          <p:cNvSpPr txBox="1">
            <a:spLocks/>
          </p:cNvSpPr>
          <p:nvPr/>
        </p:nvSpPr>
        <p:spPr bwMode="auto">
          <a:xfrm>
            <a:off x="1341120" y="1690687"/>
            <a:ext cx="9515339" cy="42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90000"/>
              <a:buNone/>
            </a:pPr>
            <a:r>
              <a:rPr lang="en-US" dirty="0">
                <a:solidFill>
                  <a:schemeClr val="accent5"/>
                </a:solidFill>
                <a:latin typeface="+mn-lt"/>
                <a:ea typeface="Calibri"/>
                <a:cs typeface="Calibri"/>
                <a:sym typeface="Calibri"/>
              </a:rPr>
              <a:t>ESL Transfer-level Composition (TLC) with IGETC 1A/CSU A2 approval</a:t>
            </a:r>
          </a:p>
          <a:p>
            <a:pPr marL="0" indent="0">
              <a:buSzPct val="90000"/>
              <a:buNone/>
            </a:pPr>
            <a:endParaRPr lang="en-US" dirty="0">
              <a:solidFill>
                <a:schemeClr val="accent5"/>
              </a:solidFill>
              <a:latin typeface="+mn-lt"/>
              <a:ea typeface="Calibri"/>
              <a:cs typeface="Calibri"/>
              <a:sym typeface="Calibri"/>
            </a:endParaRPr>
          </a:p>
          <a:p>
            <a:pPr marL="0" indent="0">
              <a:buSzPct val="90000"/>
              <a:buNone/>
            </a:pPr>
            <a:r>
              <a:rPr lang="en-US" dirty="0">
                <a:solidFill>
                  <a:schemeClr val="accent5"/>
                </a:solidFill>
                <a:latin typeface="+mn-lt"/>
                <a:ea typeface="Calibri"/>
                <a:cs typeface="Calibri"/>
                <a:sym typeface="Calibri"/>
              </a:rPr>
              <a:t>ESL GE Approvals for IGETC 3B/CSU C2 Humanities</a:t>
            </a:r>
          </a:p>
          <a:p>
            <a:pPr marL="977913" lvl="2" indent="-342900">
              <a:buSzPct val="90000"/>
            </a:pPr>
            <a:r>
              <a:rPr lang="en-US" sz="2400" dirty="0">
                <a:solidFill>
                  <a:schemeClr val="accent5"/>
                </a:solidFill>
                <a:latin typeface="+mn-lt"/>
                <a:ea typeface="Calibri"/>
                <a:cs typeface="Calibri"/>
                <a:sym typeface="Calibri"/>
              </a:rPr>
              <a:t>Most advanced ESL courses submitted have been denied; only a few have been approved.</a:t>
            </a:r>
          </a:p>
          <a:p>
            <a:pPr marL="0" indent="0">
              <a:buSzPct val="90000"/>
              <a:buNone/>
            </a:pPr>
            <a:r>
              <a:rPr lang="en-US" dirty="0">
                <a:solidFill>
                  <a:schemeClr val="accent5"/>
                </a:solidFill>
                <a:latin typeface="+mn-lt"/>
                <a:ea typeface="Calibri"/>
                <a:cs typeface="Calibri"/>
                <a:sym typeface="Calibri"/>
              </a:rPr>
              <a:t>Guided Pathway ESL Milestone Certificates</a:t>
            </a:r>
          </a:p>
          <a:p>
            <a:pPr marL="927114" lvl="2" indent="-342900">
              <a:buSzPct val="90000"/>
            </a:pPr>
            <a:r>
              <a:rPr lang="en-US" sz="2400" dirty="0">
                <a:solidFill>
                  <a:schemeClr val="accent5"/>
                </a:solidFill>
                <a:latin typeface="+mn-lt"/>
                <a:ea typeface="Calibri"/>
                <a:cs typeface="Calibri"/>
                <a:sym typeface="Calibri"/>
              </a:rPr>
              <a:t>These recognize success of ELLs beyond AB 705 &amp; advance equity!</a:t>
            </a:r>
          </a:p>
          <a:p>
            <a:pPr marL="127014" lvl="1" indent="0">
              <a:buSzPts val="3000"/>
              <a:buNone/>
            </a:pPr>
            <a:endParaRPr lang="en-US" sz="2600" dirty="0">
              <a:solidFill>
                <a:schemeClr val="accent5"/>
              </a:solidFill>
              <a:latin typeface="Calibri"/>
              <a:ea typeface="Calibri"/>
              <a:cs typeface="Calibri"/>
              <a:sym typeface="Calibri"/>
            </a:endParaRPr>
          </a:p>
          <a:p>
            <a:pPr indent="0">
              <a:spcBef>
                <a:spcPts val="1600"/>
              </a:spcBef>
              <a:spcAft>
                <a:spcPts val="1600"/>
              </a:spcAft>
              <a:buFont typeface="Arial" panose="020B0604020202020204" pitchFamily="34" charset="0"/>
              <a:buNone/>
            </a:pPr>
            <a:endParaRPr lang="en-US" dirty="0"/>
          </a:p>
        </p:txBody>
      </p:sp>
    </p:spTree>
    <p:extLst>
      <p:ext uri="{BB962C8B-B14F-4D97-AF65-F5344CB8AC3E}">
        <p14:creationId xmlns:p14="http://schemas.microsoft.com/office/powerpoint/2010/main" val="16825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Overview</a:t>
            </a:r>
            <a:endParaRPr/>
          </a:p>
        </p:txBody>
      </p:sp>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a:buClr>
                <a:schemeClr val="dk1"/>
              </a:buClr>
            </a:pPr>
            <a:r>
              <a:rPr lang="en" dirty="0">
                <a:solidFill>
                  <a:schemeClr val="dk1"/>
                </a:solidFill>
              </a:rPr>
              <a:t>Review: AB705 &amp; AB1805</a:t>
            </a:r>
            <a:endParaRPr dirty="0">
              <a:solidFill>
                <a:schemeClr val="dk1"/>
              </a:solidFill>
            </a:endParaRPr>
          </a:p>
          <a:p>
            <a:pPr>
              <a:buClr>
                <a:schemeClr val="dk1"/>
              </a:buClr>
            </a:pPr>
            <a:r>
              <a:rPr lang="en" dirty="0">
                <a:solidFill>
                  <a:schemeClr val="dk1"/>
                </a:solidFill>
              </a:rPr>
              <a:t>White paper - Optimizing Student Success </a:t>
            </a:r>
            <a:endParaRPr lang="en-US" dirty="0">
              <a:solidFill>
                <a:schemeClr val="dk1"/>
              </a:solidFill>
            </a:endParaRPr>
          </a:p>
          <a:p>
            <a:pPr>
              <a:buClr>
                <a:schemeClr val="dk1"/>
              </a:buClr>
            </a:pPr>
            <a:r>
              <a:rPr lang="en" dirty="0">
                <a:solidFill>
                  <a:schemeClr val="dk1"/>
                </a:solidFill>
              </a:rPr>
              <a:t>ASCCC Survey</a:t>
            </a:r>
            <a:r>
              <a:rPr lang="en-US" dirty="0">
                <a:solidFill>
                  <a:schemeClr val="dk1"/>
                </a:solidFill>
              </a:rPr>
              <a:t>: A</a:t>
            </a:r>
            <a:r>
              <a:rPr lang="en" dirty="0" err="1">
                <a:solidFill>
                  <a:schemeClr val="dk1"/>
                </a:solidFill>
              </a:rPr>
              <a:t>necdotes</a:t>
            </a:r>
            <a:r>
              <a:rPr lang="en" dirty="0">
                <a:solidFill>
                  <a:schemeClr val="dk1"/>
                </a:solidFill>
              </a:rPr>
              <a:t>, </a:t>
            </a:r>
            <a:r>
              <a:rPr lang="en-US" dirty="0">
                <a:solidFill>
                  <a:schemeClr val="dk1"/>
                </a:solidFill>
              </a:rPr>
              <a:t>P</a:t>
            </a:r>
            <a:r>
              <a:rPr lang="en" dirty="0" err="1">
                <a:solidFill>
                  <a:schemeClr val="dk1"/>
                </a:solidFill>
              </a:rPr>
              <a:t>erception</a:t>
            </a:r>
            <a:r>
              <a:rPr lang="en" dirty="0">
                <a:solidFill>
                  <a:schemeClr val="dk1"/>
                </a:solidFill>
              </a:rPr>
              <a:t>, </a:t>
            </a:r>
            <a:r>
              <a:rPr lang="en-US" dirty="0">
                <a:solidFill>
                  <a:schemeClr val="dk1"/>
                </a:solidFill>
              </a:rPr>
              <a:t>S</a:t>
            </a:r>
            <a:r>
              <a:rPr lang="en" dirty="0" err="1">
                <a:solidFill>
                  <a:schemeClr val="dk1"/>
                </a:solidFill>
              </a:rPr>
              <a:t>uccesses</a:t>
            </a:r>
            <a:r>
              <a:rPr lang="en" dirty="0">
                <a:solidFill>
                  <a:schemeClr val="dk1"/>
                </a:solidFill>
              </a:rPr>
              <a:t> &amp; </a:t>
            </a:r>
            <a:r>
              <a:rPr lang="en-US" dirty="0">
                <a:solidFill>
                  <a:schemeClr val="dk1"/>
                </a:solidFill>
              </a:rPr>
              <a:t>C</a:t>
            </a:r>
            <a:r>
              <a:rPr lang="en" dirty="0" err="1">
                <a:solidFill>
                  <a:schemeClr val="dk1"/>
                </a:solidFill>
              </a:rPr>
              <a:t>hallenges</a:t>
            </a:r>
            <a:endParaRPr dirty="0">
              <a:solidFill>
                <a:schemeClr val="dk1"/>
              </a:solidFill>
            </a:endParaRPr>
          </a:p>
          <a:p>
            <a:pPr lvl="1">
              <a:buClr>
                <a:schemeClr val="dk1"/>
              </a:buClr>
            </a:pPr>
            <a:r>
              <a:rPr lang="en" dirty="0">
                <a:solidFill>
                  <a:schemeClr val="dk1"/>
                </a:solidFill>
              </a:rPr>
              <a:t>Math </a:t>
            </a:r>
            <a:endParaRPr lang="en-US" dirty="0">
              <a:solidFill>
                <a:schemeClr val="dk1"/>
              </a:solidFill>
            </a:endParaRPr>
          </a:p>
          <a:p>
            <a:pPr lvl="1">
              <a:buClr>
                <a:schemeClr val="dk1"/>
              </a:buClr>
            </a:pPr>
            <a:r>
              <a:rPr lang="en" dirty="0">
                <a:solidFill>
                  <a:schemeClr val="dk1"/>
                </a:solidFill>
              </a:rPr>
              <a:t>English </a:t>
            </a:r>
            <a:endParaRPr lang="en-US" dirty="0">
              <a:solidFill>
                <a:schemeClr val="dk1"/>
              </a:solidFill>
            </a:endParaRPr>
          </a:p>
          <a:p>
            <a:pPr lvl="1">
              <a:buClr>
                <a:schemeClr val="dk1"/>
              </a:buClr>
            </a:pPr>
            <a:r>
              <a:rPr lang="en" dirty="0">
                <a:solidFill>
                  <a:schemeClr val="dk1"/>
                </a:solidFill>
              </a:rPr>
              <a:t>ESL </a:t>
            </a:r>
            <a:endParaRPr lang="en-US" dirty="0">
              <a:solidFill>
                <a:schemeClr val="dk1"/>
              </a:solidFill>
            </a:endParaRPr>
          </a:p>
          <a:p>
            <a:pPr>
              <a:buClr>
                <a:schemeClr val="dk1"/>
              </a:buClr>
            </a:pPr>
            <a:r>
              <a:rPr lang="en" dirty="0">
                <a:solidFill>
                  <a:schemeClr val="dk1"/>
                </a:solidFill>
              </a:rPr>
              <a:t>Other research </a:t>
            </a:r>
            <a:endParaRPr lang="en-US" dirty="0">
              <a:solidFill>
                <a:schemeClr val="dk1"/>
              </a:solidFill>
            </a:endParaRPr>
          </a:p>
          <a:p>
            <a:pPr>
              <a:buClr>
                <a:schemeClr val="dk1"/>
              </a:buClr>
            </a:pPr>
            <a:r>
              <a:rPr lang="en" dirty="0">
                <a:solidFill>
                  <a:schemeClr val="dk1"/>
                </a:solidFill>
              </a:rPr>
              <a:t>Considerations in Mathematics Data </a:t>
            </a:r>
            <a:endParaRPr dirty="0">
              <a:solidFill>
                <a:schemeClr val="dk1"/>
              </a:solidFill>
            </a:endParaRPr>
          </a:p>
          <a:p>
            <a:pPr>
              <a:buClr>
                <a:schemeClr val="dk1"/>
              </a:buClr>
            </a:pPr>
            <a:r>
              <a:rPr lang="en" dirty="0">
                <a:solidFill>
                  <a:schemeClr val="dk1"/>
                </a:solidFill>
              </a:rPr>
              <a:t>Considerations in ESL </a:t>
            </a:r>
            <a:endParaRPr dirty="0">
              <a:solidFill>
                <a:schemeClr val="dk1"/>
              </a:solidFill>
            </a:endParaRPr>
          </a:p>
          <a:p>
            <a:pPr>
              <a:buClr>
                <a:schemeClr val="dk1"/>
              </a:buClr>
            </a:pPr>
            <a:r>
              <a:rPr lang="en" dirty="0">
                <a:solidFill>
                  <a:schemeClr val="dk1"/>
                </a:solidFill>
              </a:rPr>
              <a:t>Innovations</a:t>
            </a:r>
            <a:endParaRPr dirty="0"/>
          </a:p>
        </p:txBody>
      </p:sp>
    </p:spTree>
    <p:extLst>
      <p:ext uri="{BB962C8B-B14F-4D97-AF65-F5344CB8AC3E}">
        <p14:creationId xmlns:p14="http://schemas.microsoft.com/office/powerpoint/2010/main" val="2098951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Innovations: Activity</a:t>
            </a:r>
            <a:endParaRPr/>
          </a:p>
        </p:txBody>
      </p:sp>
      <p:sp>
        <p:nvSpPr>
          <p:cNvPr id="202" name="Google Shape;202;p37"/>
          <p:cNvSpPr txBox="1">
            <a:spLocks noGrp="1"/>
          </p:cNvSpPr>
          <p:nvPr>
            <p:ph idx="1"/>
          </p:nvPr>
        </p:nvSpPr>
        <p:spPr>
          <a:xfrm>
            <a:off x="829994" y="2662568"/>
            <a:ext cx="10523806" cy="3984417"/>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lgn="ctr">
              <a:spcAft>
                <a:spcPts val="1600"/>
              </a:spcAft>
              <a:buNone/>
            </a:pPr>
            <a:r>
              <a:rPr lang="en" dirty="0">
                <a:solidFill>
                  <a:schemeClr val="accent5"/>
                </a:solidFill>
              </a:rPr>
              <a:t>Using the Google doc linked in the chat, </a:t>
            </a:r>
            <a:endParaRPr lang="en-US" dirty="0">
              <a:solidFill>
                <a:schemeClr val="accent5"/>
              </a:solidFill>
            </a:endParaRPr>
          </a:p>
          <a:p>
            <a:pPr marL="0" indent="0" algn="ctr">
              <a:spcAft>
                <a:spcPts val="1600"/>
              </a:spcAft>
              <a:buNone/>
            </a:pPr>
            <a:r>
              <a:rPr lang="en" dirty="0">
                <a:solidFill>
                  <a:schemeClr val="accent5"/>
                </a:solidFill>
              </a:rPr>
              <a:t>share some of your college innovations </a:t>
            </a:r>
            <a:endParaRPr lang="en-US" dirty="0">
              <a:solidFill>
                <a:schemeClr val="accent5"/>
              </a:solidFill>
            </a:endParaRPr>
          </a:p>
          <a:p>
            <a:pPr marL="0" indent="0" algn="ctr">
              <a:spcAft>
                <a:spcPts val="1600"/>
              </a:spcAft>
              <a:buNone/>
            </a:pPr>
            <a:r>
              <a:rPr lang="en" dirty="0">
                <a:solidFill>
                  <a:schemeClr val="accent5"/>
                </a:solidFill>
              </a:rPr>
              <a:t>in English, mathematics, or ESL</a:t>
            </a:r>
            <a:endParaRPr lang="en-US" dirty="0">
              <a:solidFill>
                <a:schemeClr val="accent5"/>
              </a:solidFill>
            </a:endParaRPr>
          </a:p>
          <a:p>
            <a:pPr marL="0" indent="0" algn="ctr">
              <a:spcAft>
                <a:spcPts val="1600"/>
              </a:spcAft>
              <a:buNone/>
            </a:pPr>
            <a:endParaRPr lang="en-US" dirty="0">
              <a:solidFill>
                <a:schemeClr val="accent5"/>
              </a:solidFill>
            </a:endParaRPr>
          </a:p>
          <a:p>
            <a:pPr marL="0" indent="0" algn="ctr">
              <a:spcAft>
                <a:spcPts val="1600"/>
              </a:spcAft>
              <a:buNone/>
            </a:pPr>
            <a:r>
              <a:rPr lang="en-US" dirty="0">
                <a:solidFill>
                  <a:schemeClr val="accent5"/>
                </a:solidFill>
              </a:rPr>
              <a:t>We’ll ask some of you unmute yourself </a:t>
            </a:r>
          </a:p>
          <a:p>
            <a:pPr marL="0" indent="0" algn="ctr">
              <a:spcAft>
                <a:spcPts val="1600"/>
              </a:spcAft>
              <a:buNone/>
            </a:pPr>
            <a:r>
              <a:rPr lang="en-US" dirty="0">
                <a:solidFill>
                  <a:schemeClr val="accent5"/>
                </a:solidFill>
              </a:rPr>
              <a:t>and share more about your innovations</a:t>
            </a:r>
            <a:endParaRPr dirty="0">
              <a:solidFill>
                <a:schemeClr val="accent5"/>
              </a:solidFill>
            </a:endParaRPr>
          </a:p>
        </p:txBody>
      </p:sp>
    </p:spTree>
    <p:extLst>
      <p:ext uri="{BB962C8B-B14F-4D97-AF65-F5344CB8AC3E}">
        <p14:creationId xmlns:p14="http://schemas.microsoft.com/office/powerpoint/2010/main" val="37856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r>
              <a:rPr lang="en-US" dirty="0"/>
              <a:t>Thank you!</a:t>
            </a:r>
          </a:p>
        </p:txBody>
      </p:sp>
    </p:spTree>
    <p:extLst>
      <p:ext uri="{BB962C8B-B14F-4D97-AF65-F5344CB8AC3E}">
        <p14:creationId xmlns:p14="http://schemas.microsoft.com/office/powerpoint/2010/main" val="40497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74" name="Google Shape;74;p16"/>
          <p:cNvPicPr preferRelativeResize="0"/>
          <p:nvPr/>
        </p:nvPicPr>
        <p:blipFill>
          <a:blip r:embed="rId3">
            <a:alphaModFix/>
          </a:blip>
          <a:stretch>
            <a:fillRect/>
          </a:stretch>
        </p:blipFill>
        <p:spPr>
          <a:xfrm>
            <a:off x="795221" y="491671"/>
            <a:ext cx="11010900" cy="5842000"/>
          </a:xfrm>
          <a:prstGeom prst="rect">
            <a:avLst/>
          </a:prstGeom>
          <a:noFill/>
          <a:ln>
            <a:noFill/>
          </a:ln>
        </p:spPr>
      </p:pic>
    </p:spTree>
    <p:extLst>
      <p:ext uri="{BB962C8B-B14F-4D97-AF65-F5344CB8AC3E}">
        <p14:creationId xmlns:p14="http://schemas.microsoft.com/office/powerpoint/2010/main" val="10903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AB 1805 (Irwin, 2018)</a:t>
            </a:r>
            <a:endParaRPr dirty="0"/>
          </a:p>
        </p:txBody>
      </p:sp>
      <p:sp>
        <p:nvSpPr>
          <p:cNvPr id="80" name="Google Shape;80;p17"/>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r>
              <a:rPr lang="en" dirty="0"/>
              <a:t>Inform students of their rights re: transfer-level coursework &amp; multiple measures placement</a:t>
            </a:r>
            <a:endParaRPr dirty="0"/>
          </a:p>
          <a:p>
            <a:pPr>
              <a:spcBef>
                <a:spcPts val="1600"/>
              </a:spcBef>
            </a:pPr>
            <a:r>
              <a:rPr lang="en" dirty="0"/>
              <a:t>Information shall be prominently “featured </a:t>
            </a:r>
            <a:r>
              <a:rPr lang="en" dirty="0">
                <a:solidFill>
                  <a:srgbClr val="333333"/>
                </a:solidFill>
                <a:highlight>
                  <a:srgbClr val="FFFFFF"/>
                </a:highlight>
              </a:rPr>
              <a:t>in the community college catalog, orientation materials, information relating to student assessment on the community college’s Internet Web site, and any written communication by a college counselor to a student about the student’s course placement options.”</a:t>
            </a:r>
            <a:endParaRPr dirty="0">
              <a:solidFill>
                <a:srgbClr val="333333"/>
              </a:solidFill>
              <a:highlight>
                <a:srgbClr val="FFFFFF"/>
              </a:highlight>
            </a:endParaRPr>
          </a:p>
          <a:p>
            <a:pPr>
              <a:spcBef>
                <a:spcPts val="1600"/>
              </a:spcBef>
            </a:pPr>
            <a:r>
              <a:rPr lang="en" dirty="0">
                <a:solidFill>
                  <a:srgbClr val="333333"/>
                </a:solidFill>
                <a:highlight>
                  <a:srgbClr val="FFFFFF"/>
                </a:highlight>
              </a:rPr>
              <a:t>Annually report placement policies and placement results to Chancellor’s Office </a:t>
            </a:r>
            <a:endParaRPr dirty="0">
              <a:solidFill>
                <a:srgbClr val="333333"/>
              </a:solidFill>
              <a:highlight>
                <a:srgbClr val="FFFFFF"/>
              </a:highlight>
            </a:endParaRPr>
          </a:p>
          <a:p>
            <a:pPr marL="571500" indent="-342900">
              <a:spcBef>
                <a:spcPts val="1600"/>
              </a:spcBef>
              <a:spcAft>
                <a:spcPts val="1600"/>
              </a:spcAft>
            </a:pPr>
            <a:r>
              <a:rPr lang="en" dirty="0">
                <a:solidFill>
                  <a:srgbClr val="333333"/>
                </a:solidFill>
                <a:highlight>
                  <a:srgbClr val="FFFFFF"/>
                </a:highlight>
              </a:rPr>
              <a:t>This includes an explanation based on local placement research of how effective practices align with placement regulations for students placed into pretransfer-level coursework</a:t>
            </a:r>
            <a:endParaRPr dirty="0">
              <a:solidFill>
                <a:srgbClr val="333333"/>
              </a:solidFill>
              <a:highlight>
                <a:srgbClr val="FFFFFF"/>
              </a:highlight>
            </a:endParaRPr>
          </a:p>
        </p:txBody>
      </p:sp>
    </p:spTree>
    <p:extLst>
      <p:ext uri="{BB962C8B-B14F-4D97-AF65-F5344CB8AC3E}">
        <p14:creationId xmlns:p14="http://schemas.microsoft.com/office/powerpoint/2010/main" val="190075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ASCCC Paper: Optimizing Student Success (Sept. 2020)</a:t>
            </a:r>
            <a:endParaRPr/>
          </a:p>
        </p:txBody>
      </p:sp>
      <p:sp>
        <p:nvSpPr>
          <p:cNvPr id="86" name="Google Shape;86;p18"/>
          <p:cNvSpPr txBox="1">
            <a:spLocks noGrp="1"/>
          </p:cNvSpPr>
          <p:nvPr>
            <p:ph sz="half" idx="1"/>
          </p:nvPr>
        </p:nvSpPr>
        <p:spPr>
          <a:xfrm>
            <a:off x="1277650" y="1798319"/>
            <a:ext cx="10058400" cy="4919003"/>
          </a:xfrm>
          <a:prstGeom prst="rect">
            <a:avLst/>
          </a:prstGeom>
        </p:spPr>
        <p:txBody>
          <a:bodyPr spcFirstLastPara="1" vert="horz" wrap="square" lIns="121900" tIns="121900" rIns="121900" bIns="121900" numCol="1" anchor="t" anchorCtr="0" compatLnSpc="1">
            <a:prstTxWarp prst="textNoShape">
              <a:avLst/>
            </a:prstTxWarp>
            <a:normAutofit fontScale="55000" lnSpcReduction="20000"/>
          </a:bodyPr>
          <a:lstStyle/>
          <a:p>
            <a:pPr marL="0" indent="0">
              <a:spcBef>
                <a:spcPts val="1333"/>
              </a:spcBef>
              <a:buNone/>
            </a:pPr>
            <a:r>
              <a:rPr lang="en" sz="5100" dirty="0">
                <a:solidFill>
                  <a:schemeClr val="accent5"/>
                </a:solidFill>
              </a:rPr>
              <a:t>Successes and observations on AB 705 implementation</a:t>
            </a:r>
            <a:endParaRPr lang="en-US" sz="5100" dirty="0">
              <a:solidFill>
                <a:schemeClr val="accent5"/>
              </a:solidFill>
            </a:endParaRPr>
          </a:p>
          <a:p>
            <a:pPr>
              <a:spcBef>
                <a:spcPts val="1333"/>
              </a:spcBef>
            </a:pPr>
            <a:r>
              <a:rPr lang="en" sz="4400" dirty="0">
                <a:solidFill>
                  <a:schemeClr val="accent5"/>
                </a:solidFill>
              </a:rPr>
              <a:t>Within short timeline, colleges have innovated instructional methods, developed new curricular support &amp; new pathways</a:t>
            </a:r>
            <a:endParaRPr sz="4400" dirty="0">
              <a:solidFill>
                <a:schemeClr val="accent5"/>
              </a:solidFill>
            </a:endParaRPr>
          </a:p>
          <a:p>
            <a:pPr marL="0" indent="0">
              <a:spcBef>
                <a:spcPts val="1600"/>
              </a:spcBef>
              <a:buNone/>
            </a:pPr>
            <a:r>
              <a:rPr lang="en" sz="5100" dirty="0">
                <a:solidFill>
                  <a:schemeClr val="accent5"/>
                </a:solidFill>
              </a:rPr>
              <a:t>Colleges have reported</a:t>
            </a:r>
            <a:endParaRPr lang="en-US" sz="5100" dirty="0">
              <a:solidFill>
                <a:schemeClr val="accent5"/>
              </a:solidFill>
            </a:endParaRPr>
          </a:p>
          <a:p>
            <a:pPr>
              <a:spcBef>
                <a:spcPts val="1600"/>
              </a:spcBef>
            </a:pPr>
            <a:r>
              <a:rPr lang="en" sz="4400" dirty="0">
                <a:solidFill>
                  <a:schemeClr val="accent5"/>
                </a:solidFill>
              </a:rPr>
              <a:t>Increase in the number of students placed into and enrolling in transfer-level English and mathematics</a:t>
            </a:r>
            <a:endParaRPr lang="en-US" sz="4400" dirty="0">
              <a:solidFill>
                <a:schemeClr val="accent5"/>
              </a:solidFill>
            </a:endParaRPr>
          </a:p>
          <a:p>
            <a:pPr>
              <a:spcBef>
                <a:spcPts val="1600"/>
              </a:spcBef>
            </a:pPr>
            <a:r>
              <a:rPr lang="en" sz="4400" dirty="0">
                <a:solidFill>
                  <a:schemeClr val="accent5"/>
                </a:solidFill>
              </a:rPr>
              <a:t>Increase in overall number of students succeeding in transfer-level English and mathematics</a:t>
            </a:r>
            <a:endParaRPr sz="4400" dirty="0">
              <a:solidFill>
                <a:schemeClr val="accent5"/>
              </a:solidFill>
            </a:endParaRPr>
          </a:p>
          <a:p>
            <a:pPr marL="0" indent="0">
              <a:buNone/>
            </a:pPr>
            <a:endParaRPr dirty="0"/>
          </a:p>
          <a:p>
            <a:pPr marL="0" indent="0">
              <a:spcBef>
                <a:spcPts val="1600"/>
              </a:spcBef>
              <a:buNone/>
            </a:pPr>
            <a:endParaRPr dirty="0"/>
          </a:p>
          <a:p>
            <a:pPr marL="0" indent="0">
              <a:spcBef>
                <a:spcPts val="1600"/>
              </a:spcBef>
              <a:spcAft>
                <a:spcPts val="1600"/>
              </a:spcAft>
              <a:buNone/>
            </a:pPr>
            <a:r>
              <a:rPr lang="en" dirty="0"/>
              <a:t>ASCCC Paper (2020). </a:t>
            </a:r>
            <a:r>
              <a:rPr lang="en" u="sng" dirty="0">
                <a:solidFill>
                  <a:schemeClr val="hlink"/>
                </a:solidFill>
                <a:hlinkClick r:id="rId3"/>
              </a:rPr>
              <a:t>Optimizing Student Success: A Report on Placement in English and Mathematics Pathways</a:t>
            </a:r>
            <a:endParaRPr dirty="0"/>
          </a:p>
        </p:txBody>
      </p:sp>
    </p:spTree>
    <p:extLst>
      <p:ext uri="{BB962C8B-B14F-4D97-AF65-F5344CB8AC3E}">
        <p14:creationId xmlns:p14="http://schemas.microsoft.com/office/powerpoint/2010/main" val="5199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a:t>ASCCC Paper: Optimizing Student Success (Sept. 2020)</a:t>
            </a:r>
            <a:endParaRPr/>
          </a:p>
        </p:txBody>
      </p:sp>
      <p:sp>
        <p:nvSpPr>
          <p:cNvPr id="92" name="Google Shape;92;p1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333"/>
              </a:spcBef>
              <a:buClr>
                <a:schemeClr val="dk1"/>
              </a:buClr>
              <a:buSzPct val="34375"/>
              <a:buNone/>
            </a:pPr>
            <a:r>
              <a:rPr lang="en" sz="3000" dirty="0">
                <a:solidFill>
                  <a:schemeClr val="accent5"/>
                </a:solidFill>
              </a:rPr>
              <a:t>Challenges in implementing AB 705</a:t>
            </a:r>
            <a:endParaRPr lang="en-US" sz="3000" dirty="0">
              <a:solidFill>
                <a:schemeClr val="accent5"/>
              </a:solidFill>
            </a:endParaRPr>
          </a:p>
          <a:p>
            <a:pPr>
              <a:spcBef>
                <a:spcPts val="1333"/>
              </a:spcBef>
              <a:buClr>
                <a:schemeClr val="dk1"/>
              </a:buClr>
              <a:buSzPct val="34375"/>
              <a:buFont typeface="Wingdings" pitchFamily="2" charset="2"/>
              <a:buChar char="§"/>
            </a:pPr>
            <a:r>
              <a:rPr lang="en" sz="2600" dirty="0">
                <a:solidFill>
                  <a:schemeClr val="accent5"/>
                </a:solidFill>
                <a:latin typeface="+mn-lt"/>
              </a:rPr>
              <a:t>The number of students who are not successful ha</a:t>
            </a:r>
            <a:r>
              <a:rPr lang="en-US" sz="2600" dirty="0">
                <a:solidFill>
                  <a:schemeClr val="accent5"/>
                </a:solidFill>
                <a:latin typeface="+mn-lt"/>
              </a:rPr>
              <a:t>s</a:t>
            </a:r>
            <a:r>
              <a:rPr lang="en" sz="2600" dirty="0">
                <a:solidFill>
                  <a:schemeClr val="accent5"/>
                </a:solidFill>
                <a:latin typeface="+mn-lt"/>
              </a:rPr>
              <a:t> increased, particularly in historically disproportionately impacted student populations</a:t>
            </a:r>
            <a:endParaRPr lang="en-US" sz="2600" dirty="0">
              <a:solidFill>
                <a:schemeClr val="accent5"/>
              </a:solidFill>
              <a:latin typeface="+mn-lt"/>
            </a:endParaRPr>
          </a:p>
          <a:p>
            <a:pPr>
              <a:spcBef>
                <a:spcPts val="1333"/>
              </a:spcBef>
              <a:buClr>
                <a:schemeClr val="dk1"/>
              </a:buClr>
              <a:buSzPct val="34375"/>
              <a:buFont typeface="Wingdings" pitchFamily="2" charset="2"/>
              <a:buChar char="§"/>
            </a:pPr>
            <a:r>
              <a:rPr lang="en" sz="2600" dirty="0">
                <a:solidFill>
                  <a:schemeClr val="accent5"/>
                </a:solidFill>
                <a:latin typeface="+mn-lt"/>
              </a:rPr>
              <a:t>Equity or achievement gaps are showing a trend of increasing for most ethnic groups compared to the white non-Hispanic and Asian ethnic groups.</a:t>
            </a:r>
            <a:endParaRPr lang="en-US" sz="2600" dirty="0">
              <a:solidFill>
                <a:schemeClr val="accent5"/>
              </a:solidFill>
              <a:latin typeface="+mn-lt"/>
            </a:endParaRPr>
          </a:p>
          <a:p>
            <a:pPr>
              <a:spcBef>
                <a:spcPts val="1333"/>
              </a:spcBef>
              <a:buClr>
                <a:schemeClr val="dk1"/>
              </a:buClr>
              <a:buSzPct val="34375"/>
              <a:buFont typeface="Wingdings" pitchFamily="2" charset="2"/>
              <a:buChar char="§"/>
            </a:pPr>
            <a:r>
              <a:rPr lang="en" sz="2600" dirty="0">
                <a:solidFill>
                  <a:schemeClr val="accent5"/>
                </a:solidFill>
                <a:latin typeface="+mn-lt"/>
              </a:rPr>
              <a:t>Laser focus on a single course rather than on pathway</a:t>
            </a:r>
            <a:endParaRPr sz="2600" dirty="0">
              <a:solidFill>
                <a:schemeClr val="accent5"/>
              </a:solidFill>
              <a:latin typeface="+mn-lt"/>
            </a:endParaRPr>
          </a:p>
          <a:p>
            <a:pPr marL="0" indent="0">
              <a:spcAft>
                <a:spcPts val="1600"/>
              </a:spcAft>
              <a:buNone/>
            </a:pPr>
            <a:endParaRPr dirty="0"/>
          </a:p>
        </p:txBody>
      </p:sp>
    </p:spTree>
    <p:extLst>
      <p:ext uri="{BB962C8B-B14F-4D97-AF65-F5344CB8AC3E}">
        <p14:creationId xmlns:p14="http://schemas.microsoft.com/office/powerpoint/2010/main" val="138252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Optimizing Success Beyond Placement</a:t>
            </a:r>
            <a:endParaRPr/>
          </a:p>
        </p:txBody>
      </p:sp>
      <p:sp>
        <p:nvSpPr>
          <p:cNvPr id="98" name="Google Shape;98;p20"/>
          <p:cNvSpPr txBox="1">
            <a:spLocks noGrp="1"/>
          </p:cNvSpPr>
          <p:nvPr>
            <p:ph sz="half" idx="1"/>
          </p:nvPr>
        </p:nvSpPr>
        <p:spPr>
          <a:xfrm>
            <a:off x="1360200" y="2438400"/>
            <a:ext cx="10058400" cy="4419600"/>
          </a:xfrm>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100000"/>
            </a:pPr>
            <a:r>
              <a:rPr lang="en" sz="2800" dirty="0">
                <a:solidFill>
                  <a:schemeClr val="dk1"/>
                </a:solidFill>
                <a:latin typeface="+mn-lt"/>
              </a:rPr>
              <a:t>Data from transfer-level English shows increased throughput and yet also suggests opportunities to improve strategies to optimize success for all students.</a:t>
            </a:r>
            <a:endParaRPr lang="en-US" sz="2800" dirty="0">
              <a:solidFill>
                <a:schemeClr val="dk1"/>
              </a:solidFill>
              <a:latin typeface="+mn-lt"/>
            </a:endParaRPr>
          </a:p>
          <a:p>
            <a:pPr>
              <a:buClr>
                <a:schemeClr val="dk1"/>
              </a:buClr>
              <a:buSzPct val="100000"/>
            </a:pPr>
            <a:r>
              <a:rPr lang="en" sz="2800" dirty="0">
                <a:solidFill>
                  <a:schemeClr val="dk1"/>
                </a:solidFill>
                <a:latin typeface="+mn-lt"/>
              </a:rPr>
              <a:t>Data on transfer-level mathematics shows increased enrollment and success, particularly in contextualized pathways for areas such as behavioral science statistics and liberal studies math, but shows decreased enrollment in STEM and decreased success in STEM related coursework.</a:t>
            </a:r>
            <a:endParaRPr sz="2800" dirty="0">
              <a:latin typeface="+mn-lt"/>
            </a:endParaRPr>
          </a:p>
        </p:txBody>
      </p:sp>
      <p:pic>
        <p:nvPicPr>
          <p:cNvPr id="99" name="Google Shape;99;p20"/>
          <p:cNvPicPr preferRelativeResize="0"/>
          <p:nvPr/>
        </p:nvPicPr>
        <p:blipFill>
          <a:blip r:embed="rId3">
            <a:alphaModFix/>
          </a:blip>
          <a:stretch>
            <a:fillRect/>
          </a:stretch>
        </p:blipFill>
        <p:spPr>
          <a:xfrm>
            <a:off x="1277650" y="1118870"/>
            <a:ext cx="10223500" cy="1358900"/>
          </a:xfrm>
          <a:prstGeom prst="rect">
            <a:avLst/>
          </a:prstGeom>
          <a:noFill/>
          <a:ln>
            <a:noFill/>
          </a:ln>
        </p:spPr>
      </p:pic>
    </p:spTree>
    <p:extLst>
      <p:ext uri="{BB962C8B-B14F-4D97-AF65-F5344CB8AC3E}">
        <p14:creationId xmlns:p14="http://schemas.microsoft.com/office/powerpoint/2010/main" val="157391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ASCCC Placement Survey</a:t>
            </a:r>
            <a:endParaRPr/>
          </a:p>
        </p:txBody>
      </p:sp>
      <p:sp>
        <p:nvSpPr>
          <p:cNvPr id="112" name="Google Shape;112;p2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solidFill>
                  <a:schemeClr val="accent5"/>
                </a:solidFill>
              </a:rPr>
              <a:t>Conducted mid-April through early May 2021</a:t>
            </a:r>
            <a:endParaRPr dirty="0">
              <a:solidFill>
                <a:schemeClr val="accent5"/>
              </a:solidFill>
            </a:endParaRPr>
          </a:p>
          <a:p>
            <a:pPr>
              <a:spcBef>
                <a:spcPts val="1600"/>
              </a:spcBef>
            </a:pPr>
            <a:r>
              <a:rPr lang="en" dirty="0">
                <a:solidFill>
                  <a:schemeClr val="accent5"/>
                </a:solidFill>
              </a:rPr>
              <a:t>Target distribution: Academic senate presidents, English, mathematics, ESL, and counselors</a:t>
            </a:r>
            <a:endParaRPr dirty="0">
              <a:solidFill>
                <a:schemeClr val="accent5"/>
              </a:solidFill>
            </a:endParaRPr>
          </a:p>
          <a:p>
            <a:pPr>
              <a:spcBef>
                <a:spcPts val="1600"/>
              </a:spcBef>
            </a:pPr>
            <a:r>
              <a:rPr lang="en" dirty="0">
                <a:solidFill>
                  <a:schemeClr val="accent5"/>
                </a:solidFill>
              </a:rPr>
              <a:t>Purpose: Collect qualitative data to inform further research and a follow-up ASCCC paper on placement</a:t>
            </a:r>
            <a:endParaRPr dirty="0">
              <a:solidFill>
                <a:schemeClr val="accent5"/>
              </a:solidFill>
            </a:endParaRPr>
          </a:p>
          <a:p>
            <a:pPr>
              <a:spcBef>
                <a:spcPts val="1600"/>
              </a:spcBef>
              <a:spcAft>
                <a:spcPts val="1600"/>
              </a:spcAft>
            </a:pPr>
            <a:r>
              <a:rPr lang="en" dirty="0">
                <a:solidFill>
                  <a:schemeClr val="accent5"/>
                </a:solidFill>
              </a:rPr>
              <a:t>Data currently being analyzed; some observations to follow</a:t>
            </a:r>
            <a:endParaRPr dirty="0">
              <a:solidFill>
                <a:schemeClr val="accent5"/>
              </a:solidFill>
            </a:endParaRPr>
          </a:p>
        </p:txBody>
      </p:sp>
    </p:spTree>
    <p:extLst>
      <p:ext uri="{BB962C8B-B14F-4D97-AF65-F5344CB8AC3E}">
        <p14:creationId xmlns:p14="http://schemas.microsoft.com/office/powerpoint/2010/main" val="391385387"/>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95</TotalTime>
  <Words>2807</Words>
  <Application>Microsoft Office PowerPoint</Application>
  <PresentationFormat>Widescreen</PresentationFormat>
  <Paragraphs>240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Palatino</vt:lpstr>
      <vt:lpstr>Verdana</vt:lpstr>
      <vt:lpstr>Wingdings</vt:lpstr>
      <vt:lpstr>ASCCC Curriculum Inst. 2020 Theme</vt:lpstr>
      <vt:lpstr>Optimizing Student Success  Through Equitable Placement Cheryl Aschenbach | Sam Foster | Kathy Wada Curriculum Institute 2021</vt:lpstr>
      <vt:lpstr>Description</vt:lpstr>
      <vt:lpstr>Overview</vt:lpstr>
      <vt:lpstr>PowerPoint Presentation</vt:lpstr>
      <vt:lpstr>AB 1805 (Irwin, 2018)</vt:lpstr>
      <vt:lpstr>ASCCC Paper: Optimizing Student Success (Sept. 2020)</vt:lpstr>
      <vt:lpstr>ASCCC Paper: Optimizing Student Success (Sept. 2020)</vt:lpstr>
      <vt:lpstr>Optimizing Success Beyond Placement</vt:lpstr>
      <vt:lpstr>ASCCC Placement Survey</vt:lpstr>
      <vt:lpstr>ASCCC Placement Survey:  Early Observations for Math</vt:lpstr>
      <vt:lpstr>ASCCC Placement Survey:  Early Observations for Math</vt:lpstr>
      <vt:lpstr>ASCCC Placement Survey:  Early Observations for Math</vt:lpstr>
      <vt:lpstr>ASCCC Placement Survey:  Early Observations for Math</vt:lpstr>
      <vt:lpstr>ASCCC Placement Survey:  Early Observations for English</vt:lpstr>
      <vt:lpstr>ASCCC Placement Survey:  Early Observations for English</vt:lpstr>
      <vt:lpstr>ASCCC Placement Survey:  Early Observations for English</vt:lpstr>
      <vt:lpstr>ASCCC Placement Survey: Early Observations for ESL</vt:lpstr>
      <vt:lpstr>ASCCC Placement Survey: Early Observations for ESL</vt:lpstr>
      <vt:lpstr>ASCCC Placement Survey: Early Observations for ESL</vt:lpstr>
      <vt:lpstr>ASCCC Placement Survey: Early Observations for ESL</vt:lpstr>
      <vt:lpstr>ASCCC Placement Survey: Early Observations for ESL</vt:lpstr>
      <vt:lpstr>ASCCC Placement Survey: Early Observations for ESL</vt:lpstr>
      <vt:lpstr>ASCCC Placement Survey: Early Observations for ESL</vt:lpstr>
      <vt:lpstr>ASCCC Placement Survey: Early Observations for ESL</vt:lpstr>
      <vt:lpstr>ASCCC Placement Survey: Early Observations for ESL</vt:lpstr>
      <vt:lpstr>External Research</vt:lpstr>
      <vt:lpstr>Challenges: Mathematics</vt:lpstr>
      <vt:lpstr>ESL Considerations</vt:lpstr>
      <vt:lpstr>Innovations in ESL to Optimize Student Success</vt:lpstr>
      <vt:lpstr>Innovations: Activity</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Student Success  Through Equitable Placement Cheryl Aschenbach | Sam Foster | Kathy Wada Curriculum Institute 2021</dc:title>
  <dc:creator>Microsoft Office User</dc:creator>
  <cp:lastModifiedBy>Edie</cp:lastModifiedBy>
  <cp:revision>11</cp:revision>
  <cp:lastPrinted>2020-11-24T19:39:26Z</cp:lastPrinted>
  <dcterms:created xsi:type="dcterms:W3CDTF">2021-07-07T20:26:07Z</dcterms:created>
  <dcterms:modified xsi:type="dcterms:W3CDTF">2021-07-08T14:45:57Z</dcterms:modified>
</cp:coreProperties>
</file>