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9" r:id="rId5"/>
    <p:sldId id="270" r:id="rId6"/>
    <p:sldId id="260" r:id="rId7"/>
    <p:sldId id="259" r:id="rId8"/>
    <p:sldId id="271" r:id="rId9"/>
    <p:sldId id="272" r:id="rId10"/>
    <p:sldId id="261" r:id="rId11"/>
    <p:sldId id="262" r:id="rId12"/>
    <p:sldId id="273" r:id="rId13"/>
    <p:sldId id="275" r:id="rId14"/>
    <p:sldId id="276" r:id="rId15"/>
    <p:sldId id="277" r:id="rId16"/>
    <p:sldId id="263" r:id="rId17"/>
    <p:sldId id="264" r:id="rId18"/>
    <p:sldId id="278" r:id="rId19"/>
    <p:sldId id="279" r:id="rId20"/>
    <p:sldId id="280" r:id="rId21"/>
    <p:sldId id="265" r:id="rId22"/>
    <p:sldId id="266" r:id="rId23"/>
    <p:sldId id="267"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54"/>
  </p:normalViewPr>
  <p:slideViewPr>
    <p:cSldViewPr snapToGrid="0" snapToObjects="1">
      <p:cViewPr varScale="1">
        <p:scale>
          <a:sx n="74" d="100"/>
          <a:sy n="74" d="100"/>
        </p:scale>
        <p:origin x="73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Overview of </a:t>
            </a:r>
            <a:r>
              <a:rPr lang="en-US" dirty="0" err="1" smtClean="0"/>
              <a:t>accjc</a:t>
            </a:r>
            <a:r>
              <a:rPr lang="en-US" dirty="0" smtClean="0"/>
              <a:t> </a:t>
            </a:r>
            <a:r>
              <a:rPr lang="en-US" dirty="0" err="1" smtClean="0"/>
              <a:t>stanard</a:t>
            </a:r>
            <a:r>
              <a:rPr lang="en-US" dirty="0" smtClean="0"/>
              <a:t> IV</a:t>
            </a:r>
            <a:endParaRPr lang="en-US" dirty="0"/>
          </a:p>
        </p:txBody>
      </p:sp>
      <p:sp>
        <p:nvSpPr>
          <p:cNvPr id="3" name="Subtitle 2"/>
          <p:cNvSpPr>
            <a:spLocks noGrp="1"/>
          </p:cNvSpPr>
          <p:nvPr>
            <p:ph type="subTitle" idx="1"/>
          </p:nvPr>
        </p:nvSpPr>
        <p:spPr>
          <a:xfrm>
            <a:off x="2341119" y="3856871"/>
            <a:ext cx="8791575" cy="1655762"/>
          </a:xfrm>
        </p:spPr>
        <p:txBody>
          <a:bodyPr>
            <a:normAutofit/>
          </a:bodyPr>
          <a:lstStyle/>
          <a:p>
            <a:r>
              <a:rPr lang="en-US" sz="3200" dirty="0" smtClean="0"/>
              <a:t>Dolores Davison, </a:t>
            </a:r>
            <a:r>
              <a:rPr lang="en-US" sz="3200" dirty="0" err="1" smtClean="0"/>
              <a:t>asccc</a:t>
            </a:r>
            <a:r>
              <a:rPr lang="en-US" sz="3200" dirty="0" smtClean="0"/>
              <a:t> secretary</a:t>
            </a:r>
          </a:p>
          <a:p>
            <a:r>
              <a:rPr lang="en-US" sz="3200" dirty="0" smtClean="0"/>
              <a:t>Irit gat, antelope valley college</a:t>
            </a:r>
            <a:endParaRPr lang="en-US" sz="3200" dirty="0"/>
          </a:p>
        </p:txBody>
      </p:sp>
    </p:spTree>
    <p:extLst>
      <p:ext uri="{BB962C8B-B14F-4D97-AF65-F5344CB8AC3E}">
        <p14:creationId xmlns:p14="http://schemas.microsoft.com/office/powerpoint/2010/main" val="76868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evidence</a:t>
            </a:r>
            <a:endParaRPr lang="en-US" dirty="0"/>
          </a:p>
        </p:txBody>
      </p:sp>
      <p:sp>
        <p:nvSpPr>
          <p:cNvPr id="3" name="Content Placeholder 2"/>
          <p:cNvSpPr>
            <a:spLocks noGrp="1"/>
          </p:cNvSpPr>
          <p:nvPr>
            <p:ph idx="1"/>
          </p:nvPr>
        </p:nvSpPr>
        <p:spPr>
          <a:xfrm>
            <a:off x="1141412" y="2249487"/>
            <a:ext cx="9905999" cy="3911470"/>
          </a:xfrm>
        </p:spPr>
        <p:txBody>
          <a:bodyPr>
            <a:normAutofit lnSpcReduction="10000"/>
          </a:bodyPr>
          <a:lstStyle/>
          <a:p>
            <a:r>
              <a:rPr lang="en-US" dirty="0" smtClean="0"/>
              <a:t>Board policy </a:t>
            </a:r>
          </a:p>
          <a:p>
            <a:r>
              <a:rPr lang="en-US" dirty="0" smtClean="0"/>
              <a:t>New programs supported or initiated by CEO</a:t>
            </a:r>
          </a:p>
          <a:p>
            <a:r>
              <a:rPr lang="en-US" dirty="0" smtClean="0"/>
              <a:t>Documentation institutional set standards/scorecard</a:t>
            </a:r>
          </a:p>
          <a:p>
            <a:r>
              <a:rPr lang="en-US" dirty="0" smtClean="0"/>
              <a:t>CEO’s role in accreditation documented in BP/AP</a:t>
            </a:r>
          </a:p>
          <a:p>
            <a:r>
              <a:rPr lang="en-US" dirty="0" smtClean="0"/>
              <a:t>Governance handbook</a:t>
            </a:r>
          </a:p>
          <a:p>
            <a:r>
              <a:rPr lang="en-US" dirty="0" smtClean="0"/>
              <a:t>Resource / budget documentation</a:t>
            </a:r>
          </a:p>
          <a:p>
            <a:r>
              <a:rPr lang="en-US" dirty="0" smtClean="0"/>
              <a:t>CEO role in community outreach/relations</a:t>
            </a:r>
          </a:p>
        </p:txBody>
      </p:sp>
    </p:spTree>
    <p:extLst>
      <p:ext uri="{BB962C8B-B14F-4D97-AF65-F5344CB8AC3E}">
        <p14:creationId xmlns:p14="http://schemas.microsoft.com/office/powerpoint/2010/main" val="1090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Governing board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13 bullet points:</a:t>
            </a:r>
          </a:p>
          <a:p>
            <a:pPr lvl="1"/>
            <a:r>
              <a:rPr lang="en-US" dirty="0" smtClean="0"/>
              <a:t>1. The </a:t>
            </a:r>
            <a:r>
              <a:rPr lang="en-US" dirty="0"/>
              <a:t>institution has a governing board that has authority over and responsibility for policies to assure the academic quality, integrity, and effectiveness of the student learning programs and services and the financial stability of the institution. (ER 7</a:t>
            </a:r>
            <a:r>
              <a:rPr lang="en-US" dirty="0" smtClean="0"/>
              <a:t>)</a:t>
            </a:r>
          </a:p>
          <a:p>
            <a:pPr lvl="1"/>
            <a:endParaRPr lang="en-US" sz="3200" dirty="0"/>
          </a:p>
          <a:p>
            <a:pPr lvl="1"/>
            <a:r>
              <a:rPr lang="en-US" dirty="0" smtClean="0"/>
              <a:t>2. The </a:t>
            </a:r>
            <a:r>
              <a:rPr lang="en-US" dirty="0"/>
              <a:t>governing board acts as a collective entity. Once the board reaches a decision, all board members act in support of the decision</a:t>
            </a:r>
            <a:r>
              <a:rPr lang="en-US" dirty="0" smtClean="0"/>
              <a:t>.</a:t>
            </a:r>
          </a:p>
          <a:p>
            <a:pPr lvl="1"/>
            <a:r>
              <a:rPr lang="en-US" dirty="0"/>
              <a:t/>
            </a:r>
            <a:br>
              <a:rPr lang="en-US" dirty="0"/>
            </a:br>
            <a:r>
              <a:rPr lang="en-US" dirty="0" smtClean="0"/>
              <a:t>3. The </a:t>
            </a:r>
            <a:r>
              <a:rPr lang="en-US" dirty="0"/>
              <a:t>governing board adheres to a clearly defined policy for selecting and evaluating the CEO of the college and/or the district/system.</a:t>
            </a:r>
          </a:p>
          <a:p>
            <a:endParaRPr lang="en-US" dirty="0" smtClean="0"/>
          </a:p>
          <a:p>
            <a:endParaRPr lang="en-US" dirty="0" smtClean="0"/>
          </a:p>
          <a:p>
            <a:endParaRPr lang="en-US" dirty="0"/>
          </a:p>
        </p:txBody>
      </p:sp>
    </p:spTree>
    <p:extLst>
      <p:ext uri="{BB962C8B-B14F-4D97-AF65-F5344CB8AC3E}">
        <p14:creationId xmlns:p14="http://schemas.microsoft.com/office/powerpoint/2010/main" val="126877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Governing board</a:t>
            </a:r>
          </a:p>
        </p:txBody>
      </p:sp>
      <p:sp>
        <p:nvSpPr>
          <p:cNvPr id="3" name="Content Placeholder 2"/>
          <p:cNvSpPr>
            <a:spLocks noGrp="1"/>
          </p:cNvSpPr>
          <p:nvPr>
            <p:ph idx="1"/>
          </p:nvPr>
        </p:nvSpPr>
        <p:spPr>
          <a:xfrm>
            <a:off x="1141412" y="2249487"/>
            <a:ext cx="9905999" cy="4065588"/>
          </a:xfrm>
        </p:spPr>
        <p:txBody>
          <a:bodyPr>
            <a:normAutofit fontScale="92500" lnSpcReduction="20000"/>
          </a:bodyPr>
          <a:lstStyle/>
          <a:p>
            <a:pPr lvl="1"/>
            <a:r>
              <a:rPr lang="en-US" dirty="0" smtClean="0"/>
              <a:t>4. The </a:t>
            </a:r>
            <a:r>
              <a:rPr lang="en-US" dirty="0"/>
              <a:t>governing board is an independent, policy-making body that reflects the public interest in the institution’s educational quality. It advocates for and defends the institution and protects it from undue influence or political pressure. (ER 7)</a:t>
            </a:r>
          </a:p>
          <a:p>
            <a:endParaRPr lang="en-US" sz="3200" dirty="0"/>
          </a:p>
          <a:p>
            <a:pPr lvl="1"/>
            <a:r>
              <a:rPr lang="en-US" dirty="0" smtClean="0"/>
              <a:t>5. The </a:t>
            </a:r>
            <a:r>
              <a:rPr lang="en-US" dirty="0"/>
              <a:t>governing board establishes policies consistent with the college/district/sys- tem mission to ensure the quality, integrity, and improvement of student learning programs and services and the resources necessary to support them.  The governing board has ultimate responsibility for educational quality, legal matters, and financial integrity and stability</a:t>
            </a:r>
            <a:r>
              <a:rPr lang="en-US" dirty="0" smtClean="0"/>
              <a:t>.</a:t>
            </a:r>
            <a:r>
              <a:rPr lang="en-US" dirty="0"/>
              <a:t> </a:t>
            </a:r>
            <a:endParaRPr lang="en-US" sz="3200" dirty="0"/>
          </a:p>
          <a:p>
            <a:pPr lvl="1"/>
            <a:endParaRPr lang="en-US" dirty="0" smtClean="0"/>
          </a:p>
          <a:p>
            <a:pPr lvl="1"/>
            <a:r>
              <a:rPr lang="en-US" dirty="0" smtClean="0"/>
              <a:t>6. The </a:t>
            </a:r>
            <a:r>
              <a:rPr lang="en-US" dirty="0"/>
              <a:t>institution or the governing board publishes the board bylaws and policies specifying the board’s size, duties, responsibilities, structure, and operating procedures.</a:t>
            </a:r>
          </a:p>
          <a:p>
            <a:endParaRPr lang="en-US" sz="3200" dirty="0"/>
          </a:p>
          <a:p>
            <a:endParaRPr lang="en-US" dirty="0"/>
          </a:p>
        </p:txBody>
      </p:sp>
    </p:spTree>
    <p:extLst>
      <p:ext uri="{BB962C8B-B14F-4D97-AF65-F5344CB8AC3E}">
        <p14:creationId xmlns:p14="http://schemas.microsoft.com/office/powerpoint/2010/main" val="1964513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Governing board</a:t>
            </a:r>
          </a:p>
        </p:txBody>
      </p:sp>
      <p:sp>
        <p:nvSpPr>
          <p:cNvPr id="3" name="Content Placeholder 2"/>
          <p:cNvSpPr>
            <a:spLocks noGrp="1"/>
          </p:cNvSpPr>
          <p:nvPr>
            <p:ph idx="1"/>
          </p:nvPr>
        </p:nvSpPr>
        <p:spPr/>
        <p:txBody>
          <a:bodyPr>
            <a:normAutofit fontScale="77500" lnSpcReduction="20000"/>
          </a:bodyPr>
          <a:lstStyle/>
          <a:p>
            <a:pPr lvl="1"/>
            <a:r>
              <a:rPr lang="en-US" dirty="0" smtClean="0"/>
              <a:t>7. The </a:t>
            </a:r>
            <a:r>
              <a:rPr lang="en-US" dirty="0"/>
              <a:t>governing board acts in a manner consistent with its policies and bylaws. The board regularly assesses its policies and bylaws for their effectiveness in fulfilling the college/district/system mission and revises them as necessary.</a:t>
            </a:r>
          </a:p>
          <a:p>
            <a:endParaRPr lang="en-US" sz="3200" dirty="0"/>
          </a:p>
          <a:p>
            <a:pPr lvl="1"/>
            <a:r>
              <a:rPr lang="en-US" dirty="0" smtClean="0"/>
              <a:t>8. To </a:t>
            </a:r>
            <a:r>
              <a:rPr lang="en-US" dirty="0"/>
              <a:t>ensure the institution is accomplishing its goals for student success, the governing board regularly reviews key indicators of student learning and achievement and institutional plans for improving academic quality.</a:t>
            </a:r>
          </a:p>
          <a:p>
            <a:endParaRPr lang="en-US" sz="3200" dirty="0"/>
          </a:p>
          <a:p>
            <a:pPr lvl="1"/>
            <a:r>
              <a:rPr lang="en-US" dirty="0" smtClean="0"/>
              <a:t>9. The </a:t>
            </a:r>
            <a:r>
              <a:rPr lang="en-US" dirty="0"/>
              <a:t>governing board has an ongoing training program for board development, including new member orientation.  It has a mechanism for providing for continuity of board membership and staggered terms of office.</a:t>
            </a:r>
          </a:p>
          <a:p>
            <a:endParaRPr lang="en-US" dirty="0"/>
          </a:p>
        </p:txBody>
      </p:sp>
    </p:spTree>
    <p:extLst>
      <p:ext uri="{BB962C8B-B14F-4D97-AF65-F5344CB8AC3E}">
        <p14:creationId xmlns:p14="http://schemas.microsoft.com/office/powerpoint/2010/main" val="1064829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Governing board</a:t>
            </a:r>
          </a:p>
        </p:txBody>
      </p:sp>
      <p:sp>
        <p:nvSpPr>
          <p:cNvPr id="3" name="Content Placeholder 2"/>
          <p:cNvSpPr>
            <a:spLocks noGrp="1"/>
          </p:cNvSpPr>
          <p:nvPr>
            <p:ph idx="1"/>
          </p:nvPr>
        </p:nvSpPr>
        <p:spPr/>
        <p:txBody>
          <a:bodyPr>
            <a:normAutofit fontScale="77500" lnSpcReduction="20000"/>
          </a:bodyPr>
          <a:lstStyle/>
          <a:p>
            <a:pPr lvl="1"/>
            <a:r>
              <a:rPr lang="en-US" dirty="0" smtClean="0"/>
              <a:t>10. Board </a:t>
            </a:r>
            <a:r>
              <a:rPr lang="en-US" dirty="0"/>
              <a:t>policies and/or bylaws clearly establish a process for board evaluation.  The evaluation assesses the board’s effectiveness in promoting and sustaining academic quality and institutional effectiveness.  The governing board regularly evaluates its practices and performance, including full participation in board training, and  makes public the results.  The results are used to improve board performance, academic quality, and institutional effectiveness.</a:t>
            </a:r>
          </a:p>
          <a:p>
            <a:endParaRPr lang="en-US" sz="3200" dirty="0"/>
          </a:p>
          <a:p>
            <a:pPr lvl="1"/>
            <a:r>
              <a:rPr lang="en-US" dirty="0" smtClean="0"/>
              <a:t>11. The </a:t>
            </a:r>
            <a:r>
              <a:rPr lang="en-US" dirty="0"/>
              <a:t>governing board upholds a code of ethics and conflict of interest policy, and individual board members adhere to the code.  The board has a clearly defined policy for dealing with behavior that violates its code and implements it when necessary. A majority of the board members have no employment, family, ownership, or other personal financial interest in the institution. Board member interests are disclosed and do not interfere with the impartiality of governing body members or outweigh the greater duty to secure and ensure the academic and fiscal integrity of the institution. (ER 7)</a:t>
            </a:r>
          </a:p>
          <a:p>
            <a:endParaRPr lang="en-US" dirty="0"/>
          </a:p>
        </p:txBody>
      </p:sp>
    </p:spTree>
    <p:extLst>
      <p:ext uri="{BB962C8B-B14F-4D97-AF65-F5344CB8AC3E}">
        <p14:creationId xmlns:p14="http://schemas.microsoft.com/office/powerpoint/2010/main" val="1188947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Governing board</a:t>
            </a:r>
          </a:p>
        </p:txBody>
      </p:sp>
      <p:sp>
        <p:nvSpPr>
          <p:cNvPr id="3" name="Content Placeholder 2"/>
          <p:cNvSpPr>
            <a:spLocks noGrp="1"/>
          </p:cNvSpPr>
          <p:nvPr>
            <p:ph idx="1"/>
          </p:nvPr>
        </p:nvSpPr>
        <p:spPr/>
        <p:txBody>
          <a:bodyPr>
            <a:normAutofit/>
          </a:bodyPr>
          <a:lstStyle/>
          <a:p>
            <a:pPr lvl="1"/>
            <a:r>
              <a:rPr lang="en-US" dirty="0" smtClean="0"/>
              <a:t>12. The </a:t>
            </a:r>
            <a:r>
              <a:rPr lang="en-US" dirty="0"/>
              <a:t>governing board delegates full responsibility and authority to the CEO to implement and administer board policies without board interference and holds the CEO accountable for the operation of the district/system or college, respectively</a:t>
            </a:r>
            <a:r>
              <a:rPr lang="en-US" dirty="0" smtClean="0"/>
              <a:t>.</a:t>
            </a:r>
          </a:p>
          <a:p>
            <a:pPr lvl="1"/>
            <a:r>
              <a:rPr lang="en-US" dirty="0"/>
              <a:t/>
            </a:r>
            <a:br>
              <a:rPr lang="en-US" dirty="0"/>
            </a:br>
            <a:r>
              <a:rPr lang="en-US" dirty="0" smtClean="0"/>
              <a:t>13. The </a:t>
            </a:r>
            <a:r>
              <a:rPr lang="en-US" dirty="0"/>
              <a:t>governing board is informed about the Eligibility Requirements, the Accreditation Standards, Commission policies, accreditation processes, and the college’s accredited status, and supports through policy the college’s efforts to improve and excel. The board participates in evaluation of governing board roles and functions in the accreditation process.</a:t>
            </a:r>
          </a:p>
          <a:p>
            <a:endParaRPr lang="en-US" dirty="0"/>
          </a:p>
        </p:txBody>
      </p:sp>
    </p:spTree>
    <p:extLst>
      <p:ext uri="{BB962C8B-B14F-4D97-AF65-F5344CB8AC3E}">
        <p14:creationId xmlns:p14="http://schemas.microsoft.com/office/powerpoint/2010/main" val="300540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evidence</a:t>
            </a:r>
            <a:endParaRPr lang="en-US" dirty="0"/>
          </a:p>
        </p:txBody>
      </p:sp>
      <p:sp>
        <p:nvSpPr>
          <p:cNvPr id="3" name="Content Placeholder 2"/>
          <p:cNvSpPr>
            <a:spLocks noGrp="1"/>
          </p:cNvSpPr>
          <p:nvPr>
            <p:ph idx="1"/>
          </p:nvPr>
        </p:nvSpPr>
        <p:spPr/>
        <p:txBody>
          <a:bodyPr/>
          <a:lstStyle/>
          <a:p>
            <a:r>
              <a:rPr lang="en-US" dirty="0" smtClean="0"/>
              <a:t>BP’s and AP’s</a:t>
            </a:r>
          </a:p>
          <a:p>
            <a:r>
              <a:rPr lang="en-US" dirty="0" smtClean="0"/>
              <a:t>Minutes from Board meetings</a:t>
            </a:r>
          </a:p>
          <a:p>
            <a:r>
              <a:rPr lang="en-US" dirty="0" smtClean="0"/>
              <a:t>Self-evaluations and follow-up</a:t>
            </a:r>
          </a:p>
          <a:p>
            <a:r>
              <a:rPr lang="en-US" dirty="0" smtClean="0"/>
              <a:t>Involvement in accreditation via documented emails and during team visit</a:t>
            </a:r>
          </a:p>
          <a:p>
            <a:endParaRPr lang="en-US" dirty="0"/>
          </a:p>
        </p:txBody>
      </p:sp>
    </p:spTree>
    <p:extLst>
      <p:ext uri="{BB962C8B-B14F-4D97-AF65-F5344CB8AC3E}">
        <p14:creationId xmlns:p14="http://schemas.microsoft.com/office/powerpoint/2010/main" val="438950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Multi-college districts</a:t>
            </a:r>
            <a:endParaRPr lang="en-US" dirty="0"/>
          </a:p>
        </p:txBody>
      </p:sp>
      <p:sp>
        <p:nvSpPr>
          <p:cNvPr id="3" name="Content Placeholder 2"/>
          <p:cNvSpPr>
            <a:spLocks noGrp="1"/>
          </p:cNvSpPr>
          <p:nvPr>
            <p:ph idx="1"/>
          </p:nvPr>
        </p:nvSpPr>
        <p:spPr/>
        <p:txBody>
          <a:bodyPr/>
          <a:lstStyle/>
          <a:p>
            <a:r>
              <a:rPr lang="en-US" dirty="0" smtClean="0"/>
              <a:t>7 bullet points:</a:t>
            </a:r>
          </a:p>
          <a:p>
            <a:pPr marL="228600" lvl="1">
              <a:spcBef>
                <a:spcPts val="1000"/>
              </a:spcBef>
            </a:pPr>
            <a:r>
              <a:rPr lang="en-US" dirty="0" smtClean="0"/>
              <a:t>1. In </a:t>
            </a:r>
            <a:r>
              <a:rPr lang="en-US" dirty="0"/>
              <a:t>multi-college districts or systems, the district/system CEO provides leadership in setting and communicating expectations of educational excellence and integrity throughout the district/system and assures support for the effective operation of the colleges.  Working with the colleges, the district/system CEO establishes clearly defined roles, authority and responsibility between the colleges and the district/system.</a:t>
            </a:r>
          </a:p>
          <a:p>
            <a:endParaRPr lang="en-US" dirty="0" smtClean="0"/>
          </a:p>
        </p:txBody>
      </p:sp>
    </p:spTree>
    <p:extLst>
      <p:ext uri="{BB962C8B-B14F-4D97-AF65-F5344CB8AC3E}">
        <p14:creationId xmlns:p14="http://schemas.microsoft.com/office/powerpoint/2010/main" val="1284639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Multi-college districts</a:t>
            </a:r>
          </a:p>
        </p:txBody>
      </p:sp>
      <p:sp>
        <p:nvSpPr>
          <p:cNvPr id="3" name="Content Placeholder 2"/>
          <p:cNvSpPr>
            <a:spLocks noGrp="1"/>
          </p:cNvSpPr>
          <p:nvPr>
            <p:ph idx="1"/>
          </p:nvPr>
        </p:nvSpPr>
        <p:spPr/>
        <p:txBody>
          <a:bodyPr>
            <a:normAutofit fontScale="85000" lnSpcReduction="10000"/>
          </a:bodyPr>
          <a:lstStyle/>
          <a:p>
            <a:pPr lvl="1"/>
            <a:r>
              <a:rPr lang="en-US" dirty="0" smtClean="0"/>
              <a:t>2. The </a:t>
            </a:r>
            <a:r>
              <a:rPr lang="en-US" dirty="0"/>
              <a:t>district/system CEO clearly delineates, documents, and communicates the operational responsibilities and functions of the district/system from those of the colleges and consistently adheres to this delineation in practice. The district/system CEO ensures that the colleges receive effective and adequate district/system provided services to support the colleges in achieving their missions.  Where a district/system has responsibility for resources, allocation of resources, and planning, it is evaluated against the Standards, and its performance is reflected in the accredited status of the institution.</a:t>
            </a:r>
          </a:p>
          <a:p>
            <a:endParaRPr lang="en-US" sz="3200" dirty="0"/>
          </a:p>
          <a:p>
            <a:pPr lvl="1"/>
            <a:r>
              <a:rPr lang="en-US" dirty="0" smtClean="0"/>
              <a:t>3. The </a:t>
            </a:r>
            <a:r>
              <a:rPr lang="en-US" dirty="0"/>
              <a:t>district/system has a policy for allocation and reallocation of resources that are adequate to support the effective operations and sustainability of the colleges and district/system. The district/system CEO ensures effective control of expenditures.</a:t>
            </a:r>
          </a:p>
          <a:p>
            <a:endParaRPr lang="en-US" dirty="0"/>
          </a:p>
        </p:txBody>
      </p:sp>
    </p:spTree>
    <p:extLst>
      <p:ext uri="{BB962C8B-B14F-4D97-AF65-F5344CB8AC3E}">
        <p14:creationId xmlns:p14="http://schemas.microsoft.com/office/powerpoint/2010/main" val="1028594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Multi-college districts</a:t>
            </a:r>
          </a:p>
        </p:txBody>
      </p:sp>
      <p:sp>
        <p:nvSpPr>
          <p:cNvPr id="3" name="Content Placeholder 2"/>
          <p:cNvSpPr>
            <a:spLocks noGrp="1"/>
          </p:cNvSpPr>
          <p:nvPr>
            <p:ph idx="1"/>
          </p:nvPr>
        </p:nvSpPr>
        <p:spPr/>
        <p:txBody>
          <a:bodyPr>
            <a:normAutofit/>
          </a:bodyPr>
          <a:lstStyle/>
          <a:p>
            <a:pPr lvl="1"/>
            <a:r>
              <a:rPr lang="en-US" dirty="0" smtClean="0"/>
              <a:t>4. The </a:t>
            </a:r>
            <a:r>
              <a:rPr lang="en-US" dirty="0"/>
              <a:t>CEO of the district or system delegates full responsibility and authority to the CEOs of the colleges to implement and administer delegated district/system policies without interference and holds college CEO’s accountable for the operation of the colleges.</a:t>
            </a:r>
          </a:p>
          <a:p>
            <a:endParaRPr lang="en-US" sz="3200" dirty="0"/>
          </a:p>
          <a:p>
            <a:pPr lvl="1"/>
            <a:r>
              <a:rPr lang="en-US" dirty="0" smtClean="0"/>
              <a:t>5. District/system </a:t>
            </a:r>
            <a:r>
              <a:rPr lang="en-US" dirty="0"/>
              <a:t>planning and evaluation are integrated with college planning and evaluation to improve student learning and achievement and institutional effectiveness</a:t>
            </a:r>
            <a:r>
              <a:rPr lang="en-US" dirty="0" smtClean="0"/>
              <a:t>.</a:t>
            </a:r>
            <a:r>
              <a:rPr lang="en-US" dirty="0"/>
              <a:t> </a:t>
            </a:r>
            <a:endParaRPr lang="en-US" sz="3200" dirty="0"/>
          </a:p>
          <a:p>
            <a:endParaRPr lang="en-US" dirty="0"/>
          </a:p>
        </p:txBody>
      </p:sp>
    </p:spTree>
    <p:extLst>
      <p:ext uri="{BB962C8B-B14F-4D97-AF65-F5344CB8AC3E}">
        <p14:creationId xmlns:p14="http://schemas.microsoft.com/office/powerpoint/2010/main" val="34763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iv: leadership and governance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institution recognizes and uses the contributions of leadership throughout the organization for promoting student success, sustaining academic quality, integrity, fiscal stability, and continuous improvement of the institution.  Governance roles are defined in policy and are designed to facilitate decisions that support student learning programs and responsibilities of the governing board and the chief executive officer.  Through established governance structures, processes, and practices, the governing board, administrators, faculty, staff, and students work together for the good of the institution.  In multi-college districts or systems, the roles within the district/system are clearly delineated.  The multi-college district or system has policies for allocation of resources to adequately support and sustain the colleges.</a:t>
            </a:r>
            <a:endParaRPr lang="en-US" dirty="0"/>
          </a:p>
        </p:txBody>
      </p:sp>
    </p:spTree>
    <p:extLst>
      <p:ext uri="{BB962C8B-B14F-4D97-AF65-F5344CB8AC3E}">
        <p14:creationId xmlns:p14="http://schemas.microsoft.com/office/powerpoint/2010/main" val="471856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Multi-college districts</a:t>
            </a:r>
          </a:p>
        </p:txBody>
      </p:sp>
      <p:sp>
        <p:nvSpPr>
          <p:cNvPr id="3" name="Content Placeholder 2"/>
          <p:cNvSpPr>
            <a:spLocks noGrp="1"/>
          </p:cNvSpPr>
          <p:nvPr>
            <p:ph idx="1"/>
          </p:nvPr>
        </p:nvSpPr>
        <p:spPr/>
        <p:txBody>
          <a:bodyPr>
            <a:normAutofit fontScale="92500" lnSpcReduction="10000"/>
          </a:bodyPr>
          <a:lstStyle/>
          <a:p>
            <a:pPr lvl="1"/>
            <a:r>
              <a:rPr lang="en-US" dirty="0" smtClean="0"/>
              <a:t>6. Communication </a:t>
            </a:r>
            <a:r>
              <a:rPr lang="en-US" dirty="0"/>
              <a:t>between colleges and districts/systems ensures effective operations of the colleges and should be timely, accurate, and complete in order for the colleges to make decisions effectively.</a:t>
            </a:r>
          </a:p>
          <a:p>
            <a:endParaRPr lang="en-US" sz="3200" dirty="0"/>
          </a:p>
          <a:p>
            <a:pPr lvl="1"/>
            <a:r>
              <a:rPr lang="en-US" dirty="0" smtClean="0"/>
              <a:t>7. The </a:t>
            </a:r>
            <a:r>
              <a:rPr lang="en-US" dirty="0"/>
              <a:t>district/system CEO regularly evaluates district/system and college role delineations, governance and decision-making processes to assure their integrity and effectiveness in assisting the colleges in meeting educational goals for student achievement and learning.  The district/system widely communicates the results of these evaluations and uses them as the basis for improvement</a:t>
            </a:r>
            <a:r>
              <a:rPr lang="en-US" dirty="0" smtClean="0"/>
              <a:t>.</a:t>
            </a:r>
            <a:r>
              <a:rPr lang="en-US" dirty="0"/>
              <a:t> </a:t>
            </a:r>
          </a:p>
          <a:p>
            <a:endParaRPr lang="en-US" dirty="0"/>
          </a:p>
        </p:txBody>
      </p:sp>
    </p:spTree>
    <p:extLst>
      <p:ext uri="{BB962C8B-B14F-4D97-AF65-F5344CB8AC3E}">
        <p14:creationId xmlns:p14="http://schemas.microsoft.com/office/powerpoint/2010/main" val="146347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evidence</a:t>
            </a:r>
            <a:endParaRPr lang="en-US" dirty="0"/>
          </a:p>
        </p:txBody>
      </p:sp>
      <p:sp>
        <p:nvSpPr>
          <p:cNvPr id="3" name="Content Placeholder 2"/>
          <p:cNvSpPr>
            <a:spLocks noGrp="1"/>
          </p:cNvSpPr>
          <p:nvPr>
            <p:ph idx="1"/>
          </p:nvPr>
        </p:nvSpPr>
        <p:spPr/>
        <p:txBody>
          <a:bodyPr/>
          <a:lstStyle/>
          <a:p>
            <a:r>
              <a:rPr lang="en-US" dirty="0" smtClean="0"/>
              <a:t>Chancellor Evaluations </a:t>
            </a:r>
          </a:p>
          <a:p>
            <a:r>
              <a:rPr lang="en-US" dirty="0" smtClean="0"/>
              <a:t>Strategic Planning Documents </a:t>
            </a:r>
          </a:p>
          <a:p>
            <a:r>
              <a:rPr lang="en-US" dirty="0" smtClean="0"/>
              <a:t>Mapping Documents Showing Communications, Responsibilities, etc.</a:t>
            </a:r>
          </a:p>
          <a:p>
            <a:r>
              <a:rPr lang="en-US" dirty="0" smtClean="0"/>
              <a:t>Budget documents and other supporting materials demonstrating the board’s fiscal responsiveness</a:t>
            </a:r>
          </a:p>
          <a:p>
            <a:endParaRPr lang="en-US" dirty="0"/>
          </a:p>
        </p:txBody>
      </p:sp>
    </p:spTree>
    <p:extLst>
      <p:ext uri="{BB962C8B-B14F-4D97-AF65-F5344CB8AC3E}">
        <p14:creationId xmlns:p14="http://schemas.microsoft.com/office/powerpoint/2010/main" val="2105577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r>
              <a:rPr lang="mr-IN" dirty="0" smtClean="0"/>
              <a:t>…</a:t>
            </a:r>
            <a:r>
              <a:rPr lang="en-US" dirty="0" smtClean="0"/>
              <a:t>..</a:t>
            </a:r>
            <a:endParaRPr lang="en-US" dirty="0"/>
          </a:p>
        </p:txBody>
      </p:sp>
      <p:sp>
        <p:nvSpPr>
          <p:cNvPr id="3" name="Content Placeholder 2"/>
          <p:cNvSpPr>
            <a:spLocks noGrp="1"/>
          </p:cNvSpPr>
          <p:nvPr>
            <p:ph idx="1"/>
          </p:nvPr>
        </p:nvSpPr>
        <p:spPr/>
        <p:txBody>
          <a:bodyPr/>
          <a:lstStyle/>
          <a:p>
            <a:r>
              <a:rPr lang="en-US" dirty="0" smtClean="0"/>
              <a:t>During the visit</a:t>
            </a:r>
            <a:r>
              <a:rPr lang="mr-IN" dirty="0" smtClean="0"/>
              <a:t>…</a:t>
            </a:r>
            <a:r>
              <a:rPr lang="en-US" dirty="0" smtClean="0"/>
              <a:t>.</a:t>
            </a:r>
          </a:p>
          <a:p>
            <a:r>
              <a:rPr lang="en-US" dirty="0" smtClean="0"/>
              <a:t>Individual meetings gathering ”verbal” evidence</a:t>
            </a:r>
          </a:p>
          <a:p>
            <a:r>
              <a:rPr lang="en-US" dirty="0" smtClean="0"/>
              <a:t>Who is at the college during your visit </a:t>
            </a:r>
            <a:r>
              <a:rPr lang="mr-IN" dirty="0" smtClean="0"/>
              <a:t>–</a:t>
            </a:r>
            <a:r>
              <a:rPr lang="en-US" dirty="0" smtClean="0"/>
              <a:t> </a:t>
            </a:r>
            <a:r>
              <a:rPr lang="en-US" dirty="0" err="1" smtClean="0"/>
              <a:t>eg</a:t>
            </a:r>
            <a:r>
              <a:rPr lang="en-US" dirty="0" smtClean="0"/>
              <a:t>/ student involvement, CEO, faculty, staff, board members, </a:t>
            </a:r>
            <a:r>
              <a:rPr lang="en-US" dirty="0" err="1" smtClean="0"/>
              <a:t>etc</a:t>
            </a:r>
            <a:r>
              <a:rPr lang="mr-IN" dirty="0" smtClean="0"/>
              <a:t>…</a:t>
            </a:r>
            <a:r>
              <a:rPr lang="en-US" dirty="0" smtClean="0"/>
              <a:t>.</a:t>
            </a:r>
          </a:p>
          <a:p>
            <a:r>
              <a:rPr lang="en-US" dirty="0" smtClean="0"/>
              <a:t>Does their QFE address any of the Standard IV sections</a:t>
            </a:r>
          </a:p>
          <a:p>
            <a:endParaRPr lang="en-US" dirty="0"/>
          </a:p>
        </p:txBody>
      </p:sp>
    </p:spTree>
    <p:extLst>
      <p:ext uri="{BB962C8B-B14F-4D97-AF65-F5344CB8AC3E}">
        <p14:creationId xmlns:p14="http://schemas.microsoft.com/office/powerpoint/2010/main" val="1247925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to</a:t>
            </a:r>
            <a:r>
              <a:rPr lang="mr-IN" dirty="0" smtClean="0"/>
              <a:t>…</a:t>
            </a:r>
            <a:r>
              <a:rPr lang="en-US" dirty="0" smtClean="0"/>
              <a:t>.</a:t>
            </a:r>
            <a:endParaRPr lang="en-US" dirty="0"/>
          </a:p>
        </p:txBody>
      </p:sp>
      <p:sp>
        <p:nvSpPr>
          <p:cNvPr id="3" name="Content Placeholder 2"/>
          <p:cNvSpPr>
            <a:spLocks noGrp="1"/>
          </p:cNvSpPr>
          <p:nvPr>
            <p:ph idx="1"/>
          </p:nvPr>
        </p:nvSpPr>
        <p:spPr>
          <a:xfrm>
            <a:off x="1141412" y="1588957"/>
            <a:ext cx="9905999" cy="4871804"/>
          </a:xfrm>
        </p:spPr>
        <p:txBody>
          <a:bodyPr>
            <a:normAutofit/>
          </a:bodyPr>
          <a:lstStyle/>
          <a:p>
            <a:r>
              <a:rPr lang="en-US" sz="4000" dirty="0" smtClean="0"/>
              <a:t>In addition to possible recommendations for improvement also </a:t>
            </a:r>
          </a:p>
          <a:p>
            <a:r>
              <a:rPr lang="en-US" sz="4000" dirty="0" smtClean="0"/>
              <a:t>Give </a:t>
            </a:r>
            <a:r>
              <a:rPr lang="en-US" sz="4000" b="1" dirty="0" smtClean="0">
                <a:solidFill>
                  <a:schemeClr val="accent4">
                    <a:lumMod val="75000"/>
                  </a:schemeClr>
                </a:solidFill>
              </a:rPr>
              <a:t>COMMENDATIONS </a:t>
            </a:r>
            <a:r>
              <a:rPr lang="en-US" sz="4000" dirty="0" smtClean="0"/>
              <a:t>were they are due!!!</a:t>
            </a:r>
          </a:p>
          <a:p>
            <a:r>
              <a:rPr lang="en-US" sz="2800" dirty="0" smtClean="0"/>
              <a:t>(</a:t>
            </a:r>
            <a:r>
              <a:rPr lang="en-US" sz="2800" dirty="0" err="1" smtClean="0"/>
              <a:t>eg</a:t>
            </a:r>
            <a:r>
              <a:rPr lang="en-US" sz="2800" dirty="0" smtClean="0"/>
              <a:t>, XXX college has developed a comprehensive Governance Handbook detailing the organizational structure and constituency membership in all participatory councils and standing committees)</a:t>
            </a:r>
          </a:p>
          <a:p>
            <a:endParaRPr lang="en-US" sz="2800" dirty="0"/>
          </a:p>
        </p:txBody>
      </p:sp>
    </p:spTree>
    <p:extLst>
      <p:ext uri="{BB962C8B-B14F-4D97-AF65-F5344CB8AC3E}">
        <p14:creationId xmlns:p14="http://schemas.microsoft.com/office/powerpoint/2010/main" val="129870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iv</a:t>
            </a:r>
            <a:endParaRPr lang="en-US" dirty="0"/>
          </a:p>
        </p:txBody>
      </p:sp>
      <p:sp>
        <p:nvSpPr>
          <p:cNvPr id="3" name="Content Placeholder 2"/>
          <p:cNvSpPr>
            <a:spLocks noGrp="1"/>
          </p:cNvSpPr>
          <p:nvPr>
            <p:ph idx="1"/>
          </p:nvPr>
        </p:nvSpPr>
        <p:spPr/>
        <p:txBody>
          <a:bodyPr>
            <a:normAutofit/>
          </a:bodyPr>
          <a:lstStyle/>
          <a:p>
            <a:pPr algn="ctr"/>
            <a:r>
              <a:rPr lang="en-US" sz="4400" b="1" dirty="0" smtClean="0"/>
              <a:t>Questions</a:t>
            </a:r>
          </a:p>
          <a:p>
            <a:pPr algn="ctr"/>
            <a:r>
              <a:rPr lang="en-US" sz="4400" b="1" dirty="0" smtClean="0"/>
              <a:t>Helpful hints from past experiences</a:t>
            </a:r>
            <a:endParaRPr lang="en-US" sz="4400" b="1" dirty="0"/>
          </a:p>
        </p:txBody>
      </p:sp>
    </p:spTree>
    <p:extLst>
      <p:ext uri="{BB962C8B-B14F-4D97-AF65-F5344CB8AC3E}">
        <p14:creationId xmlns:p14="http://schemas.microsoft.com/office/powerpoint/2010/main" val="23904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Decision-making roles and processes</a:t>
            </a:r>
            <a:endParaRPr lang="en-US" dirty="0"/>
          </a:p>
        </p:txBody>
      </p:sp>
      <p:sp>
        <p:nvSpPr>
          <p:cNvPr id="3" name="Content Placeholder 2"/>
          <p:cNvSpPr>
            <a:spLocks noGrp="1"/>
          </p:cNvSpPr>
          <p:nvPr>
            <p:ph idx="1"/>
          </p:nvPr>
        </p:nvSpPr>
        <p:spPr>
          <a:xfrm>
            <a:off x="1141412" y="1985962"/>
            <a:ext cx="10282149" cy="4569383"/>
          </a:xfrm>
        </p:spPr>
        <p:txBody>
          <a:bodyPr>
            <a:normAutofit fontScale="40000" lnSpcReduction="20000"/>
          </a:bodyPr>
          <a:lstStyle/>
          <a:p>
            <a:pPr marL="0" indent="0">
              <a:buNone/>
            </a:pPr>
            <a:r>
              <a:rPr lang="en-US" sz="5000" b="1" dirty="0"/>
              <a:t> </a:t>
            </a:r>
            <a:r>
              <a:rPr lang="en-US" sz="5000" b="1" dirty="0" smtClean="0"/>
              <a:t>7 bullet points:</a:t>
            </a:r>
            <a:endParaRPr lang="en-US" sz="5000" dirty="0"/>
          </a:p>
          <a:p>
            <a:pPr lvl="1"/>
            <a:r>
              <a:rPr lang="en-US" sz="4400" dirty="0" smtClean="0"/>
              <a:t>1. Institutional </a:t>
            </a:r>
            <a:r>
              <a:rPr lang="en-US" sz="4400" dirty="0"/>
              <a:t>leaders create and encourage innovation leading to institutional excellence.  They support administrators, faculty, staff, and students, no matter what their official titles, in taking initiative for improving the practices, programs, and services in which they are involved. When ideas for improvement have policy or significant institution-wide implications, systematic participative processes are used to assure effective planning and implementation.</a:t>
            </a:r>
          </a:p>
          <a:p>
            <a:pPr marL="0" indent="0">
              <a:buNone/>
            </a:pPr>
            <a:r>
              <a:rPr lang="en-US" sz="4400" dirty="0"/>
              <a:t> </a:t>
            </a:r>
          </a:p>
          <a:p>
            <a:pPr lvl="1"/>
            <a:r>
              <a:rPr lang="en-US" sz="4400" dirty="0" smtClean="0"/>
              <a:t>2. The </a:t>
            </a:r>
            <a:r>
              <a:rPr lang="en-US" sz="4400" dirty="0"/>
              <a:t>institution establishes and implements policy and procedures authorizing administrator, faculty, and staff participation in decision-making processes.  The policy makes provisions for student participation and consideration of student views in those matters in which students have a direct and reasonable interest. Policy specifies the manner in which individuals bring forward ideas and work together on appropriate policy, planning, and special-purpose committees.</a:t>
            </a:r>
          </a:p>
          <a:p>
            <a:pPr marL="0" indent="0">
              <a:buNone/>
            </a:pPr>
            <a:r>
              <a:rPr lang="en-US" sz="4400" dirty="0"/>
              <a:t/>
            </a:r>
            <a:br>
              <a:rPr lang="en-US" sz="4400" dirty="0"/>
            </a:br>
            <a:endParaRPr lang="en-US" sz="4400" dirty="0" smtClean="0"/>
          </a:p>
        </p:txBody>
      </p:sp>
    </p:spTree>
    <p:extLst>
      <p:ext uri="{BB962C8B-B14F-4D97-AF65-F5344CB8AC3E}">
        <p14:creationId xmlns:p14="http://schemas.microsoft.com/office/powerpoint/2010/main" val="50487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Decision-making roles and processes</a:t>
            </a:r>
          </a:p>
        </p:txBody>
      </p:sp>
      <p:sp>
        <p:nvSpPr>
          <p:cNvPr id="3" name="Content Placeholder 2"/>
          <p:cNvSpPr>
            <a:spLocks noGrp="1"/>
          </p:cNvSpPr>
          <p:nvPr>
            <p:ph idx="1"/>
          </p:nvPr>
        </p:nvSpPr>
        <p:spPr>
          <a:xfrm>
            <a:off x="1141412" y="1785938"/>
            <a:ext cx="9905999" cy="4653499"/>
          </a:xfrm>
        </p:spPr>
        <p:txBody>
          <a:bodyPr>
            <a:normAutofit fontScale="85000" lnSpcReduction="10000"/>
          </a:bodyPr>
          <a:lstStyle/>
          <a:p>
            <a:pPr lvl="0"/>
            <a:endParaRPr lang="en-US" sz="3200" dirty="0"/>
          </a:p>
          <a:p>
            <a:pPr lvl="1"/>
            <a:r>
              <a:rPr lang="en-US" dirty="0" smtClean="0"/>
              <a:t>3. Administrators </a:t>
            </a:r>
            <a:r>
              <a:rPr lang="en-US" dirty="0"/>
              <a:t>and faculty, through policy and procedures, have a substantive and clearly defined role in institutional governance and exercise a substantial voice in institutional policies, planning, and budget that relate to their areas of responsibility and expertise</a:t>
            </a:r>
            <a:r>
              <a:rPr lang="en-US" dirty="0" smtClean="0"/>
              <a:t>.</a:t>
            </a:r>
          </a:p>
          <a:p>
            <a:pPr lvl="1"/>
            <a:endParaRPr lang="en-US" sz="3200" dirty="0"/>
          </a:p>
          <a:p>
            <a:pPr lvl="1"/>
            <a:r>
              <a:rPr lang="en-US" dirty="0" smtClean="0"/>
              <a:t>4. Faculty </a:t>
            </a:r>
            <a:r>
              <a:rPr lang="en-US" dirty="0"/>
              <a:t>and academic administrators, through policy and procedures, and through well-defined structures, have responsibility for recommendations about curriculum and student learning programs and services.</a:t>
            </a:r>
          </a:p>
          <a:p>
            <a:endParaRPr lang="en-US" sz="3200" dirty="0"/>
          </a:p>
          <a:p>
            <a:pPr lvl="1"/>
            <a:r>
              <a:rPr lang="en-US" dirty="0" smtClean="0"/>
              <a:t>5. Through </a:t>
            </a:r>
            <a:r>
              <a:rPr lang="en-US" dirty="0"/>
              <a:t>its system of board and institutional governance, the institution ensures the appropriate consideration of relevant perspectives; decision-making aligned with expertise and responsibility; and timely action on institutional plans, policies, curricular change, and other key considerations.</a:t>
            </a:r>
          </a:p>
          <a:p>
            <a:endParaRPr lang="en-US" sz="3200" dirty="0"/>
          </a:p>
        </p:txBody>
      </p:sp>
    </p:spTree>
    <p:extLst>
      <p:ext uri="{BB962C8B-B14F-4D97-AF65-F5344CB8AC3E}">
        <p14:creationId xmlns:p14="http://schemas.microsoft.com/office/powerpoint/2010/main" val="404077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Decision-making roles and processes</a:t>
            </a:r>
          </a:p>
        </p:txBody>
      </p:sp>
      <p:sp>
        <p:nvSpPr>
          <p:cNvPr id="3" name="Content Placeholder 2"/>
          <p:cNvSpPr>
            <a:spLocks noGrp="1"/>
          </p:cNvSpPr>
          <p:nvPr>
            <p:ph idx="1"/>
          </p:nvPr>
        </p:nvSpPr>
        <p:spPr>
          <a:xfrm>
            <a:off x="1141412" y="2249487"/>
            <a:ext cx="9905999" cy="4280102"/>
          </a:xfrm>
        </p:spPr>
        <p:txBody>
          <a:bodyPr>
            <a:normAutofit/>
          </a:bodyPr>
          <a:lstStyle/>
          <a:p>
            <a:pPr lvl="1"/>
            <a:r>
              <a:rPr lang="en-US" dirty="0" smtClean="0"/>
              <a:t>6. The </a:t>
            </a:r>
            <a:r>
              <a:rPr lang="en-US" dirty="0"/>
              <a:t>processes for decision-making and the resulting decisions are documented and widely communicated across the institution.</a:t>
            </a:r>
          </a:p>
          <a:p>
            <a:pPr marL="0" indent="0">
              <a:buNone/>
            </a:pPr>
            <a:r>
              <a:rPr lang="en-US" dirty="0"/>
              <a:t> </a:t>
            </a:r>
            <a:endParaRPr lang="en-US" sz="3200" dirty="0"/>
          </a:p>
          <a:p>
            <a:pPr lvl="1"/>
            <a:r>
              <a:rPr lang="en-US" dirty="0" smtClean="0"/>
              <a:t>7. Leadership </a:t>
            </a:r>
            <a:r>
              <a:rPr lang="en-US" dirty="0"/>
              <a:t>roles and the institution’s governance and decision-making policies, procedures, and processes are regularly evaluated to assure their integrity and effectiveness.  The institution widely communicates the results of these evaluations and uses them as the basis for improvement.</a:t>
            </a:r>
          </a:p>
          <a:p>
            <a:pPr marL="0" indent="0">
              <a:buNone/>
            </a:pPr>
            <a:r>
              <a:rPr lang="en-US" dirty="0"/>
              <a:t/>
            </a:r>
            <a:br>
              <a:rPr lang="en-US" dirty="0"/>
            </a:br>
            <a:endParaRPr lang="en-US" dirty="0"/>
          </a:p>
        </p:txBody>
      </p:sp>
    </p:spTree>
    <p:extLst>
      <p:ext uri="{BB962C8B-B14F-4D97-AF65-F5344CB8AC3E}">
        <p14:creationId xmlns:p14="http://schemas.microsoft.com/office/powerpoint/2010/main" val="198630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evidence</a:t>
            </a:r>
            <a:endParaRPr lang="en-US" dirty="0"/>
          </a:p>
        </p:txBody>
      </p:sp>
      <p:sp>
        <p:nvSpPr>
          <p:cNvPr id="3" name="Content Placeholder 2"/>
          <p:cNvSpPr>
            <a:spLocks noGrp="1"/>
          </p:cNvSpPr>
          <p:nvPr>
            <p:ph idx="1"/>
          </p:nvPr>
        </p:nvSpPr>
        <p:spPr/>
        <p:txBody>
          <a:bodyPr/>
          <a:lstStyle/>
          <a:p>
            <a:r>
              <a:rPr lang="en-US" dirty="0" smtClean="0"/>
              <a:t>Faculty professional development program/faculty handbook</a:t>
            </a:r>
          </a:p>
          <a:p>
            <a:r>
              <a:rPr lang="en-US" dirty="0" smtClean="0"/>
              <a:t>Comprehensive reports</a:t>
            </a:r>
          </a:p>
          <a:p>
            <a:r>
              <a:rPr lang="en-US" dirty="0" smtClean="0"/>
              <a:t>Community involvement in decision-making</a:t>
            </a:r>
          </a:p>
          <a:p>
            <a:r>
              <a:rPr lang="en-US" dirty="0" smtClean="0"/>
              <a:t>Governance handbook/documents/ org. chart</a:t>
            </a:r>
          </a:p>
          <a:p>
            <a:r>
              <a:rPr lang="en-US" dirty="0" smtClean="0"/>
              <a:t>Board policy (</a:t>
            </a:r>
            <a:r>
              <a:rPr lang="en-US" dirty="0" err="1" smtClean="0"/>
              <a:t>eg</a:t>
            </a:r>
            <a:r>
              <a:rPr lang="en-US" dirty="0" smtClean="0"/>
              <a:t>, BP 2510)</a:t>
            </a:r>
          </a:p>
          <a:p>
            <a:r>
              <a:rPr lang="en-US" dirty="0" smtClean="0"/>
              <a:t>Student involvement (evidence </a:t>
            </a:r>
            <a:r>
              <a:rPr lang="en-US" dirty="0" err="1" smtClean="0"/>
              <a:t>eg</a:t>
            </a:r>
            <a:r>
              <a:rPr lang="en-US" dirty="0" smtClean="0"/>
              <a:t>, meetings with administration, </a:t>
            </a:r>
            <a:r>
              <a:rPr lang="en-US" dirty="0" err="1" smtClean="0"/>
              <a:t>etc</a:t>
            </a:r>
            <a:r>
              <a:rPr lang="en-US" dirty="0" smtClean="0"/>
              <a:t>)</a:t>
            </a:r>
          </a:p>
        </p:txBody>
      </p:sp>
    </p:spTree>
    <p:extLst>
      <p:ext uri="{BB962C8B-B14F-4D97-AF65-F5344CB8AC3E}">
        <p14:creationId xmlns:p14="http://schemas.microsoft.com/office/powerpoint/2010/main" val="1817713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Chief executive officer</a:t>
            </a:r>
            <a:endParaRPr lang="en-US" dirty="0"/>
          </a:p>
        </p:txBody>
      </p:sp>
      <p:sp>
        <p:nvSpPr>
          <p:cNvPr id="3" name="Content Placeholder 2"/>
          <p:cNvSpPr>
            <a:spLocks noGrp="1"/>
          </p:cNvSpPr>
          <p:nvPr>
            <p:ph idx="1"/>
          </p:nvPr>
        </p:nvSpPr>
        <p:spPr>
          <a:xfrm>
            <a:off x="1141412" y="2249487"/>
            <a:ext cx="9905999" cy="4137026"/>
          </a:xfrm>
        </p:spPr>
        <p:txBody>
          <a:bodyPr>
            <a:normAutofit/>
          </a:bodyPr>
          <a:lstStyle/>
          <a:p>
            <a:r>
              <a:rPr lang="en-US" dirty="0" smtClean="0"/>
              <a:t>6 bullet points:</a:t>
            </a:r>
          </a:p>
          <a:p>
            <a:pPr lvl="1"/>
            <a:r>
              <a:rPr lang="en-US" dirty="0" smtClean="0"/>
              <a:t>1. The </a:t>
            </a:r>
            <a:r>
              <a:rPr lang="en-US" dirty="0"/>
              <a:t>institutional chief executive officer (CEO) has primary responsibility for the quality of the institution.  The CEO provides effective leadership in planning, organizing, budgeting, selecting and developing personnel, and assessing institutional effectiveness</a:t>
            </a:r>
            <a:r>
              <a:rPr lang="en-US" dirty="0" smtClean="0"/>
              <a:t>.</a:t>
            </a:r>
          </a:p>
          <a:p>
            <a:pPr lvl="1"/>
            <a:endParaRPr lang="en-US" sz="3200" dirty="0"/>
          </a:p>
          <a:p>
            <a:pPr lvl="1"/>
            <a:r>
              <a:rPr lang="en-US" dirty="0" smtClean="0"/>
              <a:t>2. The </a:t>
            </a:r>
            <a:r>
              <a:rPr lang="en-US" dirty="0"/>
              <a:t>CEO plans, oversees, and evaluates an administrative structure organized and staffed to reflect the institution’s purposes, size, and complexity.  The CEO delegates authority to administrators and others consistent with their responsibilities, as appropriate</a:t>
            </a:r>
            <a:r>
              <a:rPr lang="en-US" dirty="0" smtClean="0"/>
              <a:t>.</a:t>
            </a:r>
            <a:r>
              <a:rPr lang="en-US" dirty="0"/>
              <a:t> </a:t>
            </a:r>
            <a:endParaRPr lang="en-US" sz="3200" dirty="0"/>
          </a:p>
          <a:p>
            <a:endParaRPr lang="en-US" dirty="0" smtClean="0"/>
          </a:p>
          <a:p>
            <a:endParaRPr lang="en-US" dirty="0"/>
          </a:p>
        </p:txBody>
      </p:sp>
    </p:spTree>
    <p:extLst>
      <p:ext uri="{BB962C8B-B14F-4D97-AF65-F5344CB8AC3E}">
        <p14:creationId xmlns:p14="http://schemas.microsoft.com/office/powerpoint/2010/main" val="20635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Chief executive officer</a:t>
            </a:r>
          </a:p>
        </p:txBody>
      </p:sp>
      <p:sp>
        <p:nvSpPr>
          <p:cNvPr id="3" name="Content Placeholder 2"/>
          <p:cNvSpPr>
            <a:spLocks noGrp="1"/>
          </p:cNvSpPr>
          <p:nvPr>
            <p:ph idx="1"/>
          </p:nvPr>
        </p:nvSpPr>
        <p:spPr>
          <a:xfrm>
            <a:off x="1141412" y="2249486"/>
            <a:ext cx="9905999" cy="4337051"/>
          </a:xfrm>
        </p:spPr>
        <p:txBody>
          <a:bodyPr>
            <a:normAutofit fontScale="92500" lnSpcReduction="10000"/>
          </a:bodyPr>
          <a:lstStyle/>
          <a:p>
            <a:pPr lvl="1"/>
            <a:r>
              <a:rPr lang="en-US" dirty="0" smtClean="0"/>
              <a:t>3. Through </a:t>
            </a:r>
            <a:r>
              <a:rPr lang="en-US" dirty="0"/>
              <a:t>established policies and procedures, the CEO guides institutional improvement of the teaching and learning environment </a:t>
            </a:r>
            <a:r>
              <a:rPr lang="en-US" dirty="0" smtClean="0"/>
              <a:t>by:</a:t>
            </a:r>
          </a:p>
          <a:p>
            <a:pPr lvl="2"/>
            <a:r>
              <a:rPr lang="en-US" dirty="0" smtClean="0"/>
              <a:t>establishing a collegial process that sets values, goals, and priorities;</a:t>
            </a:r>
          </a:p>
          <a:p>
            <a:pPr lvl="2"/>
            <a:r>
              <a:rPr lang="en-US" dirty="0" smtClean="0"/>
              <a:t>ensuring </a:t>
            </a:r>
            <a:r>
              <a:rPr lang="en-US" dirty="0"/>
              <a:t>the college sets institutional performance standards for student achievement;</a:t>
            </a:r>
          </a:p>
          <a:p>
            <a:pPr lvl="2"/>
            <a:r>
              <a:rPr lang="en-US" dirty="0" smtClean="0"/>
              <a:t>ensuring </a:t>
            </a:r>
            <a:r>
              <a:rPr lang="en-US" dirty="0"/>
              <a:t>that evaluation and planning rely on high quality research and analysis of external and internal conditions;</a:t>
            </a:r>
          </a:p>
          <a:p>
            <a:pPr lvl="2"/>
            <a:r>
              <a:rPr lang="en-US" dirty="0" smtClean="0"/>
              <a:t>ensuring </a:t>
            </a:r>
            <a:r>
              <a:rPr lang="en-US" dirty="0"/>
              <a:t>that educational planning is integrated with resource planning and allocation to support student achievement and learning;</a:t>
            </a:r>
          </a:p>
          <a:p>
            <a:pPr lvl="2"/>
            <a:r>
              <a:rPr lang="en-US" dirty="0"/>
              <a:t>ensuring that the allocation of resources supports and improves learning and achievement; and</a:t>
            </a:r>
          </a:p>
          <a:p>
            <a:pPr lvl="2"/>
            <a:r>
              <a:rPr lang="en-US" dirty="0"/>
              <a:t>establishing procedures to evaluate overall institutional planning and implementation efforts to achieve the mission of the institution.</a:t>
            </a:r>
          </a:p>
          <a:p>
            <a:r>
              <a:rPr lang="en-US" dirty="0"/>
              <a:t> </a:t>
            </a:r>
            <a:endParaRPr lang="en-US" sz="3200" dirty="0"/>
          </a:p>
          <a:p>
            <a:endParaRPr lang="en-US" dirty="0"/>
          </a:p>
        </p:txBody>
      </p:sp>
    </p:spTree>
    <p:extLst>
      <p:ext uri="{BB962C8B-B14F-4D97-AF65-F5344CB8AC3E}">
        <p14:creationId xmlns:p14="http://schemas.microsoft.com/office/powerpoint/2010/main" val="45259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Chief executive officer</a:t>
            </a:r>
          </a:p>
        </p:txBody>
      </p:sp>
      <p:sp>
        <p:nvSpPr>
          <p:cNvPr id="3" name="Content Placeholder 2"/>
          <p:cNvSpPr>
            <a:spLocks noGrp="1"/>
          </p:cNvSpPr>
          <p:nvPr>
            <p:ph idx="1"/>
          </p:nvPr>
        </p:nvSpPr>
        <p:spPr>
          <a:xfrm>
            <a:off x="1141412" y="1743076"/>
            <a:ext cx="9905999" cy="4700587"/>
          </a:xfrm>
        </p:spPr>
        <p:txBody>
          <a:bodyPr>
            <a:normAutofit/>
          </a:bodyPr>
          <a:lstStyle/>
          <a:p>
            <a:pPr lvl="1"/>
            <a:r>
              <a:rPr lang="en-US" dirty="0" smtClean="0"/>
              <a:t>4. The </a:t>
            </a:r>
            <a:r>
              <a:rPr lang="en-US" dirty="0"/>
              <a:t>CEO has the primary leadership role for accreditation, ensuring that the institution meets or exceeds Eligibility Requirements, Accreditation Standards, and Commission policies at all times.  Faculty, staff, and administrative leaders of the institution also have responsibility for assuring compliance with accreditation </a:t>
            </a:r>
            <a:r>
              <a:rPr lang="en-US" dirty="0" smtClean="0"/>
              <a:t>requirements.</a:t>
            </a:r>
          </a:p>
          <a:p>
            <a:pPr lvl="1"/>
            <a:endParaRPr lang="en-US" dirty="0" smtClean="0"/>
          </a:p>
          <a:p>
            <a:pPr lvl="1"/>
            <a:r>
              <a:rPr lang="en-US" dirty="0" smtClean="0"/>
              <a:t>5. The </a:t>
            </a:r>
            <a:r>
              <a:rPr lang="en-US" dirty="0"/>
              <a:t>CEO assures the implementation of statutes, regulations, and governing board policies and assures that institutional practices are consistent with institutional mission and policies, including effective control of budget and expenditures</a:t>
            </a:r>
            <a:r>
              <a:rPr lang="en-US" dirty="0" smtClean="0"/>
              <a:t>.</a:t>
            </a:r>
          </a:p>
          <a:p>
            <a:pPr lvl="1"/>
            <a:endParaRPr lang="en-US" dirty="0"/>
          </a:p>
          <a:p>
            <a:pPr lvl="1"/>
            <a:r>
              <a:rPr lang="en-US" dirty="0" smtClean="0"/>
              <a:t>6. The </a:t>
            </a:r>
            <a:r>
              <a:rPr lang="en-US" dirty="0"/>
              <a:t>CEO works and communicates effectively with the communities served by the institution.</a:t>
            </a:r>
          </a:p>
          <a:p>
            <a:endParaRPr lang="en-US" dirty="0"/>
          </a:p>
        </p:txBody>
      </p:sp>
    </p:spTree>
    <p:extLst>
      <p:ext uri="{BB962C8B-B14F-4D97-AF65-F5344CB8AC3E}">
        <p14:creationId xmlns:p14="http://schemas.microsoft.com/office/powerpoint/2010/main" val="456315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117</TotalTime>
  <Words>1735</Words>
  <Application>Microsoft Office PowerPoint</Application>
  <PresentationFormat>Widescreen</PresentationFormat>
  <Paragraphs>121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Mangal</vt:lpstr>
      <vt:lpstr>Trebuchet MS</vt:lpstr>
      <vt:lpstr>Tw Cen MT</vt:lpstr>
      <vt:lpstr>Circuit</vt:lpstr>
      <vt:lpstr>Overview of accjc stanard IV</vt:lpstr>
      <vt:lpstr>Standard iv: leadership and governance</vt:lpstr>
      <vt:lpstr>A. Decision-making roles and processes</vt:lpstr>
      <vt:lpstr>A. Decision-making roles and processes</vt:lpstr>
      <vt:lpstr>A. Decision-making roles and processes</vt:lpstr>
      <vt:lpstr>Examples of evidence</vt:lpstr>
      <vt:lpstr>B. Chief executive officer</vt:lpstr>
      <vt:lpstr>B. Chief executive officer</vt:lpstr>
      <vt:lpstr>B. Chief executive officer</vt:lpstr>
      <vt:lpstr>Examples of evidence</vt:lpstr>
      <vt:lpstr>C. Governing board</vt:lpstr>
      <vt:lpstr>C. Governing board</vt:lpstr>
      <vt:lpstr>C. Governing board</vt:lpstr>
      <vt:lpstr>C. Governing board</vt:lpstr>
      <vt:lpstr>C. Governing board</vt:lpstr>
      <vt:lpstr>Examples of evidence</vt:lpstr>
      <vt:lpstr>D. Multi-college districts</vt:lpstr>
      <vt:lpstr>D. Multi-college districts</vt:lpstr>
      <vt:lpstr>D. Multi-college districts</vt:lpstr>
      <vt:lpstr>D. Multi-college districts</vt:lpstr>
      <vt:lpstr>Examples of evidence</vt:lpstr>
      <vt:lpstr>Other…..</vt:lpstr>
      <vt:lpstr>Don’t forget to….</vt:lpstr>
      <vt:lpstr>Standard iv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accjc stanard IV</dc:title>
  <dc:creator>Irit Gat</dc:creator>
  <cp:lastModifiedBy>Irit  Gat</cp:lastModifiedBy>
  <cp:revision>35</cp:revision>
  <dcterms:created xsi:type="dcterms:W3CDTF">2017-12-19T19:37:11Z</dcterms:created>
  <dcterms:modified xsi:type="dcterms:W3CDTF">2018-02-12T22:28:57Z</dcterms:modified>
</cp:coreProperties>
</file>