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handoutMasterIdLst>
    <p:handoutMasterId r:id="rId22"/>
  </p:handoutMasterIdLst>
  <p:sldIdLst>
    <p:sldId id="256" r:id="rId2"/>
    <p:sldId id="257" r:id="rId3"/>
    <p:sldId id="286" r:id="rId4"/>
    <p:sldId id="258" r:id="rId5"/>
    <p:sldId id="259" r:id="rId6"/>
    <p:sldId id="265" r:id="rId7"/>
    <p:sldId id="269" r:id="rId8"/>
    <p:sldId id="272" r:id="rId9"/>
    <p:sldId id="277" r:id="rId10"/>
    <p:sldId id="274" r:id="rId11"/>
    <p:sldId id="279" r:id="rId12"/>
    <p:sldId id="278" r:id="rId13"/>
    <p:sldId id="284" r:id="rId14"/>
    <p:sldId id="280" r:id="rId15"/>
    <p:sldId id="281" r:id="rId16"/>
    <p:sldId id="285" r:id="rId17"/>
    <p:sldId id="287" r:id="rId18"/>
    <p:sldId id="282" r:id="rId19"/>
    <p:sldId id="28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by, Hayley" initials="AH" lastIdx="13" clrIdx="0">
    <p:extLst>
      <p:ext uri="{19B8F6BF-5375-455C-9EA6-DF929625EA0E}">
        <p15:presenceInfo xmlns:p15="http://schemas.microsoft.com/office/powerpoint/2012/main" userId="S-1-5-21-57989841-1682526488-725345543-3217" providerId="AD"/>
      </p:ext>
    </p:extLst>
  </p:cmAuthor>
  <p:cmAuthor id="2" name="Jude Whitton" initials="JW" lastIdx="3" clrIdx="1">
    <p:extLst>
      <p:ext uri="{19B8F6BF-5375-455C-9EA6-DF929625EA0E}">
        <p15:presenceInfo xmlns:p15="http://schemas.microsoft.com/office/powerpoint/2012/main" userId="Jude Whit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4534" autoAdjust="0"/>
  </p:normalViewPr>
  <p:slideViewPr>
    <p:cSldViewPr snapToGrid="0">
      <p:cViewPr varScale="1">
        <p:scale>
          <a:sx n="64" d="100"/>
          <a:sy n="64" d="100"/>
        </p:scale>
        <p:origin x="76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06"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AC25E0D-C209-45B1-8ABE-5E71C7F4AC22}" type="slidenum">
              <a:rPr lang="en-US" smtClean="0"/>
              <a:t>‹#›</a:t>
            </a:fld>
            <a:endParaRPr lang="en-US"/>
          </a:p>
        </p:txBody>
      </p:sp>
      <p:sp>
        <p:nvSpPr>
          <p:cNvPr id="7" name="Header Placeholder 6"/>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SLO Symposium 2018</a:t>
            </a:r>
          </a:p>
        </p:txBody>
      </p:sp>
    </p:spTree>
    <p:extLst>
      <p:ext uri="{BB962C8B-B14F-4D97-AF65-F5344CB8AC3E}">
        <p14:creationId xmlns:p14="http://schemas.microsoft.com/office/powerpoint/2010/main" val="281409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6" tIns="46588" rIns="93176" bIns="46588" rtlCol="0"/>
          <a:lstStyle>
            <a:lvl1pPr algn="r">
              <a:defRPr sz="1200"/>
            </a:lvl1pPr>
          </a:lstStyle>
          <a:p>
            <a:fld id="{16D5967F-8690-4690-9E51-E69178EF4A23}" type="datetimeFigureOut">
              <a:rPr lang="en-US" smtClean="0"/>
              <a:t>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29DEBE2F-07E4-41E9-9A95-25F770407C97}" type="slidenum">
              <a:rPr lang="en-US" smtClean="0"/>
              <a:t>‹#›</a:t>
            </a:fld>
            <a:endParaRPr lang="en-US"/>
          </a:p>
        </p:txBody>
      </p:sp>
    </p:spTree>
    <p:extLst>
      <p:ext uri="{BB962C8B-B14F-4D97-AF65-F5344CB8AC3E}">
        <p14:creationId xmlns:p14="http://schemas.microsoft.com/office/powerpoint/2010/main" val="269190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Presentation Description</a:t>
            </a:r>
          </a:p>
          <a:p>
            <a:r>
              <a:rPr lang="en-US" b="0" dirty="0"/>
              <a:t>This presentation will highlight the work that Riverside City College’s Assessment Committee has done to create a multi-discipline program assessment workgroup and then walk participants through an “escape room” scenario used to build assessment teams by providing an assessment-related problem for the teams to solve.</a:t>
            </a:r>
          </a:p>
          <a:p>
            <a:endParaRPr lang="en-US" dirty="0"/>
          </a:p>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a:t>
            </a:fld>
            <a:endParaRPr lang="en-US"/>
          </a:p>
        </p:txBody>
      </p:sp>
    </p:spTree>
    <p:extLst>
      <p:ext uri="{BB962C8B-B14F-4D97-AF65-F5344CB8AC3E}">
        <p14:creationId xmlns:p14="http://schemas.microsoft.com/office/powerpoint/2010/main" val="318414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10</a:t>
            </a:fld>
            <a:endParaRPr lang="en-US"/>
          </a:p>
        </p:txBody>
      </p:sp>
    </p:spTree>
    <p:extLst>
      <p:ext uri="{BB962C8B-B14F-4D97-AF65-F5344CB8AC3E}">
        <p14:creationId xmlns:p14="http://schemas.microsoft.com/office/powerpoint/2010/main" val="376390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792" lvl="1" indent="-22859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11</a:t>
            </a:fld>
            <a:endParaRPr lang="en-US"/>
          </a:p>
        </p:txBody>
      </p:sp>
    </p:spTree>
    <p:extLst>
      <p:ext uri="{BB962C8B-B14F-4D97-AF65-F5344CB8AC3E}">
        <p14:creationId xmlns:p14="http://schemas.microsoft.com/office/powerpoint/2010/main" val="206607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0" indent="-232940">
              <a:buAutoNum type="arabicParenR"/>
            </a:pPr>
            <a:r>
              <a:rPr lang="en-US" dirty="0"/>
              <a:t>By no means do I consider myself an expert on escape room basics. This is a benchmarking that we did and of what we have learned in putting this together. </a:t>
            </a:r>
          </a:p>
          <a:p>
            <a:pPr marL="232940" indent="-232940">
              <a:buAutoNum type="arabicParenR"/>
            </a:pPr>
            <a:r>
              <a:rPr lang="en-US" dirty="0"/>
              <a:t>The goal of this particular section is just to go over what an escape room is, why it is effective for our purposes (and beyond) and the tips we have learned in researching and putting together the escape room activity we’ll be doing today and how our escape room with run. </a:t>
            </a:r>
          </a:p>
          <a:p>
            <a:pPr marL="232940" indent="-232940">
              <a:buAutoNum type="arabicParenR"/>
            </a:pPr>
            <a:r>
              <a:rPr lang="en-US" dirty="0"/>
              <a:t>So let’s get started…</a:t>
            </a:r>
          </a:p>
          <a:p>
            <a:endParaRPr lang="en-US" dirty="0"/>
          </a:p>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12</a:t>
            </a:fld>
            <a:endParaRPr lang="en-US"/>
          </a:p>
        </p:txBody>
      </p:sp>
    </p:spTree>
    <p:extLst>
      <p:ext uri="{BB962C8B-B14F-4D97-AF65-F5344CB8AC3E}">
        <p14:creationId xmlns:p14="http://schemas.microsoft.com/office/powerpoint/2010/main" val="361641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0" indent="-232940">
              <a:buAutoNum type="arabicPeriod"/>
            </a:pPr>
            <a:r>
              <a:rPr lang="en-US" dirty="0"/>
              <a:t>What is an Escape Room?</a:t>
            </a:r>
          </a:p>
          <a:p>
            <a:pPr marL="698822" lvl="1" indent="-232940" defTabSz="931763">
              <a:buFontTx/>
              <a:buAutoNum type="arabicPeriod"/>
            </a:pPr>
            <a:r>
              <a:rPr lang="en-US" dirty="0"/>
              <a:t>Groupon</a:t>
            </a:r>
          </a:p>
          <a:p>
            <a:pPr marL="698822" lvl="1" indent="-232940">
              <a:buAutoNum type="arabicPeriod"/>
            </a:pPr>
            <a:r>
              <a:rPr lang="en-US" dirty="0"/>
              <a:t>An escape room is:</a:t>
            </a:r>
          </a:p>
          <a:p>
            <a:pPr marL="1164703" lvl="2" indent="-232940">
              <a:buAutoNum type="arabicPeriod"/>
            </a:pPr>
            <a:r>
              <a:rPr lang="en-US" dirty="0"/>
              <a:t>A physical adventure game where the players solve a series of puzzles using hints, clues, knowledge and strategy to complete the particular objective. </a:t>
            </a:r>
          </a:p>
          <a:p>
            <a:pPr marL="1164703" lvl="2" indent="-232940">
              <a:buAutoNum type="arabicPeriod"/>
            </a:pPr>
            <a:r>
              <a:rPr lang="en-US" dirty="0"/>
              <a:t>Typically this is done over a set amount of time where participants look at clues and sources that have been left around the room. </a:t>
            </a:r>
          </a:p>
          <a:p>
            <a:pPr marL="1164703" lvl="2" indent="-232940">
              <a:buAutoNum type="arabicPeriod"/>
            </a:pPr>
            <a:r>
              <a:rPr lang="en-US" dirty="0"/>
              <a:t>If this is done well genuine learning, collaboration and contributions can be made.</a:t>
            </a:r>
          </a:p>
          <a:p>
            <a:pPr marL="1164703" lvl="2" indent="-232940">
              <a:buAutoNum type="arabicPeriod"/>
            </a:pPr>
            <a:r>
              <a:rPr lang="en-US" dirty="0"/>
              <a:t>If it is not done well it can become a time consuming gimmick where there is plenty of fun but nothing of value is produced or ascertained (more on this in a bit)…</a:t>
            </a:r>
          </a:p>
          <a:p>
            <a:pPr marL="698822" lvl="1" indent="-232940">
              <a:buAutoNum type="arabicPeriod"/>
            </a:pPr>
            <a:r>
              <a:rPr lang="en-US" dirty="0"/>
              <a:t>There are various types of escape rooms that can be done and ultimately this depends on the time you have to run the activity, the prep you want to do and the level of interaction you want to take in the activity itself. </a:t>
            </a:r>
          </a:p>
          <a:p>
            <a:pPr marL="1164703" lvl="2" indent="-232940">
              <a:buAutoNum type="arabicPeriod"/>
            </a:pPr>
            <a:r>
              <a:rPr lang="en-US" dirty="0"/>
              <a:t>Simple breakout: low prep and interaction on your part. </a:t>
            </a:r>
          </a:p>
          <a:p>
            <a:pPr marL="1630585" lvl="3" indent="-232940">
              <a:buAutoNum type="arabicPeriod"/>
            </a:pPr>
            <a:r>
              <a:rPr lang="en-US" dirty="0"/>
              <a:t>Here you put students in their groups and give them the task up front and whoever finishes the task first ‘wins’.</a:t>
            </a:r>
          </a:p>
          <a:p>
            <a:pPr marL="1630585" lvl="3" indent="-232940">
              <a:buAutoNum type="arabicPeriod"/>
            </a:pPr>
            <a:r>
              <a:rPr lang="en-US" dirty="0"/>
              <a:t>You could also do it where there is a 1 – 3</a:t>
            </a:r>
            <a:r>
              <a:rPr lang="en-US" baseline="30000" dirty="0"/>
              <a:t>rd</a:t>
            </a:r>
            <a:r>
              <a:rPr lang="en-US" dirty="0"/>
              <a:t> place so that other groups are still motivated to continue working. </a:t>
            </a:r>
          </a:p>
          <a:p>
            <a:pPr marL="1630585" lvl="3" indent="-232940">
              <a:buAutoNum type="arabicPeriod"/>
            </a:pPr>
            <a:r>
              <a:rPr lang="en-US" dirty="0"/>
              <a:t>This is all done in one place and there is little to no movement.</a:t>
            </a:r>
          </a:p>
          <a:p>
            <a:pPr marL="1164703" lvl="2" indent="-232940">
              <a:buAutoNum type="arabicPeriod"/>
            </a:pPr>
            <a:r>
              <a:rPr lang="en-US" dirty="0"/>
              <a:t>Monitored breakout: still low prep but you are more interactive with your participants.</a:t>
            </a:r>
          </a:p>
          <a:p>
            <a:pPr marL="1630585" lvl="3" indent="-232940">
              <a:buAutoNum type="arabicPeriod"/>
            </a:pPr>
            <a:r>
              <a:rPr lang="en-US" dirty="0"/>
              <a:t>This is because you are giving your participants one task at a time.</a:t>
            </a:r>
          </a:p>
          <a:p>
            <a:pPr marL="1630585" lvl="3" indent="-232940">
              <a:buAutoNum type="arabicPeriod"/>
            </a:pPr>
            <a:r>
              <a:rPr lang="en-US" dirty="0"/>
              <a:t>They have to show you the correct answers before you give them the next task.</a:t>
            </a:r>
          </a:p>
          <a:p>
            <a:pPr marL="1164703" lvl="2" indent="-232940">
              <a:buAutoNum type="arabicPeriod"/>
            </a:pPr>
            <a:r>
              <a:rPr lang="en-US" dirty="0"/>
              <a:t>Complete Escape Room: high level prep and interaction.</a:t>
            </a:r>
          </a:p>
          <a:p>
            <a:pPr marL="1630585" lvl="3" indent="-232940">
              <a:buAutoNum type="arabicPeriod"/>
            </a:pPr>
            <a:r>
              <a:rPr lang="en-US" dirty="0"/>
              <a:t>This is a true Escape Room.</a:t>
            </a:r>
          </a:p>
          <a:p>
            <a:pPr marL="1630585" lvl="3" indent="-232940">
              <a:buAutoNum type="arabicPeriod"/>
            </a:pPr>
            <a:r>
              <a:rPr lang="en-US" dirty="0"/>
              <a:t>You set up your tasks as stations throughout your space and permit the participants to play through them at the same time.</a:t>
            </a:r>
          </a:p>
          <a:p>
            <a:pPr marL="1630585" lvl="3" indent="-232940">
              <a:buAutoNum type="arabicPeriod"/>
            </a:pPr>
            <a:r>
              <a:rPr lang="en-US" dirty="0"/>
              <a:t>This involves more movement and energy. </a:t>
            </a:r>
          </a:p>
          <a:p>
            <a:pPr marL="1630585" lvl="3" indent="-232940">
              <a:buAutoNum type="arabicPeriod"/>
            </a:pPr>
            <a:r>
              <a:rPr lang="en-US" dirty="0"/>
              <a:t>Here students are assessing all of the tasks and divide and conquer together depending on the makeup of the group. </a:t>
            </a:r>
          </a:p>
          <a:p>
            <a:pPr marL="698822" lvl="1" indent="-232940">
              <a:buAutoNum type="arabicPeriod"/>
            </a:pPr>
            <a:endParaRPr lang="en-US" dirty="0"/>
          </a:p>
          <a:p>
            <a:pPr marL="232940" indent="-232940">
              <a:buAutoNum type="arabicPeriod"/>
            </a:pPr>
            <a:endParaRPr lang="en-US" dirty="0"/>
          </a:p>
          <a:p>
            <a:pPr marL="232940" indent="-232940">
              <a:buAutoNum type="arabicPeriod"/>
            </a:pPr>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13</a:t>
            </a:fld>
            <a:endParaRPr lang="en-US"/>
          </a:p>
        </p:txBody>
      </p:sp>
    </p:spTree>
    <p:extLst>
      <p:ext uri="{BB962C8B-B14F-4D97-AF65-F5344CB8AC3E}">
        <p14:creationId xmlns:p14="http://schemas.microsoft.com/office/powerpoint/2010/main" val="228523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0" indent="-232940">
              <a:buAutoNum type="arabicPeriod"/>
            </a:pPr>
            <a:r>
              <a:rPr lang="en-US" dirty="0"/>
              <a:t>Why is it effective tool for collaborating and learning? </a:t>
            </a:r>
          </a:p>
          <a:p>
            <a:pPr marL="698822" lvl="1" indent="-232940">
              <a:buAutoNum type="arabicPeriod"/>
            </a:pPr>
            <a:r>
              <a:rPr lang="en-US" dirty="0"/>
              <a:t>There is a plethora of research on gameplay within groups and how this create a collaborative environment where individuals work together, thinking critically to complete various tasks, so of course then this would make sense for Escape Rooms too.</a:t>
            </a:r>
          </a:p>
          <a:p>
            <a:pPr marL="698822" lvl="1" indent="-232940">
              <a:buAutoNum type="arabicPeriod"/>
            </a:pPr>
            <a:r>
              <a:rPr lang="en-US" dirty="0"/>
              <a:t>Why though is this an effective tool for our purposes?</a:t>
            </a:r>
          </a:p>
          <a:p>
            <a:pPr marL="1154467" lvl="2" indent="-232940">
              <a:buAutoNum type="arabicPeriod"/>
            </a:pPr>
            <a:r>
              <a:rPr lang="en-US" dirty="0"/>
              <a:t>Often times when it comes to SLO assessment, PLO assessment and/or GE assessment, many of the same skills used in escape rooms are required. = you have to collaborate together to reach a common goal. </a:t>
            </a:r>
          </a:p>
          <a:p>
            <a:pPr marL="1164703" lvl="2" indent="-232940">
              <a:buAutoNum type="arabicPeriod"/>
            </a:pPr>
            <a:r>
              <a:rPr lang="en-US" dirty="0"/>
              <a:t>Additionally, assessment is often times met with moans and groans no matter how much you can change the hearts and minds of your community.</a:t>
            </a:r>
          </a:p>
          <a:p>
            <a:pPr marL="1164703" lvl="2" indent="-232940">
              <a:buAutoNum type="arabicPeriod"/>
            </a:pPr>
            <a:r>
              <a:rPr lang="en-US" dirty="0"/>
              <a:t>If however, you incorporate something new and innovative this can create the buzz and new type of interactivity that your college can benefit from.</a:t>
            </a:r>
          </a:p>
          <a:p>
            <a:pPr marL="1164703" lvl="2" indent="-232940">
              <a:buAutoNum type="arabicPeriod"/>
            </a:pPr>
            <a:r>
              <a:rPr lang="en-US" dirty="0"/>
              <a:t>It is effective because you have your colleagues communicating and collaborating on a task, which is ultimately assessment based.</a:t>
            </a:r>
          </a:p>
          <a:p>
            <a:pPr marL="1164703" lvl="2" indent="-232940">
              <a:buAutoNum type="arabicPeriod"/>
            </a:pPr>
            <a:r>
              <a:rPr lang="en-US" dirty="0"/>
              <a:t>Your colleagues are working together to solve an assessment based problem.</a:t>
            </a:r>
          </a:p>
          <a:p>
            <a:pPr marL="1164703" lvl="2" indent="-232940">
              <a:buAutoNum type="arabicPeriod"/>
            </a:pPr>
            <a:r>
              <a:rPr lang="en-US" dirty="0"/>
              <a:t>It is just being done in a creative and innovative way which could lead (and research supports it does lead) to creative an innovative work and solutions together.</a:t>
            </a:r>
          </a:p>
          <a:p>
            <a:pPr marL="1164703" lvl="2" indent="-232940">
              <a:buAutoNum type="arabicPeriod"/>
            </a:pPr>
            <a:r>
              <a:rPr lang="en-US" dirty="0"/>
              <a:t>Breakout games have the potential to help your participants develop communication with one another and the assessment-specific skills you want them to hone in on and develop together (Rouse, 2017).</a:t>
            </a:r>
          </a:p>
          <a:p>
            <a:pPr marL="1164703" lvl="2" indent="-232940">
              <a:buAutoNum type="arabicPeriod"/>
            </a:pPr>
            <a:r>
              <a:rPr lang="en-US" dirty="0"/>
              <a:t>Lastly, it is an effective tool for our purposes because overall when toying with puzzles and challenges there will be roadblocks that are encountered and if the group works well together and finds a way around the roadblock they are also often times changing their fixed mindset when it comes to various challenges we face with assessment. </a:t>
            </a:r>
          </a:p>
          <a:p>
            <a:pPr marL="1164703" lvl="2" indent="-232940">
              <a:buAutoNum type="arabicPeriod"/>
            </a:pPr>
            <a:r>
              <a:rPr lang="en-US" dirty="0"/>
              <a:t>So much like when we incorporate a type of collaborative learning in our classrooms to increase the effectiveness of learning in our classrooms, the same is true here! </a:t>
            </a:r>
          </a:p>
          <a:p>
            <a:pPr marL="232940" indent="-232940">
              <a:buAutoNum type="arabicPeriod"/>
            </a:pPr>
            <a:endParaRPr lang="en-US" dirty="0"/>
          </a:p>
          <a:p>
            <a:pPr marL="232940" indent="-232940">
              <a:buAutoNum type="arabicPeriod"/>
            </a:pPr>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14</a:t>
            </a:fld>
            <a:endParaRPr lang="en-US"/>
          </a:p>
        </p:txBody>
      </p:sp>
    </p:spTree>
    <p:extLst>
      <p:ext uri="{BB962C8B-B14F-4D97-AF65-F5344CB8AC3E}">
        <p14:creationId xmlns:p14="http://schemas.microsoft.com/office/powerpoint/2010/main" val="144973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23" indent="-227823">
              <a:buFont typeface="+mj-lt"/>
              <a:buAutoNum type="arabicPeriod"/>
            </a:pPr>
            <a:r>
              <a:rPr lang="en-US" b="1" dirty="0"/>
              <a:t>DON’T PANIC! </a:t>
            </a:r>
            <a:endParaRPr lang="en-US" dirty="0"/>
          </a:p>
          <a:p>
            <a:pPr marL="683468" lvl="1" indent="-227823">
              <a:buFont typeface="+mj-lt"/>
              <a:buAutoNum type="arabicPeriod"/>
            </a:pPr>
            <a:r>
              <a:rPr lang="en-US" dirty="0"/>
              <a:t>You have a lot of experience here in lesson prepping.</a:t>
            </a:r>
          </a:p>
          <a:p>
            <a:pPr marL="683468" lvl="1" indent="-227823">
              <a:buFont typeface="+mj-lt"/>
              <a:buAutoNum type="arabicPeriod"/>
            </a:pPr>
            <a:r>
              <a:rPr lang="en-US" dirty="0"/>
              <a:t>The same fundamental knowledge that you have about preparing a lesson for your classroom is the same way that you will approach your escape room. </a:t>
            </a:r>
          </a:p>
          <a:p>
            <a:pPr marL="683468" lvl="1" indent="-227823">
              <a:buFont typeface="+mj-lt"/>
              <a:buAutoNum type="arabicPeriod"/>
            </a:pPr>
            <a:r>
              <a:rPr lang="en-US" dirty="0"/>
              <a:t>You start with your learning objectives! What do you want them to take from your time with them?</a:t>
            </a:r>
          </a:p>
          <a:p>
            <a:pPr marL="683468" lvl="1" indent="-227823">
              <a:buFont typeface="+mj-lt"/>
              <a:buAutoNum type="arabicPeriod"/>
            </a:pPr>
            <a:r>
              <a:rPr lang="en-US" dirty="0"/>
              <a:t>It isn’t about the escape room activity itself – the escape room is merely a vessel used to provide your participants with the opportunity to collaborate about the topic at hand. </a:t>
            </a:r>
          </a:p>
          <a:p>
            <a:pPr marL="683468" lvl="1" indent="-227823">
              <a:buFont typeface="+mj-lt"/>
              <a:buAutoNum type="arabicPeriod"/>
            </a:pPr>
            <a:r>
              <a:rPr lang="en-US" dirty="0"/>
              <a:t>So just like when you are planning a specific lesson or even your class as a whole…</a:t>
            </a:r>
          </a:p>
          <a:p>
            <a:pPr marL="227823" indent="-227823">
              <a:buFont typeface="+mj-lt"/>
              <a:buAutoNum type="arabicPeriod"/>
            </a:pPr>
            <a:r>
              <a:rPr lang="en-US" b="1" dirty="0"/>
              <a:t>Start with your outcome in mind</a:t>
            </a:r>
            <a:endParaRPr lang="en-US" dirty="0"/>
          </a:p>
          <a:p>
            <a:pPr marL="683468" lvl="1" indent="-227823">
              <a:buFont typeface="+mj-lt"/>
              <a:buAutoNum type="arabicPeriod"/>
            </a:pPr>
            <a:r>
              <a:rPr lang="en-US" dirty="0"/>
              <a:t>Remember this could be used for a mere teambuilding activity OR it could be tied directly to an assessment based goal that you have.</a:t>
            </a:r>
          </a:p>
          <a:p>
            <a:pPr marL="683468" lvl="1" indent="-227823">
              <a:buFont typeface="+mj-lt"/>
              <a:buAutoNum type="arabicPeriod"/>
            </a:pPr>
            <a:r>
              <a:rPr lang="en-US" dirty="0"/>
              <a:t>Will this be something that is used to kick off an assessment goal or something you’re using to synthesize work that has been done? </a:t>
            </a:r>
          </a:p>
          <a:p>
            <a:pPr marL="683468" lvl="1" indent="-227823">
              <a:buFont typeface="+mj-lt"/>
              <a:buAutoNum type="arabicPeriod"/>
            </a:pPr>
            <a:r>
              <a:rPr lang="en-US" dirty="0"/>
              <a:t>Whatever your rationale for selecting to use an escape room, you're going to want to start with what learning objectives you want to focus on, your goal in a fuzzy sense and then use a pointed brainstorm methodology to develop your Escape Room. </a:t>
            </a:r>
          </a:p>
          <a:p>
            <a:pPr marL="683468" lvl="1" indent="-227823">
              <a:buFont typeface="+mj-lt"/>
              <a:buAutoNum type="arabicPeriod"/>
            </a:pPr>
            <a:r>
              <a:rPr lang="en-US" dirty="0"/>
              <a:t>Ultimately you want to design your puzzles and various room activities that get your participants to use the skills you want them to develop (or in some cases learn).</a:t>
            </a:r>
          </a:p>
          <a:p>
            <a:pPr marL="683468" lvl="1" indent="-227823">
              <a:buFont typeface="+mj-lt"/>
              <a:buAutoNum type="arabicPeriod"/>
            </a:pPr>
            <a:r>
              <a:rPr lang="en-US" dirty="0"/>
              <a:t>You want to ask yourself (much like when you assess your classes):</a:t>
            </a:r>
          </a:p>
          <a:p>
            <a:pPr marL="1139114" lvl="2" indent="-227823">
              <a:buFont typeface="+mj-lt"/>
              <a:buAutoNum type="arabicPeriod"/>
            </a:pPr>
            <a:r>
              <a:rPr lang="en-US" dirty="0"/>
              <a:t>What do you want them to learn from the exercise overall? </a:t>
            </a:r>
          </a:p>
          <a:p>
            <a:pPr marL="1139114" lvl="2" indent="-227823">
              <a:buFont typeface="+mj-lt"/>
              <a:buAutoNum type="arabicPeriod"/>
            </a:pPr>
            <a:r>
              <a:rPr lang="en-US" dirty="0"/>
              <a:t>What is your purpose in doing this? </a:t>
            </a:r>
          </a:p>
          <a:p>
            <a:pPr marL="1139114" lvl="2" indent="-227823">
              <a:buFont typeface="+mj-lt"/>
              <a:buAutoNum type="arabicPeriod"/>
            </a:pPr>
            <a:r>
              <a:rPr lang="en-US" dirty="0"/>
              <a:t>How many topics do you want to include to achieve your goal? </a:t>
            </a:r>
          </a:p>
          <a:p>
            <a:pPr marL="1139114" lvl="2" indent="-227823">
              <a:buFont typeface="+mj-lt"/>
              <a:buAutoNum type="arabicPeriod"/>
            </a:pPr>
            <a:r>
              <a:rPr lang="en-US" dirty="0"/>
              <a:t>What is the most important thing facet you want to cover? </a:t>
            </a:r>
          </a:p>
          <a:p>
            <a:pPr marL="1139114" lvl="2" indent="-227823">
              <a:buFont typeface="+mj-lt"/>
              <a:buAutoNum type="arabicPeriod"/>
            </a:pPr>
            <a:r>
              <a:rPr lang="en-US" dirty="0"/>
              <a:t>What will your theme be? </a:t>
            </a:r>
          </a:p>
          <a:p>
            <a:pPr marL="1139114" lvl="2" indent="-227823">
              <a:buFont typeface="+mj-lt"/>
              <a:buAutoNum type="arabicPeriod"/>
            </a:pPr>
            <a:r>
              <a:rPr lang="en-US" dirty="0"/>
              <a:t>How long do you have? (Typically you’re going to need at least 30 minutes but ideally you want 40-60 minutes to run your room).</a:t>
            </a:r>
          </a:p>
          <a:p>
            <a:pPr marL="1139114" lvl="2" indent="-227823">
              <a:buFont typeface="+mj-lt"/>
              <a:buAutoNum type="arabicPeriod"/>
            </a:pPr>
            <a:r>
              <a:rPr lang="en-US" dirty="0"/>
              <a:t>This will give you a better idea as you begin brainstorm. </a:t>
            </a:r>
          </a:p>
          <a:p>
            <a:pPr marL="227823" indent="-227823">
              <a:buFont typeface="+mj-lt"/>
              <a:buAutoNum type="arabicPeriod"/>
            </a:pPr>
            <a:r>
              <a:rPr lang="en-US" b="1" dirty="0"/>
              <a:t>Brainstorm [NOTE: Provide the Building Your Escape Room Checklist and Brainstorming Worksheet]</a:t>
            </a:r>
            <a:endParaRPr lang="en-US" dirty="0"/>
          </a:p>
          <a:p>
            <a:pPr marL="683468" lvl="1" indent="-227823">
              <a:buFont typeface="+mj-lt"/>
              <a:buAutoNum type="arabicPeriod"/>
            </a:pPr>
            <a:r>
              <a:rPr lang="en-US" dirty="0"/>
              <a:t>To properly execute your Escape Room and have it be a success you are going to have to brainstorm your tasks.</a:t>
            </a:r>
          </a:p>
          <a:p>
            <a:pPr marL="683468" lvl="1" indent="-227823">
              <a:buFont typeface="+mj-lt"/>
              <a:buAutoNum type="arabicPeriod"/>
            </a:pPr>
            <a:r>
              <a:rPr lang="en-US" dirty="0"/>
              <a:t>You need to decide what tasks you are going to have your students do, what keys or codes will they find to ‘get out’ of the room. </a:t>
            </a:r>
          </a:p>
          <a:p>
            <a:pPr marL="683468" lvl="1" indent="-227823">
              <a:buFont typeface="+mj-lt"/>
              <a:buAutoNum type="arabicPeriod"/>
            </a:pPr>
            <a:r>
              <a:rPr lang="en-US" dirty="0"/>
              <a:t>You want to brainstorm at least three puzzles:</a:t>
            </a:r>
          </a:p>
          <a:p>
            <a:pPr marL="1139114" lvl="2" indent="-227823">
              <a:buFont typeface="+mj-lt"/>
              <a:buAutoNum type="arabicPeriod"/>
            </a:pPr>
            <a:r>
              <a:rPr lang="en-US" dirty="0"/>
              <a:t>Easy: Which tasks can create a “quick win” to build participant confidence?</a:t>
            </a:r>
          </a:p>
          <a:p>
            <a:pPr marL="1139114" lvl="2" indent="-227823">
              <a:buFont typeface="+mj-lt"/>
              <a:buAutoNum type="arabicPeriod"/>
            </a:pPr>
            <a:r>
              <a:rPr lang="en-US" dirty="0"/>
              <a:t>Moderate: What tasks will be straightforward, but take a little more time to complete?</a:t>
            </a:r>
          </a:p>
          <a:p>
            <a:pPr marL="1139114" lvl="2" indent="-227823">
              <a:buFont typeface="+mj-lt"/>
              <a:buAutoNum type="arabicPeriod"/>
            </a:pPr>
            <a:r>
              <a:rPr lang="en-US" dirty="0"/>
              <a:t>Hard: Which tasks can demonstrate content expertise and critical thinking? </a:t>
            </a:r>
          </a:p>
          <a:p>
            <a:pPr marL="683468" lvl="1" indent="-227823">
              <a:buFont typeface="+mj-lt"/>
              <a:buAutoNum type="arabicPeriod"/>
            </a:pPr>
            <a:r>
              <a:rPr lang="en-US" dirty="0"/>
              <a:t>Starting with a small easy achievable task, leading to a more moderate puzzle or riddle and then to a more complex and difficult task.</a:t>
            </a:r>
          </a:p>
          <a:p>
            <a:pPr marL="1139114" lvl="2" indent="-227823">
              <a:buFont typeface="+mj-lt"/>
              <a:buAutoNum type="arabicPeriod"/>
            </a:pPr>
            <a:r>
              <a:rPr lang="en-US" dirty="0"/>
              <a:t>This allows your players to build a sense of competence and confidence in escape room modality.</a:t>
            </a:r>
          </a:p>
          <a:p>
            <a:pPr marL="1139114" lvl="2" indent="-227823">
              <a:buFont typeface="+mj-lt"/>
              <a:buAutoNum type="arabicPeriod"/>
            </a:pPr>
            <a:r>
              <a:rPr lang="en-US" dirty="0"/>
              <a:t>Players also learn their group member’s strengths/weakness when it comes to solving tasks. </a:t>
            </a:r>
          </a:p>
          <a:p>
            <a:pPr marL="1139114" lvl="2" indent="-227823">
              <a:buFont typeface="+mj-lt"/>
              <a:buAutoNum type="arabicPeriod"/>
            </a:pPr>
            <a:r>
              <a:rPr lang="en-US" dirty="0"/>
              <a:t>Also in making at least one of your tasks easy it helps with those who may be resistant to jump in and try because they perceive themselves as “not good at puzzles” to try. </a:t>
            </a:r>
          </a:p>
          <a:p>
            <a:pPr marL="1139114" lvl="2" indent="-227823">
              <a:buFont typeface="+mj-lt"/>
              <a:buAutoNum type="arabicPeriod"/>
            </a:pPr>
            <a:r>
              <a:rPr lang="en-US" dirty="0"/>
              <a:t>Too many challenging tasks can leave some ready to quit.</a:t>
            </a:r>
          </a:p>
          <a:p>
            <a:pPr marL="1139114" lvl="2" indent="-227823">
              <a:buFont typeface="+mj-lt"/>
              <a:buAutoNum type="arabicPeriod"/>
            </a:pPr>
            <a:r>
              <a:rPr lang="en-US" dirty="0"/>
              <a:t>You want to balance the level of your puzzles. </a:t>
            </a:r>
          </a:p>
          <a:p>
            <a:pPr marL="683468" lvl="1" indent="-227823">
              <a:buFont typeface="+mj-lt"/>
              <a:buAutoNum type="arabicPeriod"/>
            </a:pPr>
            <a:r>
              <a:rPr lang="en-US" dirty="0"/>
              <a:t>Plan out the storytelling element/aspect of your escape room (Share our premise). </a:t>
            </a:r>
          </a:p>
          <a:p>
            <a:pPr marL="227823" indent="-227823">
              <a:buFont typeface="+mj-lt"/>
              <a:buAutoNum type="arabicPeriod"/>
            </a:pPr>
            <a:r>
              <a:rPr lang="en-US" b="1" dirty="0"/>
              <a:t>Think of the environment </a:t>
            </a:r>
            <a:endParaRPr lang="en-US" dirty="0"/>
          </a:p>
          <a:p>
            <a:pPr marL="683468" lvl="1" indent="-227823">
              <a:buFont typeface="+mj-lt"/>
              <a:buAutoNum type="arabicPeriod"/>
            </a:pPr>
            <a:r>
              <a:rPr lang="en-US" dirty="0"/>
              <a:t>Think of how you want to involve the environment:</a:t>
            </a:r>
          </a:p>
          <a:p>
            <a:pPr marL="683468" lvl="1" indent="-227823">
              <a:buFont typeface="+mj-lt"/>
              <a:buAutoNum type="arabicPeriod"/>
            </a:pPr>
            <a:r>
              <a:rPr lang="en-US" dirty="0"/>
              <a:t>How much space are you going to have?</a:t>
            </a:r>
          </a:p>
          <a:p>
            <a:pPr marL="683468" lvl="1" indent="-227823">
              <a:buFont typeface="+mj-lt"/>
              <a:buAutoNum type="arabicPeriod"/>
            </a:pPr>
            <a:r>
              <a:rPr lang="en-US" dirty="0"/>
              <a:t>How much movement do you want at one time? </a:t>
            </a:r>
          </a:p>
          <a:p>
            <a:pPr marL="683468" lvl="1" indent="-227823">
              <a:buFont typeface="+mj-lt"/>
              <a:buAutoNum type="arabicPeriod"/>
            </a:pPr>
            <a:r>
              <a:rPr lang="en-US" dirty="0"/>
              <a:t>What noise-level do you want for your activity? </a:t>
            </a:r>
          </a:p>
          <a:p>
            <a:pPr marL="683468" lvl="1" indent="-227823">
              <a:buFont typeface="+mj-lt"/>
              <a:buAutoNum type="arabicPeriod"/>
            </a:pPr>
            <a:r>
              <a:rPr lang="en-US" dirty="0"/>
              <a:t>You will you need puzzle/room monitors to check on their progress, provide hints as needed and to ultimately check their puzzles in some cases depending on which Escape Room option you select. </a:t>
            </a:r>
          </a:p>
          <a:p>
            <a:pPr marL="227823" indent="-227823">
              <a:buFont typeface="+mj-lt"/>
              <a:buAutoNum type="arabicPeriod"/>
            </a:pPr>
            <a:r>
              <a:rPr lang="en-US" b="1" dirty="0"/>
              <a:t>Add in the puzzles, riddles and locks [Show some sample of keys and locks, provide sample in handouts?]</a:t>
            </a:r>
            <a:endParaRPr lang="en-US" dirty="0"/>
          </a:p>
          <a:p>
            <a:pPr marL="683468" lvl="1" indent="-227823">
              <a:buFont typeface="+mj-lt"/>
              <a:buAutoNum type="arabicPeriod"/>
            </a:pPr>
            <a:r>
              <a:rPr lang="en-US" dirty="0"/>
              <a:t>Add in the puzzles, riddles and locks with the goal in mind of tying them back to the overall goal you have in mind. Never lose sight of this or else the escape room just becomes a “kitschy gimmick”.</a:t>
            </a:r>
          </a:p>
          <a:p>
            <a:pPr marL="683468" lvl="1" indent="-227823">
              <a:buFont typeface="+mj-lt"/>
              <a:buAutoNum type="arabicPeriod"/>
            </a:pPr>
            <a:r>
              <a:rPr lang="en-US" dirty="0"/>
              <a:t>Simply put:</a:t>
            </a:r>
          </a:p>
          <a:p>
            <a:pPr marL="1139114" lvl="2" indent="-227823">
              <a:buFont typeface="+mj-lt"/>
              <a:buAutoNum type="arabicPeriod"/>
            </a:pPr>
            <a:r>
              <a:rPr lang="en-US" dirty="0"/>
              <a:t>You’re going to have a task (3-4 total).</a:t>
            </a:r>
          </a:p>
          <a:p>
            <a:pPr marL="1139114" lvl="2" indent="-227823">
              <a:buFont typeface="+mj-lt"/>
              <a:buAutoNum type="arabicPeriod"/>
            </a:pPr>
            <a:r>
              <a:rPr lang="en-US" dirty="0"/>
              <a:t>Students will complete the task until they have found the clues to solve the code to move on to the next task.</a:t>
            </a:r>
          </a:p>
          <a:p>
            <a:pPr marL="1139114" lvl="2" indent="-227823">
              <a:buFont typeface="+mj-lt"/>
              <a:buAutoNum type="arabicPeriod"/>
            </a:pPr>
            <a:r>
              <a:rPr lang="en-US" dirty="0"/>
              <a:t>You could arrange the tasks any way you want.</a:t>
            </a:r>
          </a:p>
          <a:p>
            <a:pPr marL="1139114" lvl="2" indent="-227823">
              <a:buFont typeface="+mj-lt"/>
              <a:buAutoNum type="arabicPeriod"/>
            </a:pPr>
            <a:r>
              <a:rPr lang="en-US" dirty="0"/>
              <a:t>They could be done sequentially or the participants could complete 1-3 in any order and use all of the clues together to solve the final task. </a:t>
            </a:r>
          </a:p>
          <a:p>
            <a:pPr marL="683468" lvl="1" indent="-227823">
              <a:buFont typeface="+mj-lt"/>
              <a:buAutoNum type="arabicPeriod"/>
            </a:pPr>
            <a:r>
              <a:rPr lang="en-US" dirty="0"/>
              <a:t>When designing your puzzles, you want to stagger the levels of your challenges. </a:t>
            </a:r>
          </a:p>
          <a:p>
            <a:pPr marL="683468" lvl="1" indent="-227823">
              <a:buFont typeface="+mj-lt"/>
              <a:buAutoNum type="arabicPeriod"/>
            </a:pPr>
            <a:r>
              <a:rPr lang="en-US" dirty="0"/>
              <a:t>When planning your tasks (puzzles, riddles, etc.), establish your keys or passwords.</a:t>
            </a:r>
          </a:p>
          <a:p>
            <a:pPr marL="1139114" lvl="2" indent="-227823">
              <a:buFont typeface="+mj-lt"/>
              <a:buAutoNum type="arabicPeriod"/>
            </a:pPr>
            <a:r>
              <a:rPr lang="en-US" dirty="0"/>
              <a:t>How are your participants going to demonstrate they have completed their task?</a:t>
            </a:r>
          </a:p>
          <a:p>
            <a:pPr marL="1139114" lvl="2" indent="-227823">
              <a:buFont typeface="+mj-lt"/>
              <a:buAutoNum type="arabicPeriod"/>
            </a:pPr>
            <a:r>
              <a:rPr lang="en-US" dirty="0"/>
              <a:t>What keys/passwords will they need for each level?</a:t>
            </a:r>
          </a:p>
          <a:p>
            <a:pPr marL="1139114" lvl="2" indent="-227823">
              <a:buFont typeface="+mj-lt"/>
              <a:buAutoNum type="arabicPeriod"/>
            </a:pPr>
            <a:r>
              <a:rPr lang="en-US" dirty="0"/>
              <a:t>How are you going to be executing this (will they be writing it down, using a Google form, their cell phones, QR codes, etc.)</a:t>
            </a:r>
          </a:p>
          <a:p>
            <a:pPr marL="1139114" lvl="2" indent="-227823">
              <a:buFont typeface="+mj-lt"/>
              <a:buAutoNum type="arabicPeriod"/>
            </a:pPr>
            <a:r>
              <a:rPr lang="en-US" dirty="0"/>
              <a:t>Will there be prizes for your winners? </a:t>
            </a:r>
          </a:p>
          <a:p>
            <a:pPr marL="683468" lvl="1" indent="-227823">
              <a:buFont typeface="+mj-lt"/>
              <a:buAutoNum type="arabicPeriod"/>
            </a:pPr>
            <a:r>
              <a:rPr lang="en-US" dirty="0"/>
              <a:t>From here you will then build your puzzles and create answer sheets. </a:t>
            </a:r>
          </a:p>
          <a:p>
            <a:pPr marL="683468" lvl="1" indent="-227823">
              <a:buFont typeface="+mj-lt"/>
              <a:buAutoNum type="arabicPeriod"/>
            </a:pPr>
            <a:r>
              <a:rPr lang="en-US" dirty="0"/>
              <a:t>In terms of the types of tasks you can have your participants do there are many and by no means are we covering all of them today, we are providing you with a list of resources that’s is a great starting place for you! </a:t>
            </a:r>
          </a:p>
          <a:p>
            <a:pPr marL="1139114" lvl="2" indent="-227823">
              <a:buFont typeface="+mj-lt"/>
              <a:buAutoNum type="arabicPeriod"/>
            </a:pPr>
            <a:r>
              <a:rPr lang="en-US" dirty="0"/>
              <a:t>Close Read – your participants complete a close read of a passage and when they answer multiple choice questions correctly the answers reveal a key. </a:t>
            </a:r>
          </a:p>
          <a:p>
            <a:pPr marL="1139114" lvl="2" indent="-227823">
              <a:buFont typeface="+mj-lt"/>
              <a:buAutoNum type="arabicPeriod"/>
            </a:pPr>
            <a:r>
              <a:rPr lang="en-US" dirty="0"/>
              <a:t>Encrypted message – they find parts of a Pigpen Cipher as they progress through their puzzle or riddle. They then solve the final encrypted message revealing a word or quote you have selected.</a:t>
            </a:r>
          </a:p>
          <a:p>
            <a:pPr marL="1139114" lvl="2" indent="-227823">
              <a:buFont typeface="+mj-lt"/>
              <a:buAutoNum type="arabicPeriod"/>
            </a:pPr>
            <a:r>
              <a:rPr lang="en-US" dirty="0"/>
              <a:t>Transactional Solutions – you could have your participants solve a math problem to receive a letter (or letters) for their code. </a:t>
            </a:r>
          </a:p>
          <a:p>
            <a:pPr marL="1139114" lvl="2" indent="-227823">
              <a:buFont typeface="+mj-lt"/>
              <a:buAutoNum type="arabicPeriod"/>
            </a:pPr>
            <a:r>
              <a:rPr lang="en-US" dirty="0"/>
              <a:t>Word search or scramble</a:t>
            </a:r>
          </a:p>
          <a:p>
            <a:pPr marL="1139114" lvl="2" indent="-227823">
              <a:buFont typeface="+mj-lt"/>
              <a:buAutoNum type="arabicPeriod"/>
            </a:pPr>
            <a:r>
              <a:rPr lang="en-US" dirty="0"/>
              <a:t>Fill in the blank or matching</a:t>
            </a:r>
          </a:p>
          <a:p>
            <a:pPr marL="1139114" lvl="2" indent="-227823">
              <a:buFont typeface="+mj-lt"/>
              <a:buAutoNum type="arabicPeriod"/>
            </a:pPr>
            <a:r>
              <a:rPr lang="en-US" dirty="0"/>
              <a:t>Misinformation puzzles – you could include codes that ask them to identify what is wrong with something and then reveals numbers or letters to them.</a:t>
            </a:r>
          </a:p>
          <a:p>
            <a:pPr marL="1139114" lvl="2" indent="-227823">
              <a:buFont typeface="+mj-lt"/>
              <a:buAutoNum type="arabicPeriod"/>
            </a:pPr>
            <a:r>
              <a:rPr lang="en-US" dirty="0"/>
              <a:t>Jigsaw puzzles – you can create via PowerPoint, online or as we did we asked our graphics department to help us. </a:t>
            </a:r>
          </a:p>
          <a:p>
            <a:pPr marL="1139114" lvl="2" indent="-227823">
              <a:buFont typeface="+mj-lt"/>
              <a:buAutoNum type="arabicPeriod"/>
            </a:pPr>
            <a:r>
              <a:rPr lang="en-US" dirty="0"/>
              <a:t>Clue cards – leave clues in an envelope and hide them in your classroom. The students look at the clue card to then put information on their answer sheet. </a:t>
            </a:r>
          </a:p>
          <a:p>
            <a:pPr marL="683468" lvl="1" indent="-227823">
              <a:buFont typeface="+mj-lt"/>
              <a:buAutoNum type="arabicPeriod"/>
            </a:pPr>
            <a:r>
              <a:rPr lang="en-US" dirty="0"/>
              <a:t>Optional items </a:t>
            </a:r>
          </a:p>
          <a:p>
            <a:pPr marL="1139114" lvl="2" indent="-227823">
              <a:buFont typeface="+mj-lt"/>
              <a:buAutoNum type="arabicPeriod"/>
            </a:pPr>
            <a:r>
              <a:rPr lang="en-US" dirty="0"/>
              <a:t>Clue cards have them move, you can decide how much you want to involve your environment. </a:t>
            </a:r>
          </a:p>
          <a:p>
            <a:pPr marL="1139114" lvl="2" indent="-227823">
              <a:buFont typeface="+mj-lt"/>
              <a:buAutoNum type="arabicPeriod"/>
            </a:pPr>
            <a:r>
              <a:rPr lang="en-US" dirty="0"/>
              <a:t>If you are going to use your environment, be mindful what your participants will and will not be using in the environment and clearly mark off areas they won’t be using.</a:t>
            </a:r>
          </a:p>
          <a:p>
            <a:pPr marL="1594759" lvl="3" indent="-227823">
              <a:buFont typeface="+mj-lt"/>
              <a:buAutoNum type="arabicPeriod"/>
            </a:pPr>
            <a:r>
              <a:rPr lang="en-US" dirty="0"/>
              <a:t>This can be done with masking tape and write “no” on the tape.</a:t>
            </a:r>
          </a:p>
          <a:p>
            <a:pPr marL="1139114" lvl="2" indent="-227823">
              <a:buFont typeface="+mj-lt"/>
              <a:buAutoNum type="arabicPeriod"/>
            </a:pPr>
            <a:r>
              <a:rPr lang="en-US" dirty="0"/>
              <a:t>If you do this be sure you have enough clues for all and encourage folks to be discreet when they find things.</a:t>
            </a:r>
          </a:p>
          <a:p>
            <a:pPr marL="1139114" lvl="2" indent="-227823">
              <a:buFont typeface="+mj-lt"/>
              <a:buAutoNum type="arabicPeriod"/>
            </a:pPr>
            <a:r>
              <a:rPr lang="en-US" dirty="0"/>
              <a:t>Good hiding spots – under tables or desk, trashcans, behind doors or projector screens. </a:t>
            </a:r>
          </a:p>
          <a:p>
            <a:pPr marL="1139114" lvl="2" indent="-227823">
              <a:buFont typeface="+mj-lt"/>
              <a:buAutoNum type="arabicPeriod"/>
            </a:pPr>
            <a:r>
              <a:rPr lang="en-US" dirty="0"/>
              <a:t>Ultimately too the participants will know how many stations there are from their answer sheet. </a:t>
            </a:r>
          </a:p>
          <a:p>
            <a:pPr marL="1139114" lvl="2" indent="-227823">
              <a:buFont typeface="+mj-lt"/>
              <a:buAutoNum type="arabicPeriod"/>
            </a:pPr>
            <a:r>
              <a:rPr lang="en-US" dirty="0"/>
              <a:t>You could even do “oops” cards</a:t>
            </a:r>
          </a:p>
          <a:p>
            <a:pPr marL="1594759" lvl="3" indent="-227823">
              <a:buFont typeface="+mj-lt"/>
              <a:buAutoNum type="arabicPeriod"/>
            </a:pPr>
            <a:r>
              <a:rPr lang="en-US" dirty="0"/>
              <a:t>For increased difficulty and equitable participation.</a:t>
            </a:r>
          </a:p>
          <a:p>
            <a:pPr marL="1594759" lvl="3" indent="-227823">
              <a:buFont typeface="+mj-lt"/>
              <a:buAutoNum type="arabicPeriod"/>
            </a:pPr>
            <a:r>
              <a:rPr lang="en-US" dirty="0"/>
              <a:t>You select a member from each team (strongest, most vocal or bossies – since your goal is collaboration) and they can’t participate again until the designated time is up.</a:t>
            </a:r>
          </a:p>
          <a:p>
            <a:pPr marL="1594759" lvl="3" indent="-227823">
              <a:buFont typeface="+mj-lt"/>
              <a:buAutoNum type="arabicPeriod"/>
            </a:pPr>
            <a:r>
              <a:rPr lang="en-US" dirty="0"/>
              <a:t>Could be random or planned out.</a:t>
            </a:r>
          </a:p>
          <a:p>
            <a:pPr marL="1139114" lvl="2" indent="-227823">
              <a:buFont typeface="+mj-lt"/>
              <a:buAutoNum type="arabicPeriod"/>
            </a:pPr>
            <a:r>
              <a:rPr lang="en-US" dirty="0"/>
              <a:t>Winning – to win you have to get a copy of your answer sheet with all of the correct ‘keys’ to escape.</a:t>
            </a:r>
          </a:p>
          <a:p>
            <a:pPr marL="1139114" lvl="2" indent="-227823">
              <a:buFont typeface="+mj-lt"/>
              <a:buAutoNum type="arabicPeriod"/>
            </a:pPr>
            <a:r>
              <a:rPr lang="en-US" dirty="0"/>
              <a:t>If they have an incorrect task, then send them back to try again…resist the urge to help and you’ll see why in a moment. </a:t>
            </a:r>
          </a:p>
          <a:p>
            <a:pPr marL="227823" indent="-227823">
              <a:buFont typeface="+mj-lt"/>
              <a:buAutoNum type="arabicPeriod"/>
            </a:pPr>
            <a:r>
              <a:rPr lang="en-US" b="1" dirty="0"/>
              <a:t>Do a test-run! </a:t>
            </a:r>
            <a:endParaRPr lang="en-US" dirty="0"/>
          </a:p>
          <a:p>
            <a:pPr marL="683468" lvl="1" indent="-227823">
              <a:buFont typeface="+mj-lt"/>
              <a:buAutoNum type="arabicPeriod"/>
            </a:pPr>
            <a:r>
              <a:rPr lang="en-US" dirty="0"/>
              <a:t>Ideally if you can try the game out first on family, friends, and colleagues beforehand this will be the best option you have. </a:t>
            </a:r>
          </a:p>
          <a:p>
            <a:pPr marL="683468" lvl="1" indent="-227823">
              <a:buFont typeface="+mj-lt"/>
              <a:buAutoNum type="arabicPeriod"/>
            </a:pPr>
            <a:r>
              <a:rPr lang="en-US" dirty="0"/>
              <a:t>Then you can look for issues with your game or your narrative itself. </a:t>
            </a:r>
          </a:p>
          <a:p>
            <a:pPr marL="683468" lvl="1" indent="-227823">
              <a:buFont typeface="+mj-lt"/>
              <a:buAutoNum type="arabicPeriod"/>
            </a:pPr>
            <a:r>
              <a:rPr lang="en-US" dirty="0"/>
              <a:t>They can also tell you if they believe your students will be learning, building, or heightening the skills you want them to learn. </a:t>
            </a:r>
          </a:p>
          <a:p>
            <a:pPr marL="683468" lvl="1" indent="-227823">
              <a:buFont typeface="+mj-lt"/>
              <a:buAutoNum type="arabicPeriod"/>
            </a:pPr>
            <a:r>
              <a:rPr lang="en-US" dirty="0"/>
              <a:t>If you can’t do this, than be sure you give this area thought or it could prove to be disastrous when you run the actual room. </a:t>
            </a:r>
          </a:p>
          <a:p>
            <a:pPr marL="227823" indent="-227823">
              <a:buFont typeface="+mj-lt"/>
              <a:buAutoNum type="arabicPeriod"/>
            </a:pPr>
            <a:r>
              <a:rPr lang="en-US" b="1" dirty="0"/>
              <a:t>Create a buzz  </a:t>
            </a:r>
            <a:endParaRPr lang="en-US" dirty="0"/>
          </a:p>
          <a:p>
            <a:pPr marL="683468" lvl="1" indent="-227823">
              <a:buFont typeface="+mj-lt"/>
              <a:buAutoNum type="arabicPeriod"/>
            </a:pPr>
            <a:r>
              <a:rPr lang="en-US" dirty="0"/>
              <a:t>This will be new and innovative so sell it! </a:t>
            </a:r>
          </a:p>
          <a:p>
            <a:pPr marL="683468" lvl="1" indent="-227823">
              <a:buFont typeface="+mj-lt"/>
              <a:buAutoNum type="arabicPeriod"/>
            </a:pPr>
            <a:r>
              <a:rPr lang="en-US" dirty="0"/>
              <a:t>Get your campus(</a:t>
            </a:r>
            <a:r>
              <a:rPr lang="en-US" dirty="0" err="1"/>
              <a:t>es</a:t>
            </a:r>
            <a:r>
              <a:rPr lang="en-US" dirty="0"/>
              <a:t>) excited for this new experience!</a:t>
            </a:r>
          </a:p>
          <a:p>
            <a:pPr marL="683468" lvl="1" indent="-227823">
              <a:buFont typeface="+mj-lt"/>
              <a:buAutoNum type="arabicPeriod"/>
            </a:pPr>
            <a:r>
              <a:rPr lang="en-US" dirty="0"/>
              <a:t>Advertise and make signs like “The Escape Room is coming…Are you ready?)</a:t>
            </a:r>
          </a:p>
          <a:p>
            <a:pPr marL="683468" lvl="1" indent="-227823">
              <a:buFont typeface="+mj-lt"/>
              <a:buAutoNum type="arabicPeriod"/>
            </a:pPr>
            <a:r>
              <a:rPr lang="en-US" dirty="0"/>
              <a:t>Frontload the excitement!</a:t>
            </a:r>
          </a:p>
          <a:p>
            <a:pPr marL="227823" indent="-227823">
              <a:buFont typeface="+mj-lt"/>
              <a:buAutoNum type="arabicPeriod"/>
            </a:pPr>
            <a:r>
              <a:rPr lang="en-US" b="1" dirty="0"/>
              <a:t>The struggle is real </a:t>
            </a:r>
            <a:endParaRPr lang="en-US" dirty="0"/>
          </a:p>
          <a:p>
            <a:pPr marL="683468" lvl="1" indent="-227823">
              <a:buFont typeface="+mj-lt"/>
              <a:buAutoNum type="arabicPeriod"/>
            </a:pPr>
            <a:r>
              <a:rPr lang="en-US" dirty="0"/>
              <a:t>Let them struggle!</a:t>
            </a:r>
          </a:p>
          <a:p>
            <a:pPr marL="683468" lvl="1" indent="-227823">
              <a:buFont typeface="+mj-lt"/>
              <a:buAutoNum type="arabicPeriod"/>
            </a:pPr>
            <a:r>
              <a:rPr lang="en-US" dirty="0"/>
              <a:t>If you know that you ran the room with others and the puzzles are solvable, than let them struggle.</a:t>
            </a:r>
          </a:p>
          <a:p>
            <a:pPr marL="683468" lvl="1" indent="-227823">
              <a:buFont typeface="+mj-lt"/>
              <a:buAutoNum type="arabicPeriod"/>
            </a:pPr>
            <a:r>
              <a:rPr lang="en-US" dirty="0"/>
              <a:t>Avoid jumping in and providing your participants with hints until they ask for them AND you believe they have actually put in the effort to solve the task on their own.</a:t>
            </a:r>
          </a:p>
          <a:p>
            <a:pPr marL="683468" lvl="1" indent="-227823">
              <a:buFont typeface="+mj-lt"/>
              <a:buAutoNum type="arabicPeriod"/>
            </a:pPr>
            <a:r>
              <a:rPr lang="en-US" dirty="0"/>
              <a:t>Hints should, when you provide them, lead them to the solution without specifically providing them the solution.</a:t>
            </a:r>
          </a:p>
          <a:p>
            <a:pPr marL="683468" lvl="1" indent="-227823">
              <a:buFont typeface="+mj-lt"/>
              <a:buAutoNum type="arabicPeriod"/>
            </a:pPr>
            <a:r>
              <a:rPr lang="en-US" dirty="0"/>
              <a:t>This goes back to why you opted to use the escape room –</a:t>
            </a:r>
          </a:p>
          <a:p>
            <a:pPr marL="1139114" lvl="2" indent="-227823">
              <a:buFont typeface="+mj-lt"/>
              <a:buAutoNum type="arabicPeriod"/>
            </a:pPr>
            <a:r>
              <a:rPr lang="en-US" dirty="0"/>
              <a:t>Its effective way to provide your colleagues a new framework to work on a task.</a:t>
            </a:r>
          </a:p>
          <a:p>
            <a:pPr marL="1139114" lvl="2" indent="-227823">
              <a:buFont typeface="+mj-lt"/>
              <a:buAutoNum type="arabicPeriod"/>
            </a:pPr>
            <a:r>
              <a:rPr lang="en-US" dirty="0"/>
              <a:t>They should enjoy the challenge!</a:t>
            </a:r>
          </a:p>
          <a:p>
            <a:pPr marL="1139114" lvl="2" indent="-227823">
              <a:buFont typeface="+mj-lt"/>
              <a:buAutoNum type="arabicPeriod"/>
            </a:pPr>
            <a:r>
              <a:rPr lang="en-US" dirty="0"/>
              <a:t>Assessment at any level can be challenging!</a:t>
            </a:r>
          </a:p>
          <a:p>
            <a:pPr marL="1139114" lvl="2" indent="-227823">
              <a:buFont typeface="+mj-lt"/>
              <a:buAutoNum type="arabicPeriod"/>
            </a:pPr>
            <a:r>
              <a:rPr lang="en-US" dirty="0"/>
              <a:t>You’re building their growth mindset together, as Carol </a:t>
            </a:r>
            <a:r>
              <a:rPr lang="en-US" dirty="0" err="1"/>
              <a:t>Dweck</a:t>
            </a:r>
            <a:r>
              <a:rPr lang="en-US" dirty="0"/>
              <a:t> presents in her work on the growth mindset, “sustained effort over time is the key to outstanding achievement.”</a:t>
            </a:r>
          </a:p>
          <a:p>
            <a:pPr marL="1139114" lvl="2" indent="-227823">
              <a:buFont typeface="+mj-lt"/>
              <a:buAutoNum type="arabicPeriod"/>
            </a:pPr>
            <a:r>
              <a:rPr lang="en-US" dirty="0"/>
              <a:t>Ultimately this is what you general goal is. </a:t>
            </a:r>
          </a:p>
          <a:p>
            <a:pPr marL="227823" indent="-227823">
              <a:buFont typeface="+mj-lt"/>
              <a:buAutoNum type="arabicPeriod"/>
            </a:pPr>
            <a:r>
              <a:rPr lang="en-US" b="1" dirty="0"/>
              <a:t>Debrief, debrief, debrief</a:t>
            </a:r>
            <a:endParaRPr lang="en-US" dirty="0"/>
          </a:p>
          <a:p>
            <a:pPr marL="683468" lvl="1" indent="-227823">
              <a:buFont typeface="+mj-lt"/>
              <a:buAutoNum type="arabicPeriod"/>
            </a:pPr>
            <a:r>
              <a:rPr lang="en-US" dirty="0"/>
              <a:t>You can’t just run the escape room and move on, much like you would do in your classroom you have to provide your students with a chance to process the activity they just did.</a:t>
            </a:r>
          </a:p>
          <a:p>
            <a:pPr marL="683468" lvl="1" indent="-227823">
              <a:buFont typeface="+mj-lt"/>
              <a:buAutoNum type="arabicPeriod"/>
            </a:pPr>
            <a:r>
              <a:rPr lang="en-US" dirty="0"/>
              <a:t>You want to go back through the tasks again to make sure that everyone understood the process (because some may have just watched passively).</a:t>
            </a:r>
          </a:p>
          <a:p>
            <a:pPr marL="683468" lvl="1" indent="-227823">
              <a:buFont typeface="+mj-lt"/>
              <a:buAutoNum type="arabicPeriod"/>
            </a:pPr>
            <a:r>
              <a:rPr lang="en-US" dirty="0"/>
              <a:t>This will then provide a great opportunity for them to share about how they collaborated together, what they discovered and also you to dig deeper with them into the goals you set out.</a:t>
            </a:r>
          </a:p>
          <a:p>
            <a:pPr marL="683468" lvl="1" indent="-227823">
              <a:buFont typeface="+mj-lt"/>
              <a:buAutoNum type="arabicPeriod"/>
            </a:pPr>
            <a:r>
              <a:rPr lang="en-US" dirty="0"/>
              <a:t>Not to mention that this will also give your perspective on how the activity went.</a:t>
            </a:r>
          </a:p>
          <a:p>
            <a:pPr marL="227823" indent="-227823">
              <a:buFont typeface="+mj-lt"/>
              <a:buAutoNum type="arabicPeriod"/>
            </a:pPr>
            <a:r>
              <a:rPr lang="en-US" b="1" dirty="0"/>
              <a:t>Assess, assess, assess </a:t>
            </a:r>
            <a:endParaRPr lang="en-US" dirty="0"/>
          </a:p>
          <a:p>
            <a:pPr marL="683468" lvl="1" indent="-227823">
              <a:buFont typeface="+mj-lt"/>
              <a:buAutoNum type="arabicPeriod"/>
            </a:pPr>
            <a:r>
              <a:rPr lang="en-US" dirty="0"/>
              <a:t>Assessing and reflecting is key.</a:t>
            </a:r>
          </a:p>
          <a:p>
            <a:pPr marL="683468" lvl="1" indent="-227823">
              <a:buFont typeface="+mj-lt"/>
              <a:buAutoNum type="arabicPeriod"/>
            </a:pPr>
            <a:r>
              <a:rPr lang="en-US" dirty="0"/>
              <a:t>Use what your participants shared with you to evaluate how well you met your learning objectives. </a:t>
            </a:r>
          </a:p>
          <a:p>
            <a:pPr marL="683468" lvl="1" indent="-227823">
              <a:buFont typeface="+mj-lt"/>
              <a:buAutoNum type="arabicPeriod"/>
            </a:pPr>
            <a:r>
              <a:rPr lang="en-US" dirty="0"/>
              <a:t>Were there some puzzles that were too easy or hard? </a:t>
            </a:r>
          </a:p>
          <a:p>
            <a:pPr marL="683468" lvl="1" indent="-227823">
              <a:buFont typeface="+mj-lt"/>
              <a:buAutoNum type="arabicPeriod"/>
            </a:pPr>
            <a:r>
              <a:rPr lang="en-US" dirty="0"/>
              <a:t>Were there shortcuts that were taken that decreased the effectiveness of meeting the goal you set out for a particular task? Or was it too difficult that the goal was difficult to have been met.</a:t>
            </a:r>
          </a:p>
          <a:p>
            <a:pPr marL="683468" lvl="1" indent="-227823">
              <a:buFont typeface="+mj-lt"/>
              <a:buAutoNum type="arabicPeriod"/>
            </a:pPr>
            <a:r>
              <a:rPr lang="en-US" dirty="0"/>
              <a:t>This is key if you plan on using this modality again for another time with your college. </a:t>
            </a:r>
          </a:p>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15</a:t>
            </a:fld>
            <a:endParaRPr lang="en-US"/>
          </a:p>
        </p:txBody>
      </p:sp>
    </p:spTree>
    <p:extLst>
      <p:ext uri="{BB962C8B-B14F-4D97-AF65-F5344CB8AC3E}">
        <p14:creationId xmlns:p14="http://schemas.microsoft.com/office/powerpoint/2010/main" val="244455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7" indent="-228597">
              <a:buFont typeface="+mj-lt"/>
              <a:buAutoNum type="arabicPeriod"/>
            </a:pPr>
            <a:r>
              <a:rPr lang="en-US" dirty="0"/>
              <a:t>So we are planning a summit for our faculty to kick off for them our program level assessment.</a:t>
            </a:r>
          </a:p>
          <a:p>
            <a:pPr marL="228597" indent="-228597">
              <a:buFont typeface="+mj-lt"/>
              <a:buAutoNum type="arabicPeriod"/>
            </a:pPr>
            <a:r>
              <a:rPr lang="en-US" dirty="0"/>
              <a:t>As part of this we are going to be having our faculty participate in an escape room activity. </a:t>
            </a:r>
          </a:p>
          <a:p>
            <a:pPr marL="228597" indent="-228597">
              <a:buFont typeface="+mj-lt"/>
              <a:buAutoNum type="arabicPeriod"/>
            </a:pPr>
            <a:r>
              <a:rPr lang="en-US" dirty="0"/>
              <a:t>The goal of our escape room is our faculty work together and collaborate with folks from across disciplines.</a:t>
            </a:r>
          </a:p>
          <a:p>
            <a:pPr marL="228597" indent="-228597">
              <a:buFont typeface="+mj-lt"/>
              <a:buAutoNum type="arabicPeriod"/>
            </a:pPr>
            <a:r>
              <a:rPr lang="en-US" dirty="0"/>
              <a:t>This is especially important since this will be a huge component of PLO assessment.</a:t>
            </a:r>
          </a:p>
          <a:p>
            <a:pPr marL="228597" indent="-228597">
              <a:buFont typeface="+mj-lt"/>
              <a:buAutoNum type="arabicPeriod"/>
            </a:pPr>
            <a:r>
              <a:rPr lang="en-US" dirty="0"/>
              <a:t>We will have them complete various tasks that will lead to them ‘escaping’</a:t>
            </a:r>
          </a:p>
          <a:p>
            <a:pPr marL="685792" lvl="1" indent="-228597">
              <a:buFont typeface="+mj-lt"/>
              <a:buAutoNum type="arabicPeriod"/>
            </a:pPr>
            <a:r>
              <a:rPr lang="en-US" dirty="0"/>
              <a:t>The tasks range from providing folks with assessment terminology (since some present at the summit will be assessment novices in terms of the ‘language’ we use). </a:t>
            </a:r>
          </a:p>
          <a:p>
            <a:pPr marL="685792" lvl="1" indent="-228597">
              <a:buFont typeface="+mj-lt"/>
              <a:buAutoNum type="arabicPeriod"/>
            </a:pPr>
            <a:r>
              <a:rPr lang="en-US" dirty="0"/>
              <a:t>To examining who uses and views our assessments.</a:t>
            </a:r>
          </a:p>
          <a:p>
            <a:pPr marL="685792" lvl="1" indent="-228597">
              <a:buFont typeface="+mj-lt"/>
              <a:buAutoNum type="arabicPeriod"/>
            </a:pPr>
            <a:r>
              <a:rPr lang="en-US" dirty="0"/>
              <a:t>To discussing the ways in which we conduct assessment (indirect and direct assessment)</a:t>
            </a:r>
          </a:p>
          <a:p>
            <a:pPr marL="685792" lvl="1" indent="-228597">
              <a:buFont typeface="+mj-lt"/>
              <a:buAutoNum type="arabicPeriod"/>
            </a:pPr>
            <a:r>
              <a:rPr lang="en-US" dirty="0"/>
              <a:t>To ultimately how they may conduct in our case a PLO assessment.</a:t>
            </a:r>
          </a:p>
          <a:p>
            <a:pPr marL="228597" indent="-228597">
              <a:buFont typeface="+mj-lt"/>
              <a:buAutoNum type="arabicPeriod"/>
            </a:pPr>
            <a:r>
              <a:rPr lang="en-US" dirty="0"/>
              <a:t>For our purposes here today, we are going to have your run through some of this to see what this looks like and we’ll provide you with the tasks we don’t complete here today! </a:t>
            </a:r>
          </a:p>
          <a:p>
            <a:pPr marL="685792" lvl="1" indent="-22859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16</a:t>
            </a:fld>
            <a:endParaRPr lang="en-US"/>
          </a:p>
        </p:txBody>
      </p:sp>
    </p:spTree>
    <p:extLst>
      <p:ext uri="{BB962C8B-B14F-4D97-AF65-F5344CB8AC3E}">
        <p14:creationId xmlns:p14="http://schemas.microsoft.com/office/powerpoint/2010/main" val="253627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7" indent="-228597">
              <a:buFont typeface="+mj-lt"/>
              <a:buAutoNum type="arabicPeriod"/>
            </a:pPr>
            <a:r>
              <a:rPr lang="en-US" dirty="0"/>
              <a:t>So we are planning a summit for our faculty to kick off for them our program level assessment.</a:t>
            </a:r>
          </a:p>
          <a:p>
            <a:pPr marL="228597" indent="-228597">
              <a:buFont typeface="+mj-lt"/>
              <a:buAutoNum type="arabicPeriod"/>
            </a:pPr>
            <a:r>
              <a:rPr lang="en-US" dirty="0"/>
              <a:t>As part of this we are going to be having our faculty participate in an escape room activity. </a:t>
            </a:r>
          </a:p>
          <a:p>
            <a:pPr marL="228597" indent="-228597">
              <a:buFont typeface="+mj-lt"/>
              <a:buAutoNum type="arabicPeriod"/>
            </a:pPr>
            <a:r>
              <a:rPr lang="en-US" dirty="0"/>
              <a:t>The goal of our escape room is our faculty work together and collaborate with folks from across disciplines.</a:t>
            </a:r>
          </a:p>
          <a:p>
            <a:pPr marL="228597" indent="-228597">
              <a:buFont typeface="+mj-lt"/>
              <a:buAutoNum type="arabicPeriod"/>
            </a:pPr>
            <a:r>
              <a:rPr lang="en-US" dirty="0"/>
              <a:t>This is especially important since this will be a huge component of PLO assessment.</a:t>
            </a:r>
          </a:p>
          <a:p>
            <a:pPr marL="228597" indent="-228597">
              <a:buFont typeface="+mj-lt"/>
              <a:buAutoNum type="arabicPeriod"/>
            </a:pPr>
            <a:r>
              <a:rPr lang="en-US" dirty="0"/>
              <a:t>We will have them complete various tasks that will lead to them ‘escaping’</a:t>
            </a:r>
          </a:p>
          <a:p>
            <a:pPr marL="685792" lvl="1" indent="-228597">
              <a:buFont typeface="+mj-lt"/>
              <a:buAutoNum type="arabicPeriod"/>
            </a:pPr>
            <a:r>
              <a:rPr lang="en-US" dirty="0"/>
              <a:t>The tasks range from providing folks with assessment terminology (since some present at the summit will be assessment novices in terms of the ‘language’ we use). </a:t>
            </a:r>
          </a:p>
          <a:p>
            <a:pPr marL="685792" lvl="1" indent="-228597">
              <a:buFont typeface="+mj-lt"/>
              <a:buAutoNum type="arabicPeriod"/>
            </a:pPr>
            <a:r>
              <a:rPr lang="en-US" dirty="0"/>
              <a:t>To examining who uses and views our assessments.</a:t>
            </a:r>
          </a:p>
          <a:p>
            <a:pPr marL="685792" lvl="1" indent="-228597">
              <a:buFont typeface="+mj-lt"/>
              <a:buAutoNum type="arabicPeriod"/>
            </a:pPr>
            <a:r>
              <a:rPr lang="en-US" dirty="0"/>
              <a:t>To discussing the ways in which we conduct assessment (indirect and direct assessment)</a:t>
            </a:r>
          </a:p>
          <a:p>
            <a:pPr marL="685792" lvl="1" indent="-228597">
              <a:buFont typeface="+mj-lt"/>
              <a:buAutoNum type="arabicPeriod"/>
            </a:pPr>
            <a:r>
              <a:rPr lang="en-US" dirty="0"/>
              <a:t>To ultimately how they may conduct in our case a PLO assessment.</a:t>
            </a:r>
          </a:p>
          <a:p>
            <a:pPr marL="228597" indent="-228597">
              <a:buFont typeface="+mj-lt"/>
              <a:buAutoNum type="arabicPeriod"/>
            </a:pPr>
            <a:r>
              <a:rPr lang="en-US" dirty="0"/>
              <a:t>For our purposes here today, we are going to have your run through some of this to see what this looks like and we’ll provide you with the tasks we don’t complete here today! </a:t>
            </a:r>
          </a:p>
          <a:p>
            <a:pPr marL="685792" lvl="1" indent="-22859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17</a:t>
            </a:fld>
            <a:endParaRPr lang="en-US"/>
          </a:p>
        </p:txBody>
      </p:sp>
    </p:spTree>
    <p:extLst>
      <p:ext uri="{BB962C8B-B14F-4D97-AF65-F5344CB8AC3E}">
        <p14:creationId xmlns:p14="http://schemas.microsoft.com/office/powerpoint/2010/main" val="21305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18</a:t>
            </a:fld>
            <a:endParaRPr lang="en-US"/>
          </a:p>
        </p:txBody>
      </p:sp>
    </p:spTree>
    <p:extLst>
      <p:ext uri="{BB962C8B-B14F-4D97-AF65-F5344CB8AC3E}">
        <p14:creationId xmlns:p14="http://schemas.microsoft.com/office/powerpoint/2010/main" val="413359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EBE2F-07E4-41E9-9A95-25F770407C97}" type="slidenum">
              <a:rPr lang="en-US" smtClean="0"/>
              <a:t>19</a:t>
            </a:fld>
            <a:endParaRPr lang="en-US"/>
          </a:p>
        </p:txBody>
      </p:sp>
    </p:spTree>
    <p:extLst>
      <p:ext uri="{BB962C8B-B14F-4D97-AF65-F5344CB8AC3E}">
        <p14:creationId xmlns:p14="http://schemas.microsoft.com/office/powerpoint/2010/main" val="151073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2</a:t>
            </a:fld>
            <a:endParaRPr lang="en-US"/>
          </a:p>
        </p:txBody>
      </p:sp>
    </p:spTree>
    <p:extLst>
      <p:ext uri="{BB962C8B-B14F-4D97-AF65-F5344CB8AC3E}">
        <p14:creationId xmlns:p14="http://schemas.microsoft.com/office/powerpoint/2010/main" val="35874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3</a:t>
            </a:fld>
            <a:endParaRPr lang="en-US"/>
          </a:p>
        </p:txBody>
      </p:sp>
    </p:spTree>
    <p:extLst>
      <p:ext uri="{BB962C8B-B14F-4D97-AF65-F5344CB8AC3E}">
        <p14:creationId xmlns:p14="http://schemas.microsoft.com/office/powerpoint/2010/main" val="90680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10"/>
          </p:nvPr>
        </p:nvSpPr>
        <p:spPr/>
        <p:txBody>
          <a:bodyPr/>
          <a:lstStyle/>
          <a:p>
            <a:fld id="{29DEBE2F-07E4-41E9-9A95-25F770407C97}" type="slidenum">
              <a:rPr lang="en-US" smtClean="0"/>
              <a:t>4</a:t>
            </a:fld>
            <a:endParaRPr lang="en-US"/>
          </a:p>
        </p:txBody>
      </p:sp>
    </p:spTree>
    <p:extLst>
      <p:ext uri="{BB962C8B-B14F-4D97-AF65-F5344CB8AC3E}">
        <p14:creationId xmlns:p14="http://schemas.microsoft.com/office/powerpoint/2010/main" val="269216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10"/>
          </p:nvPr>
        </p:nvSpPr>
        <p:spPr/>
        <p:txBody>
          <a:bodyPr/>
          <a:lstStyle/>
          <a:p>
            <a:fld id="{29DEBE2F-07E4-41E9-9A95-25F770407C97}" type="slidenum">
              <a:rPr lang="en-US" smtClean="0"/>
              <a:t>5</a:t>
            </a:fld>
            <a:endParaRPr lang="en-US"/>
          </a:p>
        </p:txBody>
      </p:sp>
    </p:spTree>
    <p:extLst>
      <p:ext uri="{BB962C8B-B14F-4D97-AF65-F5344CB8AC3E}">
        <p14:creationId xmlns:p14="http://schemas.microsoft.com/office/powerpoint/2010/main" val="20953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6</a:t>
            </a:fld>
            <a:endParaRPr lang="en-US"/>
          </a:p>
        </p:txBody>
      </p:sp>
    </p:spTree>
    <p:extLst>
      <p:ext uri="{BB962C8B-B14F-4D97-AF65-F5344CB8AC3E}">
        <p14:creationId xmlns:p14="http://schemas.microsoft.com/office/powerpoint/2010/main" val="147274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EBE2F-07E4-41E9-9A95-25F770407C97}" type="slidenum">
              <a:rPr lang="en-US" smtClean="0"/>
              <a:t>7</a:t>
            </a:fld>
            <a:endParaRPr lang="en-US"/>
          </a:p>
        </p:txBody>
      </p:sp>
    </p:spTree>
    <p:extLst>
      <p:ext uri="{BB962C8B-B14F-4D97-AF65-F5344CB8AC3E}">
        <p14:creationId xmlns:p14="http://schemas.microsoft.com/office/powerpoint/2010/main" val="198507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EBE2F-07E4-41E9-9A95-25F770407C97}" type="slidenum">
              <a:rPr lang="en-US" smtClean="0"/>
              <a:t>8</a:t>
            </a:fld>
            <a:endParaRPr lang="en-US"/>
          </a:p>
        </p:txBody>
      </p:sp>
    </p:spTree>
    <p:extLst>
      <p:ext uri="{BB962C8B-B14F-4D97-AF65-F5344CB8AC3E}">
        <p14:creationId xmlns:p14="http://schemas.microsoft.com/office/powerpoint/2010/main" val="63942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EBE2F-07E4-41E9-9A95-25F770407C97}" type="slidenum">
              <a:rPr lang="en-US" smtClean="0"/>
              <a:t>9</a:t>
            </a:fld>
            <a:endParaRPr lang="en-US"/>
          </a:p>
        </p:txBody>
      </p:sp>
    </p:spTree>
    <p:extLst>
      <p:ext uri="{BB962C8B-B14F-4D97-AF65-F5344CB8AC3E}">
        <p14:creationId xmlns:p14="http://schemas.microsoft.com/office/powerpoint/2010/main" val="132243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3EDD2-43B3-4FE3-A0FE-904A093BBE0E}" type="datetimeFigureOut">
              <a:rPr lang="en-US" smtClean="0"/>
              <a:t>2/8/2018</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183886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EDD2-43B3-4FE3-A0FE-904A093BBE0E}"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379685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EDD2-43B3-4FE3-A0FE-904A093BBE0E}"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233365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EDD2-43B3-4FE3-A0FE-904A093BBE0E}"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20910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3EDD2-43B3-4FE3-A0FE-904A093BBE0E}"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169682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3EDD2-43B3-4FE3-A0FE-904A093BBE0E}"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54853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3EDD2-43B3-4FE3-A0FE-904A093BBE0E}"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276326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3EDD2-43B3-4FE3-A0FE-904A093BBE0E}"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264644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3EDD2-43B3-4FE3-A0FE-904A093BBE0E}"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133312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63EDD2-43B3-4FE3-A0FE-904A093BBE0E}"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25068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63EDD2-43B3-4FE3-A0FE-904A093BBE0E}" type="datetimeFigureOut">
              <a:rPr lang="en-US" smtClean="0"/>
              <a:t>2/8/2018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95D3312-ECDA-42B6-9D1D-B5FA0CC6C48B}" type="slidenum">
              <a:rPr lang="en-US" smtClean="0"/>
              <a:t>‹#›</a:t>
            </a:fld>
            <a:endParaRPr lang="en-US"/>
          </a:p>
        </p:txBody>
      </p:sp>
    </p:spTree>
    <p:extLst>
      <p:ext uri="{BB962C8B-B14F-4D97-AF65-F5344CB8AC3E}">
        <p14:creationId xmlns:p14="http://schemas.microsoft.com/office/powerpoint/2010/main" val="118516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63EDD2-43B3-4FE3-A0FE-904A093BBE0E}" type="datetimeFigureOut">
              <a:rPr lang="en-US" smtClean="0"/>
              <a:t>2/8/2018</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95D3312-ECDA-42B6-9D1D-B5FA0CC6C48B}"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2671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timeanddate.com/timer/" TargetMode="External"/><Relationship Id="rId3" Type="http://schemas.openxmlformats.org/officeDocument/2006/relationships/hyperlink" Target="https://www.weareteachers.com/classroom-escape-" TargetMode="External"/><Relationship Id="rId7" Type="http://schemas.openxmlformats.org/officeDocument/2006/relationships/hyperlink" Target="http://www.rcc.edu/about/outcomesassessment/Pages/PRW.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pinterest.com/ldrees/escape-classroom-ideas/?lp=true" TargetMode="External"/><Relationship Id="rId5" Type="http://schemas.openxmlformats.org/officeDocument/2006/relationships/hyperlink" Target="https://www.breakoutedu.com/" TargetMode="External"/><Relationship Id="rId4" Type="http://schemas.openxmlformats.org/officeDocument/2006/relationships/hyperlink" Target="http://blog.cue.org/breaking-breakout-edu/" TargetMode="External"/><Relationship Id="rId9" Type="http://schemas.openxmlformats.org/officeDocument/2006/relationships/hyperlink" Target="https://www.teacherspayteachers.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Escape! </a:t>
            </a:r>
            <a:br>
              <a:rPr lang="en-US" dirty="0"/>
            </a:br>
            <a:r>
              <a:rPr lang="en-US" sz="4800" dirty="0"/>
              <a:t>How to Build Faculty Assessment Teams Through the Use of Escape Rooms</a:t>
            </a:r>
          </a:p>
        </p:txBody>
      </p:sp>
      <p:sp>
        <p:nvSpPr>
          <p:cNvPr id="3" name="Subtitle 2"/>
          <p:cNvSpPr>
            <a:spLocks noGrp="1"/>
          </p:cNvSpPr>
          <p:nvPr>
            <p:ph type="subTitle" idx="1"/>
          </p:nvPr>
        </p:nvSpPr>
        <p:spPr>
          <a:xfrm>
            <a:off x="1686296" y="3886680"/>
            <a:ext cx="8981704" cy="2061836"/>
          </a:xfrm>
        </p:spPr>
        <p:txBody>
          <a:bodyPr>
            <a:normAutofit fontScale="70000" lnSpcReduction="20000"/>
          </a:bodyPr>
          <a:lstStyle/>
          <a:p>
            <a:r>
              <a:rPr lang="en-US" sz="2800" dirty="0"/>
              <a:t>Riverside City College</a:t>
            </a:r>
          </a:p>
          <a:p>
            <a:r>
              <a:rPr lang="en-US" sz="2800" dirty="0"/>
              <a:t>Program Assessment Workgroup (PAW)</a:t>
            </a:r>
          </a:p>
          <a:p>
            <a:endParaRPr lang="en-US" dirty="0"/>
          </a:p>
          <a:p>
            <a:r>
              <a:rPr lang="en-US" sz="2000" dirty="0"/>
              <a:t>Presenters: Denise Kruizenga-Muro and Jude Whitton</a:t>
            </a:r>
          </a:p>
          <a:p>
            <a:pPr>
              <a:spcAft>
                <a:spcPts val="1200"/>
              </a:spcAft>
            </a:pPr>
            <a:r>
              <a:rPr lang="en-US" sz="2000" dirty="0"/>
              <a:t>   </a:t>
            </a:r>
          </a:p>
        </p:txBody>
      </p:sp>
    </p:spTree>
    <p:extLst>
      <p:ext uri="{BB962C8B-B14F-4D97-AF65-F5344CB8AC3E}">
        <p14:creationId xmlns:p14="http://schemas.microsoft.com/office/powerpoint/2010/main" val="75892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Since We Were Last Here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Completed:</a:t>
            </a:r>
          </a:p>
          <a:p>
            <a:r>
              <a:rPr lang="en-US" dirty="0"/>
              <a:t>Researched best practices</a:t>
            </a:r>
          </a:p>
          <a:p>
            <a:r>
              <a:rPr lang="en-US" dirty="0"/>
              <a:t>Developed an annotated bibliography</a:t>
            </a:r>
          </a:p>
          <a:p>
            <a:r>
              <a:rPr lang="en-US" dirty="0"/>
              <a:t>Developed adaptable assessment models</a:t>
            </a:r>
          </a:p>
          <a:p>
            <a:r>
              <a:rPr lang="en-US" dirty="0"/>
              <a:t>Piloted models and presented to the college</a:t>
            </a:r>
          </a:p>
          <a:p>
            <a:pPr marL="0" indent="0">
              <a:buNone/>
            </a:pPr>
            <a:r>
              <a:rPr lang="en-US" dirty="0"/>
              <a:t>Still to be done:</a:t>
            </a:r>
          </a:p>
          <a:p>
            <a:r>
              <a:rPr lang="en-US" dirty="0"/>
              <a:t>Work with disciplines to customize program assessment</a:t>
            </a:r>
          </a:p>
          <a:p>
            <a:r>
              <a:rPr lang="en-US" dirty="0"/>
              <a:t>Extended training and dialogue through an Assessment Summit</a:t>
            </a:r>
          </a:p>
        </p:txBody>
      </p:sp>
    </p:spTree>
    <p:extLst>
      <p:ext uri="{BB962C8B-B14F-4D97-AF65-F5344CB8AC3E}">
        <p14:creationId xmlns:p14="http://schemas.microsoft.com/office/powerpoint/2010/main" val="287362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y in lock">
            <a:extLst>
              <a:ext uri="{FF2B5EF4-FFF2-40B4-BE49-F238E27FC236}">
                <a16:creationId xmlns:a16="http://schemas.microsoft.com/office/drawing/2014/main" id="{951C65C7-07B0-4942-9449-DE6E2D035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5673"/>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4A6D7A-B210-47EA-8897-6E4085397371}"/>
              </a:ext>
            </a:extLst>
          </p:cNvPr>
          <p:cNvSpPr>
            <a:spLocks noGrp="1"/>
          </p:cNvSpPr>
          <p:nvPr>
            <p:ph type="title"/>
          </p:nvPr>
        </p:nvSpPr>
        <p:spPr>
          <a:xfrm>
            <a:off x="1004722" y="514170"/>
            <a:ext cx="9612971" cy="1339876"/>
          </a:xfrm>
        </p:spPr>
        <p:txBody>
          <a:bodyPr anchor="t">
            <a:noAutofit/>
          </a:bodyPr>
          <a:lstStyle/>
          <a:p>
            <a:r>
              <a:rPr lang="en-US" sz="4400" dirty="0"/>
              <a:t>Escape Room:</a:t>
            </a:r>
          </a:p>
        </p:txBody>
      </p:sp>
    </p:spTree>
    <p:extLst>
      <p:ext uri="{BB962C8B-B14F-4D97-AF65-F5344CB8AC3E}">
        <p14:creationId xmlns:p14="http://schemas.microsoft.com/office/powerpoint/2010/main" val="18137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Room Basics</a:t>
            </a:r>
          </a:p>
        </p:txBody>
      </p:sp>
      <p:sp>
        <p:nvSpPr>
          <p:cNvPr id="3" name="Content Placeholder 2"/>
          <p:cNvSpPr>
            <a:spLocks noGrp="1"/>
          </p:cNvSpPr>
          <p:nvPr>
            <p:ph idx="1"/>
          </p:nvPr>
        </p:nvSpPr>
        <p:spPr/>
        <p:txBody>
          <a:bodyPr/>
          <a:lstStyle/>
          <a:p>
            <a:r>
              <a:rPr lang="en-US" dirty="0"/>
              <a:t>What is an Escape Room?</a:t>
            </a:r>
          </a:p>
          <a:p>
            <a:r>
              <a:rPr lang="en-US" dirty="0"/>
              <a:t>Why it is effective?</a:t>
            </a:r>
          </a:p>
          <a:p>
            <a:r>
              <a:rPr lang="en-US" dirty="0"/>
              <a:t>Tips to execute</a:t>
            </a:r>
          </a:p>
          <a:p>
            <a:r>
              <a:rPr lang="en-US" dirty="0"/>
              <a:t>Escape Room in Action</a:t>
            </a:r>
          </a:p>
        </p:txBody>
      </p:sp>
      <p:pic>
        <p:nvPicPr>
          <p:cNvPr id="2050" name="Picture 2" descr="Image result for escape room basics for classroom">
            <a:extLst>
              <a:ext uri="{FF2B5EF4-FFF2-40B4-BE49-F238E27FC236}">
                <a16:creationId xmlns:a16="http://schemas.microsoft.com/office/drawing/2014/main" id="{827867DA-F174-4256-AFF5-9E72323A6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449" y="1853754"/>
            <a:ext cx="2752401" cy="27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6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F907-4C1F-47E9-8541-911FED8A11B5}"/>
              </a:ext>
            </a:extLst>
          </p:cNvPr>
          <p:cNvSpPr>
            <a:spLocks noGrp="1"/>
          </p:cNvSpPr>
          <p:nvPr>
            <p:ph type="title"/>
          </p:nvPr>
        </p:nvSpPr>
        <p:spPr/>
        <p:txBody>
          <a:bodyPr/>
          <a:lstStyle/>
          <a:p>
            <a:r>
              <a:rPr lang="en-US" dirty="0"/>
              <a:t>Escape Room Basics</a:t>
            </a:r>
          </a:p>
        </p:txBody>
      </p:sp>
      <p:sp>
        <p:nvSpPr>
          <p:cNvPr id="3" name="Content Placeholder 2">
            <a:extLst>
              <a:ext uri="{FF2B5EF4-FFF2-40B4-BE49-F238E27FC236}">
                <a16:creationId xmlns:a16="http://schemas.microsoft.com/office/drawing/2014/main" id="{9050E8FB-DB38-407C-9D4E-D32683F046F8}"/>
              </a:ext>
            </a:extLst>
          </p:cNvPr>
          <p:cNvSpPr>
            <a:spLocks noGrp="1"/>
          </p:cNvSpPr>
          <p:nvPr>
            <p:ph idx="1"/>
          </p:nvPr>
        </p:nvSpPr>
        <p:spPr/>
        <p:txBody>
          <a:bodyPr/>
          <a:lstStyle/>
          <a:p>
            <a:r>
              <a:rPr lang="en-US" sz="2400" dirty="0"/>
              <a:t>What is an Escape Room?</a:t>
            </a:r>
          </a:p>
          <a:p>
            <a:pPr lvl="1"/>
            <a:r>
              <a:rPr lang="en-US" sz="2000" dirty="0"/>
              <a:t>Various types of escape rooms: </a:t>
            </a:r>
          </a:p>
          <a:p>
            <a:pPr lvl="2"/>
            <a:r>
              <a:rPr lang="en-US" sz="1800" dirty="0"/>
              <a:t>Simple Breakout </a:t>
            </a:r>
          </a:p>
          <a:p>
            <a:pPr lvl="2"/>
            <a:r>
              <a:rPr lang="en-US" sz="1800" dirty="0"/>
              <a:t>Monitored Breakout</a:t>
            </a:r>
          </a:p>
          <a:p>
            <a:pPr lvl="2"/>
            <a:r>
              <a:rPr lang="en-US" sz="1800" dirty="0"/>
              <a:t>Complete Escape Room </a:t>
            </a:r>
          </a:p>
          <a:p>
            <a:endParaRPr lang="en-US" dirty="0"/>
          </a:p>
        </p:txBody>
      </p:sp>
      <p:pic>
        <p:nvPicPr>
          <p:cNvPr id="3074" name="Picture 2" descr="Image result for escape room basics for classroom">
            <a:extLst>
              <a:ext uri="{FF2B5EF4-FFF2-40B4-BE49-F238E27FC236}">
                <a16:creationId xmlns:a16="http://schemas.microsoft.com/office/drawing/2014/main" id="{63182FC7-839D-4043-A5BC-A9DD69F85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282" y="1853754"/>
            <a:ext cx="3581827" cy="255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F907-4C1F-47E9-8541-911FED8A11B5}"/>
              </a:ext>
            </a:extLst>
          </p:cNvPr>
          <p:cNvSpPr>
            <a:spLocks noGrp="1"/>
          </p:cNvSpPr>
          <p:nvPr>
            <p:ph type="title"/>
          </p:nvPr>
        </p:nvSpPr>
        <p:spPr/>
        <p:txBody>
          <a:bodyPr/>
          <a:lstStyle/>
          <a:p>
            <a:r>
              <a:rPr lang="en-US" dirty="0"/>
              <a:t>Escape Room Basics</a:t>
            </a:r>
          </a:p>
        </p:txBody>
      </p:sp>
      <p:sp>
        <p:nvSpPr>
          <p:cNvPr id="3" name="Content Placeholder 2">
            <a:extLst>
              <a:ext uri="{FF2B5EF4-FFF2-40B4-BE49-F238E27FC236}">
                <a16:creationId xmlns:a16="http://schemas.microsoft.com/office/drawing/2014/main" id="{9050E8FB-DB38-407C-9D4E-D32683F046F8}"/>
              </a:ext>
            </a:extLst>
          </p:cNvPr>
          <p:cNvSpPr>
            <a:spLocks noGrp="1"/>
          </p:cNvSpPr>
          <p:nvPr>
            <p:ph idx="1"/>
          </p:nvPr>
        </p:nvSpPr>
        <p:spPr/>
        <p:txBody>
          <a:bodyPr/>
          <a:lstStyle/>
          <a:p>
            <a:r>
              <a:rPr lang="en-US" dirty="0"/>
              <a:t>Why is it an effective tool?</a:t>
            </a:r>
          </a:p>
          <a:p>
            <a:pPr lvl="1"/>
            <a:r>
              <a:rPr lang="en-US" dirty="0"/>
              <a:t>Getting colleagues collaborating and communicating in a different way</a:t>
            </a:r>
          </a:p>
          <a:p>
            <a:pPr lvl="1"/>
            <a:r>
              <a:rPr lang="en-US" dirty="0"/>
              <a:t>Problem solving </a:t>
            </a:r>
          </a:p>
          <a:p>
            <a:pPr lvl="1"/>
            <a:r>
              <a:rPr lang="en-US" dirty="0"/>
              <a:t>Overcoming roadblocks together can lead to a growth mindset! </a:t>
            </a:r>
          </a:p>
          <a:p>
            <a:endParaRPr lang="en-US" dirty="0"/>
          </a:p>
        </p:txBody>
      </p:sp>
      <p:pic>
        <p:nvPicPr>
          <p:cNvPr id="7" name="Picture 6">
            <a:extLst>
              <a:ext uri="{FF2B5EF4-FFF2-40B4-BE49-F238E27FC236}">
                <a16:creationId xmlns:a16="http://schemas.microsoft.com/office/drawing/2014/main" id="{2DD19C26-DC3A-4AF1-9554-1CB2CD93C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170" y="3604832"/>
            <a:ext cx="3537980" cy="2448649"/>
          </a:xfrm>
          <a:prstGeom prst="rect">
            <a:avLst/>
          </a:prstGeom>
        </p:spPr>
      </p:pic>
    </p:spTree>
    <p:extLst>
      <p:ext uri="{BB962C8B-B14F-4D97-AF65-F5344CB8AC3E}">
        <p14:creationId xmlns:p14="http://schemas.microsoft.com/office/powerpoint/2010/main" val="41318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Room Basics: Tips to execute</a:t>
            </a:r>
          </a:p>
        </p:txBody>
      </p:sp>
      <p:sp>
        <p:nvSpPr>
          <p:cNvPr id="3" name="Content Placeholder 2"/>
          <p:cNvSpPr>
            <a:spLocks noGrp="1"/>
          </p:cNvSpPr>
          <p:nvPr>
            <p:ph idx="1"/>
          </p:nvPr>
        </p:nvSpPr>
        <p:spPr>
          <a:xfrm>
            <a:off x="1451579" y="1853754"/>
            <a:ext cx="9291215" cy="4005508"/>
          </a:xfrm>
        </p:spPr>
        <p:txBody>
          <a:bodyPr>
            <a:normAutofit fontScale="85000" lnSpcReduction="20000"/>
          </a:bodyPr>
          <a:lstStyle/>
          <a:p>
            <a:pPr marL="457200" indent="-457200">
              <a:buFont typeface="+mj-lt"/>
              <a:buAutoNum type="arabicPeriod"/>
            </a:pPr>
            <a:r>
              <a:rPr lang="en-US" dirty="0"/>
              <a:t>DON’T PANIC! </a:t>
            </a:r>
          </a:p>
          <a:p>
            <a:pPr marL="457200" indent="-457200">
              <a:buFont typeface="+mj-lt"/>
              <a:buAutoNum type="arabicPeriod"/>
            </a:pPr>
            <a:r>
              <a:rPr lang="en-US" dirty="0"/>
              <a:t>Start with your outcome in mind</a:t>
            </a:r>
          </a:p>
          <a:p>
            <a:pPr marL="457200" indent="-457200">
              <a:buFont typeface="+mj-lt"/>
              <a:buAutoNum type="arabicPeriod"/>
            </a:pPr>
            <a:r>
              <a:rPr lang="en-US" dirty="0"/>
              <a:t>Brainstorm &amp; Plan</a:t>
            </a:r>
          </a:p>
          <a:p>
            <a:pPr marL="457200" indent="-457200">
              <a:buFont typeface="+mj-lt"/>
              <a:buAutoNum type="arabicPeriod"/>
            </a:pPr>
            <a:r>
              <a:rPr lang="en-US" dirty="0"/>
              <a:t>Think of the environment  </a:t>
            </a:r>
          </a:p>
          <a:p>
            <a:pPr marL="457200" indent="-457200">
              <a:buFont typeface="+mj-lt"/>
              <a:buAutoNum type="arabicPeriod"/>
            </a:pPr>
            <a:r>
              <a:rPr lang="en-US" dirty="0"/>
              <a:t>Add in the puzzles, riddles and locks</a:t>
            </a:r>
          </a:p>
          <a:p>
            <a:pPr marL="457200" indent="-457200">
              <a:buFont typeface="+mj-lt"/>
              <a:buAutoNum type="arabicPeriod"/>
            </a:pPr>
            <a:r>
              <a:rPr lang="en-US" dirty="0"/>
              <a:t>Do a test-run! </a:t>
            </a:r>
          </a:p>
          <a:p>
            <a:pPr marL="457200" indent="-457200">
              <a:buFont typeface="+mj-lt"/>
              <a:buAutoNum type="arabicPeriod"/>
            </a:pPr>
            <a:r>
              <a:rPr lang="en-US" dirty="0"/>
              <a:t>Create a buzz  </a:t>
            </a:r>
          </a:p>
          <a:p>
            <a:pPr marL="457200" indent="-457200">
              <a:buFont typeface="+mj-lt"/>
              <a:buAutoNum type="arabicPeriod"/>
            </a:pPr>
            <a:r>
              <a:rPr lang="en-US" dirty="0"/>
              <a:t>The struggle is real  </a:t>
            </a:r>
          </a:p>
          <a:p>
            <a:pPr marL="457200" indent="-457200">
              <a:buFont typeface="+mj-lt"/>
              <a:buAutoNum type="arabicPeriod"/>
            </a:pPr>
            <a:r>
              <a:rPr lang="en-US" dirty="0"/>
              <a:t>Debrief, debrief, debrief</a:t>
            </a:r>
          </a:p>
          <a:p>
            <a:pPr marL="457200" indent="-457200">
              <a:buFont typeface="+mj-lt"/>
              <a:buAutoNum type="arabicPeriod"/>
            </a:pPr>
            <a:r>
              <a:rPr lang="en-US" dirty="0"/>
              <a:t>Assess, assess, assess  </a:t>
            </a:r>
          </a:p>
          <a:p>
            <a:pPr marL="457200" indent="-457200">
              <a:buFont typeface="+mj-lt"/>
              <a:buAutoNum type="arabicPeriod"/>
            </a:pPr>
            <a:endParaRPr lang="en-US" dirty="0"/>
          </a:p>
        </p:txBody>
      </p:sp>
      <p:pic>
        <p:nvPicPr>
          <p:cNvPr id="5" name="Picture 4">
            <a:extLst>
              <a:ext uri="{FF2B5EF4-FFF2-40B4-BE49-F238E27FC236}">
                <a16:creationId xmlns:a16="http://schemas.microsoft.com/office/drawing/2014/main" id="{E8BA96D5-08A8-4DB8-97D7-321807ECC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926" y="1685925"/>
            <a:ext cx="2628900" cy="1743075"/>
          </a:xfrm>
          <a:prstGeom prst="rect">
            <a:avLst/>
          </a:prstGeom>
        </p:spPr>
      </p:pic>
      <p:pic>
        <p:nvPicPr>
          <p:cNvPr id="7" name="Picture 6">
            <a:extLst>
              <a:ext uri="{FF2B5EF4-FFF2-40B4-BE49-F238E27FC236}">
                <a16:creationId xmlns:a16="http://schemas.microsoft.com/office/drawing/2014/main" id="{81BE4BF4-03DC-4BE5-A641-DD6112889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926" y="1685924"/>
            <a:ext cx="2619375" cy="1743075"/>
          </a:xfrm>
          <a:prstGeom prst="rect">
            <a:avLst/>
          </a:prstGeom>
        </p:spPr>
      </p:pic>
      <p:pic>
        <p:nvPicPr>
          <p:cNvPr id="13" name="Picture 12">
            <a:extLst>
              <a:ext uri="{FF2B5EF4-FFF2-40B4-BE49-F238E27FC236}">
                <a16:creationId xmlns:a16="http://schemas.microsoft.com/office/drawing/2014/main" id="{210BD163-A9D1-4123-9144-6848A079F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492" y="1566550"/>
            <a:ext cx="2955550" cy="2399159"/>
          </a:xfrm>
          <a:prstGeom prst="rect">
            <a:avLst/>
          </a:prstGeom>
        </p:spPr>
      </p:pic>
      <p:pic>
        <p:nvPicPr>
          <p:cNvPr id="15" name="Picture 14">
            <a:extLst>
              <a:ext uri="{FF2B5EF4-FFF2-40B4-BE49-F238E27FC236}">
                <a16:creationId xmlns:a16="http://schemas.microsoft.com/office/drawing/2014/main" id="{78D98518-517C-4A81-82F7-E72F2C8564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3401" y="1566550"/>
            <a:ext cx="2546344" cy="2885509"/>
          </a:xfrm>
          <a:prstGeom prst="rect">
            <a:avLst/>
          </a:prstGeom>
        </p:spPr>
      </p:pic>
      <p:pic>
        <p:nvPicPr>
          <p:cNvPr id="17" name="Picture 16">
            <a:extLst>
              <a:ext uri="{FF2B5EF4-FFF2-40B4-BE49-F238E27FC236}">
                <a16:creationId xmlns:a16="http://schemas.microsoft.com/office/drawing/2014/main" id="{5652C9DF-A5E8-4D23-A47A-8B273F303D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492" y="4145182"/>
            <a:ext cx="2955550" cy="2585975"/>
          </a:xfrm>
          <a:prstGeom prst="rect">
            <a:avLst/>
          </a:prstGeom>
        </p:spPr>
      </p:pic>
      <p:pic>
        <p:nvPicPr>
          <p:cNvPr id="19" name="Picture 18">
            <a:extLst>
              <a:ext uri="{FF2B5EF4-FFF2-40B4-BE49-F238E27FC236}">
                <a16:creationId xmlns:a16="http://schemas.microsoft.com/office/drawing/2014/main" id="{5A78AD1D-39BE-4F42-9C34-96AC964628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3104" y="2261140"/>
            <a:ext cx="5154937" cy="2585975"/>
          </a:xfrm>
          <a:prstGeom prst="rect">
            <a:avLst/>
          </a:prstGeom>
        </p:spPr>
      </p:pic>
      <p:pic>
        <p:nvPicPr>
          <p:cNvPr id="21" name="Picture 20">
            <a:extLst>
              <a:ext uri="{FF2B5EF4-FFF2-40B4-BE49-F238E27FC236}">
                <a16:creationId xmlns:a16="http://schemas.microsoft.com/office/drawing/2014/main" id="{C01286E4-129B-485C-A439-915A857974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1484" y="1777558"/>
            <a:ext cx="4041852" cy="3725240"/>
          </a:xfrm>
          <a:prstGeom prst="rect">
            <a:avLst/>
          </a:prstGeom>
        </p:spPr>
      </p:pic>
      <p:pic>
        <p:nvPicPr>
          <p:cNvPr id="23" name="Picture 22">
            <a:extLst>
              <a:ext uri="{FF2B5EF4-FFF2-40B4-BE49-F238E27FC236}">
                <a16:creationId xmlns:a16="http://schemas.microsoft.com/office/drawing/2014/main" id="{87604A2B-CD7C-4F2E-8AAC-C441C9FEAD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3401" y="1694167"/>
            <a:ext cx="5682923" cy="3730932"/>
          </a:xfrm>
          <a:prstGeom prst="rect">
            <a:avLst/>
          </a:prstGeom>
        </p:spPr>
      </p:pic>
    </p:spTree>
    <p:extLst>
      <p:ext uri="{BB962C8B-B14F-4D97-AF65-F5344CB8AC3E}">
        <p14:creationId xmlns:p14="http://schemas.microsoft.com/office/powerpoint/2010/main" val="18937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par>
                                <p:cTn id="21" presetID="14" presetClass="exit" presetSubtype="10" fill="hold" nodeType="withEffect">
                                  <p:stCondLst>
                                    <p:cond delay="0"/>
                                  </p:stCondLst>
                                  <p:childTnLst>
                                    <p:animEffect transition="out" filter="randombar(horizont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par>
                                <p:cTn id="37" presetID="14" presetClass="exit" presetSubtype="10" fill="hold" nodeType="withEffect">
                                  <p:stCondLst>
                                    <p:cond delay="0"/>
                                  </p:stCondLst>
                                  <p:childTnLst>
                                    <p:animEffect transition="out" filter="randombar(horizontal)">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4" dur="500"/>
                                        <p:tgtEl>
                                          <p:spTgt spid="3">
                                            <p:txEl>
                                              <p:pRg st="4" end="4"/>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par>
                                <p:cTn id="51" presetID="14" presetClass="entr" presetSubtype="1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8" dur="500"/>
                                        <p:tgtEl>
                                          <p:spTgt spid="3">
                                            <p:txEl>
                                              <p:pRg st="5" end="5"/>
                                            </p:txEl>
                                          </p:spTgt>
                                        </p:tgtEl>
                                      </p:cBhvr>
                                    </p:animEffect>
                                  </p:childTnLst>
                                </p:cTn>
                              </p:par>
                              <p:par>
                                <p:cTn id="59" presetID="14" presetClass="exit" presetSubtype="10" fill="hold" nodeType="withEffect">
                                  <p:stCondLst>
                                    <p:cond delay="0"/>
                                  </p:stCondLst>
                                  <p:childTnLst>
                                    <p:animEffect transition="out" filter="randombar(horizontal)">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4" presetClass="exit" presetSubtype="10" fill="hold" nodeType="withEffect">
                                  <p:stCondLst>
                                    <p:cond delay="0"/>
                                  </p:stCondLst>
                                  <p:childTnLst>
                                    <p:animEffect transition="out" filter="randombar(horizontal)">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4" presetClass="exit" presetSubtype="10" fill="hold" nodeType="withEffect">
                                  <p:stCondLst>
                                    <p:cond delay="0"/>
                                  </p:stCondLst>
                                  <p:childTnLst>
                                    <p:animEffect transition="out" filter="randombar(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2" dur="500"/>
                                        <p:tgtEl>
                                          <p:spTgt spid="3">
                                            <p:txEl>
                                              <p:pRg st="6" end="6"/>
                                            </p:txEl>
                                          </p:spTgt>
                                        </p:tgtEl>
                                      </p:cBhvr>
                                    </p:animEffect>
                                  </p:childTnLst>
                                </p:cTn>
                              </p:par>
                              <p:par>
                                <p:cTn id="73" presetID="14" presetClass="entr" presetSubtype="1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randombar(horizontal)">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80" dur="500"/>
                                        <p:tgtEl>
                                          <p:spTgt spid="3">
                                            <p:txEl>
                                              <p:pRg st="7" end="7"/>
                                            </p:txEl>
                                          </p:spTgt>
                                        </p:tgtEl>
                                      </p:cBhvr>
                                    </p:animEffect>
                                  </p:childTnLst>
                                </p:cTn>
                              </p:par>
                              <p:par>
                                <p:cTn id="81" presetID="14" presetClass="exit" presetSubtype="10" fill="hold" nodeType="withEffect">
                                  <p:stCondLst>
                                    <p:cond delay="0"/>
                                  </p:stCondLst>
                                  <p:childTnLst>
                                    <p:animEffect transition="out" filter="randombar(horizontal)">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88" dur="500"/>
                                        <p:tgtEl>
                                          <p:spTgt spid="3">
                                            <p:txEl>
                                              <p:pRg st="8" end="8"/>
                                            </p:txEl>
                                          </p:spTgt>
                                        </p:tgtEl>
                                      </p:cBhvr>
                                    </p:animEffect>
                                  </p:childTnLst>
                                </p:cTn>
                              </p:par>
                              <p:par>
                                <p:cTn id="89" presetID="14" presetClass="entr" presetSubtype="1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randombar(horizont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96" dur="500"/>
                                        <p:tgtEl>
                                          <p:spTgt spid="3">
                                            <p:txEl>
                                              <p:pRg st="9" end="9"/>
                                            </p:txEl>
                                          </p:spTgt>
                                        </p:tgtEl>
                                      </p:cBhvr>
                                    </p:animEffect>
                                  </p:childTnLst>
                                </p:cTn>
                              </p:par>
                              <p:par>
                                <p:cTn id="97" presetID="14" presetClass="exit" presetSubtype="10" fill="hold" nodeType="withEffect">
                                  <p:stCondLst>
                                    <p:cond delay="0"/>
                                  </p:stCondLst>
                                  <p:childTnLst>
                                    <p:animEffect transition="out" filter="randombar(horizontal)">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14" presetClass="entr" presetSubtype="10"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randombar(horizontal)">
                                      <p:cBhvr>
                                        <p:cTn id="1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y in lock">
            <a:extLst>
              <a:ext uri="{FF2B5EF4-FFF2-40B4-BE49-F238E27FC236}">
                <a16:creationId xmlns:a16="http://schemas.microsoft.com/office/drawing/2014/main" id="{951C65C7-07B0-4942-9449-DE6E2D035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5673"/>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4A6D7A-B210-47EA-8897-6E4085397371}"/>
              </a:ext>
            </a:extLst>
          </p:cNvPr>
          <p:cNvSpPr>
            <a:spLocks noGrp="1"/>
          </p:cNvSpPr>
          <p:nvPr>
            <p:ph type="title"/>
          </p:nvPr>
        </p:nvSpPr>
        <p:spPr>
          <a:xfrm>
            <a:off x="1004722" y="514170"/>
            <a:ext cx="9612971" cy="1339876"/>
          </a:xfrm>
        </p:spPr>
        <p:txBody>
          <a:bodyPr anchor="t">
            <a:noAutofit/>
          </a:bodyPr>
          <a:lstStyle/>
          <a:p>
            <a:r>
              <a:rPr lang="en-US" sz="4400" dirty="0"/>
              <a:t>Escape Room:</a:t>
            </a:r>
          </a:p>
        </p:txBody>
      </p:sp>
    </p:spTree>
    <p:extLst>
      <p:ext uri="{BB962C8B-B14F-4D97-AF65-F5344CB8AC3E}">
        <p14:creationId xmlns:p14="http://schemas.microsoft.com/office/powerpoint/2010/main" val="31880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6D7A-B210-47EA-8897-6E4085397371}"/>
              </a:ext>
            </a:extLst>
          </p:cNvPr>
          <p:cNvSpPr>
            <a:spLocks noGrp="1"/>
          </p:cNvSpPr>
          <p:nvPr>
            <p:ph type="title"/>
          </p:nvPr>
        </p:nvSpPr>
        <p:spPr/>
        <p:txBody>
          <a:bodyPr anchor="t">
            <a:noAutofit/>
          </a:bodyPr>
          <a:lstStyle/>
          <a:p>
            <a:r>
              <a:rPr lang="en-US" sz="4400" dirty="0"/>
              <a:t>Escape Room:</a:t>
            </a:r>
          </a:p>
        </p:txBody>
      </p:sp>
      <p:sp>
        <p:nvSpPr>
          <p:cNvPr id="3" name="Content Placeholder 2">
            <a:extLst>
              <a:ext uri="{FF2B5EF4-FFF2-40B4-BE49-F238E27FC236}">
                <a16:creationId xmlns:a16="http://schemas.microsoft.com/office/drawing/2014/main" id="{F97BDAA7-793F-4C97-A6E2-3AB57F3FB115}"/>
              </a:ext>
            </a:extLst>
          </p:cNvPr>
          <p:cNvSpPr>
            <a:spLocks noGrp="1"/>
          </p:cNvSpPr>
          <p:nvPr>
            <p:ph idx="1"/>
          </p:nvPr>
        </p:nvSpPr>
        <p:spPr>
          <a:xfrm>
            <a:off x="1450392" y="1627322"/>
            <a:ext cx="9291215" cy="4277532"/>
          </a:xfrm>
        </p:spPr>
        <p:txBody>
          <a:bodyPr/>
          <a:lstStyle/>
          <a:p>
            <a:pPr marL="457200" indent="-457200">
              <a:buFont typeface="+mj-lt"/>
              <a:buAutoNum type="arabicPeriod"/>
            </a:pPr>
            <a:r>
              <a:rPr lang="en-US" dirty="0"/>
              <a:t>Find your group.</a:t>
            </a:r>
          </a:p>
          <a:p>
            <a:pPr marL="457200" indent="-457200">
              <a:buFont typeface="+mj-lt"/>
              <a:buAutoNum type="arabicPeriod"/>
            </a:pPr>
            <a:r>
              <a:rPr lang="en-US" dirty="0"/>
              <a:t>Send a group member to pick up your task.</a:t>
            </a:r>
          </a:p>
          <a:p>
            <a:pPr marL="457200" indent="-457200">
              <a:buFont typeface="+mj-lt"/>
              <a:buAutoNum type="arabicPeriod"/>
            </a:pPr>
            <a:r>
              <a:rPr lang="en-US" dirty="0"/>
              <a:t>Work within the time allotted to complete your assigned task.</a:t>
            </a:r>
          </a:p>
          <a:p>
            <a:pPr marL="457200" indent="-457200">
              <a:buFont typeface="+mj-lt"/>
              <a:buAutoNum type="arabicPeriod"/>
            </a:pPr>
            <a:r>
              <a:rPr lang="en-US" dirty="0"/>
              <a:t>When you think you’ve solved your puzzle &amp; completed your task, bring your key to one of us.</a:t>
            </a:r>
          </a:p>
          <a:p>
            <a:pPr marL="0" indent="0">
              <a:buNone/>
            </a:pPr>
            <a:endParaRPr lang="en-US" dirty="0"/>
          </a:p>
          <a:p>
            <a:pPr marL="0" indent="0" algn="ctr">
              <a:buNone/>
            </a:pPr>
            <a:r>
              <a:rPr lang="en-US" dirty="0"/>
              <a:t>REMEMBER: Work together &amp; have fun! </a:t>
            </a:r>
          </a:p>
        </p:txBody>
      </p:sp>
    </p:spTree>
    <p:extLst>
      <p:ext uri="{BB962C8B-B14F-4D97-AF65-F5344CB8AC3E}">
        <p14:creationId xmlns:p14="http://schemas.microsoft.com/office/powerpoint/2010/main" val="33439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2D79-1257-487B-AA3F-1916C4D0A9BB}"/>
              </a:ext>
            </a:extLst>
          </p:cNvPr>
          <p:cNvSpPr>
            <a:spLocks noGrp="1"/>
          </p:cNvSpPr>
          <p:nvPr>
            <p:ph type="title"/>
          </p:nvPr>
        </p:nvSpPr>
        <p:spPr>
          <a:xfrm>
            <a:off x="1451579" y="804519"/>
            <a:ext cx="9291215" cy="1049235"/>
          </a:xfrm>
        </p:spPr>
        <p:txBody>
          <a:bodyPr/>
          <a:lstStyle/>
          <a:p>
            <a:r>
              <a:rPr lang="en-US" dirty="0"/>
              <a:t>resources</a:t>
            </a:r>
          </a:p>
        </p:txBody>
      </p:sp>
      <p:sp>
        <p:nvSpPr>
          <p:cNvPr id="3" name="Content Placeholder 2">
            <a:extLst>
              <a:ext uri="{FF2B5EF4-FFF2-40B4-BE49-F238E27FC236}">
                <a16:creationId xmlns:a16="http://schemas.microsoft.com/office/drawing/2014/main" id="{17563890-E864-4DB8-9427-1C22DBA8D452}"/>
              </a:ext>
            </a:extLst>
          </p:cNvPr>
          <p:cNvSpPr>
            <a:spLocks noGrp="1"/>
          </p:cNvSpPr>
          <p:nvPr>
            <p:ph idx="1"/>
          </p:nvPr>
        </p:nvSpPr>
        <p:spPr>
          <a:xfrm>
            <a:off x="1451579" y="1571625"/>
            <a:ext cx="9291215" cy="4543425"/>
          </a:xfrm>
        </p:spPr>
        <p:txBody>
          <a:bodyPr>
            <a:normAutofit fontScale="47500" lnSpcReduction="20000"/>
          </a:bodyPr>
          <a:lstStyle/>
          <a:p>
            <a:r>
              <a:rPr lang="en-US" sz="2500" dirty="0"/>
              <a:t>Johnson, H. E. (2017). </a:t>
            </a:r>
            <a:r>
              <a:rPr lang="en-US" sz="2500" i="1" dirty="0"/>
              <a:t>Breaking Into Breakout Boxes: Escape Rooms in Education</a:t>
            </a:r>
            <a:r>
              <a:rPr lang="en-US" sz="2500" dirty="0"/>
              <a:t>. Charleston, SC: Create Space Independent 	Publishing Platform.</a:t>
            </a:r>
          </a:p>
          <a:p>
            <a:r>
              <a:rPr lang="en-US" sz="2500" dirty="0"/>
              <a:t>Mathis, M. (2017, September 1). 10 Awesome Supplies for Classroom Escape Room Activities. Retrieved January 16, 2018, from 	</a:t>
            </a:r>
            <a:r>
              <a:rPr lang="en-US" sz="2500" dirty="0">
                <a:hlinkClick r:id="rId3"/>
              </a:rPr>
              <a:t>https://www.weareteachers.com/classroom-escape-</a:t>
            </a:r>
            <a:r>
              <a:rPr lang="en-US" sz="2500" dirty="0"/>
              <a:t>room-supplies/</a:t>
            </a:r>
          </a:p>
          <a:p>
            <a:r>
              <a:rPr lang="en-US" sz="2500" dirty="0"/>
              <a:t>Mathis, M. (2017, October 23). So you want to build a classroom escape room. Retrieved January 11, 2018, from 	https://www.weareteachers.com/build-a-classroom-escape-room-lesson/</a:t>
            </a:r>
          </a:p>
          <a:p>
            <a:r>
              <a:rPr lang="en-US" sz="2500" dirty="0"/>
              <a:t>Rouse, W. (2017). Lessons Learned While Escaping From a Zombie: Designing a Breakout EDU Game. </a:t>
            </a:r>
            <a:r>
              <a:rPr lang="en-US" sz="2500" i="1" dirty="0"/>
              <a:t>The History Teacher,</a:t>
            </a:r>
            <a:r>
              <a:rPr lang="en-US" sz="2500" dirty="0"/>
              <a:t> </a:t>
            </a:r>
            <a:r>
              <a:rPr lang="en-US" sz="2500" i="1" dirty="0"/>
              <a:t>50</a:t>
            </a:r>
            <a:r>
              <a:rPr lang="en-US" sz="2500" dirty="0"/>
              <a:t>(4), 	553-565. </a:t>
            </a:r>
          </a:p>
          <a:p>
            <a:r>
              <a:rPr lang="en-US" sz="2500" dirty="0" err="1"/>
              <a:t>Venturino</a:t>
            </a:r>
            <a:r>
              <a:rPr lang="en-US" sz="2500" dirty="0"/>
              <a:t>, M. (2017, April 23). Breaking Into Breakout EDU. Retrieved January 12, 2018, from </a:t>
            </a:r>
            <a:r>
              <a:rPr lang="en-US" sz="2500" dirty="0">
                <a:hlinkClick r:id="rId4"/>
              </a:rPr>
              <a:t>http://blog.cue.org/breaking-breakout-edu/</a:t>
            </a:r>
            <a:endParaRPr lang="en-US" sz="2500" dirty="0"/>
          </a:p>
          <a:p>
            <a:r>
              <a:rPr lang="en-US" sz="2500" dirty="0"/>
              <a:t>Breakout EDU: </a:t>
            </a:r>
            <a:r>
              <a:rPr lang="en-US" sz="2500" dirty="0">
                <a:hlinkClick r:id="rId5"/>
              </a:rPr>
              <a:t>https://www.breakoutedu.com/</a:t>
            </a:r>
            <a:r>
              <a:rPr lang="en-US" sz="2500" dirty="0"/>
              <a:t> (some pay and some free examples that you can glean information from)</a:t>
            </a:r>
          </a:p>
          <a:p>
            <a:r>
              <a:rPr lang="en-US" sz="2500" dirty="0"/>
              <a:t>Pinterest Escape Room Info: </a:t>
            </a:r>
            <a:r>
              <a:rPr lang="en-US" sz="2500" dirty="0">
                <a:hlinkClick r:id="rId6"/>
              </a:rPr>
              <a:t>https://www.pinterest.com/ldrees/escape-classroom-ideas/?lp=true</a:t>
            </a:r>
            <a:r>
              <a:rPr lang="en-US" sz="2500" dirty="0"/>
              <a:t> </a:t>
            </a:r>
          </a:p>
          <a:p>
            <a:r>
              <a:rPr lang="en-US" sz="2500" dirty="0"/>
              <a:t>RCC PAW Group: </a:t>
            </a:r>
            <a:r>
              <a:rPr lang="en-US" sz="2500" u="sng" dirty="0">
                <a:hlinkClick r:id="rId7"/>
              </a:rPr>
              <a:t>http://www.rcc.edu/about/outcomesassessment/Pages/PRW.aspx</a:t>
            </a:r>
            <a:r>
              <a:rPr lang="en-US" sz="2500" dirty="0"/>
              <a:t> </a:t>
            </a:r>
          </a:p>
          <a:p>
            <a:r>
              <a:rPr lang="en-US" sz="2500" dirty="0"/>
              <a:t>Timer: </a:t>
            </a:r>
            <a:r>
              <a:rPr lang="en-US" sz="2500" dirty="0">
                <a:hlinkClick r:id="rId8"/>
              </a:rPr>
              <a:t>https://www.timeanddate.com/timer/</a:t>
            </a:r>
            <a:r>
              <a:rPr lang="en-US" sz="2500" dirty="0"/>
              <a:t> (to use when running escape rooms)</a:t>
            </a:r>
          </a:p>
          <a:p>
            <a:r>
              <a:rPr lang="en-US" sz="2500" dirty="0"/>
              <a:t>Teachers pay teachers: </a:t>
            </a:r>
            <a:r>
              <a:rPr lang="en-US" sz="2500" dirty="0">
                <a:hlinkClick r:id="rId9"/>
              </a:rPr>
              <a:t>https://www.teacherspayteachers.com/</a:t>
            </a:r>
            <a:r>
              <a:rPr lang="en-US" sz="2500" dirty="0"/>
              <a:t> (some pay and some free examples that you can glean information from)</a:t>
            </a:r>
          </a:p>
          <a:p>
            <a:endParaRPr lang="en-US" dirty="0"/>
          </a:p>
        </p:txBody>
      </p:sp>
    </p:spTree>
    <p:extLst>
      <p:ext uri="{BB962C8B-B14F-4D97-AF65-F5344CB8AC3E}">
        <p14:creationId xmlns:p14="http://schemas.microsoft.com/office/powerpoint/2010/main" val="7469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4" dur="500"/>
                                        <p:tgtEl>
                                          <p:spTgt spid="3">
                                            <p:txEl>
                                              <p:pRg st="8" end="8"/>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B7A2BF-F1F4-436B-BE63-80B79F7127EF}"/>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52617530-5972-49E7-953E-69CE147332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357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Introductions</a:t>
            </a:r>
          </a:p>
          <a:p>
            <a:r>
              <a:rPr lang="en-US" dirty="0"/>
              <a:t>PAW: The Background</a:t>
            </a:r>
          </a:p>
          <a:p>
            <a:r>
              <a:rPr lang="en-US" dirty="0"/>
              <a:t>Our Process Toward Program-level Assessment</a:t>
            </a:r>
          </a:p>
          <a:p>
            <a:r>
              <a:rPr lang="en-US" dirty="0"/>
              <a:t>Escape Room Basics </a:t>
            </a:r>
          </a:p>
          <a:p>
            <a:r>
              <a:rPr lang="en-US" dirty="0"/>
              <a:t>Escape Room Scenario</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29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FF53-1978-4B10-8A3C-7565FE735F5E}"/>
              </a:ext>
            </a:extLst>
          </p:cNvPr>
          <p:cNvSpPr>
            <a:spLocks noGrp="1"/>
          </p:cNvSpPr>
          <p:nvPr>
            <p:ph type="title"/>
          </p:nvPr>
        </p:nvSpPr>
        <p:spPr/>
        <p:txBody>
          <a:bodyPr/>
          <a:lstStyle/>
          <a:p>
            <a:r>
              <a:rPr lang="en-US" dirty="0"/>
              <a:t>What we hope you to take from today</a:t>
            </a:r>
          </a:p>
        </p:txBody>
      </p:sp>
      <p:sp>
        <p:nvSpPr>
          <p:cNvPr id="3" name="Content Placeholder 2">
            <a:extLst>
              <a:ext uri="{FF2B5EF4-FFF2-40B4-BE49-F238E27FC236}">
                <a16:creationId xmlns:a16="http://schemas.microsoft.com/office/drawing/2014/main" id="{C9A06129-030B-44E0-A9D6-D3CACE0B70DE}"/>
              </a:ext>
            </a:extLst>
          </p:cNvPr>
          <p:cNvSpPr>
            <a:spLocks noGrp="1"/>
          </p:cNvSpPr>
          <p:nvPr>
            <p:ph idx="1"/>
          </p:nvPr>
        </p:nvSpPr>
        <p:spPr/>
        <p:txBody>
          <a:bodyPr/>
          <a:lstStyle/>
          <a:p>
            <a:r>
              <a:rPr lang="en-US" dirty="0"/>
              <a:t>How we built a broad coalition of willing faculty.</a:t>
            </a:r>
          </a:p>
          <a:p>
            <a:pPr marL="0" indent="0">
              <a:buNone/>
            </a:pPr>
            <a:endParaRPr lang="en-US" dirty="0"/>
          </a:p>
          <a:p>
            <a:r>
              <a:rPr lang="en-US" dirty="0"/>
              <a:t>How RCC moved from student learning outcome level assessment to program level assessment.</a:t>
            </a:r>
          </a:p>
          <a:p>
            <a:pPr marL="0" indent="0">
              <a:buNone/>
            </a:pPr>
            <a:endParaRPr lang="en-US" dirty="0"/>
          </a:p>
          <a:p>
            <a:r>
              <a:rPr lang="en-US" dirty="0"/>
              <a:t>How to develop escape room games as a way to engage and excite faculty.</a:t>
            </a:r>
          </a:p>
        </p:txBody>
      </p:sp>
    </p:spTree>
    <p:extLst>
      <p:ext uri="{BB962C8B-B14F-4D97-AF65-F5344CB8AC3E}">
        <p14:creationId xmlns:p14="http://schemas.microsoft.com/office/powerpoint/2010/main" val="59166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Denise </a:t>
            </a:r>
            <a:r>
              <a:rPr lang="en-US" dirty="0" err="1"/>
              <a:t>Kruizenga-Muro</a:t>
            </a:r>
            <a:endParaRPr lang="en-US" dirty="0"/>
          </a:p>
        </p:txBody>
      </p:sp>
      <p:sp>
        <p:nvSpPr>
          <p:cNvPr id="3" name="Content Placeholder 2"/>
          <p:cNvSpPr>
            <a:spLocks noGrp="1"/>
          </p:cNvSpPr>
          <p:nvPr>
            <p:ph sz="half" idx="1"/>
          </p:nvPr>
        </p:nvSpPr>
        <p:spPr/>
        <p:txBody>
          <a:bodyPr>
            <a:normAutofit/>
          </a:bodyPr>
          <a:lstStyle/>
          <a:p>
            <a:r>
              <a:rPr lang="en-US" dirty="0"/>
              <a:t>Lead Instructor in the Writing and Reading Center</a:t>
            </a:r>
          </a:p>
          <a:p>
            <a:r>
              <a:rPr lang="en-US" dirty="0"/>
              <a:t>English and Media Studies Department</a:t>
            </a:r>
          </a:p>
          <a:p>
            <a:r>
              <a:rPr lang="en-US" dirty="0"/>
              <a:t>Languages, Humanities, and Social Sciences Division</a:t>
            </a:r>
          </a:p>
          <a:p>
            <a:r>
              <a:rPr lang="en-US" dirty="0"/>
              <a:t>Riverside Assessment Committee Co-Coordinator</a:t>
            </a:r>
          </a:p>
          <a:p>
            <a:pPr marL="0" indent="0">
              <a:buNone/>
            </a:pPr>
            <a:endParaRPr lang="en-US" dirty="0"/>
          </a:p>
        </p:txBody>
      </p:sp>
      <p:pic>
        <p:nvPicPr>
          <p:cNvPr id="7" name="Content Placeholder 6">
            <a:extLst>
              <a:ext uri="{FF2B5EF4-FFF2-40B4-BE49-F238E27FC236}">
                <a16:creationId xmlns:a16="http://schemas.microsoft.com/office/drawing/2014/main" id="{1C7AF7EC-097E-439E-97A6-06A7F29F44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8990" y="2017713"/>
            <a:ext cx="2979382" cy="3441700"/>
          </a:xfrm>
          <a:ln>
            <a:solidFill>
              <a:schemeClr val="tx1"/>
            </a:solidFill>
          </a:ln>
        </p:spPr>
      </p:pic>
    </p:spTree>
    <p:extLst>
      <p:ext uri="{BB962C8B-B14F-4D97-AF65-F5344CB8AC3E}">
        <p14:creationId xmlns:p14="http://schemas.microsoft.com/office/powerpoint/2010/main" val="153999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Jude Whitton</a:t>
            </a:r>
          </a:p>
        </p:txBody>
      </p:sp>
      <p:sp>
        <p:nvSpPr>
          <p:cNvPr id="3" name="Content Placeholder 2"/>
          <p:cNvSpPr>
            <a:spLocks noGrp="1"/>
          </p:cNvSpPr>
          <p:nvPr>
            <p:ph sz="half" idx="1"/>
          </p:nvPr>
        </p:nvSpPr>
        <p:spPr/>
        <p:txBody>
          <a:bodyPr/>
          <a:lstStyle/>
          <a:p>
            <a:r>
              <a:rPr lang="en-US" dirty="0"/>
              <a:t>Associate Professor of Communication </a:t>
            </a:r>
          </a:p>
          <a:p>
            <a:r>
              <a:rPr lang="en-US" dirty="0"/>
              <a:t>Communication Studies Department</a:t>
            </a:r>
          </a:p>
          <a:p>
            <a:r>
              <a:rPr lang="en-US" dirty="0"/>
              <a:t>Languages, Humanities, and Social Sciences Division</a:t>
            </a:r>
          </a:p>
          <a:p>
            <a:r>
              <a:rPr lang="en-US" dirty="0"/>
              <a:t>Riverside Assessment Committee Co-Coordinator</a:t>
            </a:r>
          </a:p>
          <a:p>
            <a:pPr marL="0" indent="0">
              <a:buNone/>
            </a:pPr>
            <a:endParaRPr lang="en-US" dirty="0"/>
          </a:p>
        </p:txBody>
      </p:sp>
      <p:pic>
        <p:nvPicPr>
          <p:cNvPr id="8" name="Content Placeholder 7">
            <a:extLst>
              <a:ext uri="{FF2B5EF4-FFF2-40B4-BE49-F238E27FC236}">
                <a16:creationId xmlns:a16="http://schemas.microsoft.com/office/drawing/2014/main" id="{C072CBDD-148A-4A5C-8A4D-02E25DAFC0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6101" y="2100263"/>
            <a:ext cx="3185160" cy="3276600"/>
          </a:xfrm>
          <a:ln>
            <a:solidFill>
              <a:schemeClr val="tx1"/>
            </a:solidFill>
          </a:ln>
        </p:spPr>
      </p:pic>
    </p:spTree>
    <p:extLst>
      <p:ext uri="{BB962C8B-B14F-4D97-AF65-F5344CB8AC3E}">
        <p14:creationId xmlns:p14="http://schemas.microsoft.com/office/powerpoint/2010/main" val="23562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History of Assessment at RCC</a:t>
            </a:r>
          </a:p>
        </p:txBody>
      </p:sp>
      <p:sp>
        <p:nvSpPr>
          <p:cNvPr id="6" name="Content Placeholder 5"/>
          <p:cNvSpPr>
            <a:spLocks noGrp="1"/>
          </p:cNvSpPr>
          <p:nvPr>
            <p:ph idx="1"/>
          </p:nvPr>
        </p:nvSpPr>
        <p:spPr/>
        <p:txBody>
          <a:bodyPr>
            <a:normAutofit fontScale="85000" lnSpcReduction="10000"/>
          </a:bodyPr>
          <a:lstStyle/>
          <a:p>
            <a:r>
              <a:rPr lang="en-US" dirty="0"/>
              <a:t>SLO Assessment 2009-2015</a:t>
            </a:r>
          </a:p>
          <a:p>
            <a:endParaRPr lang="en-US" dirty="0"/>
          </a:p>
          <a:p>
            <a:r>
              <a:rPr lang="en-US" dirty="0"/>
              <a:t>Assessment Committee has members from 19 disciplines on campus.</a:t>
            </a:r>
          </a:p>
          <a:p>
            <a:pPr marL="0" indent="0">
              <a:buNone/>
            </a:pPr>
            <a:endParaRPr lang="en-US" dirty="0"/>
          </a:p>
          <a:p>
            <a:r>
              <a:rPr lang="en-US" dirty="0"/>
              <a:t>Nursing department was the most advanced with 100% of their SLOs being assessed each year and assessment informing teaching.</a:t>
            </a:r>
          </a:p>
          <a:p>
            <a:pPr marL="0" indent="0">
              <a:buNone/>
            </a:pPr>
            <a:endParaRPr lang="en-US" dirty="0"/>
          </a:p>
          <a:p>
            <a:r>
              <a:rPr lang="en-US" dirty="0"/>
              <a:t>Other departments were at 0% of SLOs assessed with some faculty resistant  to doing assessments.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730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Formation of the PAW</a:t>
            </a:r>
          </a:p>
        </p:txBody>
      </p:sp>
      <p:sp>
        <p:nvSpPr>
          <p:cNvPr id="4" name="Content Placeholder 3"/>
          <p:cNvSpPr>
            <a:spLocks noGrp="1"/>
          </p:cNvSpPr>
          <p:nvPr>
            <p:ph idx="1"/>
          </p:nvPr>
        </p:nvSpPr>
        <p:spPr>
          <a:xfrm>
            <a:off x="838200" y="1825625"/>
            <a:ext cx="4894006" cy="4351338"/>
          </a:xfrm>
        </p:spPr>
        <p:txBody>
          <a:bodyPr/>
          <a:lstStyle/>
          <a:p>
            <a:r>
              <a:rPr lang="en-US" dirty="0"/>
              <a:t>A workgroup charged with helping faculty move into regular, sustainable program assessments.</a:t>
            </a:r>
          </a:p>
          <a:p>
            <a:r>
              <a:rPr lang="en-US" dirty="0"/>
              <a:t>Most of our first year was spent doing a SWOT analysis, developing a vision statement, and developing goals.</a:t>
            </a:r>
          </a:p>
          <a:p>
            <a:r>
              <a:rPr lang="en-US" dirty="0"/>
              <a:t>Subsequent efforts focused on accomplishing PAW’s established goals.</a:t>
            </a:r>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211" r="23979" b="5233"/>
          <a:stretch/>
        </p:blipFill>
        <p:spPr>
          <a:xfrm>
            <a:off x="6083710" y="1825625"/>
            <a:ext cx="5399185" cy="4024569"/>
          </a:xfrm>
          <a:prstGeom prst="rect">
            <a:avLst/>
          </a:prstGeom>
        </p:spPr>
      </p:pic>
    </p:spTree>
    <p:extLst>
      <p:ext uri="{BB962C8B-B14F-4D97-AF65-F5344CB8AC3E}">
        <p14:creationId xmlns:p14="http://schemas.microsoft.com/office/powerpoint/2010/main" val="359354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Goals – PAW Example</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Goal 1: </a:t>
            </a:r>
            <a:r>
              <a:rPr lang="en-US" dirty="0"/>
              <a:t>By January 1, 2017 design program assessment models using identified best practices and share them online to assist others in the design of their program assessment projects. </a:t>
            </a:r>
          </a:p>
          <a:p>
            <a:pPr marL="0" indent="0">
              <a:buNone/>
            </a:pPr>
            <a:endParaRPr lang="en-US" dirty="0"/>
          </a:p>
          <a:p>
            <a:pPr marL="0" indent="0">
              <a:buNone/>
            </a:pPr>
            <a:r>
              <a:rPr lang="en-US" b="1" dirty="0"/>
              <a:t>Goal 2: </a:t>
            </a:r>
            <a:r>
              <a:rPr lang="en-US" dirty="0"/>
              <a:t>By June 30, 2017 explore ways to help faculty see the value of program-level assessment. </a:t>
            </a:r>
          </a:p>
          <a:p>
            <a:pPr marL="0" indent="0">
              <a:buNone/>
            </a:pPr>
            <a:endParaRPr lang="en-US" dirty="0"/>
          </a:p>
          <a:p>
            <a:pPr marL="0" indent="0">
              <a:buNone/>
            </a:pPr>
            <a:r>
              <a:rPr lang="en-US" b="1" dirty="0"/>
              <a:t>Goal 3: </a:t>
            </a:r>
            <a:r>
              <a:rPr lang="en-US" dirty="0"/>
              <a:t>By June 30, 2017 develop mechanisms to increase the discussion of program learning outcomes and program-level assessment, so that conversations are documented and evidence is shared broadly across the college. </a:t>
            </a:r>
          </a:p>
        </p:txBody>
      </p:sp>
    </p:spTree>
    <p:extLst>
      <p:ext uri="{BB962C8B-B14F-4D97-AF65-F5344CB8AC3E}">
        <p14:creationId xmlns:p14="http://schemas.microsoft.com/office/powerpoint/2010/main" val="298432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Statement – PAW Example</a:t>
            </a:r>
          </a:p>
        </p:txBody>
      </p:sp>
      <p:sp>
        <p:nvSpPr>
          <p:cNvPr id="3" name="Content Placeholder 2"/>
          <p:cNvSpPr>
            <a:spLocks noGrp="1"/>
          </p:cNvSpPr>
          <p:nvPr>
            <p:ph idx="1"/>
          </p:nvPr>
        </p:nvSpPr>
        <p:spPr/>
        <p:txBody>
          <a:bodyPr>
            <a:normAutofit fontScale="85000" lnSpcReduction="20000"/>
          </a:bodyPr>
          <a:lstStyle/>
          <a:p>
            <a:pPr marL="0" indent="0">
              <a:lnSpc>
                <a:spcPct val="130000"/>
              </a:lnSpc>
              <a:buNone/>
            </a:pPr>
            <a:r>
              <a:rPr lang="en-US" dirty="0"/>
              <a:t>	</a:t>
            </a:r>
            <a:r>
              <a:rPr lang="en-US" sz="2400" dirty="0"/>
              <a:t>The purpose of the Program Assessment Workgroup (PAW) is to lead Riverside City College toward regular, sustainable, and efficient program-level assessment that maximizes the ability to evaluate and improve student learning. By June 2017, PAW will create and pilot examples of various approaches to program assessment that are adaptable and easy for faculty to use. PAW will attain these desired results by identifying best practices, attending and providing training, developing models, and sharing information broadly across the College. These assessment practices will serve full-time and part-time faculty responsible for assessing academic programs, and staff and administrators who evaluate student support programs. </a:t>
            </a:r>
          </a:p>
        </p:txBody>
      </p:sp>
    </p:spTree>
    <p:extLst>
      <p:ext uri="{BB962C8B-B14F-4D97-AF65-F5344CB8AC3E}">
        <p14:creationId xmlns:p14="http://schemas.microsoft.com/office/powerpoint/2010/main" val="27577044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1921</TotalTime>
  <Words>3690</Words>
  <Application>Microsoft Office PowerPoint</Application>
  <PresentationFormat>Widescreen</PresentationFormat>
  <Paragraphs>295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Gallery</vt:lpstr>
      <vt:lpstr>Escape!  How to Build Faculty Assessment Teams Through the Use of Escape Rooms</vt:lpstr>
      <vt:lpstr>Agenda</vt:lpstr>
      <vt:lpstr>What we hope you to take from today</vt:lpstr>
      <vt:lpstr>Denise Kruizenga-Muro</vt:lpstr>
      <vt:lpstr>Jude Whitton</vt:lpstr>
      <vt:lpstr>Background: History of Assessment at RCC</vt:lpstr>
      <vt:lpstr>Formation of the PAW</vt:lpstr>
      <vt:lpstr>SMART Goals – PAW Example</vt:lpstr>
      <vt:lpstr>Vision Statement – PAW Example</vt:lpstr>
      <vt:lpstr>Since We Were Last Here</vt:lpstr>
      <vt:lpstr>Escape Room:</vt:lpstr>
      <vt:lpstr>Escape Room Basics</vt:lpstr>
      <vt:lpstr>Escape Room Basics</vt:lpstr>
      <vt:lpstr>Escape Room Basics</vt:lpstr>
      <vt:lpstr>Escape Room Basics: Tips to execute</vt:lpstr>
      <vt:lpstr>Escape Room:</vt:lpstr>
      <vt:lpstr>Escape Room:</vt:lpstr>
      <vt:lpstr>resources</vt:lpstr>
      <vt:lpstr>questions</vt:lpstr>
    </vt:vector>
  </TitlesOfParts>
  <Company>Riverside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Engagement in Program Learning Outcomes Assessment</dc:title>
  <dc:creator>Ashby, Hayley</dc:creator>
  <cp:lastModifiedBy>Kruizenga-Muro, Denise</cp:lastModifiedBy>
  <cp:revision>117</cp:revision>
  <cp:lastPrinted>2018-01-31T13:33:07Z</cp:lastPrinted>
  <dcterms:created xsi:type="dcterms:W3CDTF">2017-01-20T20:00:26Z</dcterms:created>
  <dcterms:modified xsi:type="dcterms:W3CDTF">2018-02-08T14:40:48Z</dcterms:modified>
</cp:coreProperties>
</file>