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7" r:id="rId2"/>
    <p:sldId id="278" r:id="rId3"/>
    <p:sldId id="267" r:id="rId4"/>
    <p:sldId id="268" r:id="rId5"/>
    <p:sldId id="285" r:id="rId6"/>
    <p:sldId id="272" r:id="rId7"/>
    <p:sldId id="293" r:id="rId8"/>
    <p:sldId id="283" r:id="rId9"/>
    <p:sldId id="284" r:id="rId10"/>
    <p:sldId id="274" r:id="rId11"/>
    <p:sldId id="275" r:id="rId12"/>
    <p:sldId id="262" r:id="rId13"/>
    <p:sldId id="279" r:id="rId14"/>
    <p:sldId id="263" r:id="rId15"/>
    <p:sldId id="277" r:id="rId16"/>
    <p:sldId id="286" r:id="rId17"/>
    <p:sldId id="287" r:id="rId18"/>
    <p:sldId id="288" r:id="rId19"/>
    <p:sldId id="289" r:id="rId20"/>
    <p:sldId id="290" r:id="rId21"/>
    <p:sldId id="261" r:id="rId22"/>
    <p:sldId id="292" r:id="rId23"/>
    <p:sldId id="264" r:id="rId24"/>
    <p:sldId id="276" r:id="rId25"/>
    <p:sldId id="265" r:id="rId26"/>
    <p:sldId id="266" r:id="rId27"/>
    <p:sldId id="273"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96098"/>
  </p:normalViewPr>
  <p:slideViewPr>
    <p:cSldViewPr snapToGrid="0" snapToObjects="1">
      <p:cViewPr varScale="1">
        <p:scale>
          <a:sx n="53" d="100"/>
          <a:sy n="53" d="100"/>
        </p:scale>
        <p:origin x="48" y="156"/>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1F9473-CDB2-A242-B14F-9B74DB3987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073C0BC-CB8F-984F-846F-A9BFB0ADF8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59122EF-3A06-9141-8FEE-89B53DB2C451}" type="datetimeFigureOut">
              <a:rPr lang="en-US"/>
              <a:pPr>
                <a:defRPr/>
              </a:pPr>
              <a:t>7/8/2021</a:t>
            </a:fld>
            <a:endParaRPr lang="en-US"/>
          </a:p>
        </p:txBody>
      </p:sp>
      <p:sp>
        <p:nvSpPr>
          <p:cNvPr id="4" name="Footer Placeholder 3">
            <a:extLst>
              <a:ext uri="{FF2B5EF4-FFF2-40B4-BE49-F238E27FC236}">
                <a16:creationId xmlns:a16="http://schemas.microsoft.com/office/drawing/2014/main" id="{AE4C780E-FCFC-0141-9107-16337722A8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19D053D9-0119-8440-8A5E-55A2CACF6BD7}"/>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477A772-FF1E-B348-814E-109FA8C01066}"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A4E4A6-F142-744B-8B61-759DF28F47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E9602AF-F550-DD4B-90E2-930F822CC26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6C15E05-1770-FD4B-92C5-036841A749F4}" type="datetimeFigureOut">
              <a:rPr lang="en-US"/>
              <a:pPr>
                <a:defRPr/>
              </a:pPr>
              <a:t>7/8/2021</a:t>
            </a:fld>
            <a:endParaRPr lang="en-US"/>
          </a:p>
        </p:txBody>
      </p:sp>
      <p:sp>
        <p:nvSpPr>
          <p:cNvPr id="4" name="Slide Image Placeholder 3">
            <a:extLst>
              <a:ext uri="{FF2B5EF4-FFF2-40B4-BE49-F238E27FC236}">
                <a16:creationId xmlns:a16="http://schemas.microsoft.com/office/drawing/2014/main" id="{69372417-185E-6849-9319-E913BE84C40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D6AF744-7027-8646-AA79-D075524BC91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64A6B5-0739-EA42-8944-B71C0FB8FE8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5437BAA-9B46-EC40-BEF1-43370B60729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70DC487-BDB2-6D45-9816-97856CFFE5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370DC487-BDB2-6D45-9816-97856CFFE517}" type="slidenum">
              <a:rPr lang="en-US" altLang="en-US" smtClean="0"/>
              <a:pPr>
                <a:defRPr/>
              </a:pPr>
              <a:t>1</a:t>
            </a:fld>
            <a:endParaRPr lang="en-US" altLang="en-US"/>
          </a:p>
        </p:txBody>
      </p:sp>
    </p:spTree>
    <p:extLst>
      <p:ext uri="{BB962C8B-B14F-4D97-AF65-F5344CB8AC3E}">
        <p14:creationId xmlns:p14="http://schemas.microsoft.com/office/powerpoint/2010/main" val="117546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ASCCC Academic Academy 2020</a:t>
            </a:r>
          </a:p>
        </p:txBody>
      </p:sp>
      <p:sp>
        <p:nvSpPr>
          <p:cNvPr id="5" name="Slide Number Placeholder 4"/>
          <p:cNvSpPr>
            <a:spLocks noGrp="1"/>
          </p:cNvSpPr>
          <p:nvPr>
            <p:ph type="sldNum" sz="quarter" idx="11"/>
          </p:nvPr>
        </p:nvSpPr>
        <p:spPr/>
        <p:txBody>
          <a:bodyPr/>
          <a:lstStyle/>
          <a:p>
            <a:pPr>
              <a:defRPr/>
            </a:pPr>
            <a:fld id="{370DC487-BDB2-6D45-9816-97856CFFE517}" type="slidenum">
              <a:rPr lang="en-US" altLang="en-US" smtClean="0"/>
              <a:pPr>
                <a:defRPr/>
              </a:pPr>
              <a:t>3</a:t>
            </a:fld>
            <a:endParaRPr lang="en-US" altLang="en-US"/>
          </a:p>
        </p:txBody>
      </p:sp>
    </p:spTree>
    <p:extLst>
      <p:ext uri="{BB962C8B-B14F-4D97-AF65-F5344CB8AC3E}">
        <p14:creationId xmlns:p14="http://schemas.microsoft.com/office/powerpoint/2010/main" val="3622746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ASCCC Academic Academy 2020</a:t>
            </a:r>
          </a:p>
        </p:txBody>
      </p:sp>
      <p:sp>
        <p:nvSpPr>
          <p:cNvPr id="5" name="Slide Number Placeholder 4"/>
          <p:cNvSpPr>
            <a:spLocks noGrp="1"/>
          </p:cNvSpPr>
          <p:nvPr>
            <p:ph type="sldNum" sz="quarter" idx="11"/>
          </p:nvPr>
        </p:nvSpPr>
        <p:spPr/>
        <p:txBody>
          <a:bodyPr/>
          <a:lstStyle/>
          <a:p>
            <a:pPr>
              <a:defRPr/>
            </a:pPr>
            <a:fld id="{370DC487-BDB2-6D45-9816-97856CFFE517}" type="slidenum">
              <a:rPr lang="en-US" altLang="en-US" smtClean="0"/>
              <a:pPr>
                <a:defRPr/>
              </a:pPr>
              <a:t>4</a:t>
            </a:fld>
            <a:endParaRPr lang="en-US" altLang="en-US"/>
          </a:p>
        </p:txBody>
      </p:sp>
    </p:spTree>
    <p:extLst>
      <p:ext uri="{BB962C8B-B14F-4D97-AF65-F5344CB8AC3E}">
        <p14:creationId xmlns:p14="http://schemas.microsoft.com/office/powerpoint/2010/main" val="3607746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370DC487-BDB2-6D45-9816-97856CFFE517}" type="slidenum">
              <a:rPr lang="en-US" altLang="en-US" smtClean="0"/>
              <a:pPr>
                <a:defRPr/>
              </a:pPr>
              <a:t>14</a:t>
            </a:fld>
            <a:endParaRPr lang="en-US" altLang="en-US"/>
          </a:p>
        </p:txBody>
      </p:sp>
    </p:spTree>
    <p:extLst>
      <p:ext uri="{BB962C8B-B14F-4D97-AF65-F5344CB8AC3E}">
        <p14:creationId xmlns:p14="http://schemas.microsoft.com/office/powerpoint/2010/main" val="400891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370DC487-BDB2-6D45-9816-97856CFFE517}" type="slidenum">
              <a:rPr lang="en-US" altLang="en-US" smtClean="0"/>
              <a:pPr>
                <a:defRPr/>
              </a:pPr>
              <a:t>21</a:t>
            </a:fld>
            <a:endParaRPr lang="en-US" altLang="en-US"/>
          </a:p>
        </p:txBody>
      </p:sp>
    </p:spTree>
    <p:extLst>
      <p:ext uri="{BB962C8B-B14F-4D97-AF65-F5344CB8AC3E}">
        <p14:creationId xmlns:p14="http://schemas.microsoft.com/office/powerpoint/2010/main" val="781421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370DC487-BDB2-6D45-9816-97856CFFE517}" type="slidenum">
              <a:rPr lang="en-US" altLang="en-US" smtClean="0"/>
              <a:pPr>
                <a:defRPr/>
              </a:pPr>
              <a:t>22</a:t>
            </a:fld>
            <a:endParaRPr lang="en-US" altLang="en-US"/>
          </a:p>
        </p:txBody>
      </p:sp>
    </p:spTree>
    <p:extLst>
      <p:ext uri="{BB962C8B-B14F-4D97-AF65-F5344CB8AC3E}">
        <p14:creationId xmlns:p14="http://schemas.microsoft.com/office/powerpoint/2010/main" val="370572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chor="t">
            <a:normAutofit/>
          </a:bodyPr>
          <a:lstStyle>
            <a:lvl1pPr algn="ctr">
              <a:lnSpc>
                <a:spcPct val="100000"/>
              </a:lnSpc>
              <a:defRPr sz="4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86548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4C84B4-E136-D14D-BFCD-761AFC51B5DF}"/>
              </a:ext>
            </a:extLst>
          </p:cNvPr>
          <p:cNvSpPr/>
          <p:nvPr userDrawn="1"/>
        </p:nvSpPr>
        <p:spPr>
          <a:xfrm>
            <a:off x="0" y="0"/>
            <a:ext cx="12192000" cy="2355850"/>
          </a:xfrm>
          <a:prstGeom prst="rect">
            <a:avLst/>
          </a:prstGeom>
          <a:solidFill>
            <a:schemeClr val="tx1"/>
          </a:solidFill>
          <a:ln>
            <a:noFill/>
          </a:ln>
          <a:effectLst>
            <a:outerShdw blurRad="228600" dist="63500" dir="5400000" algn="t"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99C98BE8-0B2B-D24C-81B5-9A02A470B6A9}"/>
              </a:ext>
            </a:extLst>
          </p:cNvPr>
          <p:cNvPicPr>
            <a:picLocks noChangeAspect="1" noChangeArrowheads="1"/>
          </p:cNvPicPr>
          <p:nvPr userDrawn="1"/>
        </p:nvPicPr>
        <p:blipFill>
          <a:blip r:embed="rId2"/>
          <a:srcRect/>
          <a:stretch/>
        </p:blipFill>
        <p:spPr bwMode="auto">
          <a:xfrm rot="5400000">
            <a:off x="-12700" y="0"/>
            <a:ext cx="235426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9CCE6120-A3E7-B74A-80E4-CEE89411E7E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60319" y="403412"/>
            <a:ext cx="8793479" cy="1685768"/>
          </a:xfrm>
        </p:spPr>
        <p:txBody>
          <a:bodyPr anchor="b">
            <a:normAutofit/>
          </a:bodyPr>
          <a:lstStyle>
            <a:lvl1pPr algn="l">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6A5332E9-7068-6643-982F-DACEF72F70AF}"/>
              </a:ext>
            </a:extLst>
          </p:cNvPr>
          <p:cNvSpPr>
            <a:spLocks noGrp="1"/>
          </p:cNvSpPr>
          <p:nvPr>
            <p:ph type="sldNum" sz="quarter" idx="10"/>
          </p:nvPr>
        </p:nvSpPr>
        <p:spPr/>
        <p:txBody>
          <a:bodyPr/>
          <a:lstStyle>
            <a:lvl1pPr>
              <a:defRPr/>
            </a:lvl1pPr>
          </a:lstStyle>
          <a:p>
            <a:pPr>
              <a:defRPr/>
            </a:pPr>
            <a:fld id="{216EA7D2-791D-1446-935B-01E569172531}" type="slidenum">
              <a:rPr lang="en-US"/>
              <a:pPr>
                <a:defRPr/>
              </a:pPr>
              <a:t>‹#›</a:t>
            </a:fld>
            <a:endParaRPr lang="en-US" dirty="0"/>
          </a:p>
        </p:txBody>
      </p:sp>
    </p:spTree>
    <p:extLst>
      <p:ext uri="{BB962C8B-B14F-4D97-AF65-F5344CB8AC3E}">
        <p14:creationId xmlns:p14="http://schemas.microsoft.com/office/powerpoint/2010/main" val="84303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28AB4D-DA98-7649-B789-EC85DB00435A}"/>
              </a:ext>
            </a:extLst>
          </p:cNvPr>
          <p:cNvSpPr/>
          <p:nvPr userDrawn="1"/>
        </p:nvSpPr>
        <p:spPr>
          <a:xfrm>
            <a:off x="0" y="0"/>
            <a:ext cx="927100" cy="6858000"/>
          </a:xfrm>
          <a:prstGeom prst="rect">
            <a:avLst/>
          </a:prstGeom>
          <a:solidFill>
            <a:schemeClr val="tx1"/>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7" name="Picture 5">
            <a:extLst>
              <a:ext uri="{FF2B5EF4-FFF2-40B4-BE49-F238E27FC236}">
                <a16:creationId xmlns:a16="http://schemas.microsoft.com/office/drawing/2014/main" id="{3114CFDB-7B1C-3F48-8AF7-573266356B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accent4"/>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C1EF1C64-37B0-294D-9662-A1C96B0D6519}"/>
              </a:ext>
            </a:extLst>
          </p:cNvPr>
          <p:cNvSpPr>
            <a:spLocks noGrp="1"/>
          </p:cNvSpPr>
          <p:nvPr>
            <p:ph type="sldNum" sz="quarter" idx="10"/>
          </p:nvPr>
        </p:nvSpPr>
        <p:spPr/>
        <p:txBody>
          <a:bodyPr/>
          <a:lstStyle>
            <a:lvl1pPr>
              <a:defRPr/>
            </a:lvl1pPr>
          </a:lstStyle>
          <a:p>
            <a:pPr>
              <a:defRPr/>
            </a:pPr>
            <a:fld id="{90D309FC-E684-5941-A7D8-0617C9E0A3D1}" type="slidenum">
              <a:rPr lang="en-US" altLang="en-US"/>
              <a:pPr>
                <a:defRPr/>
              </a:pPr>
              <a:t>‹#›</a:t>
            </a:fld>
            <a:endParaRPr lang="en-US" altLang="en-US"/>
          </a:p>
        </p:txBody>
      </p:sp>
    </p:spTree>
    <p:extLst>
      <p:ext uri="{BB962C8B-B14F-4D97-AF65-F5344CB8AC3E}">
        <p14:creationId xmlns:p14="http://schemas.microsoft.com/office/powerpoint/2010/main" val="38954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75EC23-81C3-3D4D-87BE-03A97D42A170}"/>
              </a:ext>
            </a:extLst>
          </p:cNvPr>
          <p:cNvSpPr/>
          <p:nvPr userDrawn="1"/>
        </p:nvSpPr>
        <p:spPr>
          <a:xfrm>
            <a:off x="0" y="0"/>
            <a:ext cx="927100" cy="6858000"/>
          </a:xfrm>
          <a:prstGeom prst="rect">
            <a:avLst/>
          </a:prstGeom>
          <a:solidFill>
            <a:schemeClr val="tx1"/>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98B0BE87-2F8B-EE4C-9328-41229F20D0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accent4"/>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BF2DB33E-45E1-3441-A125-F0E1D95DFC28}"/>
              </a:ext>
            </a:extLst>
          </p:cNvPr>
          <p:cNvSpPr>
            <a:spLocks noGrp="1"/>
          </p:cNvSpPr>
          <p:nvPr>
            <p:ph type="sldNum" sz="quarter" idx="10"/>
          </p:nvPr>
        </p:nvSpPr>
        <p:spPr/>
        <p:txBody>
          <a:bodyPr/>
          <a:lstStyle>
            <a:lvl1pPr>
              <a:defRPr/>
            </a:lvl1pPr>
          </a:lstStyle>
          <a:p>
            <a:pPr>
              <a:defRPr/>
            </a:pPr>
            <a:fld id="{BF3ADA36-3A7E-9B49-A772-18572EEB4566}" type="slidenum">
              <a:rPr lang="en-US" altLang="en-US"/>
              <a:pPr>
                <a:defRPr/>
              </a:pPr>
              <a:t>‹#›</a:t>
            </a:fld>
            <a:endParaRPr lang="en-US" altLang="en-US"/>
          </a:p>
        </p:txBody>
      </p:sp>
    </p:spTree>
    <p:extLst>
      <p:ext uri="{BB962C8B-B14F-4D97-AF65-F5344CB8AC3E}">
        <p14:creationId xmlns:p14="http://schemas.microsoft.com/office/powerpoint/2010/main" val="60311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457757B5-4737-5F4E-8377-CA27BE1786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13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23234471-3ECA-6C4E-A7C9-5CB6CB33D00E}"/>
              </a:ext>
            </a:extLst>
          </p:cNvPr>
          <p:cNvSpPr>
            <a:spLocks noGrp="1"/>
          </p:cNvSpPr>
          <p:nvPr>
            <p:ph type="sldNum" sz="quarter" idx="10"/>
          </p:nvPr>
        </p:nvSpPr>
        <p:spPr>
          <a:xfrm>
            <a:off x="10298113" y="6356350"/>
            <a:ext cx="1055687" cy="365125"/>
          </a:xfrm>
        </p:spPr>
        <p:txBody>
          <a:bodyPr/>
          <a:lstStyle>
            <a:lvl1pPr>
              <a:defRPr/>
            </a:lvl1pPr>
          </a:lstStyle>
          <a:p>
            <a:pPr>
              <a:defRPr/>
            </a:pPr>
            <a:fld id="{B476066F-DB51-BE42-A60B-06DAE2942EC1}" type="slidenum">
              <a:rPr lang="en-US" altLang="en-US"/>
              <a:pPr>
                <a:defRPr/>
              </a:pPr>
              <a:t>‹#›</a:t>
            </a:fld>
            <a:endParaRPr lang="en-US" altLang="en-US"/>
          </a:p>
        </p:txBody>
      </p:sp>
    </p:spTree>
    <p:extLst>
      <p:ext uri="{BB962C8B-B14F-4D97-AF65-F5344CB8AC3E}">
        <p14:creationId xmlns:p14="http://schemas.microsoft.com/office/powerpoint/2010/main" val="2039549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19A38D-6D75-2B4F-98B4-57364A92C02F}"/>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4F6BD75E-9AF0-904A-A3D6-F506897C15C2}"/>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29EA61E8-B75B-B74B-87CB-4B8D9381DBCB}"/>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9ED82E19-CF53-804B-BF6B-B4883B61AD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Lst>
  <p:hf hdr="0" dt="0"/>
  <p:txStyles>
    <p:titleStyle>
      <a:lvl1pPr algn="l" rtl="0" eaLnBrk="1" fontAlgn="base" hangingPunct="1">
        <a:lnSpc>
          <a:spcPct val="90000"/>
        </a:lnSpc>
        <a:spcBef>
          <a:spcPct val="0"/>
        </a:spcBef>
        <a:spcAft>
          <a:spcPct val="0"/>
        </a:spcAft>
        <a:defRPr sz="4400" kern="1200">
          <a:solidFill>
            <a:schemeClr val="accent4"/>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ccco.edu/About-Us/Chancellors-Office/Divisions/Educational-Services-and-Support/What-we-do/Curriculum-and-Instruction-Unit/California-Community-College-Curriculum-Committe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ovt.westlaw.com/calregs/Document/I438FA5CEBFDC4CF29F4AFAB4DCC92743?viewType=FullText&amp;originationContext=documenttoc&amp;transitionType=CategoryPageItem&amp;contextData=(sc.Default)&amp;bhcp=1" TargetMode="External"/><Relationship Id="rId2" Type="http://schemas.openxmlformats.org/officeDocument/2006/relationships/hyperlink" Target="https://govt.westlaw.com/calregs/Document/IEE7F670D5AAE46E4B27852DFC5CF02C4?viewType=FullText&amp;originationContext=documenttoc&amp;transitionType=CategoryPageItem&amp;contextData=(sc.Defaul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ereese@vcccd.edu" TargetMode="External"/><Relationship Id="rId2" Type="http://schemas.openxmlformats.org/officeDocument/2006/relationships/hyperlink" Target="mailto:daarkl@lav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ccco.edu/About-Us/Chancellors-Office/Divisions/Educational-Services-and-Support/What-we-do/Curriculum-and-Instruction-Un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FEF5590-87FD-C344-BCEF-789F88CD639F}"/>
              </a:ext>
            </a:extLst>
          </p:cNvPr>
          <p:cNvSpPr>
            <a:spLocks noGrp="1" noChangeArrowheads="1"/>
          </p:cNvSpPr>
          <p:nvPr>
            <p:ph type="title"/>
          </p:nvPr>
        </p:nvSpPr>
        <p:spPr>
          <a:xfrm>
            <a:off x="958850" y="4683125"/>
            <a:ext cx="10433050" cy="1736725"/>
          </a:xfrm>
        </p:spPr>
        <p:txBody>
          <a:bodyPr>
            <a:normAutofit fontScale="90000"/>
          </a:bodyPr>
          <a:lstStyle/>
          <a:p>
            <a:r>
              <a:rPr lang="en-US" altLang="en-US" dirty="0"/>
              <a:t>PCAH</a:t>
            </a:r>
            <a:br>
              <a:rPr lang="en-US" altLang="en-US" dirty="0"/>
            </a:br>
            <a:r>
              <a:rPr lang="en-US" altLang="en-US" sz="2700" dirty="0"/>
              <a:t>Karen Daar 5C Co-Chair, Los Angeles Valley College VPAA</a:t>
            </a:r>
            <a:br>
              <a:rPr lang="en-US" altLang="en-US" sz="2700" dirty="0"/>
            </a:br>
            <a:r>
              <a:rPr lang="en-US" altLang="en-US" sz="2700" dirty="0"/>
              <a:t>Erik Reese, 5C, Moorpark College</a:t>
            </a:r>
            <a:br>
              <a:rPr lang="en-US" altLang="en-US" dirty="0"/>
            </a:b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0CD79-A32F-42E1-90A8-3CD55F13CA4A}"/>
              </a:ext>
            </a:extLst>
          </p:cNvPr>
          <p:cNvSpPr>
            <a:spLocks noGrp="1"/>
          </p:cNvSpPr>
          <p:nvPr>
            <p:ph type="title"/>
          </p:nvPr>
        </p:nvSpPr>
        <p:spPr/>
        <p:txBody>
          <a:bodyPr/>
          <a:lstStyle/>
          <a:p>
            <a:r>
              <a:rPr lang="en-US"/>
              <a:t>Recent PCAH </a:t>
            </a:r>
            <a:r>
              <a:rPr lang="en-US" dirty="0"/>
              <a:t>History</a:t>
            </a:r>
          </a:p>
        </p:txBody>
      </p:sp>
      <p:sp>
        <p:nvSpPr>
          <p:cNvPr id="3" name="Content Placeholder 2">
            <a:extLst>
              <a:ext uri="{FF2B5EF4-FFF2-40B4-BE49-F238E27FC236}">
                <a16:creationId xmlns:a16="http://schemas.microsoft.com/office/drawing/2014/main" id="{56A35878-0174-42D5-AE43-0B463512A5C9}"/>
              </a:ext>
            </a:extLst>
          </p:cNvPr>
          <p:cNvSpPr>
            <a:spLocks noGrp="1"/>
          </p:cNvSpPr>
          <p:nvPr>
            <p:ph idx="1"/>
          </p:nvPr>
        </p:nvSpPr>
        <p:spPr/>
        <p:txBody>
          <a:bodyPr/>
          <a:lstStyle/>
          <a:p>
            <a:pPr marL="342900" indent="-342900">
              <a:buFont typeface="Arial" panose="020B0604020202020204" pitchFamily="34" charset="0"/>
              <a:buChar char="•"/>
            </a:pPr>
            <a:r>
              <a:rPr lang="en-US" dirty="0"/>
              <a:t>Became a monolithic document extending into many areas</a:t>
            </a:r>
          </a:p>
          <a:p>
            <a:pPr marL="342900" indent="-342900">
              <a:buFont typeface="Arial" panose="020B0604020202020204" pitchFamily="34" charset="0"/>
              <a:buChar char="•"/>
            </a:pPr>
            <a:r>
              <a:rPr lang="en-US" dirty="0"/>
              <a:t>Raised concern because PCAH has the force of law</a:t>
            </a:r>
          </a:p>
          <a:p>
            <a:pPr marL="342900" indent="-342900">
              <a:buFont typeface="Arial" panose="020B0604020202020204" pitchFamily="34" charset="0"/>
              <a:buChar char="•"/>
            </a:pPr>
            <a:r>
              <a:rPr lang="en-US" dirty="0"/>
              <a:t>Streamlined version created, splitting off technical pieces</a:t>
            </a:r>
          </a:p>
          <a:p>
            <a:pPr marL="342900" indent="-342900">
              <a:buFont typeface="Arial" panose="020B0604020202020204" pitchFamily="34" charset="0"/>
              <a:buChar char="•"/>
            </a:pPr>
            <a:r>
              <a:rPr lang="en-US" dirty="0"/>
              <a:t>Largely guidelines for legal compliance of curriculum</a:t>
            </a:r>
          </a:p>
        </p:txBody>
      </p:sp>
      <p:sp>
        <p:nvSpPr>
          <p:cNvPr id="4" name="Slide Number Placeholder 3">
            <a:extLst>
              <a:ext uri="{FF2B5EF4-FFF2-40B4-BE49-F238E27FC236}">
                <a16:creationId xmlns:a16="http://schemas.microsoft.com/office/drawing/2014/main" id="{E4FB3B07-69B6-4646-98B1-E25330AAF32D}"/>
              </a:ext>
            </a:extLst>
          </p:cNvPr>
          <p:cNvSpPr>
            <a:spLocks noGrp="1"/>
          </p:cNvSpPr>
          <p:nvPr>
            <p:ph type="sldNum" sz="quarter" idx="10"/>
          </p:nvPr>
        </p:nvSpPr>
        <p:spPr/>
        <p:txBody>
          <a:bodyPr/>
          <a:lstStyle/>
          <a:p>
            <a:pPr>
              <a:defRPr/>
            </a:pPr>
            <a:fld id="{216EA7D2-791D-1446-935B-01E569172531}" type="slidenum">
              <a:rPr lang="en-US" smtClean="0"/>
              <a:pPr>
                <a:defRPr/>
              </a:pPr>
              <a:t>10</a:t>
            </a:fld>
            <a:endParaRPr lang="en-US" dirty="0"/>
          </a:p>
        </p:txBody>
      </p:sp>
    </p:spTree>
    <p:extLst>
      <p:ext uri="{BB962C8B-B14F-4D97-AF65-F5344CB8AC3E}">
        <p14:creationId xmlns:p14="http://schemas.microsoft.com/office/powerpoint/2010/main" val="391432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E587-8C40-495D-84A4-37C8FA165087}"/>
              </a:ext>
            </a:extLst>
          </p:cNvPr>
          <p:cNvSpPr>
            <a:spLocks noGrp="1"/>
          </p:cNvSpPr>
          <p:nvPr>
            <p:ph type="title"/>
          </p:nvPr>
        </p:nvSpPr>
        <p:spPr/>
        <p:txBody>
          <a:bodyPr/>
          <a:lstStyle/>
          <a:p>
            <a:r>
              <a:rPr lang="en-US" dirty="0"/>
              <a:t>Technical Manual</a:t>
            </a:r>
          </a:p>
        </p:txBody>
      </p:sp>
      <p:sp>
        <p:nvSpPr>
          <p:cNvPr id="3" name="Content Placeholder 2">
            <a:extLst>
              <a:ext uri="{FF2B5EF4-FFF2-40B4-BE49-F238E27FC236}">
                <a16:creationId xmlns:a16="http://schemas.microsoft.com/office/drawing/2014/main" id="{DEEC9496-B378-4591-A6DE-91089DEA0B64}"/>
              </a:ext>
            </a:extLst>
          </p:cNvPr>
          <p:cNvSpPr>
            <a:spLocks noGrp="1"/>
          </p:cNvSpPr>
          <p:nvPr>
            <p:ph idx="1"/>
          </p:nvPr>
        </p:nvSpPr>
        <p:spPr/>
        <p:txBody>
          <a:bodyPr/>
          <a:lstStyle/>
          <a:p>
            <a:pPr marL="342900" indent="-342900">
              <a:buFont typeface="Arial" panose="020B0604020202020204" pitchFamily="34" charset="0"/>
              <a:buChar char="•"/>
            </a:pPr>
            <a:r>
              <a:rPr lang="en-US" dirty="0"/>
              <a:t>Companion to the PCAH initially drafted in 2016</a:t>
            </a:r>
          </a:p>
          <a:p>
            <a:pPr marL="342900" indent="-342900">
              <a:buFont typeface="Arial" panose="020B0604020202020204" pitchFamily="34" charset="0"/>
              <a:buChar char="•"/>
            </a:pPr>
            <a:r>
              <a:rPr lang="en-US" dirty="0"/>
              <a:t>Mechanics of submission to Chancellor’s Office Curriculum Inventory for approval/chaptering</a:t>
            </a:r>
          </a:p>
          <a:p>
            <a:pPr marL="342900" indent="-342900">
              <a:buFont typeface="Arial" panose="020B0604020202020204" pitchFamily="34" charset="0"/>
              <a:buChar char="•"/>
            </a:pPr>
            <a:r>
              <a:rPr lang="en-US" dirty="0"/>
              <a:t>Requested by the field</a:t>
            </a:r>
          </a:p>
          <a:p>
            <a:pPr marL="342900" indent="-342900">
              <a:buFont typeface="Arial" panose="020B0604020202020204" pitchFamily="34" charset="0"/>
              <a:buChar char="•"/>
            </a:pPr>
            <a:r>
              <a:rPr lang="en-US" dirty="0"/>
              <a:t>5C prioritized finishing the technical manual</a:t>
            </a:r>
          </a:p>
          <a:p>
            <a:pPr marL="1028700" lvl="1" indent="-342900"/>
            <a:r>
              <a:rPr lang="en-US" dirty="0"/>
              <a:t>5C workgroup provided input on draft</a:t>
            </a:r>
          </a:p>
          <a:p>
            <a:pPr marL="1028700" lvl="1" indent="-342900"/>
            <a:r>
              <a:rPr lang="en-US" dirty="0"/>
              <a:t>Requires expertise from Chancellor’s office to complete</a:t>
            </a:r>
          </a:p>
          <a:p>
            <a:pPr marL="342900" indent="-342900">
              <a:buFont typeface="Arial" panose="020B0604020202020204" pitchFamily="34" charset="0"/>
              <a:buChar char="•"/>
            </a:pPr>
            <a:r>
              <a:rPr lang="en-US" dirty="0"/>
              <a:t>Commitment from Chancellor’s Office to complete this manual</a:t>
            </a:r>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F972240-3CF8-4093-85DD-10C3F0BE932C}"/>
              </a:ext>
            </a:extLst>
          </p:cNvPr>
          <p:cNvSpPr>
            <a:spLocks noGrp="1"/>
          </p:cNvSpPr>
          <p:nvPr>
            <p:ph type="sldNum" sz="quarter" idx="10"/>
          </p:nvPr>
        </p:nvSpPr>
        <p:spPr/>
        <p:txBody>
          <a:bodyPr/>
          <a:lstStyle/>
          <a:p>
            <a:pPr>
              <a:defRPr/>
            </a:pPr>
            <a:fld id="{216EA7D2-791D-1446-935B-01E569172531}" type="slidenum">
              <a:rPr lang="en-US" smtClean="0"/>
              <a:pPr>
                <a:defRPr/>
              </a:pPr>
              <a:t>11</a:t>
            </a:fld>
            <a:endParaRPr lang="en-US" dirty="0"/>
          </a:p>
        </p:txBody>
      </p:sp>
    </p:spTree>
    <p:extLst>
      <p:ext uri="{BB962C8B-B14F-4D97-AF65-F5344CB8AC3E}">
        <p14:creationId xmlns:p14="http://schemas.microsoft.com/office/powerpoint/2010/main" val="420822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1CD1-EDCA-446B-967B-C5641F4A4F96}"/>
              </a:ext>
            </a:extLst>
          </p:cNvPr>
          <p:cNvSpPr>
            <a:spLocks noGrp="1"/>
          </p:cNvSpPr>
          <p:nvPr>
            <p:ph type="title"/>
          </p:nvPr>
        </p:nvSpPr>
        <p:spPr/>
        <p:txBody>
          <a:bodyPr/>
          <a:lstStyle/>
          <a:p>
            <a:r>
              <a:rPr lang="en-US" dirty="0"/>
              <a:t>Repository Resources</a:t>
            </a:r>
          </a:p>
        </p:txBody>
      </p:sp>
      <p:sp>
        <p:nvSpPr>
          <p:cNvPr id="3" name="Content Placeholder 2">
            <a:extLst>
              <a:ext uri="{FF2B5EF4-FFF2-40B4-BE49-F238E27FC236}">
                <a16:creationId xmlns:a16="http://schemas.microsoft.com/office/drawing/2014/main" id="{1805C633-A39E-4697-AA82-7ABFB81D77B8}"/>
              </a:ext>
            </a:extLst>
          </p:cNvPr>
          <p:cNvSpPr>
            <a:spLocks noGrp="1"/>
          </p:cNvSpPr>
          <p:nvPr>
            <p:ph idx="1"/>
          </p:nvPr>
        </p:nvSpPr>
        <p:spPr/>
        <p:txBody>
          <a:bodyPr/>
          <a:lstStyle/>
          <a:p>
            <a:pPr marL="342900" indent="-342900">
              <a:buFont typeface="Arial" panose="020B0604020202020204" pitchFamily="34" charset="0"/>
              <a:buChar char="•"/>
            </a:pPr>
            <a:r>
              <a:rPr lang="en-US" dirty="0"/>
              <a:t>Where can you find in one place all guidance from the Chancellor’s Office, ASCCC and more as related to curriculum?</a:t>
            </a:r>
          </a:p>
          <a:p>
            <a:pPr marL="342900" indent="-342900">
              <a:buFont typeface="Arial" panose="020B0604020202020204" pitchFamily="34" charset="0"/>
              <a:buChar char="•"/>
            </a:pPr>
            <a:r>
              <a:rPr lang="en-US" dirty="0"/>
              <a:t>Link on the 5C webpage to other webpages and/or documents?</a:t>
            </a:r>
          </a:p>
          <a:p>
            <a:pPr marL="342900" indent="-342900">
              <a:buFont typeface="Arial" panose="020B0604020202020204" pitchFamily="34" charset="0"/>
              <a:buChar char="•"/>
            </a:pPr>
            <a:r>
              <a:rPr lang="en-US" dirty="0"/>
              <a:t>What are you looking for that would be helpful to have in the “Repository”?</a:t>
            </a:r>
          </a:p>
        </p:txBody>
      </p:sp>
      <p:sp>
        <p:nvSpPr>
          <p:cNvPr id="4" name="Slide Number Placeholder 3">
            <a:extLst>
              <a:ext uri="{FF2B5EF4-FFF2-40B4-BE49-F238E27FC236}">
                <a16:creationId xmlns:a16="http://schemas.microsoft.com/office/drawing/2014/main" id="{CC36B043-5D60-4845-8637-A39FE8C12094}"/>
              </a:ext>
            </a:extLst>
          </p:cNvPr>
          <p:cNvSpPr>
            <a:spLocks noGrp="1"/>
          </p:cNvSpPr>
          <p:nvPr>
            <p:ph type="sldNum" sz="quarter" idx="10"/>
          </p:nvPr>
        </p:nvSpPr>
        <p:spPr/>
        <p:txBody>
          <a:bodyPr/>
          <a:lstStyle/>
          <a:p>
            <a:pPr>
              <a:defRPr/>
            </a:pPr>
            <a:fld id="{216EA7D2-791D-1446-935B-01E569172531}" type="slidenum">
              <a:rPr lang="en-US" smtClean="0"/>
              <a:pPr>
                <a:defRPr/>
              </a:pPr>
              <a:t>12</a:t>
            </a:fld>
            <a:endParaRPr lang="en-US" dirty="0"/>
          </a:p>
        </p:txBody>
      </p:sp>
    </p:spTree>
    <p:extLst>
      <p:ext uri="{BB962C8B-B14F-4D97-AF65-F5344CB8AC3E}">
        <p14:creationId xmlns:p14="http://schemas.microsoft.com/office/powerpoint/2010/main" val="1321976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59F65-7302-4808-A7EE-82CF4AA3AF39}"/>
              </a:ext>
            </a:extLst>
          </p:cNvPr>
          <p:cNvSpPr>
            <a:spLocks noGrp="1"/>
          </p:cNvSpPr>
          <p:nvPr>
            <p:ph type="title"/>
          </p:nvPr>
        </p:nvSpPr>
        <p:spPr/>
        <p:txBody>
          <a:bodyPr/>
          <a:lstStyle/>
          <a:p>
            <a:r>
              <a:rPr lang="en-US" dirty="0"/>
              <a:t>5C Website is Live!</a:t>
            </a:r>
          </a:p>
        </p:txBody>
      </p:sp>
      <p:sp>
        <p:nvSpPr>
          <p:cNvPr id="3" name="Content Placeholder 2">
            <a:extLst>
              <a:ext uri="{FF2B5EF4-FFF2-40B4-BE49-F238E27FC236}">
                <a16:creationId xmlns:a16="http://schemas.microsoft.com/office/drawing/2014/main" id="{AB481A92-8AD5-4BE4-8E95-EAF59D6C4825}"/>
              </a:ext>
            </a:extLst>
          </p:cNvPr>
          <p:cNvSpPr>
            <a:spLocks noGrp="1"/>
          </p:cNvSpPr>
          <p:nvPr>
            <p:ph idx="1"/>
          </p:nvPr>
        </p:nvSpPr>
        <p:spPr/>
        <p:txBody>
          <a:bodyPr/>
          <a:lstStyle/>
          <a:p>
            <a:pPr marL="342900" indent="-342900">
              <a:buFont typeface="Arial" panose="020B0604020202020204" pitchFamily="34" charset="0"/>
              <a:buChar char="•"/>
            </a:pPr>
            <a:r>
              <a:rPr lang="en-US" dirty="0">
                <a:hlinkClick r:id="rId2"/>
              </a:rPr>
              <a:t>5C Website</a:t>
            </a:r>
            <a:r>
              <a:rPr lang="en-US" dirty="0"/>
              <a:t> tour</a:t>
            </a:r>
          </a:p>
          <a:p>
            <a:pPr marL="342900" indent="-342900">
              <a:buFont typeface="Arial" panose="020B0604020202020204" pitchFamily="34" charset="0"/>
              <a:buChar char="•"/>
            </a:pPr>
            <a:r>
              <a:rPr lang="en-US" dirty="0"/>
              <a:t>Resources tab on right</a:t>
            </a:r>
          </a:p>
          <a:p>
            <a:pPr marL="342900" indent="-342900">
              <a:buFont typeface="Arial" panose="020B0604020202020204" pitchFamily="34" charset="0"/>
              <a:buChar char="•"/>
            </a:pPr>
            <a:r>
              <a:rPr lang="en-US" dirty="0"/>
              <a:t>What else would be useful?</a:t>
            </a:r>
          </a:p>
        </p:txBody>
      </p:sp>
      <p:sp>
        <p:nvSpPr>
          <p:cNvPr id="4" name="Slide Number Placeholder 3">
            <a:extLst>
              <a:ext uri="{FF2B5EF4-FFF2-40B4-BE49-F238E27FC236}">
                <a16:creationId xmlns:a16="http://schemas.microsoft.com/office/drawing/2014/main" id="{1A014454-DC72-49D2-8F48-31A07268208B}"/>
              </a:ext>
            </a:extLst>
          </p:cNvPr>
          <p:cNvSpPr>
            <a:spLocks noGrp="1"/>
          </p:cNvSpPr>
          <p:nvPr>
            <p:ph type="sldNum" sz="quarter" idx="10"/>
          </p:nvPr>
        </p:nvSpPr>
        <p:spPr/>
        <p:txBody>
          <a:bodyPr/>
          <a:lstStyle/>
          <a:p>
            <a:pPr>
              <a:defRPr/>
            </a:pPr>
            <a:fld id="{216EA7D2-791D-1446-935B-01E569172531}" type="slidenum">
              <a:rPr lang="en-US" smtClean="0"/>
              <a:pPr>
                <a:defRPr/>
              </a:pPr>
              <a:t>13</a:t>
            </a:fld>
            <a:endParaRPr lang="en-US" dirty="0"/>
          </a:p>
        </p:txBody>
      </p:sp>
    </p:spTree>
    <p:extLst>
      <p:ext uri="{BB962C8B-B14F-4D97-AF65-F5344CB8AC3E}">
        <p14:creationId xmlns:p14="http://schemas.microsoft.com/office/powerpoint/2010/main" val="411316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4865-D5DE-4B95-A9F6-1A0D890389C9}"/>
              </a:ext>
            </a:extLst>
          </p:cNvPr>
          <p:cNvSpPr>
            <a:spLocks noGrp="1"/>
          </p:cNvSpPr>
          <p:nvPr>
            <p:ph type="title"/>
          </p:nvPr>
        </p:nvSpPr>
        <p:spPr/>
        <p:txBody>
          <a:bodyPr/>
          <a:lstStyle/>
          <a:p>
            <a:r>
              <a:rPr lang="en-US" dirty="0"/>
              <a:t>Proposed Annual Process for Future PCAH Revisions</a:t>
            </a:r>
          </a:p>
        </p:txBody>
      </p:sp>
      <p:sp>
        <p:nvSpPr>
          <p:cNvPr id="3" name="Content Placeholder 2">
            <a:extLst>
              <a:ext uri="{FF2B5EF4-FFF2-40B4-BE49-F238E27FC236}">
                <a16:creationId xmlns:a16="http://schemas.microsoft.com/office/drawing/2014/main" id="{81A229AD-73D2-447F-8DE0-A3E8A6E774D2}"/>
              </a:ext>
            </a:extLst>
          </p:cNvPr>
          <p:cNvSpPr>
            <a:spLocks noGrp="1"/>
          </p:cNvSpPr>
          <p:nvPr>
            <p:ph idx="1"/>
          </p:nvPr>
        </p:nvSpPr>
        <p:spPr/>
        <p:txBody>
          <a:bodyPr/>
          <a:lstStyle/>
          <a:p>
            <a:pPr marL="342900" indent="-342900">
              <a:buFont typeface="Arial" panose="020B0604020202020204" pitchFamily="34" charset="0"/>
              <a:buChar char="•"/>
            </a:pPr>
            <a:r>
              <a:rPr lang="en-US" dirty="0"/>
              <a:t>CO with legal council presents to 5C a summary of all Title 5 and CB Codes changes, etc. from last PCAH publication.</a:t>
            </a:r>
          </a:p>
          <a:p>
            <a:pPr marL="342900" indent="-342900">
              <a:buFont typeface="Arial" panose="020B0604020202020204" pitchFamily="34" charset="0"/>
              <a:buChar char="•"/>
            </a:pPr>
            <a:r>
              <a:rPr lang="en-US" dirty="0"/>
              <a:t>5C recommends if changes during the year are significant enough to warrant a formal PCAH update.</a:t>
            </a:r>
          </a:p>
          <a:p>
            <a:pPr marL="342900" indent="-342900">
              <a:buFont typeface="Arial" panose="020B0604020202020204" pitchFamily="34" charset="0"/>
              <a:buChar char="•"/>
            </a:pPr>
            <a:r>
              <a:rPr lang="en-US" dirty="0"/>
              <a:t>If recommended by 5C, CO staff incorporates as needed and presents draft to 5C for approval.</a:t>
            </a:r>
          </a:p>
          <a:p>
            <a:pPr marL="342900" indent="-342900">
              <a:buFont typeface="Arial" panose="020B0604020202020204" pitchFamily="34" charset="0"/>
              <a:buChar char="•"/>
            </a:pPr>
            <a:r>
              <a:rPr lang="en-US" dirty="0"/>
              <a:t>CO presents updated draft to Board of Governors.</a:t>
            </a:r>
          </a:p>
          <a:p>
            <a:pPr marL="342900" indent="-342900">
              <a:buFont typeface="Arial" panose="020B0604020202020204" pitchFamily="34" charset="0"/>
              <a:buChar char="•"/>
            </a:pPr>
            <a:r>
              <a:rPr lang="en-US" dirty="0"/>
              <a:t>Next edition expected to be published in 2022.</a:t>
            </a:r>
          </a:p>
        </p:txBody>
      </p:sp>
      <p:sp>
        <p:nvSpPr>
          <p:cNvPr id="4" name="Slide Number Placeholder 3">
            <a:extLst>
              <a:ext uri="{FF2B5EF4-FFF2-40B4-BE49-F238E27FC236}">
                <a16:creationId xmlns:a16="http://schemas.microsoft.com/office/drawing/2014/main" id="{09AB7719-40EE-4CBB-9D5B-6FD2AD0527B7}"/>
              </a:ext>
            </a:extLst>
          </p:cNvPr>
          <p:cNvSpPr>
            <a:spLocks noGrp="1"/>
          </p:cNvSpPr>
          <p:nvPr>
            <p:ph type="sldNum" sz="quarter" idx="10"/>
          </p:nvPr>
        </p:nvSpPr>
        <p:spPr/>
        <p:txBody>
          <a:bodyPr/>
          <a:lstStyle/>
          <a:p>
            <a:pPr>
              <a:defRPr/>
            </a:pPr>
            <a:fld id="{216EA7D2-791D-1446-935B-01E569172531}" type="slidenum">
              <a:rPr lang="en-US" smtClean="0"/>
              <a:pPr>
                <a:defRPr/>
              </a:pPr>
              <a:t>14</a:t>
            </a:fld>
            <a:endParaRPr lang="en-US" dirty="0"/>
          </a:p>
        </p:txBody>
      </p:sp>
    </p:spTree>
    <p:extLst>
      <p:ext uri="{BB962C8B-B14F-4D97-AF65-F5344CB8AC3E}">
        <p14:creationId xmlns:p14="http://schemas.microsoft.com/office/powerpoint/2010/main" val="388779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5454-1698-4032-8E98-6E93359E9494}"/>
              </a:ext>
            </a:extLst>
          </p:cNvPr>
          <p:cNvSpPr>
            <a:spLocks noGrp="1"/>
          </p:cNvSpPr>
          <p:nvPr>
            <p:ph type="title"/>
          </p:nvPr>
        </p:nvSpPr>
        <p:spPr/>
        <p:txBody>
          <a:bodyPr/>
          <a:lstStyle/>
          <a:p>
            <a:r>
              <a:rPr lang="en-US" dirty="0"/>
              <a:t>Diversity, Equity, Inclusion, and Anti-Racism</a:t>
            </a:r>
          </a:p>
        </p:txBody>
      </p:sp>
      <p:sp>
        <p:nvSpPr>
          <p:cNvPr id="3" name="Content Placeholder 2">
            <a:extLst>
              <a:ext uri="{FF2B5EF4-FFF2-40B4-BE49-F238E27FC236}">
                <a16:creationId xmlns:a16="http://schemas.microsoft.com/office/drawing/2014/main" id="{FA817602-680E-479A-8EBD-B82D9179F467}"/>
              </a:ext>
            </a:extLst>
          </p:cNvPr>
          <p:cNvSpPr>
            <a:spLocks noGrp="1"/>
          </p:cNvSpPr>
          <p:nvPr>
            <p:ph idx="1"/>
          </p:nvPr>
        </p:nvSpPr>
        <p:spPr/>
        <p:txBody>
          <a:bodyPr/>
          <a:lstStyle/>
          <a:p>
            <a:pPr marL="342900" indent="-342900">
              <a:buFont typeface="Arial" panose="020B0604020202020204" pitchFamily="34" charset="0"/>
              <a:buChar char="•"/>
            </a:pPr>
            <a:r>
              <a:rPr lang="en-US" dirty="0"/>
              <a:t>BOG Statement on Diversity, Equity, and Inclusion (</a:t>
            </a:r>
            <a:r>
              <a:rPr lang="en-US" dirty="0">
                <a:hlinkClick r:id="rId2"/>
              </a:rPr>
              <a:t>§51201</a:t>
            </a:r>
            <a:r>
              <a:rPr lang="en-US" dirty="0"/>
              <a:t>)</a:t>
            </a:r>
          </a:p>
          <a:p>
            <a:pPr marL="342900" indent="-342900">
              <a:buFont typeface="Arial" panose="020B0604020202020204" pitchFamily="34" charset="0"/>
              <a:buChar char="•"/>
            </a:pPr>
            <a:r>
              <a:rPr lang="en-US" dirty="0"/>
              <a:t>Intended as official position for the California Community Colleges (</a:t>
            </a:r>
            <a:r>
              <a:rPr lang="en-US" dirty="0">
                <a:hlinkClick r:id="rId3"/>
              </a:rPr>
              <a:t>§51200</a:t>
            </a:r>
            <a:r>
              <a:rPr lang="en-US" dirty="0"/>
              <a:t>)</a:t>
            </a:r>
          </a:p>
          <a:p>
            <a:pPr marL="342900" indent="-342900">
              <a:buFont typeface="Arial" panose="020B0604020202020204" pitchFamily="34" charset="0"/>
              <a:buChar char="•"/>
            </a:pPr>
            <a:r>
              <a:rPr lang="en-US" dirty="0"/>
              <a:t>Call to Action from Chancellor Oakley</a:t>
            </a:r>
          </a:p>
          <a:p>
            <a:pPr marL="342900" indent="-342900">
              <a:buFont typeface="Arial" panose="020B0604020202020204" pitchFamily="34" charset="0"/>
              <a:buChar char="•"/>
            </a:pPr>
            <a:r>
              <a:rPr lang="en-US" dirty="0"/>
              <a:t>5C recommended inclusion in the PCAH</a:t>
            </a:r>
          </a:p>
          <a:p>
            <a:pPr marL="342900" indent="-342900">
              <a:buFont typeface="Arial" panose="020B0604020202020204" pitchFamily="34" charset="0"/>
              <a:buChar char="•"/>
            </a:pPr>
            <a:endParaRPr lang="en-US" dirty="0">
              <a:solidFill>
                <a:schemeClr val="bg2">
                  <a:lumMod val="10000"/>
                </a:schemeClr>
              </a:solidFill>
            </a:endParaRPr>
          </a:p>
        </p:txBody>
      </p:sp>
      <p:sp>
        <p:nvSpPr>
          <p:cNvPr id="4" name="Slide Number Placeholder 3">
            <a:extLst>
              <a:ext uri="{FF2B5EF4-FFF2-40B4-BE49-F238E27FC236}">
                <a16:creationId xmlns:a16="http://schemas.microsoft.com/office/drawing/2014/main" id="{2C0FE109-E291-4AC8-9C89-8B9942B1E3DD}"/>
              </a:ext>
            </a:extLst>
          </p:cNvPr>
          <p:cNvSpPr>
            <a:spLocks noGrp="1"/>
          </p:cNvSpPr>
          <p:nvPr>
            <p:ph type="sldNum" sz="quarter" idx="10"/>
          </p:nvPr>
        </p:nvSpPr>
        <p:spPr/>
        <p:txBody>
          <a:bodyPr/>
          <a:lstStyle/>
          <a:p>
            <a:pPr>
              <a:defRPr/>
            </a:pPr>
            <a:fld id="{216EA7D2-791D-1446-935B-01E569172531}" type="slidenum">
              <a:rPr lang="en-US" smtClean="0"/>
              <a:pPr>
                <a:defRPr/>
              </a:pPr>
              <a:t>15</a:t>
            </a:fld>
            <a:endParaRPr lang="en-US" dirty="0"/>
          </a:p>
        </p:txBody>
      </p:sp>
    </p:spTree>
    <p:extLst>
      <p:ext uri="{BB962C8B-B14F-4D97-AF65-F5344CB8AC3E}">
        <p14:creationId xmlns:p14="http://schemas.microsoft.com/office/powerpoint/2010/main" val="90726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5454-1698-4032-8E98-6E93359E9494}"/>
              </a:ext>
            </a:extLst>
          </p:cNvPr>
          <p:cNvSpPr>
            <a:spLocks noGrp="1"/>
          </p:cNvSpPr>
          <p:nvPr>
            <p:ph type="title"/>
          </p:nvPr>
        </p:nvSpPr>
        <p:spPr/>
        <p:txBody>
          <a:bodyPr/>
          <a:lstStyle/>
          <a:p>
            <a:r>
              <a:rPr lang="en-US" dirty="0"/>
              <a:t>§51201 Statement on Diversity, Equity, and Inclusion in the California Community Colleges—Parts a &amp; b</a:t>
            </a:r>
          </a:p>
        </p:txBody>
      </p:sp>
      <p:sp>
        <p:nvSpPr>
          <p:cNvPr id="3" name="Content Placeholder 2">
            <a:extLst>
              <a:ext uri="{FF2B5EF4-FFF2-40B4-BE49-F238E27FC236}">
                <a16:creationId xmlns:a16="http://schemas.microsoft.com/office/drawing/2014/main" id="{FA817602-680E-479A-8EBD-B82D9179F467}"/>
              </a:ext>
            </a:extLst>
          </p:cNvPr>
          <p:cNvSpPr>
            <a:spLocks noGrp="1"/>
          </p:cNvSpPr>
          <p:nvPr>
            <p:ph idx="1"/>
          </p:nvPr>
        </p:nvSpPr>
        <p:spPr/>
        <p:txBody>
          <a:bodyPr/>
          <a:lstStyle/>
          <a:p>
            <a:pPr algn="l"/>
            <a:r>
              <a:rPr lang="en-US" b="0" i="0" dirty="0">
                <a:solidFill>
                  <a:srgbClr val="212121"/>
                </a:solidFill>
                <a:effectLst/>
                <a:latin typeface="Arial" panose="020B0604020202020204" pitchFamily="34" charset="0"/>
              </a:rPr>
              <a:t>(a) With the goal of ensuring the equal educational opportunity of all students, the California Community Colleges embrace diversity among students, faculty, staff and the communities we serve as an integral part of our history, a recognition of the complexity of our present state, and a call to action for a better future.</a:t>
            </a:r>
          </a:p>
          <a:p>
            <a:pPr algn="l"/>
            <a:r>
              <a:rPr lang="en-US" b="0" i="0" dirty="0">
                <a:solidFill>
                  <a:srgbClr val="212121"/>
                </a:solidFill>
                <a:effectLst/>
                <a:latin typeface="Arial" panose="020B0604020202020204" pitchFamily="34" charset="0"/>
              </a:rPr>
              <a:t>(b) Embracing diversity means that we must intentionally practice acceptance, anti-racism, and respect towards one another and understand that racism, discrimination, and prejudices create and sustain privileges for some while creating and sustaining disadvantages for others.</a:t>
            </a:r>
          </a:p>
          <a:p>
            <a:pPr marL="342900" indent="-342900">
              <a:buFont typeface="Arial" panose="020B0604020202020204" pitchFamily="34" charset="0"/>
              <a:buChar char="•"/>
            </a:pPr>
            <a:endParaRPr lang="en-US" dirty="0">
              <a:solidFill>
                <a:schemeClr val="bg2">
                  <a:lumMod val="10000"/>
                </a:schemeClr>
              </a:solidFill>
            </a:endParaRPr>
          </a:p>
        </p:txBody>
      </p:sp>
      <p:sp>
        <p:nvSpPr>
          <p:cNvPr id="4" name="Slide Number Placeholder 3">
            <a:extLst>
              <a:ext uri="{FF2B5EF4-FFF2-40B4-BE49-F238E27FC236}">
                <a16:creationId xmlns:a16="http://schemas.microsoft.com/office/drawing/2014/main" id="{2C0FE109-E291-4AC8-9C89-8B9942B1E3DD}"/>
              </a:ext>
            </a:extLst>
          </p:cNvPr>
          <p:cNvSpPr>
            <a:spLocks noGrp="1"/>
          </p:cNvSpPr>
          <p:nvPr>
            <p:ph type="sldNum" sz="quarter" idx="10"/>
          </p:nvPr>
        </p:nvSpPr>
        <p:spPr/>
        <p:txBody>
          <a:bodyPr/>
          <a:lstStyle/>
          <a:p>
            <a:pPr>
              <a:defRPr/>
            </a:pPr>
            <a:fld id="{216EA7D2-791D-1446-935B-01E569172531}" type="slidenum">
              <a:rPr lang="en-US" smtClean="0"/>
              <a:pPr>
                <a:defRPr/>
              </a:pPr>
              <a:t>16</a:t>
            </a:fld>
            <a:endParaRPr lang="en-US" dirty="0"/>
          </a:p>
        </p:txBody>
      </p:sp>
    </p:spTree>
    <p:extLst>
      <p:ext uri="{BB962C8B-B14F-4D97-AF65-F5344CB8AC3E}">
        <p14:creationId xmlns:p14="http://schemas.microsoft.com/office/powerpoint/2010/main" val="1822378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5454-1698-4032-8E98-6E93359E9494}"/>
              </a:ext>
            </a:extLst>
          </p:cNvPr>
          <p:cNvSpPr>
            <a:spLocks noGrp="1"/>
          </p:cNvSpPr>
          <p:nvPr>
            <p:ph type="title"/>
          </p:nvPr>
        </p:nvSpPr>
        <p:spPr/>
        <p:txBody>
          <a:bodyPr/>
          <a:lstStyle/>
          <a:p>
            <a:r>
              <a:rPr lang="en-US" dirty="0"/>
              <a:t>§51201 Statement on Diversity, Equity, and Inclusion in the California Community Colleges—Part c</a:t>
            </a:r>
          </a:p>
        </p:txBody>
      </p:sp>
      <p:sp>
        <p:nvSpPr>
          <p:cNvPr id="3" name="Content Placeholder 2">
            <a:extLst>
              <a:ext uri="{FF2B5EF4-FFF2-40B4-BE49-F238E27FC236}">
                <a16:creationId xmlns:a16="http://schemas.microsoft.com/office/drawing/2014/main" id="{FA817602-680E-479A-8EBD-B82D9179F467}"/>
              </a:ext>
            </a:extLst>
          </p:cNvPr>
          <p:cNvSpPr>
            <a:spLocks noGrp="1"/>
          </p:cNvSpPr>
          <p:nvPr>
            <p:ph idx="1"/>
          </p:nvPr>
        </p:nvSpPr>
        <p:spPr/>
        <p:txBody>
          <a:bodyPr/>
          <a:lstStyle/>
          <a:p>
            <a:pPr algn="l"/>
            <a:r>
              <a:rPr lang="en-US" b="0" i="0" dirty="0">
                <a:solidFill>
                  <a:srgbClr val="212121"/>
                </a:solidFill>
                <a:effectLst/>
                <a:latin typeface="Arial" panose="020B0604020202020204" pitchFamily="34" charset="0"/>
              </a:rPr>
              <a:t>(c) In order to embrace diversity, we also acknowledge that institutional racism, discrimination, and biases exist and that our goal is to eradicate these from our system. Our commitment to diversity requires that we strive to eliminate those barriers to equity and that we act deliberately to create a safe, inclusive, and anti-racist environment where individual and group differences are valued and leveraged for our growth and understanding as an educational community.</a:t>
            </a:r>
          </a:p>
          <a:p>
            <a:pPr marL="342900" indent="-342900">
              <a:buFont typeface="Arial" panose="020B0604020202020204" pitchFamily="34" charset="0"/>
              <a:buChar char="•"/>
            </a:pPr>
            <a:endParaRPr lang="en-US" dirty="0">
              <a:solidFill>
                <a:schemeClr val="bg2">
                  <a:lumMod val="10000"/>
                </a:schemeClr>
              </a:solidFill>
            </a:endParaRPr>
          </a:p>
        </p:txBody>
      </p:sp>
      <p:sp>
        <p:nvSpPr>
          <p:cNvPr id="4" name="Slide Number Placeholder 3">
            <a:extLst>
              <a:ext uri="{FF2B5EF4-FFF2-40B4-BE49-F238E27FC236}">
                <a16:creationId xmlns:a16="http://schemas.microsoft.com/office/drawing/2014/main" id="{2C0FE109-E291-4AC8-9C89-8B9942B1E3DD}"/>
              </a:ext>
            </a:extLst>
          </p:cNvPr>
          <p:cNvSpPr>
            <a:spLocks noGrp="1"/>
          </p:cNvSpPr>
          <p:nvPr>
            <p:ph type="sldNum" sz="quarter" idx="10"/>
          </p:nvPr>
        </p:nvSpPr>
        <p:spPr/>
        <p:txBody>
          <a:bodyPr/>
          <a:lstStyle/>
          <a:p>
            <a:pPr>
              <a:defRPr/>
            </a:pPr>
            <a:fld id="{216EA7D2-791D-1446-935B-01E569172531}" type="slidenum">
              <a:rPr lang="en-US" smtClean="0"/>
              <a:pPr>
                <a:defRPr/>
              </a:pPr>
              <a:t>17</a:t>
            </a:fld>
            <a:endParaRPr lang="en-US" dirty="0"/>
          </a:p>
        </p:txBody>
      </p:sp>
    </p:spTree>
    <p:extLst>
      <p:ext uri="{BB962C8B-B14F-4D97-AF65-F5344CB8AC3E}">
        <p14:creationId xmlns:p14="http://schemas.microsoft.com/office/powerpoint/2010/main" val="1491097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5454-1698-4032-8E98-6E93359E9494}"/>
              </a:ext>
            </a:extLst>
          </p:cNvPr>
          <p:cNvSpPr>
            <a:spLocks noGrp="1"/>
          </p:cNvSpPr>
          <p:nvPr>
            <p:ph type="title"/>
          </p:nvPr>
        </p:nvSpPr>
        <p:spPr/>
        <p:txBody>
          <a:bodyPr/>
          <a:lstStyle/>
          <a:p>
            <a:r>
              <a:rPr lang="en-US" dirty="0"/>
              <a:t>§51201 Statement on Diversity, Equity, and Inclusion in the California Community Colleges—Part d</a:t>
            </a:r>
          </a:p>
        </p:txBody>
      </p:sp>
      <p:sp>
        <p:nvSpPr>
          <p:cNvPr id="3" name="Content Placeholder 2">
            <a:extLst>
              <a:ext uri="{FF2B5EF4-FFF2-40B4-BE49-F238E27FC236}">
                <a16:creationId xmlns:a16="http://schemas.microsoft.com/office/drawing/2014/main" id="{FA817602-680E-479A-8EBD-B82D9179F467}"/>
              </a:ext>
            </a:extLst>
          </p:cNvPr>
          <p:cNvSpPr>
            <a:spLocks noGrp="1"/>
          </p:cNvSpPr>
          <p:nvPr>
            <p:ph idx="1"/>
          </p:nvPr>
        </p:nvSpPr>
        <p:spPr/>
        <p:txBody>
          <a:bodyPr/>
          <a:lstStyle/>
          <a:p>
            <a:pPr algn="l"/>
            <a:r>
              <a:rPr lang="en-US" b="0" i="0" dirty="0">
                <a:solidFill>
                  <a:srgbClr val="212121"/>
                </a:solidFill>
                <a:effectLst/>
                <a:latin typeface="Arial" panose="020B0604020202020204" pitchFamily="34" charset="0"/>
              </a:rPr>
              <a:t>(d) To advance our goals of diversity, equity, inclusion, and social justice for the success of students and employees, we must honor that each individual is unique and that our individual differences contribute to the ability of the colleges to prepare students on their educational journeys. This requires that we develop and implement policies and procedures, encourage individual and systemic change, continually reflect on our efforts, and hold ourselves accountable for the results of our efforts in accomplishing our goals. In service of these goals, the California Community Colleges are committed to fostering an anti-racist environment that offers equal opportunity for all.</a:t>
            </a:r>
          </a:p>
          <a:p>
            <a:pPr marL="342900" indent="-342900">
              <a:buFont typeface="Arial" panose="020B0604020202020204" pitchFamily="34" charset="0"/>
              <a:buChar char="•"/>
            </a:pPr>
            <a:endParaRPr lang="en-US" dirty="0">
              <a:solidFill>
                <a:schemeClr val="bg2">
                  <a:lumMod val="10000"/>
                </a:schemeClr>
              </a:solidFill>
            </a:endParaRPr>
          </a:p>
        </p:txBody>
      </p:sp>
      <p:sp>
        <p:nvSpPr>
          <p:cNvPr id="4" name="Slide Number Placeholder 3">
            <a:extLst>
              <a:ext uri="{FF2B5EF4-FFF2-40B4-BE49-F238E27FC236}">
                <a16:creationId xmlns:a16="http://schemas.microsoft.com/office/drawing/2014/main" id="{2C0FE109-E291-4AC8-9C89-8B9942B1E3DD}"/>
              </a:ext>
            </a:extLst>
          </p:cNvPr>
          <p:cNvSpPr>
            <a:spLocks noGrp="1"/>
          </p:cNvSpPr>
          <p:nvPr>
            <p:ph type="sldNum" sz="quarter" idx="10"/>
          </p:nvPr>
        </p:nvSpPr>
        <p:spPr/>
        <p:txBody>
          <a:bodyPr/>
          <a:lstStyle/>
          <a:p>
            <a:pPr>
              <a:defRPr/>
            </a:pPr>
            <a:fld id="{216EA7D2-791D-1446-935B-01E569172531}" type="slidenum">
              <a:rPr lang="en-US" smtClean="0"/>
              <a:pPr>
                <a:defRPr/>
              </a:pPr>
              <a:t>18</a:t>
            </a:fld>
            <a:endParaRPr lang="en-US" dirty="0"/>
          </a:p>
        </p:txBody>
      </p:sp>
    </p:spTree>
    <p:extLst>
      <p:ext uri="{BB962C8B-B14F-4D97-AF65-F5344CB8AC3E}">
        <p14:creationId xmlns:p14="http://schemas.microsoft.com/office/powerpoint/2010/main" val="1144088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5454-1698-4032-8E98-6E93359E9494}"/>
              </a:ext>
            </a:extLst>
          </p:cNvPr>
          <p:cNvSpPr>
            <a:spLocks noGrp="1"/>
          </p:cNvSpPr>
          <p:nvPr>
            <p:ph type="title"/>
          </p:nvPr>
        </p:nvSpPr>
        <p:spPr/>
        <p:txBody>
          <a:bodyPr/>
          <a:lstStyle/>
          <a:p>
            <a:r>
              <a:rPr lang="en-US" dirty="0"/>
              <a:t>§51201 Statement on Diversity, Equity, and Inclusion in the California Community Colleges—Part e</a:t>
            </a:r>
          </a:p>
        </p:txBody>
      </p:sp>
      <p:sp>
        <p:nvSpPr>
          <p:cNvPr id="3" name="Content Placeholder 2">
            <a:extLst>
              <a:ext uri="{FF2B5EF4-FFF2-40B4-BE49-F238E27FC236}">
                <a16:creationId xmlns:a16="http://schemas.microsoft.com/office/drawing/2014/main" id="{FA817602-680E-479A-8EBD-B82D9179F467}"/>
              </a:ext>
            </a:extLst>
          </p:cNvPr>
          <p:cNvSpPr>
            <a:spLocks noGrp="1"/>
          </p:cNvSpPr>
          <p:nvPr>
            <p:ph idx="1"/>
          </p:nvPr>
        </p:nvSpPr>
        <p:spPr/>
        <p:txBody>
          <a:bodyPr/>
          <a:lstStyle/>
          <a:p>
            <a:pPr algn="l"/>
            <a:r>
              <a:rPr lang="en-US" b="0" i="0" dirty="0">
                <a:solidFill>
                  <a:srgbClr val="212121"/>
                </a:solidFill>
                <a:effectLst/>
                <a:latin typeface="Arial" panose="020B0604020202020204" pitchFamily="34" charset="0"/>
              </a:rPr>
              <a:t>(e) As a collective community of individual colleges, we are invested in cultivating and maintaining a climate where equity, anti-racism, and mutual respect are both intrinsic and explicit by valuing individuals and groups from all backgrounds, demographics, and experiences. Individual and group differences can include, but are not limited to the following dimensions: race, ethnicity, national origin or ancestry, citizenship, immigration status, sex, gender, sexual orientation, physical or mental disability, medical condition, genetic information, marital status, registered domestic partner status, age, political beliefs, religion, creed, military or veteran status, socioeconomic status, and any other basis protected by federal, state or local law or ordinance or regulation.</a:t>
            </a:r>
          </a:p>
          <a:p>
            <a:pPr marL="342900" indent="-342900">
              <a:buFont typeface="Arial" panose="020B0604020202020204" pitchFamily="34" charset="0"/>
              <a:buChar char="•"/>
            </a:pPr>
            <a:endParaRPr lang="en-US" dirty="0">
              <a:solidFill>
                <a:schemeClr val="bg2">
                  <a:lumMod val="10000"/>
                </a:schemeClr>
              </a:solidFill>
            </a:endParaRPr>
          </a:p>
        </p:txBody>
      </p:sp>
      <p:sp>
        <p:nvSpPr>
          <p:cNvPr id="4" name="Slide Number Placeholder 3">
            <a:extLst>
              <a:ext uri="{FF2B5EF4-FFF2-40B4-BE49-F238E27FC236}">
                <a16:creationId xmlns:a16="http://schemas.microsoft.com/office/drawing/2014/main" id="{2C0FE109-E291-4AC8-9C89-8B9942B1E3DD}"/>
              </a:ext>
            </a:extLst>
          </p:cNvPr>
          <p:cNvSpPr>
            <a:spLocks noGrp="1"/>
          </p:cNvSpPr>
          <p:nvPr>
            <p:ph type="sldNum" sz="quarter" idx="10"/>
          </p:nvPr>
        </p:nvSpPr>
        <p:spPr/>
        <p:txBody>
          <a:bodyPr/>
          <a:lstStyle/>
          <a:p>
            <a:pPr>
              <a:defRPr/>
            </a:pPr>
            <a:fld id="{216EA7D2-791D-1446-935B-01E569172531}" type="slidenum">
              <a:rPr lang="en-US" smtClean="0"/>
              <a:pPr>
                <a:defRPr/>
              </a:pPr>
              <a:t>19</a:t>
            </a:fld>
            <a:endParaRPr lang="en-US" dirty="0"/>
          </a:p>
        </p:txBody>
      </p:sp>
    </p:spTree>
    <p:extLst>
      <p:ext uri="{BB962C8B-B14F-4D97-AF65-F5344CB8AC3E}">
        <p14:creationId xmlns:p14="http://schemas.microsoft.com/office/powerpoint/2010/main" val="83448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3A6E4-BA87-4AF9-8EE6-57ABB887D08B}"/>
              </a:ext>
            </a:extLst>
          </p:cNvPr>
          <p:cNvSpPr>
            <a:spLocks noGrp="1"/>
          </p:cNvSpPr>
          <p:nvPr>
            <p:ph type="title"/>
          </p:nvPr>
        </p:nvSpPr>
        <p:spPr/>
        <p:txBody>
          <a:bodyPr/>
          <a:lstStyle/>
          <a:p>
            <a:r>
              <a:rPr lang="en-US" dirty="0"/>
              <a:t>Session Description</a:t>
            </a:r>
          </a:p>
        </p:txBody>
      </p:sp>
      <p:sp>
        <p:nvSpPr>
          <p:cNvPr id="3" name="Content Placeholder 2">
            <a:extLst>
              <a:ext uri="{FF2B5EF4-FFF2-40B4-BE49-F238E27FC236}">
                <a16:creationId xmlns:a16="http://schemas.microsoft.com/office/drawing/2014/main" id="{C70C62F6-C8BF-4268-88B5-2B42547170E4}"/>
              </a:ext>
            </a:extLst>
          </p:cNvPr>
          <p:cNvSpPr>
            <a:spLocks noGrp="1"/>
          </p:cNvSpPr>
          <p:nvPr>
            <p:ph idx="1"/>
          </p:nvPr>
        </p:nvSpPr>
        <p:spPr/>
        <p:txBody>
          <a:bodyPr/>
          <a:lstStyle/>
          <a:p>
            <a:r>
              <a:rPr lang="en-US" dirty="0"/>
              <a:t>With the realities around the complexity of California Education Code, the Title 5 Code of Regulations, and curriculum streamlining approval process and self-certification it is again time to review necessary updates to the Program and Course Approval Handbook (PCAH).  Join this session to discuss the anticipated changes to the PCAH, the repository of resources and technical components to ensure curriculum success!</a:t>
            </a:r>
          </a:p>
        </p:txBody>
      </p:sp>
      <p:sp>
        <p:nvSpPr>
          <p:cNvPr id="4" name="Slide Number Placeholder 3">
            <a:extLst>
              <a:ext uri="{FF2B5EF4-FFF2-40B4-BE49-F238E27FC236}">
                <a16:creationId xmlns:a16="http://schemas.microsoft.com/office/drawing/2014/main" id="{DC91C6AD-4D65-4098-AEE4-7B7CB8745D29}"/>
              </a:ext>
            </a:extLst>
          </p:cNvPr>
          <p:cNvSpPr>
            <a:spLocks noGrp="1"/>
          </p:cNvSpPr>
          <p:nvPr>
            <p:ph type="sldNum" sz="quarter" idx="10"/>
          </p:nvPr>
        </p:nvSpPr>
        <p:spPr/>
        <p:txBody>
          <a:bodyPr/>
          <a:lstStyle/>
          <a:p>
            <a:pPr>
              <a:defRPr/>
            </a:pPr>
            <a:fld id="{216EA7D2-791D-1446-935B-01E569172531}" type="slidenum">
              <a:rPr lang="en-US" smtClean="0"/>
              <a:pPr>
                <a:defRPr/>
              </a:pPr>
              <a:t>2</a:t>
            </a:fld>
            <a:endParaRPr lang="en-US" dirty="0"/>
          </a:p>
        </p:txBody>
      </p:sp>
    </p:spTree>
    <p:extLst>
      <p:ext uri="{BB962C8B-B14F-4D97-AF65-F5344CB8AC3E}">
        <p14:creationId xmlns:p14="http://schemas.microsoft.com/office/powerpoint/2010/main" val="2414327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4895-FBCA-4BB0-9E70-1D6220FDAEE9}"/>
              </a:ext>
            </a:extLst>
          </p:cNvPr>
          <p:cNvSpPr>
            <a:spLocks noGrp="1"/>
          </p:cNvSpPr>
          <p:nvPr>
            <p:ph type="title"/>
          </p:nvPr>
        </p:nvSpPr>
        <p:spPr/>
        <p:txBody>
          <a:bodyPr/>
          <a:lstStyle/>
          <a:p>
            <a:r>
              <a:rPr lang="en-US" dirty="0"/>
              <a:t>§51200 Intent of the Board of Governors</a:t>
            </a:r>
          </a:p>
        </p:txBody>
      </p:sp>
      <p:sp>
        <p:nvSpPr>
          <p:cNvPr id="3" name="Content Placeholder 2">
            <a:extLst>
              <a:ext uri="{FF2B5EF4-FFF2-40B4-BE49-F238E27FC236}">
                <a16:creationId xmlns:a16="http://schemas.microsoft.com/office/drawing/2014/main" id="{C98DEC01-EFF1-49F6-A6D9-E08887A3FFEB}"/>
              </a:ext>
            </a:extLst>
          </p:cNvPr>
          <p:cNvSpPr>
            <a:spLocks noGrp="1"/>
          </p:cNvSpPr>
          <p:nvPr>
            <p:ph idx="1"/>
          </p:nvPr>
        </p:nvSpPr>
        <p:spPr/>
        <p:txBody>
          <a:bodyPr/>
          <a:lstStyle/>
          <a:p>
            <a:r>
              <a:rPr lang="en-US" b="0" i="0" dirty="0">
                <a:solidFill>
                  <a:srgbClr val="212121"/>
                </a:solidFill>
                <a:effectLst/>
                <a:latin typeface="Arial" panose="020B0604020202020204" pitchFamily="34" charset="0"/>
              </a:rPr>
              <a:t>It is the intent of the Board of Governors that the statement on Diversity, Equity, and Inclusion set forth in Section 51201 be the official position of the Board of Governors and the California Community Colleges on their commitment to diversity and equity in fulfilling the system's educational mission and that it should guide the administration of all programs in the California Community Colleges, consistent with all applicable state and federal laws and regulations.</a:t>
            </a:r>
            <a:endParaRPr lang="en-US" dirty="0"/>
          </a:p>
        </p:txBody>
      </p:sp>
      <p:sp>
        <p:nvSpPr>
          <p:cNvPr id="4" name="Slide Number Placeholder 3">
            <a:extLst>
              <a:ext uri="{FF2B5EF4-FFF2-40B4-BE49-F238E27FC236}">
                <a16:creationId xmlns:a16="http://schemas.microsoft.com/office/drawing/2014/main" id="{A6C304A8-CA0A-4F6C-A06E-9F637BFA62CF}"/>
              </a:ext>
            </a:extLst>
          </p:cNvPr>
          <p:cNvSpPr>
            <a:spLocks noGrp="1"/>
          </p:cNvSpPr>
          <p:nvPr>
            <p:ph type="sldNum" sz="quarter" idx="10"/>
          </p:nvPr>
        </p:nvSpPr>
        <p:spPr/>
        <p:txBody>
          <a:bodyPr/>
          <a:lstStyle/>
          <a:p>
            <a:pPr>
              <a:defRPr/>
            </a:pPr>
            <a:fld id="{216EA7D2-791D-1446-935B-01E569172531}" type="slidenum">
              <a:rPr lang="en-US" smtClean="0"/>
              <a:pPr>
                <a:defRPr/>
              </a:pPr>
              <a:t>20</a:t>
            </a:fld>
            <a:endParaRPr lang="en-US" dirty="0"/>
          </a:p>
        </p:txBody>
      </p:sp>
    </p:spTree>
    <p:extLst>
      <p:ext uri="{BB962C8B-B14F-4D97-AF65-F5344CB8AC3E}">
        <p14:creationId xmlns:p14="http://schemas.microsoft.com/office/powerpoint/2010/main" val="4040718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0360-770C-4CAB-8985-995752A292B3}"/>
              </a:ext>
            </a:extLst>
          </p:cNvPr>
          <p:cNvSpPr>
            <a:spLocks noGrp="1"/>
          </p:cNvSpPr>
          <p:nvPr>
            <p:ph type="title"/>
          </p:nvPr>
        </p:nvSpPr>
        <p:spPr/>
        <p:txBody>
          <a:bodyPr/>
          <a:lstStyle/>
          <a:p>
            <a:r>
              <a:rPr lang="en-US" dirty="0"/>
              <a:t>Ethnic Studies Graduation Requirement Title 5 §55063: Current Status</a:t>
            </a:r>
          </a:p>
        </p:txBody>
      </p:sp>
      <p:sp>
        <p:nvSpPr>
          <p:cNvPr id="3" name="Content Placeholder 2">
            <a:extLst>
              <a:ext uri="{FF2B5EF4-FFF2-40B4-BE49-F238E27FC236}">
                <a16:creationId xmlns:a16="http://schemas.microsoft.com/office/drawing/2014/main" id="{FCDA8EC6-DBEF-4A1E-B426-D8CD5C5D0B2C}"/>
              </a:ext>
            </a:extLst>
          </p:cNvPr>
          <p:cNvSpPr>
            <a:spLocks noGrp="1"/>
          </p:cNvSpPr>
          <p:nvPr>
            <p:ph idx="1"/>
          </p:nvPr>
        </p:nvSpPr>
        <p:spPr/>
        <p:txBody>
          <a:bodyPr/>
          <a:lstStyle/>
          <a:p>
            <a:pPr marL="342900" indent="-342900">
              <a:buFont typeface="Arial" panose="020B0604020202020204" pitchFamily="34" charset="0"/>
              <a:buChar char="•"/>
            </a:pPr>
            <a:r>
              <a:rPr lang="en-US" dirty="0"/>
              <a:t>5C drafted language for §55063 with an Ethnic Studies Graduation Requirement</a:t>
            </a:r>
          </a:p>
          <a:p>
            <a:pPr marL="342900" indent="-342900">
              <a:buFont typeface="Arial" panose="020B0604020202020204" pitchFamily="34" charset="0"/>
              <a:buChar char="•"/>
            </a:pPr>
            <a:r>
              <a:rPr lang="en-US" dirty="0"/>
              <a:t>Board of Governors had a first reading in May</a:t>
            </a:r>
          </a:p>
          <a:p>
            <a:pPr marL="342900" indent="-342900">
              <a:buFont typeface="Arial" panose="020B0604020202020204" pitchFamily="34" charset="0"/>
              <a:buChar char="•"/>
            </a:pPr>
            <a:r>
              <a:rPr lang="en-US" dirty="0"/>
              <a:t>Second reading in July</a:t>
            </a:r>
          </a:p>
        </p:txBody>
      </p:sp>
      <p:sp>
        <p:nvSpPr>
          <p:cNvPr id="4" name="Slide Number Placeholder 3">
            <a:extLst>
              <a:ext uri="{FF2B5EF4-FFF2-40B4-BE49-F238E27FC236}">
                <a16:creationId xmlns:a16="http://schemas.microsoft.com/office/drawing/2014/main" id="{4CC61771-DC1B-4B73-96C0-484E38A90DC2}"/>
              </a:ext>
            </a:extLst>
          </p:cNvPr>
          <p:cNvSpPr>
            <a:spLocks noGrp="1"/>
          </p:cNvSpPr>
          <p:nvPr>
            <p:ph type="sldNum" sz="quarter" idx="10"/>
          </p:nvPr>
        </p:nvSpPr>
        <p:spPr/>
        <p:txBody>
          <a:bodyPr/>
          <a:lstStyle/>
          <a:p>
            <a:pPr>
              <a:defRPr/>
            </a:pPr>
            <a:fld id="{216EA7D2-791D-1446-935B-01E569172531}" type="slidenum">
              <a:rPr lang="en-US" smtClean="0"/>
              <a:pPr>
                <a:defRPr/>
              </a:pPr>
              <a:t>21</a:t>
            </a:fld>
            <a:endParaRPr lang="en-US" dirty="0"/>
          </a:p>
        </p:txBody>
      </p:sp>
    </p:spTree>
    <p:extLst>
      <p:ext uri="{BB962C8B-B14F-4D97-AF65-F5344CB8AC3E}">
        <p14:creationId xmlns:p14="http://schemas.microsoft.com/office/powerpoint/2010/main" val="4084028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0360-770C-4CAB-8985-995752A292B3}"/>
              </a:ext>
            </a:extLst>
          </p:cNvPr>
          <p:cNvSpPr>
            <a:spLocks noGrp="1"/>
          </p:cNvSpPr>
          <p:nvPr>
            <p:ph type="title"/>
          </p:nvPr>
        </p:nvSpPr>
        <p:spPr/>
        <p:txBody>
          <a:bodyPr/>
          <a:lstStyle/>
          <a:p>
            <a:r>
              <a:rPr lang="en-US" dirty="0"/>
              <a:t>Ethnic Studies Graduation Requirement Title 5 §55063: Once Adopted</a:t>
            </a:r>
          </a:p>
        </p:txBody>
      </p:sp>
      <p:sp>
        <p:nvSpPr>
          <p:cNvPr id="3" name="Content Placeholder 2">
            <a:extLst>
              <a:ext uri="{FF2B5EF4-FFF2-40B4-BE49-F238E27FC236}">
                <a16:creationId xmlns:a16="http://schemas.microsoft.com/office/drawing/2014/main" id="{FCDA8EC6-DBEF-4A1E-B426-D8CD5C5D0B2C}"/>
              </a:ext>
            </a:extLst>
          </p:cNvPr>
          <p:cNvSpPr>
            <a:spLocks noGrp="1"/>
          </p:cNvSpPr>
          <p:nvPr>
            <p:ph idx="1"/>
          </p:nvPr>
        </p:nvSpPr>
        <p:spPr/>
        <p:txBody>
          <a:bodyPr/>
          <a:lstStyle/>
          <a:p>
            <a:pPr marL="342900" indent="-342900">
              <a:buFont typeface="Arial" panose="020B0604020202020204" pitchFamily="34" charset="0"/>
              <a:buChar char="•"/>
            </a:pPr>
            <a:r>
              <a:rPr lang="en-US" dirty="0"/>
              <a:t>Consider ASCCC Spring 2021 Plenary resolution 9.07 requesting definition of Ethnic Studies in the PCAH</a:t>
            </a:r>
          </a:p>
          <a:p>
            <a:pPr marL="1028700" lvl="1" indent="-342900"/>
            <a:r>
              <a:rPr lang="en-US" dirty="0"/>
              <a:t>9.07 S21 Defining Ethnic Studies and its Four Core Disciplines</a:t>
            </a:r>
          </a:p>
          <a:p>
            <a:pPr marL="342900" indent="-342900">
              <a:buFont typeface="Arial" panose="020B0604020202020204" pitchFamily="34" charset="0"/>
              <a:buChar char="•"/>
            </a:pPr>
            <a:r>
              <a:rPr lang="en-US" dirty="0"/>
              <a:t>Short-term Ethnic Studies implementation task force</a:t>
            </a:r>
          </a:p>
          <a:p>
            <a:pPr marL="342900" indent="-342900">
              <a:buFont typeface="Arial" panose="020B0604020202020204" pitchFamily="34" charset="0"/>
              <a:buChar char="•"/>
            </a:pPr>
            <a:r>
              <a:rPr lang="en-US" dirty="0"/>
              <a:t>5C process</a:t>
            </a:r>
          </a:p>
          <a:p>
            <a:pPr marL="1028700" lvl="1" indent="-342900"/>
            <a:r>
              <a:rPr lang="en-US" dirty="0"/>
              <a:t>What is best for students?</a:t>
            </a:r>
          </a:p>
        </p:txBody>
      </p:sp>
      <p:sp>
        <p:nvSpPr>
          <p:cNvPr id="4" name="Slide Number Placeholder 3">
            <a:extLst>
              <a:ext uri="{FF2B5EF4-FFF2-40B4-BE49-F238E27FC236}">
                <a16:creationId xmlns:a16="http://schemas.microsoft.com/office/drawing/2014/main" id="{4CC61771-DC1B-4B73-96C0-484E38A90DC2}"/>
              </a:ext>
            </a:extLst>
          </p:cNvPr>
          <p:cNvSpPr>
            <a:spLocks noGrp="1"/>
          </p:cNvSpPr>
          <p:nvPr>
            <p:ph type="sldNum" sz="quarter" idx="10"/>
          </p:nvPr>
        </p:nvSpPr>
        <p:spPr/>
        <p:txBody>
          <a:bodyPr/>
          <a:lstStyle/>
          <a:p>
            <a:pPr>
              <a:defRPr/>
            </a:pPr>
            <a:fld id="{216EA7D2-791D-1446-935B-01E569172531}" type="slidenum">
              <a:rPr lang="en-US" smtClean="0"/>
              <a:pPr>
                <a:defRPr/>
              </a:pPr>
              <a:t>22</a:t>
            </a:fld>
            <a:endParaRPr lang="en-US" dirty="0"/>
          </a:p>
        </p:txBody>
      </p:sp>
    </p:spTree>
    <p:extLst>
      <p:ext uri="{BB962C8B-B14F-4D97-AF65-F5344CB8AC3E}">
        <p14:creationId xmlns:p14="http://schemas.microsoft.com/office/powerpoint/2010/main" val="905379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7D87-118B-4D7C-A50B-98E4F87DD212}"/>
              </a:ext>
            </a:extLst>
          </p:cNvPr>
          <p:cNvSpPr>
            <a:spLocks noGrp="1"/>
          </p:cNvSpPr>
          <p:nvPr>
            <p:ph type="title"/>
          </p:nvPr>
        </p:nvSpPr>
        <p:spPr/>
        <p:txBody>
          <a:bodyPr/>
          <a:lstStyle/>
          <a:p>
            <a:r>
              <a:rPr lang="en-US" dirty="0"/>
              <a:t>Running List of Recent Title </a:t>
            </a:r>
            <a:r>
              <a:rPr lang="en-US"/>
              <a:t>5 Changes</a:t>
            </a:r>
            <a:endParaRPr lang="en-US" dirty="0"/>
          </a:p>
        </p:txBody>
      </p:sp>
      <p:sp>
        <p:nvSpPr>
          <p:cNvPr id="3" name="Content Placeholder 2">
            <a:extLst>
              <a:ext uri="{FF2B5EF4-FFF2-40B4-BE49-F238E27FC236}">
                <a16:creationId xmlns:a16="http://schemas.microsoft.com/office/drawing/2014/main" id="{ECAF43D2-EC09-4303-9BD0-2261E5150ACD}"/>
              </a:ext>
            </a:extLst>
          </p:cNvPr>
          <p:cNvSpPr>
            <a:spLocks noGrp="1"/>
          </p:cNvSpPr>
          <p:nvPr>
            <p:ph idx="1"/>
          </p:nvPr>
        </p:nvSpPr>
        <p:spPr>
          <a:xfrm>
            <a:off x="829994" y="2662568"/>
            <a:ext cx="10523806" cy="3997312"/>
          </a:xfrm>
        </p:spPr>
        <p:txBody>
          <a:bodyPr/>
          <a:lstStyle/>
          <a:p>
            <a:pPr lvl="2"/>
            <a:r>
              <a:rPr lang="en-US" dirty="0"/>
              <a:t>55270 Competency Based Education?</a:t>
            </a:r>
          </a:p>
          <a:p>
            <a:pPr lvl="2"/>
            <a:r>
              <a:rPr lang="en-US" dirty="0"/>
              <a:t>Baccalaureate degree submission?</a:t>
            </a:r>
          </a:p>
          <a:p>
            <a:pPr lvl="2"/>
            <a:r>
              <a:rPr lang="en-US" dirty="0"/>
              <a:t>55200.5 Correspondence Education?</a:t>
            </a:r>
          </a:p>
          <a:p>
            <a:pPr lvl="2"/>
            <a:r>
              <a:rPr lang="en-US" dirty="0"/>
              <a:t>Criteria for Graduation Requirements 55061?</a:t>
            </a:r>
          </a:p>
          <a:p>
            <a:pPr lvl="2"/>
            <a:r>
              <a:rPr lang="en-US" dirty="0"/>
              <a:t>55184 Analysis of Alternate Delivery Systems?</a:t>
            </a:r>
          </a:p>
          <a:p>
            <a:pPr lvl="2"/>
            <a:r>
              <a:rPr lang="en-US" dirty="0"/>
              <a:t>55250.3 Work Experience Education?</a:t>
            </a:r>
          </a:p>
          <a:p>
            <a:pPr lvl="2"/>
            <a:r>
              <a:rPr lang="en-US" dirty="0"/>
              <a:t>58161 Apportionment for Course Enrollment?</a:t>
            </a:r>
          </a:p>
          <a:p>
            <a:pPr lvl="2"/>
            <a:r>
              <a:rPr lang="en-US" dirty="0"/>
              <a:t>CB25—update for Ethnic Studies?</a:t>
            </a:r>
          </a:p>
          <a:p>
            <a:pPr lvl="2"/>
            <a:r>
              <a:rPr lang="en-US" dirty="0"/>
              <a:t>55522.5 English as a Second Language Placement and Assessment?</a:t>
            </a:r>
          </a:p>
          <a:p>
            <a:pPr lvl="2"/>
            <a:r>
              <a:rPr lang="en-US"/>
              <a:t>55063 </a:t>
            </a:r>
            <a:r>
              <a:rPr lang="en-US" dirty="0"/>
              <a:t>Ethnic Studies definition?</a:t>
            </a:r>
          </a:p>
          <a:p>
            <a:pPr lvl="2"/>
            <a:r>
              <a:rPr lang="en-US" dirty="0"/>
              <a:t>Any other changes?</a:t>
            </a:r>
          </a:p>
          <a:p>
            <a:endParaRPr lang="en-US" dirty="0"/>
          </a:p>
        </p:txBody>
      </p:sp>
      <p:sp>
        <p:nvSpPr>
          <p:cNvPr id="4" name="Slide Number Placeholder 3">
            <a:extLst>
              <a:ext uri="{FF2B5EF4-FFF2-40B4-BE49-F238E27FC236}">
                <a16:creationId xmlns:a16="http://schemas.microsoft.com/office/drawing/2014/main" id="{F8A69AFB-EA11-4C71-8C4B-DBCEDCE1E3D9}"/>
              </a:ext>
            </a:extLst>
          </p:cNvPr>
          <p:cNvSpPr>
            <a:spLocks noGrp="1"/>
          </p:cNvSpPr>
          <p:nvPr>
            <p:ph type="sldNum" sz="quarter" idx="10"/>
          </p:nvPr>
        </p:nvSpPr>
        <p:spPr/>
        <p:txBody>
          <a:bodyPr/>
          <a:lstStyle/>
          <a:p>
            <a:pPr>
              <a:defRPr/>
            </a:pPr>
            <a:fld id="{216EA7D2-791D-1446-935B-01E569172531}" type="slidenum">
              <a:rPr lang="en-US" smtClean="0"/>
              <a:pPr>
                <a:defRPr/>
              </a:pPr>
              <a:t>23</a:t>
            </a:fld>
            <a:endParaRPr lang="en-US" dirty="0"/>
          </a:p>
        </p:txBody>
      </p:sp>
    </p:spTree>
    <p:extLst>
      <p:ext uri="{BB962C8B-B14F-4D97-AF65-F5344CB8AC3E}">
        <p14:creationId xmlns:p14="http://schemas.microsoft.com/office/powerpoint/2010/main" val="2016703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BD15-D53B-4E10-A9CB-6395516D68B3}"/>
              </a:ext>
            </a:extLst>
          </p:cNvPr>
          <p:cNvSpPr>
            <a:spLocks noGrp="1"/>
          </p:cNvSpPr>
          <p:nvPr>
            <p:ph type="title"/>
          </p:nvPr>
        </p:nvSpPr>
        <p:spPr/>
        <p:txBody>
          <a:bodyPr/>
          <a:lstStyle/>
          <a:p>
            <a:r>
              <a:rPr lang="en-US" dirty="0"/>
              <a:t>Other Changes?</a:t>
            </a:r>
          </a:p>
        </p:txBody>
      </p:sp>
      <p:sp>
        <p:nvSpPr>
          <p:cNvPr id="3" name="Content Placeholder 2">
            <a:extLst>
              <a:ext uri="{FF2B5EF4-FFF2-40B4-BE49-F238E27FC236}">
                <a16:creationId xmlns:a16="http://schemas.microsoft.com/office/drawing/2014/main" id="{A1A490EB-15F9-4C73-B4ED-3E35D5996B30}"/>
              </a:ext>
            </a:extLst>
          </p:cNvPr>
          <p:cNvSpPr>
            <a:spLocks noGrp="1"/>
          </p:cNvSpPr>
          <p:nvPr>
            <p:ph idx="1"/>
          </p:nvPr>
        </p:nvSpPr>
        <p:spPr/>
        <p:txBody>
          <a:bodyPr/>
          <a:lstStyle/>
          <a:p>
            <a:pPr marL="342900" indent="-342900">
              <a:buFont typeface="Arial" panose="020B0604020202020204" pitchFamily="34" charset="0"/>
              <a:buChar char="•"/>
            </a:pPr>
            <a:r>
              <a:rPr lang="en-US" dirty="0"/>
              <a:t>In breakout groups discuss:</a:t>
            </a:r>
          </a:p>
          <a:p>
            <a:pPr marL="1028700" lvl="1" indent="-342900"/>
            <a:r>
              <a:rPr lang="en-US" dirty="0"/>
              <a:t>Other changes to be considered for inclusion in the PCAH</a:t>
            </a:r>
          </a:p>
          <a:p>
            <a:pPr marL="1028700" lvl="1" indent="-342900"/>
            <a:r>
              <a:rPr lang="en-US" dirty="0"/>
              <a:t>Suggestions to improve the PCAH</a:t>
            </a:r>
          </a:p>
          <a:p>
            <a:pPr marL="1028700" lvl="1" indent="-342900"/>
            <a:r>
              <a:rPr lang="en-US" dirty="0"/>
              <a:t>3 topics</a:t>
            </a:r>
          </a:p>
          <a:p>
            <a:pPr marL="1485900" lvl="2" indent="-342900"/>
            <a:r>
              <a:rPr lang="en-US" dirty="0"/>
              <a:t>Ethnic Studies definition in PCAH?</a:t>
            </a:r>
          </a:p>
          <a:p>
            <a:pPr marL="1485900" lvl="2" indent="-342900"/>
            <a:r>
              <a:rPr lang="en-US" dirty="0"/>
              <a:t>What would be helpful in the repository?</a:t>
            </a:r>
          </a:p>
          <a:p>
            <a:pPr marL="1485900" lvl="2" indent="-342900"/>
            <a:r>
              <a:rPr lang="en-US" dirty="0"/>
              <a:t>What is missing from the current PCAH?</a:t>
            </a:r>
          </a:p>
          <a:p>
            <a:pPr marL="1485900" lvl="2" indent="-342900"/>
            <a:endParaRPr lang="en-US" dirty="0"/>
          </a:p>
          <a:p>
            <a:pPr marL="342900" indent="-342900">
              <a:buFont typeface="Arial" panose="020B0604020202020204" pitchFamily="34" charset="0"/>
              <a:buChar char="•"/>
            </a:pPr>
            <a:r>
              <a:rPr lang="en-US" dirty="0"/>
              <a:t>Identify someone to report out in the larger group</a:t>
            </a:r>
          </a:p>
        </p:txBody>
      </p:sp>
      <p:sp>
        <p:nvSpPr>
          <p:cNvPr id="4" name="Slide Number Placeholder 3">
            <a:extLst>
              <a:ext uri="{FF2B5EF4-FFF2-40B4-BE49-F238E27FC236}">
                <a16:creationId xmlns:a16="http://schemas.microsoft.com/office/drawing/2014/main" id="{F9CFA90D-0E8E-4241-928E-01447BF01D19}"/>
              </a:ext>
            </a:extLst>
          </p:cNvPr>
          <p:cNvSpPr>
            <a:spLocks noGrp="1"/>
          </p:cNvSpPr>
          <p:nvPr>
            <p:ph type="sldNum" sz="quarter" idx="10"/>
          </p:nvPr>
        </p:nvSpPr>
        <p:spPr/>
        <p:txBody>
          <a:bodyPr/>
          <a:lstStyle/>
          <a:p>
            <a:pPr>
              <a:defRPr/>
            </a:pPr>
            <a:fld id="{216EA7D2-791D-1446-935B-01E569172531}" type="slidenum">
              <a:rPr lang="en-US" smtClean="0"/>
              <a:pPr>
                <a:defRPr/>
              </a:pPr>
              <a:t>24</a:t>
            </a:fld>
            <a:endParaRPr lang="en-US" dirty="0"/>
          </a:p>
        </p:txBody>
      </p:sp>
    </p:spTree>
    <p:extLst>
      <p:ext uri="{BB962C8B-B14F-4D97-AF65-F5344CB8AC3E}">
        <p14:creationId xmlns:p14="http://schemas.microsoft.com/office/powerpoint/2010/main" val="1275725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5AC6-79BC-4894-8BB0-60E1440B4D82}"/>
              </a:ext>
            </a:extLst>
          </p:cNvPr>
          <p:cNvSpPr>
            <a:spLocks noGrp="1"/>
          </p:cNvSpPr>
          <p:nvPr>
            <p:ph type="title"/>
          </p:nvPr>
        </p:nvSpPr>
        <p:spPr/>
        <p:txBody>
          <a:bodyPr/>
          <a:lstStyle/>
          <a:p>
            <a:r>
              <a:rPr lang="en-US" dirty="0"/>
              <a:t>After Breakout Group Discussion</a:t>
            </a:r>
          </a:p>
        </p:txBody>
      </p:sp>
      <p:sp>
        <p:nvSpPr>
          <p:cNvPr id="3" name="Content Placeholder 2">
            <a:extLst>
              <a:ext uri="{FF2B5EF4-FFF2-40B4-BE49-F238E27FC236}">
                <a16:creationId xmlns:a16="http://schemas.microsoft.com/office/drawing/2014/main" id="{053B51BB-4C1C-4C3C-8D06-BD94BA1C5C17}"/>
              </a:ext>
            </a:extLst>
          </p:cNvPr>
          <p:cNvSpPr>
            <a:spLocks noGrp="1"/>
          </p:cNvSpPr>
          <p:nvPr>
            <p:ph idx="1"/>
          </p:nvPr>
        </p:nvSpPr>
        <p:spPr/>
        <p:txBody>
          <a:bodyPr/>
          <a:lstStyle/>
          <a:p>
            <a:pPr marL="457200" indent="-457200">
              <a:buFont typeface="Arial" panose="020B0604020202020204" pitchFamily="34" charset="0"/>
              <a:buChar char="•"/>
            </a:pPr>
            <a:r>
              <a:rPr lang="en-US" dirty="0"/>
              <a:t>What is missing in the current PCAH? Note Technical Manual is Coming!</a:t>
            </a:r>
          </a:p>
          <a:p>
            <a:pPr marL="457200" indent="-457200">
              <a:buFont typeface="Arial" panose="020B0604020202020204" pitchFamily="34" charset="0"/>
              <a:buChar char="•"/>
            </a:pPr>
            <a:r>
              <a:rPr lang="en-US" dirty="0"/>
              <a:t>Inclusion of DEI framework?</a:t>
            </a:r>
          </a:p>
          <a:p>
            <a:pPr marL="457200" indent="-457200">
              <a:buFont typeface="Arial" panose="020B0604020202020204" pitchFamily="34" charset="0"/>
              <a:buChar char="•"/>
            </a:pPr>
            <a:r>
              <a:rPr lang="en-US" dirty="0"/>
              <a:t>Resources for the Repository?</a:t>
            </a:r>
          </a:p>
          <a:p>
            <a:pPr marL="457200" indent="-457200">
              <a:buFont typeface="Arial" panose="020B0604020202020204" pitchFamily="34" charset="0"/>
              <a:buChar char="•"/>
            </a:pPr>
            <a:r>
              <a:rPr lang="en-US" dirty="0"/>
              <a:t>Define Ethnic Studies in the PCAH?</a:t>
            </a:r>
          </a:p>
          <a:p>
            <a:pPr marL="457200" indent="-457200">
              <a:buFont typeface="Arial" panose="020B0604020202020204" pitchFamily="34" charset="0"/>
              <a:buChar char="•"/>
            </a:pPr>
            <a:r>
              <a:rPr lang="en-US" dirty="0"/>
              <a:t>Current philosophy of the PCAH and proposed timeline</a:t>
            </a:r>
          </a:p>
          <a:p>
            <a:pPr marL="457200" indent="-457200">
              <a:buAutoNum type="arabicPeriod"/>
            </a:pPr>
            <a:endParaRPr lang="en-US" dirty="0"/>
          </a:p>
        </p:txBody>
      </p:sp>
      <p:sp>
        <p:nvSpPr>
          <p:cNvPr id="4" name="Slide Number Placeholder 3">
            <a:extLst>
              <a:ext uri="{FF2B5EF4-FFF2-40B4-BE49-F238E27FC236}">
                <a16:creationId xmlns:a16="http://schemas.microsoft.com/office/drawing/2014/main" id="{4557B6BE-AFEE-498E-8A32-FBDB14A5AB5C}"/>
              </a:ext>
            </a:extLst>
          </p:cNvPr>
          <p:cNvSpPr>
            <a:spLocks noGrp="1"/>
          </p:cNvSpPr>
          <p:nvPr>
            <p:ph type="sldNum" sz="quarter" idx="10"/>
          </p:nvPr>
        </p:nvSpPr>
        <p:spPr/>
        <p:txBody>
          <a:bodyPr/>
          <a:lstStyle/>
          <a:p>
            <a:pPr>
              <a:defRPr/>
            </a:pPr>
            <a:fld id="{216EA7D2-791D-1446-935B-01E569172531}" type="slidenum">
              <a:rPr lang="en-US" smtClean="0"/>
              <a:pPr>
                <a:defRPr/>
              </a:pPr>
              <a:t>25</a:t>
            </a:fld>
            <a:endParaRPr lang="en-US" dirty="0"/>
          </a:p>
        </p:txBody>
      </p:sp>
    </p:spTree>
    <p:extLst>
      <p:ext uri="{BB962C8B-B14F-4D97-AF65-F5344CB8AC3E}">
        <p14:creationId xmlns:p14="http://schemas.microsoft.com/office/powerpoint/2010/main" val="490288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38A1-F1AB-4198-84A7-DDBF435592F1}"/>
              </a:ext>
            </a:extLst>
          </p:cNvPr>
          <p:cNvSpPr>
            <a:spLocks noGrp="1"/>
          </p:cNvSpPr>
          <p:nvPr>
            <p:ph type="title"/>
          </p:nvPr>
        </p:nvSpPr>
        <p:spPr/>
        <p:txBody>
          <a:bodyPr/>
          <a:lstStyle/>
          <a:p>
            <a:r>
              <a:rPr lang="en-US" dirty="0"/>
              <a:t>Anything Additional for 5C Consideration?</a:t>
            </a:r>
          </a:p>
        </p:txBody>
      </p:sp>
      <p:sp>
        <p:nvSpPr>
          <p:cNvPr id="3" name="Content Placeholder 2">
            <a:extLst>
              <a:ext uri="{FF2B5EF4-FFF2-40B4-BE49-F238E27FC236}">
                <a16:creationId xmlns:a16="http://schemas.microsoft.com/office/drawing/2014/main" id="{9DCCEB6A-616F-48CA-B20E-20F5D85F9059}"/>
              </a:ext>
            </a:extLst>
          </p:cNvPr>
          <p:cNvSpPr>
            <a:spLocks noGrp="1"/>
          </p:cNvSpPr>
          <p:nvPr>
            <p:ph idx="1"/>
          </p:nvPr>
        </p:nvSpPr>
        <p:spPr/>
        <p:txBody>
          <a:bodyPr/>
          <a:lstStyle/>
          <a:p>
            <a:pPr marL="342900" indent="-342900">
              <a:buFont typeface="Arial" panose="020B0604020202020204" pitchFamily="34" charset="0"/>
              <a:buChar char="•"/>
            </a:pPr>
            <a:r>
              <a:rPr lang="en-US" dirty="0"/>
              <a:t>Your brilliant idea here!</a:t>
            </a:r>
          </a:p>
        </p:txBody>
      </p:sp>
      <p:sp>
        <p:nvSpPr>
          <p:cNvPr id="4" name="Slide Number Placeholder 3">
            <a:extLst>
              <a:ext uri="{FF2B5EF4-FFF2-40B4-BE49-F238E27FC236}">
                <a16:creationId xmlns:a16="http://schemas.microsoft.com/office/drawing/2014/main" id="{46A5BB65-192A-4B99-B779-7B2A4056F0F8}"/>
              </a:ext>
            </a:extLst>
          </p:cNvPr>
          <p:cNvSpPr>
            <a:spLocks noGrp="1"/>
          </p:cNvSpPr>
          <p:nvPr>
            <p:ph type="sldNum" sz="quarter" idx="10"/>
          </p:nvPr>
        </p:nvSpPr>
        <p:spPr/>
        <p:txBody>
          <a:bodyPr/>
          <a:lstStyle/>
          <a:p>
            <a:pPr>
              <a:defRPr/>
            </a:pPr>
            <a:fld id="{216EA7D2-791D-1446-935B-01E569172531}" type="slidenum">
              <a:rPr lang="en-US" smtClean="0"/>
              <a:pPr>
                <a:defRPr/>
              </a:pPr>
              <a:t>26</a:t>
            </a:fld>
            <a:endParaRPr lang="en-US" dirty="0"/>
          </a:p>
        </p:txBody>
      </p:sp>
    </p:spTree>
    <p:extLst>
      <p:ext uri="{BB962C8B-B14F-4D97-AF65-F5344CB8AC3E}">
        <p14:creationId xmlns:p14="http://schemas.microsoft.com/office/powerpoint/2010/main" val="2536250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38A1-F1AB-4198-84A7-DDBF435592F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DCCEB6A-616F-48CA-B20E-20F5D85F9059}"/>
              </a:ext>
            </a:extLst>
          </p:cNvPr>
          <p:cNvSpPr>
            <a:spLocks noGrp="1"/>
          </p:cNvSpPr>
          <p:nvPr>
            <p:ph idx="1"/>
          </p:nvPr>
        </p:nvSpPr>
        <p:spPr/>
        <p:txBody>
          <a:bodyPr/>
          <a:lstStyle/>
          <a:p>
            <a:pPr marL="342900" indent="-342900">
              <a:buFont typeface="Arial" panose="020B0604020202020204" pitchFamily="34" charset="0"/>
              <a:buChar char="•"/>
            </a:pPr>
            <a:r>
              <a:rPr lang="en-US" dirty="0"/>
              <a:t>Thank you for attending!</a:t>
            </a:r>
          </a:p>
          <a:p>
            <a:pPr marL="342900" indent="-342900">
              <a:buFont typeface="Arial" panose="020B0604020202020204" pitchFamily="34" charset="0"/>
              <a:buChar char="•"/>
            </a:pPr>
            <a:r>
              <a:rPr lang="en-US" dirty="0"/>
              <a:t>Contact information</a:t>
            </a:r>
          </a:p>
          <a:p>
            <a:pPr marL="1028700" lvl="1" indent="-342900"/>
            <a:r>
              <a:rPr lang="en-US" dirty="0"/>
              <a:t>Karen Daar </a:t>
            </a:r>
            <a:r>
              <a:rPr lang="en-US" dirty="0">
                <a:hlinkClick r:id="rId2"/>
              </a:rPr>
              <a:t>daarkl@lavc.edu</a:t>
            </a:r>
            <a:r>
              <a:rPr lang="en-US" dirty="0"/>
              <a:t> </a:t>
            </a:r>
          </a:p>
          <a:p>
            <a:pPr marL="1028700" lvl="1" indent="-342900"/>
            <a:r>
              <a:rPr lang="en-US" dirty="0"/>
              <a:t>Erik Reese </a:t>
            </a:r>
            <a:r>
              <a:rPr lang="en-US" dirty="0">
                <a:hlinkClick r:id="rId3"/>
              </a:rPr>
              <a:t>ereese@vcccd.edu</a:t>
            </a:r>
            <a:r>
              <a:rPr lang="en-US" dirty="0"/>
              <a:t> </a:t>
            </a:r>
          </a:p>
        </p:txBody>
      </p:sp>
      <p:sp>
        <p:nvSpPr>
          <p:cNvPr id="4" name="Slide Number Placeholder 3">
            <a:extLst>
              <a:ext uri="{FF2B5EF4-FFF2-40B4-BE49-F238E27FC236}">
                <a16:creationId xmlns:a16="http://schemas.microsoft.com/office/drawing/2014/main" id="{46A5BB65-192A-4B99-B779-7B2A4056F0F8}"/>
              </a:ext>
            </a:extLst>
          </p:cNvPr>
          <p:cNvSpPr>
            <a:spLocks noGrp="1"/>
          </p:cNvSpPr>
          <p:nvPr>
            <p:ph type="sldNum" sz="quarter" idx="10"/>
          </p:nvPr>
        </p:nvSpPr>
        <p:spPr/>
        <p:txBody>
          <a:bodyPr/>
          <a:lstStyle/>
          <a:p>
            <a:pPr>
              <a:defRPr/>
            </a:pPr>
            <a:fld id="{216EA7D2-791D-1446-935B-01E569172531}" type="slidenum">
              <a:rPr lang="en-US" smtClean="0"/>
              <a:pPr>
                <a:defRPr/>
              </a:pPr>
              <a:t>27</a:t>
            </a:fld>
            <a:endParaRPr lang="en-US" dirty="0"/>
          </a:p>
        </p:txBody>
      </p:sp>
    </p:spTree>
    <p:extLst>
      <p:ext uri="{BB962C8B-B14F-4D97-AF65-F5344CB8AC3E}">
        <p14:creationId xmlns:p14="http://schemas.microsoft.com/office/powerpoint/2010/main" val="82450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E343-33E8-4ACA-8D5A-83EA07F69559}"/>
              </a:ext>
            </a:extLst>
          </p:cNvPr>
          <p:cNvSpPr>
            <a:spLocks noGrp="1"/>
          </p:cNvSpPr>
          <p:nvPr>
            <p:ph type="title"/>
          </p:nvPr>
        </p:nvSpPr>
        <p:spPr/>
        <p:txBody>
          <a:bodyPr/>
          <a:lstStyle/>
          <a:p>
            <a:r>
              <a:rPr lang="en-US" dirty="0"/>
              <a:t>Technical Business</a:t>
            </a:r>
            <a:br>
              <a:rPr lang="en-US" dirty="0"/>
            </a:br>
            <a:endParaRPr lang="en-US" dirty="0"/>
          </a:p>
        </p:txBody>
      </p:sp>
      <p:sp>
        <p:nvSpPr>
          <p:cNvPr id="3" name="Content Placeholder 2">
            <a:extLst>
              <a:ext uri="{FF2B5EF4-FFF2-40B4-BE49-F238E27FC236}">
                <a16:creationId xmlns:a16="http://schemas.microsoft.com/office/drawing/2014/main" id="{B05B8488-1CE5-40E4-A63C-43845EFCBB9E}"/>
              </a:ext>
            </a:extLst>
          </p:cNvPr>
          <p:cNvSpPr>
            <a:spLocks noGrp="1"/>
          </p:cNvSpPr>
          <p:nvPr>
            <p:ph idx="1"/>
          </p:nvPr>
        </p:nvSpPr>
        <p:spPr/>
        <p:txBody>
          <a:bodyPr/>
          <a:lstStyle/>
          <a:p>
            <a:pPr marL="342900" indent="-342900">
              <a:buFont typeface="Arial" panose="020B0604020202020204" pitchFamily="34" charset="0"/>
              <a:buChar char="•"/>
            </a:pPr>
            <a:r>
              <a:rPr lang="en-US" dirty="0"/>
              <a:t>Please use the chat feature in </a:t>
            </a:r>
            <a:r>
              <a:rPr lang="en-US" dirty="0" err="1"/>
              <a:t>Pathable</a:t>
            </a:r>
            <a:endParaRPr lang="en-US" dirty="0"/>
          </a:p>
          <a:p>
            <a:pPr marL="342900" indent="-342900">
              <a:buFont typeface="Arial" panose="020B0604020202020204" pitchFamily="34" charset="0"/>
              <a:buChar char="•"/>
            </a:pPr>
            <a:r>
              <a:rPr lang="en-US" dirty="0"/>
              <a:t>Use “Raise Hand” feature to speak or ask questions when called</a:t>
            </a:r>
          </a:p>
          <a:p>
            <a:pPr marL="342900" indent="-342900">
              <a:buFont typeface="Arial" panose="020B0604020202020204" pitchFamily="34" charset="0"/>
              <a:buChar char="•"/>
            </a:pPr>
            <a:r>
              <a:rPr lang="en-US" dirty="0" err="1"/>
              <a:t>Pathable</a:t>
            </a:r>
            <a:r>
              <a:rPr lang="en-US" dirty="0"/>
              <a:t> chat is another way to ask questions</a:t>
            </a:r>
          </a:p>
          <a:p>
            <a:pPr marL="342900" indent="-342900">
              <a:buFont typeface="Arial" panose="020B0604020202020204" pitchFamily="34" charset="0"/>
              <a:buChar char="•"/>
            </a:pPr>
            <a:r>
              <a:rPr lang="en-US" dirty="0"/>
              <a:t>Reminder to please mute mic when not speaking</a:t>
            </a:r>
          </a:p>
          <a:p>
            <a:pPr marL="342900" indent="-342900">
              <a:buFont typeface="Arial" panose="020B0604020202020204" pitchFamily="34" charset="0"/>
              <a:buChar char="•"/>
            </a:pPr>
            <a:r>
              <a:rPr lang="en-US" dirty="0"/>
              <a:t>Pro tip: maneuver your windows to have both Zoom and </a:t>
            </a:r>
            <a:r>
              <a:rPr lang="en-US" dirty="0" err="1"/>
              <a:t>Pathable</a:t>
            </a:r>
            <a:r>
              <a:rPr lang="en-US" dirty="0"/>
              <a:t> visible</a:t>
            </a:r>
          </a:p>
          <a:p>
            <a:pPr marL="342900" indent="-342900">
              <a:buFont typeface="Arial" panose="020B0604020202020204" pitchFamily="34" charset="0"/>
              <a:buChar char="•"/>
            </a:pPr>
            <a:r>
              <a:rPr lang="en-US" dirty="0"/>
              <a:t>Location, location, location</a:t>
            </a:r>
          </a:p>
          <a:p>
            <a:pPr marL="1028700" lvl="1" indent="-342900"/>
            <a:r>
              <a:rPr lang="en-US" dirty="0"/>
              <a:t>Chat, polls, and resource documents are in </a:t>
            </a:r>
            <a:r>
              <a:rPr lang="en-US" dirty="0" err="1"/>
              <a:t>Pathable</a:t>
            </a:r>
            <a:endParaRPr lang="en-US" dirty="0"/>
          </a:p>
          <a:p>
            <a:pPr marL="1028700" lvl="1" indent="-342900"/>
            <a:r>
              <a:rPr lang="en-US" dirty="0"/>
              <a:t>Breakout rooms are in Zoom</a:t>
            </a:r>
          </a:p>
          <a:p>
            <a:endParaRPr lang="en-US" dirty="0"/>
          </a:p>
        </p:txBody>
      </p:sp>
      <p:sp>
        <p:nvSpPr>
          <p:cNvPr id="4" name="Slide Number Placeholder 3">
            <a:extLst>
              <a:ext uri="{FF2B5EF4-FFF2-40B4-BE49-F238E27FC236}">
                <a16:creationId xmlns:a16="http://schemas.microsoft.com/office/drawing/2014/main" id="{59BE057A-9B9B-415C-B82B-132CEB7BA70F}"/>
              </a:ext>
            </a:extLst>
          </p:cNvPr>
          <p:cNvSpPr>
            <a:spLocks noGrp="1"/>
          </p:cNvSpPr>
          <p:nvPr>
            <p:ph type="sldNum" sz="quarter" idx="10"/>
          </p:nvPr>
        </p:nvSpPr>
        <p:spPr/>
        <p:txBody>
          <a:bodyPr/>
          <a:lstStyle/>
          <a:p>
            <a:pPr>
              <a:defRPr/>
            </a:pPr>
            <a:fld id="{216EA7D2-791D-1446-935B-01E569172531}" type="slidenum">
              <a:rPr lang="en-US" smtClean="0"/>
              <a:pPr>
                <a:defRPr/>
              </a:pPr>
              <a:t>3</a:t>
            </a:fld>
            <a:endParaRPr lang="en-US" dirty="0"/>
          </a:p>
        </p:txBody>
      </p:sp>
    </p:spTree>
    <p:extLst>
      <p:ext uri="{BB962C8B-B14F-4D97-AF65-F5344CB8AC3E}">
        <p14:creationId xmlns:p14="http://schemas.microsoft.com/office/powerpoint/2010/main" val="172167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A83D-1D5E-46C5-A23A-9E3509BEF15D}"/>
              </a:ext>
            </a:extLst>
          </p:cNvPr>
          <p:cNvSpPr>
            <a:spLocks noGrp="1"/>
          </p:cNvSpPr>
          <p:nvPr>
            <p:ph type="title"/>
          </p:nvPr>
        </p:nvSpPr>
        <p:spPr/>
        <p:txBody>
          <a:bodyPr/>
          <a:lstStyle/>
          <a:p>
            <a:r>
              <a:rPr lang="en-US" dirty="0"/>
              <a:t>Who are you?</a:t>
            </a:r>
          </a:p>
        </p:txBody>
      </p:sp>
      <p:sp>
        <p:nvSpPr>
          <p:cNvPr id="3" name="Content Placeholder 2">
            <a:extLst>
              <a:ext uri="{FF2B5EF4-FFF2-40B4-BE49-F238E27FC236}">
                <a16:creationId xmlns:a16="http://schemas.microsoft.com/office/drawing/2014/main" id="{53E03916-B1A6-4C46-BCF7-DF3BF9B0A6E2}"/>
              </a:ext>
            </a:extLst>
          </p:cNvPr>
          <p:cNvSpPr>
            <a:spLocks noGrp="1"/>
          </p:cNvSpPr>
          <p:nvPr>
            <p:ph idx="1"/>
          </p:nvPr>
        </p:nvSpPr>
        <p:spPr/>
        <p:txBody>
          <a:bodyPr/>
          <a:lstStyle/>
          <a:p>
            <a:pPr marL="342900" indent="-342900">
              <a:buFont typeface="Arial" panose="020B0604020202020204" pitchFamily="34" charset="0"/>
              <a:buChar char="•"/>
            </a:pPr>
            <a:r>
              <a:rPr lang="en-US" dirty="0"/>
              <a:t>In </a:t>
            </a:r>
            <a:r>
              <a:rPr lang="en-US" dirty="0" err="1"/>
              <a:t>Pathable</a:t>
            </a:r>
            <a:r>
              <a:rPr lang="en-US" dirty="0"/>
              <a:t> chat please tell us your college</a:t>
            </a:r>
          </a:p>
          <a:p>
            <a:pPr marL="1028700" lvl="1" indent="-342900"/>
            <a:endParaRPr lang="en-US" dirty="0"/>
          </a:p>
          <a:p>
            <a:pPr marL="342900" indent="-342900">
              <a:buFont typeface="Arial" panose="020B0604020202020204" pitchFamily="34" charset="0"/>
              <a:buChar char="•"/>
            </a:pPr>
            <a:r>
              <a:rPr lang="en-US" dirty="0"/>
              <a:t>Tell us your role using the </a:t>
            </a:r>
            <a:r>
              <a:rPr lang="en-US" dirty="0" err="1"/>
              <a:t>Pathable</a:t>
            </a:r>
            <a:r>
              <a:rPr lang="en-US" dirty="0"/>
              <a:t> poll entitled “What is your role”</a:t>
            </a:r>
          </a:p>
        </p:txBody>
      </p:sp>
      <p:sp>
        <p:nvSpPr>
          <p:cNvPr id="4" name="Slide Number Placeholder 3">
            <a:extLst>
              <a:ext uri="{FF2B5EF4-FFF2-40B4-BE49-F238E27FC236}">
                <a16:creationId xmlns:a16="http://schemas.microsoft.com/office/drawing/2014/main" id="{C46253BD-E2B5-416E-A900-07706583A54C}"/>
              </a:ext>
            </a:extLst>
          </p:cNvPr>
          <p:cNvSpPr>
            <a:spLocks noGrp="1"/>
          </p:cNvSpPr>
          <p:nvPr>
            <p:ph type="sldNum" sz="quarter" idx="10"/>
          </p:nvPr>
        </p:nvSpPr>
        <p:spPr/>
        <p:txBody>
          <a:bodyPr/>
          <a:lstStyle/>
          <a:p>
            <a:pPr>
              <a:defRPr/>
            </a:pPr>
            <a:fld id="{216EA7D2-791D-1446-935B-01E569172531}" type="slidenum">
              <a:rPr lang="en-US" smtClean="0"/>
              <a:pPr>
                <a:defRPr/>
              </a:pPr>
              <a:t>4</a:t>
            </a:fld>
            <a:endParaRPr lang="en-US" dirty="0"/>
          </a:p>
        </p:txBody>
      </p:sp>
    </p:spTree>
    <p:extLst>
      <p:ext uri="{BB962C8B-B14F-4D97-AF65-F5344CB8AC3E}">
        <p14:creationId xmlns:p14="http://schemas.microsoft.com/office/powerpoint/2010/main" val="218581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7137-0EDC-41AF-898E-AD28C9056FA6}"/>
              </a:ext>
            </a:extLst>
          </p:cNvPr>
          <p:cNvSpPr>
            <a:spLocks noGrp="1"/>
          </p:cNvSpPr>
          <p:nvPr>
            <p:ph type="title"/>
          </p:nvPr>
        </p:nvSpPr>
        <p:spPr/>
        <p:txBody>
          <a:bodyPr/>
          <a:lstStyle/>
          <a:p>
            <a:r>
              <a:rPr lang="en-US" dirty="0"/>
              <a:t>A few Acronyms…because we simply cannot help but use them</a:t>
            </a:r>
          </a:p>
        </p:txBody>
      </p:sp>
      <p:sp>
        <p:nvSpPr>
          <p:cNvPr id="3" name="Content Placeholder 2">
            <a:extLst>
              <a:ext uri="{FF2B5EF4-FFF2-40B4-BE49-F238E27FC236}">
                <a16:creationId xmlns:a16="http://schemas.microsoft.com/office/drawing/2014/main" id="{D2E7CB01-CDF1-46CA-A31E-832741B1EF89}"/>
              </a:ext>
            </a:extLst>
          </p:cNvPr>
          <p:cNvSpPr>
            <a:spLocks noGrp="1"/>
          </p:cNvSpPr>
          <p:nvPr>
            <p:ph idx="1"/>
          </p:nvPr>
        </p:nvSpPr>
        <p:spPr>
          <a:xfrm>
            <a:off x="829994" y="2481508"/>
            <a:ext cx="10523806" cy="3569419"/>
          </a:xfrm>
        </p:spPr>
        <p:txBody>
          <a:bodyPr/>
          <a:lstStyle/>
          <a:p>
            <a:pPr marL="342900" indent="-342900">
              <a:buFont typeface="Arial" panose="020B0604020202020204" pitchFamily="34" charset="0"/>
              <a:buChar char="•"/>
            </a:pPr>
            <a:r>
              <a:rPr lang="en-US" dirty="0"/>
              <a:t>PCAH—Program and Course Approval Handbook</a:t>
            </a:r>
          </a:p>
          <a:p>
            <a:pPr marL="342900" indent="-342900">
              <a:buFont typeface="Arial" panose="020B0604020202020204" pitchFamily="34" charset="0"/>
              <a:buChar char="•"/>
            </a:pPr>
            <a:r>
              <a:rPr lang="en-US" dirty="0"/>
              <a:t>CCC—California Community Colleges</a:t>
            </a:r>
          </a:p>
          <a:p>
            <a:pPr marL="342900" indent="-342900">
              <a:buFont typeface="Arial" panose="020B0604020202020204" pitchFamily="34" charset="0"/>
              <a:buChar char="•"/>
            </a:pPr>
            <a:r>
              <a:rPr lang="en-US" dirty="0"/>
              <a:t>CCCCO—California Community Colleges Chancellor’s Office</a:t>
            </a:r>
          </a:p>
          <a:p>
            <a:pPr marL="342900" indent="-342900">
              <a:buFont typeface="Arial" panose="020B0604020202020204" pitchFamily="34" charset="0"/>
              <a:buChar char="•"/>
            </a:pPr>
            <a:r>
              <a:rPr lang="en-US" dirty="0"/>
              <a:t>CO—Chancellor’s Office; shorthand for CCCCO</a:t>
            </a:r>
          </a:p>
          <a:p>
            <a:pPr marL="342900" indent="-342900">
              <a:buFont typeface="Arial" panose="020B0604020202020204" pitchFamily="34" charset="0"/>
              <a:buChar char="•"/>
            </a:pPr>
            <a:r>
              <a:rPr lang="en-US" dirty="0"/>
              <a:t>COCI—Chancellor’s Office Curriculum Inventory </a:t>
            </a:r>
          </a:p>
          <a:p>
            <a:pPr marL="342900" indent="-342900">
              <a:buFont typeface="Arial" panose="020B0604020202020204" pitchFamily="34" charset="0"/>
              <a:buChar char="•"/>
            </a:pPr>
            <a:r>
              <a:rPr lang="en-US" dirty="0"/>
              <a:t>5C—California Community Colleges Curriculum Committee</a:t>
            </a:r>
          </a:p>
          <a:p>
            <a:pPr marL="342900" indent="-342900">
              <a:buFont typeface="Arial" panose="020B0604020202020204" pitchFamily="34" charset="0"/>
              <a:buChar char="•"/>
            </a:pPr>
            <a:r>
              <a:rPr lang="en-US" dirty="0"/>
              <a:t>ASCCC—Academic Senate for California Community Colleges</a:t>
            </a:r>
          </a:p>
          <a:p>
            <a:pPr marL="342900" indent="-342900">
              <a:buFont typeface="Arial" panose="020B0604020202020204" pitchFamily="34" charset="0"/>
              <a:buChar char="•"/>
            </a:pPr>
            <a:r>
              <a:rPr lang="en-US" dirty="0"/>
              <a:t>CCCCIO—California Community Colleges Chief Instructional Officers</a:t>
            </a:r>
          </a:p>
          <a:p>
            <a:pPr marL="342900" indent="-342900">
              <a:buFont typeface="Arial" panose="020B0604020202020204" pitchFamily="34" charset="0"/>
              <a:buChar char="•"/>
            </a:pPr>
            <a:r>
              <a:rPr lang="en-US" dirty="0"/>
              <a:t>BOG—Board of Governors </a:t>
            </a:r>
          </a:p>
        </p:txBody>
      </p:sp>
      <p:sp>
        <p:nvSpPr>
          <p:cNvPr id="4" name="Slide Number Placeholder 3">
            <a:extLst>
              <a:ext uri="{FF2B5EF4-FFF2-40B4-BE49-F238E27FC236}">
                <a16:creationId xmlns:a16="http://schemas.microsoft.com/office/drawing/2014/main" id="{D5E1F80B-3E6C-4CBA-881F-BD451104013D}"/>
              </a:ext>
            </a:extLst>
          </p:cNvPr>
          <p:cNvSpPr>
            <a:spLocks noGrp="1"/>
          </p:cNvSpPr>
          <p:nvPr>
            <p:ph type="sldNum" sz="quarter" idx="10"/>
          </p:nvPr>
        </p:nvSpPr>
        <p:spPr/>
        <p:txBody>
          <a:bodyPr/>
          <a:lstStyle/>
          <a:p>
            <a:pPr>
              <a:defRPr/>
            </a:pPr>
            <a:fld id="{216EA7D2-791D-1446-935B-01E569172531}" type="slidenum">
              <a:rPr lang="en-US" smtClean="0"/>
              <a:pPr>
                <a:defRPr/>
              </a:pPr>
              <a:t>5</a:t>
            </a:fld>
            <a:endParaRPr lang="en-US" dirty="0"/>
          </a:p>
        </p:txBody>
      </p:sp>
    </p:spTree>
    <p:extLst>
      <p:ext uri="{BB962C8B-B14F-4D97-AF65-F5344CB8AC3E}">
        <p14:creationId xmlns:p14="http://schemas.microsoft.com/office/powerpoint/2010/main" val="320070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B9DDC-B185-425F-8D33-4BAE62D12A99}"/>
              </a:ext>
            </a:extLst>
          </p:cNvPr>
          <p:cNvSpPr>
            <a:spLocks noGrp="1"/>
          </p:cNvSpPr>
          <p:nvPr>
            <p:ph type="title"/>
          </p:nvPr>
        </p:nvSpPr>
        <p:spPr/>
        <p:txBody>
          <a:bodyPr/>
          <a:lstStyle/>
          <a:p>
            <a:r>
              <a:rPr lang="en-US" dirty="0"/>
              <a:t>Program and Course Approval Handbook (PCAH)</a:t>
            </a:r>
          </a:p>
        </p:txBody>
      </p:sp>
      <p:sp>
        <p:nvSpPr>
          <p:cNvPr id="3" name="Content Placeholder 2">
            <a:extLst>
              <a:ext uri="{FF2B5EF4-FFF2-40B4-BE49-F238E27FC236}">
                <a16:creationId xmlns:a16="http://schemas.microsoft.com/office/drawing/2014/main" id="{59924CE1-336C-41D1-B11D-0D2CEB658FFF}"/>
              </a:ext>
            </a:extLst>
          </p:cNvPr>
          <p:cNvSpPr>
            <a:spLocks noGrp="1"/>
          </p:cNvSpPr>
          <p:nvPr>
            <p:ph idx="1"/>
          </p:nvPr>
        </p:nvSpPr>
        <p:spPr/>
        <p:txBody>
          <a:bodyPr/>
          <a:lstStyle/>
          <a:p>
            <a:pPr marL="342900" indent="-342900">
              <a:buFont typeface="Arial" panose="020B0604020202020204" pitchFamily="34" charset="0"/>
              <a:buChar char="•"/>
            </a:pPr>
            <a:r>
              <a:rPr lang="en-US" dirty="0"/>
              <a:t>PCAH 7</a:t>
            </a:r>
            <a:r>
              <a:rPr lang="en-US" baseline="30000" dirty="0"/>
              <a:t>th</a:t>
            </a:r>
            <a:r>
              <a:rPr lang="en-US" dirty="0"/>
              <a:t> edition</a:t>
            </a:r>
          </a:p>
          <a:p>
            <a:pPr marL="1028700" lvl="1" indent="-342900"/>
            <a:r>
              <a:rPr lang="en-US" dirty="0"/>
              <a:t>Part I: Overview</a:t>
            </a:r>
          </a:p>
          <a:p>
            <a:pPr marL="1028700" lvl="1" indent="-342900"/>
            <a:r>
              <a:rPr lang="en-US" dirty="0"/>
              <a:t>Part II: Credit Curriculum</a:t>
            </a:r>
          </a:p>
          <a:p>
            <a:pPr marL="1028700" lvl="1" indent="-342900"/>
            <a:r>
              <a:rPr lang="en-US" dirty="0"/>
              <a:t>Part III: Non-Credit Curriculum</a:t>
            </a:r>
          </a:p>
          <a:p>
            <a:pPr marL="342900" indent="-342900"/>
            <a:endParaRPr lang="en-US" dirty="0"/>
          </a:p>
          <a:p>
            <a:pPr marL="342900" indent="-342900"/>
            <a:endParaRPr lang="en-US" dirty="0"/>
          </a:p>
          <a:p>
            <a:pPr marL="342900" indent="-342900"/>
            <a:endParaRPr lang="en-US" dirty="0"/>
          </a:p>
          <a:p>
            <a:pPr marL="342900" indent="-342900">
              <a:buFont typeface="Arial" panose="020B0604020202020204" pitchFamily="34" charset="0"/>
              <a:buChar char="•"/>
            </a:pPr>
            <a:r>
              <a:rPr lang="en-US" dirty="0"/>
              <a:t>Available on the </a:t>
            </a:r>
            <a:r>
              <a:rPr lang="en-US" sz="2400" dirty="0">
                <a:hlinkClick r:id="rId2"/>
              </a:rPr>
              <a:t>Educational Services &amp; Support Division webpage </a:t>
            </a:r>
            <a:r>
              <a:rPr lang="en-US" dirty="0"/>
              <a:t> </a:t>
            </a:r>
          </a:p>
          <a:p>
            <a:pPr marL="342900" indent="-342900">
              <a:buFont typeface="Arial" panose="020B0604020202020204" pitchFamily="34" charset="0"/>
              <a:buChar char="•"/>
            </a:pPr>
            <a:endParaRPr lang="en-US" dirty="0"/>
          </a:p>
        </p:txBody>
      </p:sp>
      <p:pic>
        <p:nvPicPr>
          <p:cNvPr id="5" name="Picture 4" descr="Cover of the Program and Course Approval Handbook (PCAH), 7th edition, that shows students engaging each other in a computer lab.">
            <a:extLst>
              <a:ext uri="{FF2B5EF4-FFF2-40B4-BE49-F238E27FC236}">
                <a16:creationId xmlns:a16="http://schemas.microsoft.com/office/drawing/2014/main" id="{406DD284-EC78-401D-9619-A2AB447A2A16}"/>
              </a:ext>
            </a:extLst>
          </p:cNvPr>
          <p:cNvPicPr>
            <a:picLocks noChangeAspect="1"/>
          </p:cNvPicPr>
          <p:nvPr/>
        </p:nvPicPr>
        <p:blipFill>
          <a:blip r:embed="rId3"/>
          <a:stretch>
            <a:fillRect/>
          </a:stretch>
        </p:blipFill>
        <p:spPr>
          <a:xfrm rot="356970">
            <a:off x="8896216" y="1659954"/>
            <a:ext cx="2650148" cy="3932013"/>
          </a:xfrm>
          <a:prstGeom prst="rect">
            <a:avLst/>
          </a:prstGeom>
          <a:ln>
            <a:solidFill>
              <a:schemeClr val="accent2"/>
            </a:solidFill>
          </a:ln>
        </p:spPr>
      </p:pic>
      <p:sp>
        <p:nvSpPr>
          <p:cNvPr id="4" name="Slide Number Placeholder 3">
            <a:extLst>
              <a:ext uri="{FF2B5EF4-FFF2-40B4-BE49-F238E27FC236}">
                <a16:creationId xmlns:a16="http://schemas.microsoft.com/office/drawing/2014/main" id="{6D9E36DC-B424-414B-9EB3-001F3D58DA3F}"/>
              </a:ext>
            </a:extLst>
          </p:cNvPr>
          <p:cNvSpPr>
            <a:spLocks noGrp="1"/>
          </p:cNvSpPr>
          <p:nvPr>
            <p:ph type="sldNum" sz="quarter" idx="10"/>
          </p:nvPr>
        </p:nvSpPr>
        <p:spPr/>
        <p:txBody>
          <a:bodyPr/>
          <a:lstStyle/>
          <a:p>
            <a:pPr>
              <a:defRPr/>
            </a:pPr>
            <a:fld id="{216EA7D2-791D-1446-935B-01E569172531}" type="slidenum">
              <a:rPr lang="en-US" smtClean="0"/>
              <a:pPr>
                <a:defRPr/>
              </a:pPr>
              <a:t>6</a:t>
            </a:fld>
            <a:endParaRPr lang="en-US" dirty="0"/>
          </a:p>
        </p:txBody>
      </p:sp>
    </p:spTree>
    <p:extLst>
      <p:ext uri="{BB962C8B-B14F-4D97-AF65-F5344CB8AC3E}">
        <p14:creationId xmlns:p14="http://schemas.microsoft.com/office/powerpoint/2010/main" val="89654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54B8-7FFC-4B37-A3BB-21196DBA3705}"/>
              </a:ext>
            </a:extLst>
          </p:cNvPr>
          <p:cNvSpPr>
            <a:spLocks noGrp="1"/>
          </p:cNvSpPr>
          <p:nvPr>
            <p:ph type="title"/>
          </p:nvPr>
        </p:nvSpPr>
        <p:spPr/>
        <p:txBody>
          <a:bodyPr/>
          <a:lstStyle/>
          <a:p>
            <a:r>
              <a:rPr lang="en-US" dirty="0"/>
              <a:t>PCAH Word Cloud</a:t>
            </a:r>
          </a:p>
        </p:txBody>
      </p:sp>
      <p:sp>
        <p:nvSpPr>
          <p:cNvPr id="3" name="Content Placeholder 2">
            <a:extLst>
              <a:ext uri="{FF2B5EF4-FFF2-40B4-BE49-F238E27FC236}">
                <a16:creationId xmlns:a16="http://schemas.microsoft.com/office/drawing/2014/main" id="{A87B98A7-E3AC-4667-BC23-503C9857A66E}"/>
              </a:ext>
            </a:extLst>
          </p:cNvPr>
          <p:cNvSpPr>
            <a:spLocks noGrp="1"/>
          </p:cNvSpPr>
          <p:nvPr>
            <p:ph idx="1"/>
          </p:nvPr>
        </p:nvSpPr>
        <p:spPr/>
        <p:txBody>
          <a:bodyPr/>
          <a:lstStyle/>
          <a:p>
            <a:pPr marL="342900" indent="-342900">
              <a:buFont typeface="Arial" panose="020B0604020202020204" pitchFamily="34" charset="0"/>
              <a:buChar char="•"/>
            </a:pPr>
            <a:r>
              <a:rPr lang="en-US" dirty="0"/>
              <a:t>What word best describes your true feelings about the PCAH?</a:t>
            </a:r>
          </a:p>
          <a:p>
            <a:pPr marL="1028700" lvl="1" indent="-342900"/>
            <a:r>
              <a:rPr lang="en-US" dirty="0"/>
              <a:t>Under </a:t>
            </a:r>
            <a:r>
              <a:rPr lang="en-US" dirty="0" err="1"/>
              <a:t>Pathable</a:t>
            </a:r>
            <a:r>
              <a:rPr lang="en-US" dirty="0"/>
              <a:t> polls: “What PCAH means to me…”</a:t>
            </a:r>
          </a:p>
        </p:txBody>
      </p:sp>
      <p:sp>
        <p:nvSpPr>
          <p:cNvPr id="4" name="Slide Number Placeholder 3">
            <a:extLst>
              <a:ext uri="{FF2B5EF4-FFF2-40B4-BE49-F238E27FC236}">
                <a16:creationId xmlns:a16="http://schemas.microsoft.com/office/drawing/2014/main" id="{083C9620-96CD-49FC-9694-7CB880AE96F5}"/>
              </a:ext>
            </a:extLst>
          </p:cNvPr>
          <p:cNvSpPr>
            <a:spLocks noGrp="1"/>
          </p:cNvSpPr>
          <p:nvPr>
            <p:ph type="sldNum" sz="quarter" idx="10"/>
          </p:nvPr>
        </p:nvSpPr>
        <p:spPr/>
        <p:txBody>
          <a:bodyPr/>
          <a:lstStyle/>
          <a:p>
            <a:pPr>
              <a:defRPr/>
            </a:pPr>
            <a:fld id="{216EA7D2-791D-1446-935B-01E569172531}" type="slidenum">
              <a:rPr lang="en-US" smtClean="0"/>
              <a:pPr>
                <a:defRPr/>
              </a:pPr>
              <a:t>7</a:t>
            </a:fld>
            <a:endParaRPr lang="en-US" dirty="0"/>
          </a:p>
        </p:txBody>
      </p:sp>
    </p:spTree>
    <p:extLst>
      <p:ext uri="{BB962C8B-B14F-4D97-AF65-F5344CB8AC3E}">
        <p14:creationId xmlns:p14="http://schemas.microsoft.com/office/powerpoint/2010/main" val="245972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0A99-6905-4A79-9244-6D9E7CE129C3}"/>
              </a:ext>
            </a:extLst>
          </p:cNvPr>
          <p:cNvSpPr>
            <a:spLocks noGrp="1"/>
          </p:cNvSpPr>
          <p:nvPr>
            <p:ph type="title"/>
          </p:nvPr>
        </p:nvSpPr>
        <p:spPr/>
        <p:txBody>
          <a:bodyPr/>
          <a:lstStyle/>
          <a:p>
            <a:r>
              <a:rPr lang="en-US" dirty="0"/>
              <a:t>What is the PCAH?—True or False</a:t>
            </a:r>
          </a:p>
        </p:txBody>
      </p:sp>
      <p:sp>
        <p:nvSpPr>
          <p:cNvPr id="3" name="Content Placeholder 2">
            <a:extLst>
              <a:ext uri="{FF2B5EF4-FFF2-40B4-BE49-F238E27FC236}">
                <a16:creationId xmlns:a16="http://schemas.microsoft.com/office/drawing/2014/main" id="{ED51E316-7389-4020-A752-F3949F2EDA33}"/>
              </a:ext>
            </a:extLst>
          </p:cNvPr>
          <p:cNvSpPr>
            <a:spLocks noGrp="1"/>
          </p:cNvSpPr>
          <p:nvPr>
            <p:ph idx="1"/>
          </p:nvPr>
        </p:nvSpPr>
        <p:spPr>
          <a:xfrm>
            <a:off x="829994" y="2601608"/>
            <a:ext cx="10523806" cy="3959212"/>
          </a:xfrm>
        </p:spPr>
        <p:txBody>
          <a:bodyPr/>
          <a:lstStyle/>
          <a:p>
            <a:pPr marL="342900" indent="-342900">
              <a:buFont typeface="Arial" panose="020B0604020202020204" pitchFamily="34" charset="0"/>
              <a:buChar char="•"/>
            </a:pPr>
            <a:r>
              <a:rPr lang="en-US" dirty="0"/>
              <a:t>Please use </a:t>
            </a:r>
            <a:r>
              <a:rPr lang="en-US" dirty="0" err="1"/>
              <a:t>Pathable</a:t>
            </a:r>
            <a:r>
              <a:rPr lang="en-US" dirty="0"/>
              <a:t> polls to vote each statement:</a:t>
            </a:r>
          </a:p>
          <a:p>
            <a:pPr marL="1028700" lvl="1" indent="-342900"/>
            <a:r>
              <a:rPr lang="en-US" dirty="0"/>
              <a:t>True or</a:t>
            </a:r>
          </a:p>
          <a:p>
            <a:pPr marL="1028700" lvl="1" indent="-342900"/>
            <a:r>
              <a:rPr lang="en-US" dirty="0"/>
              <a:t>False</a:t>
            </a:r>
          </a:p>
          <a:p>
            <a:pPr marL="457200" indent="-457200">
              <a:buFont typeface="+mj-lt"/>
              <a:buAutoNum type="arabicParenR"/>
            </a:pPr>
            <a:r>
              <a:rPr lang="en-US" dirty="0"/>
              <a:t>The PCAH is an overview of program and course approval (credit and noncredit curriculum)</a:t>
            </a:r>
          </a:p>
          <a:p>
            <a:pPr marL="457200" indent="-457200">
              <a:buFont typeface="+mj-lt"/>
              <a:buAutoNum type="arabicParenR"/>
            </a:pPr>
            <a:r>
              <a:rPr lang="en-US" dirty="0"/>
              <a:t>By law, the Chancellor’s Office is required to prepare and distribute a handbook for program and course approval</a:t>
            </a:r>
          </a:p>
          <a:p>
            <a:pPr marL="457200" indent="-457200">
              <a:buFont typeface="+mj-lt"/>
              <a:buAutoNum type="arabicParenR"/>
            </a:pPr>
            <a:r>
              <a:rPr lang="en-US" dirty="0"/>
              <a:t>The PCAH informs and provides guidance on updates to California Education Code and California Code of Regulations (CCR), Title 5 program and course approval Title 5, 55000.5)</a:t>
            </a:r>
          </a:p>
          <a:p>
            <a:pPr marL="457200" indent="-457200">
              <a:buFont typeface="+mj-lt"/>
              <a:buAutoNum type="arabicParenR"/>
            </a:pPr>
            <a:endParaRPr lang="en-US" dirty="0"/>
          </a:p>
          <a:p>
            <a:pPr marL="457200" indent="-457200">
              <a:buFont typeface="+mj-lt"/>
              <a:buAutoNum type="arabicParenR"/>
            </a:pPr>
            <a:endParaRPr lang="en-US" dirty="0"/>
          </a:p>
          <a:p>
            <a:pPr marL="457200" indent="-457200">
              <a:buFont typeface="+mj-lt"/>
              <a:buAutoNum type="arabicParenR"/>
            </a:pPr>
            <a:endParaRPr lang="en-US" dirty="0"/>
          </a:p>
        </p:txBody>
      </p:sp>
      <p:sp>
        <p:nvSpPr>
          <p:cNvPr id="4" name="Slide Number Placeholder 3">
            <a:extLst>
              <a:ext uri="{FF2B5EF4-FFF2-40B4-BE49-F238E27FC236}">
                <a16:creationId xmlns:a16="http://schemas.microsoft.com/office/drawing/2014/main" id="{710BF42C-8EA8-4782-A0CC-81EA2A7989FE}"/>
              </a:ext>
            </a:extLst>
          </p:cNvPr>
          <p:cNvSpPr>
            <a:spLocks noGrp="1"/>
          </p:cNvSpPr>
          <p:nvPr>
            <p:ph type="sldNum" sz="quarter" idx="10"/>
          </p:nvPr>
        </p:nvSpPr>
        <p:spPr/>
        <p:txBody>
          <a:bodyPr/>
          <a:lstStyle/>
          <a:p>
            <a:pPr>
              <a:defRPr/>
            </a:pPr>
            <a:fld id="{216EA7D2-791D-1446-935B-01E569172531}" type="slidenum">
              <a:rPr lang="en-US" smtClean="0"/>
              <a:pPr>
                <a:defRPr/>
              </a:pPr>
              <a:t>8</a:t>
            </a:fld>
            <a:endParaRPr lang="en-US" dirty="0"/>
          </a:p>
        </p:txBody>
      </p:sp>
    </p:spTree>
    <p:extLst>
      <p:ext uri="{BB962C8B-B14F-4D97-AF65-F5344CB8AC3E}">
        <p14:creationId xmlns:p14="http://schemas.microsoft.com/office/powerpoint/2010/main" val="2659923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0A99-6905-4A79-9244-6D9E7CE129C3}"/>
              </a:ext>
            </a:extLst>
          </p:cNvPr>
          <p:cNvSpPr>
            <a:spLocks noGrp="1"/>
          </p:cNvSpPr>
          <p:nvPr>
            <p:ph type="title"/>
          </p:nvPr>
        </p:nvSpPr>
        <p:spPr/>
        <p:txBody>
          <a:bodyPr/>
          <a:lstStyle/>
          <a:p>
            <a:r>
              <a:rPr lang="en-US" dirty="0"/>
              <a:t>What is the PCAH?—True or False (Cont.)</a:t>
            </a:r>
          </a:p>
        </p:txBody>
      </p:sp>
      <p:sp>
        <p:nvSpPr>
          <p:cNvPr id="3" name="Content Placeholder 2">
            <a:extLst>
              <a:ext uri="{FF2B5EF4-FFF2-40B4-BE49-F238E27FC236}">
                <a16:creationId xmlns:a16="http://schemas.microsoft.com/office/drawing/2014/main" id="{ED51E316-7389-4020-A752-F3949F2EDA33}"/>
              </a:ext>
            </a:extLst>
          </p:cNvPr>
          <p:cNvSpPr>
            <a:spLocks noGrp="1"/>
          </p:cNvSpPr>
          <p:nvPr>
            <p:ph idx="1"/>
          </p:nvPr>
        </p:nvSpPr>
        <p:spPr>
          <a:xfrm>
            <a:off x="829994" y="2601608"/>
            <a:ext cx="10523806" cy="3959212"/>
          </a:xfrm>
        </p:spPr>
        <p:txBody>
          <a:bodyPr/>
          <a:lstStyle/>
          <a:p>
            <a:pPr marL="457200" indent="-457200">
              <a:buFont typeface="+mj-lt"/>
              <a:buAutoNum type="arabicParenR" startAt="4"/>
            </a:pPr>
            <a:r>
              <a:rPr lang="en-US" dirty="0"/>
              <a:t>The PCAH includes Chancellor’s Office operational features</a:t>
            </a:r>
          </a:p>
          <a:p>
            <a:pPr marL="457200" indent="-457200">
              <a:buFont typeface="+mj-lt"/>
              <a:buAutoNum type="arabicParenR" startAt="4"/>
            </a:pPr>
            <a:r>
              <a:rPr lang="en-US" dirty="0"/>
              <a:t>The PCAH provides philosophical and strategic guidance to the system</a:t>
            </a:r>
          </a:p>
          <a:p>
            <a:pPr marL="457200" indent="-457200">
              <a:buFont typeface="+mj-lt"/>
              <a:buAutoNum type="arabicParenR" startAt="4"/>
            </a:pPr>
            <a:r>
              <a:rPr lang="en-US" dirty="0"/>
              <a:t>The PCAH is updated annually</a:t>
            </a:r>
          </a:p>
          <a:p>
            <a:pPr marL="457200" indent="-457200">
              <a:buFont typeface="+mj-lt"/>
              <a:buAutoNum type="arabicParenR" startAt="4"/>
            </a:pPr>
            <a:r>
              <a:rPr lang="en-US" dirty="0"/>
              <a:t>The PCAH is approved by the Board of Governors</a:t>
            </a:r>
          </a:p>
          <a:p>
            <a:pPr marL="457200" indent="-457200">
              <a:buFont typeface="+mj-lt"/>
              <a:buAutoNum type="arabicParenR" startAt="4"/>
            </a:pPr>
            <a:r>
              <a:rPr lang="en-US" dirty="0"/>
              <a:t>The last year the PCAH was updated was in 2019</a:t>
            </a:r>
          </a:p>
          <a:p>
            <a:pPr marL="457200" indent="-457200">
              <a:buFont typeface="+mj-lt"/>
              <a:buAutoNum type="arabicParenR" startAt="4"/>
            </a:pPr>
            <a:r>
              <a:rPr lang="en-US" dirty="0"/>
              <a:t>The PCAH is my most </a:t>
            </a:r>
            <a:r>
              <a:rPr lang="en-US" dirty="0" err="1"/>
              <a:t>favoritist</a:t>
            </a:r>
            <a:r>
              <a:rPr lang="en-US" dirty="0"/>
              <a:t> document ever!</a:t>
            </a:r>
          </a:p>
          <a:p>
            <a:pPr marL="457200" indent="-457200">
              <a:buFont typeface="+mj-lt"/>
              <a:buAutoNum type="arabicParenR" startAt="4"/>
            </a:pPr>
            <a:endParaRPr lang="en-US" dirty="0"/>
          </a:p>
          <a:p>
            <a:pPr marL="457200" indent="-457200">
              <a:buFont typeface="+mj-lt"/>
              <a:buAutoNum type="arabicParenR" startAt="4"/>
            </a:pPr>
            <a:endParaRPr lang="en-US" dirty="0"/>
          </a:p>
          <a:p>
            <a:pPr marL="457200" indent="-457200">
              <a:buFont typeface="+mj-lt"/>
              <a:buAutoNum type="arabicParenR" startAt="4"/>
            </a:pPr>
            <a:endParaRPr lang="en-US" dirty="0"/>
          </a:p>
          <a:p>
            <a:pPr marL="457200" indent="-457200">
              <a:buFont typeface="+mj-lt"/>
              <a:buAutoNum type="arabicParenR" startAt="4"/>
            </a:pPr>
            <a:endParaRPr lang="en-US" dirty="0"/>
          </a:p>
          <a:p>
            <a:pPr marL="457200" indent="-457200">
              <a:buFont typeface="+mj-lt"/>
              <a:buAutoNum type="arabicParenR" startAt="4"/>
            </a:pPr>
            <a:endParaRPr lang="en-US" dirty="0"/>
          </a:p>
        </p:txBody>
      </p:sp>
      <p:sp>
        <p:nvSpPr>
          <p:cNvPr id="4" name="Slide Number Placeholder 3">
            <a:extLst>
              <a:ext uri="{FF2B5EF4-FFF2-40B4-BE49-F238E27FC236}">
                <a16:creationId xmlns:a16="http://schemas.microsoft.com/office/drawing/2014/main" id="{710BF42C-8EA8-4782-A0CC-81EA2A7989FE}"/>
              </a:ext>
            </a:extLst>
          </p:cNvPr>
          <p:cNvSpPr>
            <a:spLocks noGrp="1"/>
          </p:cNvSpPr>
          <p:nvPr>
            <p:ph type="sldNum" sz="quarter" idx="10"/>
          </p:nvPr>
        </p:nvSpPr>
        <p:spPr/>
        <p:txBody>
          <a:bodyPr/>
          <a:lstStyle/>
          <a:p>
            <a:pPr>
              <a:defRPr/>
            </a:pPr>
            <a:fld id="{216EA7D2-791D-1446-935B-01E569172531}" type="slidenum">
              <a:rPr lang="en-US" smtClean="0"/>
              <a:pPr>
                <a:defRPr/>
              </a:pPr>
              <a:t>9</a:t>
            </a:fld>
            <a:endParaRPr lang="en-US" dirty="0"/>
          </a:p>
        </p:txBody>
      </p:sp>
    </p:spTree>
    <p:extLst>
      <p:ext uri="{BB962C8B-B14F-4D97-AF65-F5344CB8AC3E}">
        <p14:creationId xmlns:p14="http://schemas.microsoft.com/office/powerpoint/2010/main" val="902133402"/>
      </p:ext>
    </p:extLst>
  </p:cSld>
  <p:clrMapOvr>
    <a:masterClrMapping/>
  </p:clrMapOvr>
</p:sld>
</file>

<file path=ppt/theme/theme1.xml><?xml version="1.0" encoding="utf-8"?>
<a:theme xmlns:a="http://schemas.openxmlformats.org/drawingml/2006/main" name="ASCCC Curriculum Inst. 2020 Theme">
  <a:themeElements>
    <a:clrScheme name="ASCCC CI 2021">
      <a:dk1>
        <a:srgbClr val="005B96"/>
      </a:dk1>
      <a:lt1>
        <a:srgbClr val="FFFFFF"/>
      </a:lt1>
      <a:dk2>
        <a:srgbClr val="4186C3"/>
      </a:dk2>
      <a:lt2>
        <a:srgbClr val="F0ECE8"/>
      </a:lt2>
      <a:accent1>
        <a:srgbClr val="9277B9"/>
      </a:accent1>
      <a:accent2>
        <a:srgbClr val="26BB9A"/>
      </a:accent2>
      <a:accent3>
        <a:srgbClr val="54514F"/>
      </a:accent3>
      <a:accent4>
        <a:srgbClr val="008C77"/>
      </a:accent4>
      <a:accent5>
        <a:srgbClr val="005B95"/>
      </a:accent5>
      <a:accent6>
        <a:srgbClr val="4186C3"/>
      </a:accent6>
      <a:hlink>
        <a:srgbClr val="005B95"/>
      </a:hlink>
      <a:folHlink>
        <a:srgbClr val="9277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1 ppt template 1" id="{51EA16D3-33AF-FB47-8A3F-98393035F582}" vid="{B3F2FE11-A695-BB46-B2B0-D0567344DE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2021 ppt template 1 (002)</Template>
  <TotalTime>1427</TotalTime>
  <Words>1698</Words>
  <Application>Microsoft Office PowerPoint</Application>
  <PresentationFormat>Widescreen</PresentationFormat>
  <Paragraphs>182</Paragraphs>
  <Slides>27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Palatino</vt:lpstr>
      <vt:lpstr>Arial</vt:lpstr>
      <vt:lpstr>Calibri</vt:lpstr>
      <vt:lpstr>ASCCC Curriculum Inst. 2020 Theme</vt:lpstr>
      <vt:lpstr>PCAH Karen Daar 5C Co-Chair, Los Angeles Valley College VPAA Erik Reese, 5C, Moorpark College </vt:lpstr>
      <vt:lpstr>Session Description</vt:lpstr>
      <vt:lpstr>Technical Business </vt:lpstr>
      <vt:lpstr>Who are you?</vt:lpstr>
      <vt:lpstr>A few Acronyms…because we simply cannot help but use them</vt:lpstr>
      <vt:lpstr>Program and Course Approval Handbook (PCAH)</vt:lpstr>
      <vt:lpstr>PCAH Word Cloud</vt:lpstr>
      <vt:lpstr>What is the PCAH?—True or False</vt:lpstr>
      <vt:lpstr>What is the PCAH?—True or False (Cont.)</vt:lpstr>
      <vt:lpstr>Recent PCAH History</vt:lpstr>
      <vt:lpstr>Technical Manual</vt:lpstr>
      <vt:lpstr>Repository Resources</vt:lpstr>
      <vt:lpstr>5C Website is Live!</vt:lpstr>
      <vt:lpstr>Proposed Annual Process for Future PCAH Revisions</vt:lpstr>
      <vt:lpstr>Diversity, Equity, Inclusion, and Anti-Racism</vt:lpstr>
      <vt:lpstr>§51201 Statement on Diversity, Equity, and Inclusion in the California Community Colleges—Parts a &amp; b</vt:lpstr>
      <vt:lpstr>§51201 Statement on Diversity, Equity, and Inclusion in the California Community Colleges—Part c</vt:lpstr>
      <vt:lpstr>§51201 Statement on Diversity, Equity, and Inclusion in the California Community Colleges—Part d</vt:lpstr>
      <vt:lpstr>§51201 Statement on Diversity, Equity, and Inclusion in the California Community Colleges—Part e</vt:lpstr>
      <vt:lpstr>§51200 Intent of the Board of Governors</vt:lpstr>
      <vt:lpstr>Ethnic Studies Graduation Requirement Title 5 §55063: Current Status</vt:lpstr>
      <vt:lpstr>Ethnic Studies Graduation Requirement Title 5 §55063: Once Adopted</vt:lpstr>
      <vt:lpstr>Running List of Recent Title 5 Changes</vt:lpstr>
      <vt:lpstr>Other Changes?</vt:lpstr>
      <vt:lpstr>After Breakout Group Discussion</vt:lpstr>
      <vt:lpstr>Anything Additional for 5C Consideration?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PCAH Karen Daar 5C Co-Chair, VPAA Los Angeles Valley College Erik Reese, 5C, Professor Moorpark College</dc:title>
  <dc:creator>Daar, Karen L.</dc:creator>
  <cp:lastModifiedBy>Erik Reese</cp:lastModifiedBy>
  <cp:revision>157</cp:revision>
  <cp:lastPrinted>2020-11-24T19:39:26Z</cp:lastPrinted>
  <dcterms:created xsi:type="dcterms:W3CDTF">2021-06-25T21:09:38Z</dcterms:created>
  <dcterms:modified xsi:type="dcterms:W3CDTF">2021-07-08T17:34:42Z</dcterms:modified>
</cp:coreProperties>
</file>