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3"/>
  </p:notesMasterIdLst>
  <p:sldIdLst>
    <p:sldId id="256" r:id="rId2"/>
    <p:sldId id="264"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315" r:id="rId23"/>
    <p:sldId id="314"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26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8" d="100"/>
          <a:sy n="38"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E3C2A-7635-FD41-8DC0-21FBE4A33979}" type="doc">
      <dgm:prSet loTypeId="urn:microsoft.com/office/officeart/2005/8/layout/venn1" loCatId="" qsTypeId="urn:microsoft.com/office/officeart/2005/8/quickstyle/simple4" qsCatId="simple" csTypeId="urn:microsoft.com/office/officeart/2005/8/colors/accent1_2" csCatId="accent1" phldr="1"/>
      <dgm:spPr/>
    </dgm:pt>
    <dgm:pt modelId="{B8820063-A3B2-634E-8E0D-51D39F08A7FA}">
      <dgm:prSet phldrT="[Text]" custT="1"/>
      <dgm:spPr/>
      <dgm:t>
        <a:bodyPr/>
        <a:lstStyle/>
        <a:p>
          <a:r>
            <a:rPr lang="en-US" sz="2000" dirty="0" smtClean="0"/>
            <a:t>Solution Evaluation</a:t>
          </a:r>
          <a:endParaRPr lang="en-US" sz="2000" dirty="0"/>
        </a:p>
      </dgm:t>
    </dgm:pt>
    <dgm:pt modelId="{0CF1E261-EF1A-CD47-9CCF-5B7356E35C7D}" type="parTrans" cxnId="{C5C6C83D-3612-3C42-BF0A-3F6C0EDFA5FF}">
      <dgm:prSet/>
      <dgm:spPr/>
      <dgm:t>
        <a:bodyPr/>
        <a:lstStyle/>
        <a:p>
          <a:endParaRPr lang="en-US"/>
        </a:p>
      </dgm:t>
    </dgm:pt>
    <dgm:pt modelId="{6B3F3C21-6956-1045-B947-38D2A13173BE}" type="sibTrans" cxnId="{C5C6C83D-3612-3C42-BF0A-3F6C0EDFA5FF}">
      <dgm:prSet/>
      <dgm:spPr/>
      <dgm:t>
        <a:bodyPr/>
        <a:lstStyle/>
        <a:p>
          <a:endParaRPr lang="en-US"/>
        </a:p>
      </dgm:t>
    </dgm:pt>
    <dgm:pt modelId="{97CA4B1C-211A-DD43-89FA-98AEDC441602}">
      <dgm:prSet phldrT="[Text]"/>
      <dgm:spPr/>
      <dgm:t>
        <a:bodyPr/>
        <a:lstStyle/>
        <a:p>
          <a:r>
            <a:rPr lang="en-US" dirty="0" smtClean="0"/>
            <a:t>Testing and System Acceptance</a:t>
          </a:r>
          <a:endParaRPr lang="en-US" dirty="0"/>
        </a:p>
      </dgm:t>
    </dgm:pt>
    <dgm:pt modelId="{9DAA1F90-E40C-7646-A1F8-C3A53DF1E88C}" type="parTrans" cxnId="{6F426E4E-6481-544C-A060-2A1E8CB379D9}">
      <dgm:prSet/>
      <dgm:spPr/>
      <dgm:t>
        <a:bodyPr/>
        <a:lstStyle/>
        <a:p>
          <a:endParaRPr lang="en-US"/>
        </a:p>
      </dgm:t>
    </dgm:pt>
    <dgm:pt modelId="{25DA9AFA-DF73-8E4F-96FF-29882805EDE9}" type="sibTrans" cxnId="{6F426E4E-6481-544C-A060-2A1E8CB379D9}">
      <dgm:prSet/>
      <dgm:spPr/>
      <dgm:t>
        <a:bodyPr/>
        <a:lstStyle/>
        <a:p>
          <a:endParaRPr lang="en-US"/>
        </a:p>
      </dgm:t>
    </dgm:pt>
    <dgm:pt modelId="{23833C8D-08F9-3440-A92D-A2E87BE23037}">
      <dgm:prSet phldrT="[Text]" custT="1"/>
      <dgm:spPr/>
      <dgm:t>
        <a:bodyPr/>
        <a:lstStyle/>
        <a:p>
          <a:r>
            <a:rPr lang="en-US" sz="2000" dirty="0" smtClean="0"/>
            <a:t>College Support</a:t>
          </a:r>
          <a:endParaRPr lang="en-US" sz="2000" dirty="0"/>
        </a:p>
      </dgm:t>
    </dgm:pt>
    <dgm:pt modelId="{0BB933A5-E717-764A-BFC5-74995F1AF584}" type="parTrans" cxnId="{1405CD12-D1C9-8F40-9755-56ABBFBDC4A2}">
      <dgm:prSet/>
      <dgm:spPr/>
      <dgm:t>
        <a:bodyPr/>
        <a:lstStyle/>
        <a:p>
          <a:endParaRPr lang="en-US"/>
        </a:p>
      </dgm:t>
    </dgm:pt>
    <dgm:pt modelId="{AC8846B4-2580-E44B-BEC1-9BD859B082CF}" type="sibTrans" cxnId="{1405CD12-D1C9-8F40-9755-56ABBFBDC4A2}">
      <dgm:prSet/>
      <dgm:spPr/>
      <dgm:t>
        <a:bodyPr/>
        <a:lstStyle/>
        <a:p>
          <a:endParaRPr lang="en-US"/>
        </a:p>
      </dgm:t>
    </dgm:pt>
    <dgm:pt modelId="{7448BF6F-3F64-A147-8D4A-C4A96F81E359}" type="pres">
      <dgm:prSet presAssocID="{5C1E3C2A-7635-FD41-8DC0-21FBE4A33979}" presName="compositeShape" presStyleCnt="0">
        <dgm:presLayoutVars>
          <dgm:chMax val="7"/>
          <dgm:dir/>
          <dgm:resizeHandles val="exact"/>
        </dgm:presLayoutVars>
      </dgm:prSet>
      <dgm:spPr/>
    </dgm:pt>
    <dgm:pt modelId="{F783B2FA-AD75-984D-823E-9A7A98F2CC5A}" type="pres">
      <dgm:prSet presAssocID="{B8820063-A3B2-634E-8E0D-51D39F08A7FA}" presName="circ1" presStyleLbl="vennNode1" presStyleIdx="0" presStyleCnt="3"/>
      <dgm:spPr/>
      <dgm:t>
        <a:bodyPr/>
        <a:lstStyle/>
        <a:p>
          <a:endParaRPr lang="en-US"/>
        </a:p>
      </dgm:t>
    </dgm:pt>
    <dgm:pt modelId="{9B4A32A1-0096-744F-AE5F-027A4FB4C692}" type="pres">
      <dgm:prSet presAssocID="{B8820063-A3B2-634E-8E0D-51D39F08A7FA}" presName="circ1Tx" presStyleLbl="revTx" presStyleIdx="0" presStyleCnt="0">
        <dgm:presLayoutVars>
          <dgm:chMax val="0"/>
          <dgm:chPref val="0"/>
          <dgm:bulletEnabled val="1"/>
        </dgm:presLayoutVars>
      </dgm:prSet>
      <dgm:spPr/>
      <dgm:t>
        <a:bodyPr/>
        <a:lstStyle/>
        <a:p>
          <a:endParaRPr lang="en-US"/>
        </a:p>
      </dgm:t>
    </dgm:pt>
    <dgm:pt modelId="{277A51D3-9A92-4248-8C2C-799FAA699A5E}" type="pres">
      <dgm:prSet presAssocID="{97CA4B1C-211A-DD43-89FA-98AEDC441602}" presName="circ2" presStyleLbl="vennNode1" presStyleIdx="1" presStyleCnt="3"/>
      <dgm:spPr/>
      <dgm:t>
        <a:bodyPr/>
        <a:lstStyle/>
        <a:p>
          <a:endParaRPr lang="en-US"/>
        </a:p>
      </dgm:t>
    </dgm:pt>
    <dgm:pt modelId="{71828AC3-B75C-5A4A-92DE-A494F2D21279}" type="pres">
      <dgm:prSet presAssocID="{97CA4B1C-211A-DD43-89FA-98AEDC441602}" presName="circ2Tx" presStyleLbl="revTx" presStyleIdx="0" presStyleCnt="0">
        <dgm:presLayoutVars>
          <dgm:chMax val="0"/>
          <dgm:chPref val="0"/>
          <dgm:bulletEnabled val="1"/>
        </dgm:presLayoutVars>
      </dgm:prSet>
      <dgm:spPr/>
      <dgm:t>
        <a:bodyPr/>
        <a:lstStyle/>
        <a:p>
          <a:endParaRPr lang="en-US"/>
        </a:p>
      </dgm:t>
    </dgm:pt>
    <dgm:pt modelId="{CAAFDAD4-5FF5-C54D-8132-72A0548CDCF9}" type="pres">
      <dgm:prSet presAssocID="{23833C8D-08F9-3440-A92D-A2E87BE23037}" presName="circ3" presStyleLbl="vennNode1" presStyleIdx="2" presStyleCnt="3"/>
      <dgm:spPr/>
      <dgm:t>
        <a:bodyPr/>
        <a:lstStyle/>
        <a:p>
          <a:endParaRPr lang="en-US"/>
        </a:p>
      </dgm:t>
    </dgm:pt>
    <dgm:pt modelId="{0CE12C22-8267-094E-8B65-B223DB320DE1}" type="pres">
      <dgm:prSet presAssocID="{23833C8D-08F9-3440-A92D-A2E87BE23037}" presName="circ3Tx" presStyleLbl="revTx" presStyleIdx="0" presStyleCnt="0">
        <dgm:presLayoutVars>
          <dgm:chMax val="0"/>
          <dgm:chPref val="0"/>
          <dgm:bulletEnabled val="1"/>
        </dgm:presLayoutVars>
      </dgm:prSet>
      <dgm:spPr/>
      <dgm:t>
        <a:bodyPr/>
        <a:lstStyle/>
        <a:p>
          <a:endParaRPr lang="en-US"/>
        </a:p>
      </dgm:t>
    </dgm:pt>
  </dgm:ptLst>
  <dgm:cxnLst>
    <dgm:cxn modelId="{C5C6C83D-3612-3C42-BF0A-3F6C0EDFA5FF}" srcId="{5C1E3C2A-7635-FD41-8DC0-21FBE4A33979}" destId="{B8820063-A3B2-634E-8E0D-51D39F08A7FA}" srcOrd="0" destOrd="0" parTransId="{0CF1E261-EF1A-CD47-9CCF-5B7356E35C7D}" sibTransId="{6B3F3C21-6956-1045-B947-38D2A13173BE}"/>
    <dgm:cxn modelId="{6F426E4E-6481-544C-A060-2A1E8CB379D9}" srcId="{5C1E3C2A-7635-FD41-8DC0-21FBE4A33979}" destId="{97CA4B1C-211A-DD43-89FA-98AEDC441602}" srcOrd="1" destOrd="0" parTransId="{9DAA1F90-E40C-7646-A1F8-C3A53DF1E88C}" sibTransId="{25DA9AFA-DF73-8E4F-96FF-29882805EDE9}"/>
    <dgm:cxn modelId="{552ECC03-89A0-C944-9412-66BC61CC740A}" type="presOf" srcId="{23833C8D-08F9-3440-A92D-A2E87BE23037}" destId="{CAAFDAD4-5FF5-C54D-8132-72A0548CDCF9}" srcOrd="0" destOrd="0" presId="urn:microsoft.com/office/officeart/2005/8/layout/venn1"/>
    <dgm:cxn modelId="{1A0812BE-D9DB-794A-A7FA-80F16537E02D}" type="presOf" srcId="{97CA4B1C-211A-DD43-89FA-98AEDC441602}" destId="{71828AC3-B75C-5A4A-92DE-A494F2D21279}" srcOrd="1" destOrd="0" presId="urn:microsoft.com/office/officeart/2005/8/layout/venn1"/>
    <dgm:cxn modelId="{1405CD12-D1C9-8F40-9755-56ABBFBDC4A2}" srcId="{5C1E3C2A-7635-FD41-8DC0-21FBE4A33979}" destId="{23833C8D-08F9-3440-A92D-A2E87BE23037}" srcOrd="2" destOrd="0" parTransId="{0BB933A5-E717-764A-BFC5-74995F1AF584}" sibTransId="{AC8846B4-2580-E44B-BEC1-9BD859B082CF}"/>
    <dgm:cxn modelId="{3D5338F6-0D9C-A943-9817-CE84A3375A35}" type="presOf" srcId="{B8820063-A3B2-634E-8E0D-51D39F08A7FA}" destId="{F783B2FA-AD75-984D-823E-9A7A98F2CC5A}" srcOrd="0" destOrd="0" presId="urn:microsoft.com/office/officeart/2005/8/layout/venn1"/>
    <dgm:cxn modelId="{894DFFDC-4827-7441-AF93-1AEB482B7EB7}" type="presOf" srcId="{B8820063-A3B2-634E-8E0D-51D39F08A7FA}" destId="{9B4A32A1-0096-744F-AE5F-027A4FB4C692}" srcOrd="1" destOrd="0" presId="urn:microsoft.com/office/officeart/2005/8/layout/venn1"/>
    <dgm:cxn modelId="{20C4B3D6-B414-BF4A-BD21-4AE7CC8E87D4}" type="presOf" srcId="{23833C8D-08F9-3440-A92D-A2E87BE23037}" destId="{0CE12C22-8267-094E-8B65-B223DB320DE1}" srcOrd="1" destOrd="0" presId="urn:microsoft.com/office/officeart/2005/8/layout/venn1"/>
    <dgm:cxn modelId="{FF8BF14E-01F3-814D-B0C2-53E0E268A5D9}" type="presOf" srcId="{97CA4B1C-211A-DD43-89FA-98AEDC441602}" destId="{277A51D3-9A92-4248-8C2C-799FAA699A5E}" srcOrd="0" destOrd="0" presId="urn:microsoft.com/office/officeart/2005/8/layout/venn1"/>
    <dgm:cxn modelId="{46F2051B-EE94-DC44-A44C-F77CC93D93DE}" type="presOf" srcId="{5C1E3C2A-7635-FD41-8DC0-21FBE4A33979}" destId="{7448BF6F-3F64-A147-8D4A-C4A96F81E359}" srcOrd="0" destOrd="0" presId="urn:microsoft.com/office/officeart/2005/8/layout/venn1"/>
    <dgm:cxn modelId="{3548F80A-6D92-C04B-9B29-158A3FC77E1B}" type="presParOf" srcId="{7448BF6F-3F64-A147-8D4A-C4A96F81E359}" destId="{F783B2FA-AD75-984D-823E-9A7A98F2CC5A}" srcOrd="0" destOrd="0" presId="urn:microsoft.com/office/officeart/2005/8/layout/venn1"/>
    <dgm:cxn modelId="{E90C16E6-117F-D04D-B211-128399003671}" type="presParOf" srcId="{7448BF6F-3F64-A147-8D4A-C4A96F81E359}" destId="{9B4A32A1-0096-744F-AE5F-027A4FB4C692}" srcOrd="1" destOrd="0" presId="urn:microsoft.com/office/officeart/2005/8/layout/venn1"/>
    <dgm:cxn modelId="{6117840E-8823-0044-A1EB-E53740E9085D}" type="presParOf" srcId="{7448BF6F-3F64-A147-8D4A-C4A96F81E359}" destId="{277A51D3-9A92-4248-8C2C-799FAA699A5E}" srcOrd="2" destOrd="0" presId="urn:microsoft.com/office/officeart/2005/8/layout/venn1"/>
    <dgm:cxn modelId="{6008CBA8-F6C5-1B4C-B180-368AA408465F}" type="presParOf" srcId="{7448BF6F-3F64-A147-8D4A-C4A96F81E359}" destId="{71828AC3-B75C-5A4A-92DE-A494F2D21279}" srcOrd="3" destOrd="0" presId="urn:microsoft.com/office/officeart/2005/8/layout/venn1"/>
    <dgm:cxn modelId="{50FDBF95-20EF-584A-B760-100DEC29FAB0}" type="presParOf" srcId="{7448BF6F-3F64-A147-8D4A-C4A96F81E359}" destId="{CAAFDAD4-5FF5-C54D-8132-72A0548CDCF9}" srcOrd="4" destOrd="0" presId="urn:microsoft.com/office/officeart/2005/8/layout/venn1"/>
    <dgm:cxn modelId="{3315F0F2-3B49-6F4D-A7B1-D2DC3ADC60E9}" type="presParOf" srcId="{7448BF6F-3F64-A147-8D4A-C4A96F81E359}" destId="{0CE12C22-8267-094E-8B65-B223DB320DE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E3C2A-7635-FD41-8DC0-21FBE4A33979}" type="doc">
      <dgm:prSet loTypeId="urn:microsoft.com/office/officeart/2005/8/layout/venn1" loCatId="" qsTypeId="urn:microsoft.com/office/officeart/2005/8/quickstyle/simple4" qsCatId="simple" csTypeId="urn:microsoft.com/office/officeart/2005/8/colors/accent1_2" csCatId="accent1" phldr="1"/>
      <dgm:spPr/>
    </dgm:pt>
    <dgm:pt modelId="{B8820063-A3B2-634E-8E0D-51D39F08A7FA}">
      <dgm:prSet phldrT="[Text]" custT="1"/>
      <dgm:spPr/>
      <dgm:t>
        <a:bodyPr/>
        <a:lstStyle/>
        <a:p>
          <a:r>
            <a:rPr lang="en-US" sz="2400" b="1" dirty="0" smtClean="0"/>
            <a:t>Solution Evaluation</a:t>
          </a:r>
          <a:endParaRPr lang="en-US" sz="2400" b="1" dirty="0"/>
        </a:p>
      </dgm:t>
    </dgm:pt>
    <dgm:pt modelId="{0CF1E261-EF1A-CD47-9CCF-5B7356E35C7D}" type="parTrans" cxnId="{C5C6C83D-3612-3C42-BF0A-3F6C0EDFA5FF}">
      <dgm:prSet/>
      <dgm:spPr/>
      <dgm:t>
        <a:bodyPr/>
        <a:lstStyle/>
        <a:p>
          <a:endParaRPr lang="en-US"/>
        </a:p>
      </dgm:t>
    </dgm:pt>
    <dgm:pt modelId="{6B3F3C21-6956-1045-B947-38D2A13173BE}" type="sibTrans" cxnId="{C5C6C83D-3612-3C42-BF0A-3F6C0EDFA5FF}">
      <dgm:prSet/>
      <dgm:spPr/>
      <dgm:t>
        <a:bodyPr/>
        <a:lstStyle/>
        <a:p>
          <a:endParaRPr lang="en-US"/>
        </a:p>
      </dgm:t>
    </dgm:pt>
    <dgm:pt modelId="{7448BF6F-3F64-A147-8D4A-C4A96F81E359}" type="pres">
      <dgm:prSet presAssocID="{5C1E3C2A-7635-FD41-8DC0-21FBE4A33979}" presName="compositeShape" presStyleCnt="0">
        <dgm:presLayoutVars>
          <dgm:chMax val="7"/>
          <dgm:dir/>
          <dgm:resizeHandles val="exact"/>
        </dgm:presLayoutVars>
      </dgm:prSet>
      <dgm:spPr/>
    </dgm:pt>
    <dgm:pt modelId="{039F8768-8822-6149-ABC4-650FC8E4F5D0}" type="pres">
      <dgm:prSet presAssocID="{B8820063-A3B2-634E-8E0D-51D39F08A7FA}" presName="circ1TxSh" presStyleLbl="vennNode1" presStyleIdx="0" presStyleCnt="1" custScaleX="62476" custScaleY="57205" custLinFactNeighborX="-74752" custLinFactNeighborY="-3229"/>
      <dgm:spPr/>
      <dgm:t>
        <a:bodyPr/>
        <a:lstStyle/>
        <a:p>
          <a:endParaRPr lang="en-US"/>
        </a:p>
      </dgm:t>
    </dgm:pt>
  </dgm:ptLst>
  <dgm:cxnLst>
    <dgm:cxn modelId="{F5B8A661-859E-9947-9954-1C48E2F37431}" type="presOf" srcId="{5C1E3C2A-7635-FD41-8DC0-21FBE4A33979}" destId="{7448BF6F-3F64-A147-8D4A-C4A96F81E359}" srcOrd="0" destOrd="0" presId="urn:microsoft.com/office/officeart/2005/8/layout/venn1"/>
    <dgm:cxn modelId="{C5C6C83D-3612-3C42-BF0A-3F6C0EDFA5FF}" srcId="{5C1E3C2A-7635-FD41-8DC0-21FBE4A33979}" destId="{B8820063-A3B2-634E-8E0D-51D39F08A7FA}" srcOrd="0" destOrd="0" parTransId="{0CF1E261-EF1A-CD47-9CCF-5B7356E35C7D}" sibTransId="{6B3F3C21-6956-1045-B947-38D2A13173BE}"/>
    <dgm:cxn modelId="{65F3E2AD-A65D-D74D-879F-DC3EC9EEB18E}" type="presOf" srcId="{B8820063-A3B2-634E-8E0D-51D39F08A7FA}" destId="{039F8768-8822-6149-ABC4-650FC8E4F5D0}" srcOrd="0" destOrd="0" presId="urn:microsoft.com/office/officeart/2005/8/layout/venn1"/>
    <dgm:cxn modelId="{B390A9C0-EA1E-E543-8F8B-4A0D6C76EB48}" type="presParOf" srcId="{7448BF6F-3F64-A147-8D4A-C4A96F81E359}" destId="{039F8768-8822-6149-ABC4-650FC8E4F5D0}"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E3C2A-7635-FD41-8DC0-21FBE4A33979}" type="doc">
      <dgm:prSet loTypeId="urn:microsoft.com/office/officeart/2005/8/layout/venn1" loCatId="" qsTypeId="urn:microsoft.com/office/officeart/2005/8/quickstyle/simple4" qsCatId="simple" csTypeId="urn:microsoft.com/office/officeart/2005/8/colors/accent1_2" csCatId="accent1" phldr="1"/>
      <dgm:spPr/>
    </dgm:pt>
    <dgm:pt modelId="{B8820063-A3B2-634E-8E0D-51D39F08A7FA}">
      <dgm:prSet phldrT="[Text]" custT="1"/>
      <dgm:spPr/>
      <dgm:t>
        <a:bodyPr/>
        <a:lstStyle/>
        <a:p>
          <a:r>
            <a:rPr lang="en-US" sz="2400" b="1" dirty="0" smtClean="0"/>
            <a:t>Testing and SA</a:t>
          </a:r>
          <a:endParaRPr lang="en-US" sz="2400" b="1" dirty="0"/>
        </a:p>
      </dgm:t>
    </dgm:pt>
    <dgm:pt modelId="{0CF1E261-EF1A-CD47-9CCF-5B7356E35C7D}" type="parTrans" cxnId="{C5C6C83D-3612-3C42-BF0A-3F6C0EDFA5FF}">
      <dgm:prSet/>
      <dgm:spPr/>
      <dgm:t>
        <a:bodyPr/>
        <a:lstStyle/>
        <a:p>
          <a:endParaRPr lang="en-US"/>
        </a:p>
      </dgm:t>
    </dgm:pt>
    <dgm:pt modelId="{6B3F3C21-6956-1045-B947-38D2A13173BE}" type="sibTrans" cxnId="{C5C6C83D-3612-3C42-BF0A-3F6C0EDFA5FF}">
      <dgm:prSet/>
      <dgm:spPr/>
      <dgm:t>
        <a:bodyPr/>
        <a:lstStyle/>
        <a:p>
          <a:endParaRPr lang="en-US"/>
        </a:p>
      </dgm:t>
    </dgm:pt>
    <dgm:pt modelId="{7448BF6F-3F64-A147-8D4A-C4A96F81E359}" type="pres">
      <dgm:prSet presAssocID="{5C1E3C2A-7635-FD41-8DC0-21FBE4A33979}" presName="compositeShape" presStyleCnt="0">
        <dgm:presLayoutVars>
          <dgm:chMax val="7"/>
          <dgm:dir/>
          <dgm:resizeHandles val="exact"/>
        </dgm:presLayoutVars>
      </dgm:prSet>
      <dgm:spPr/>
    </dgm:pt>
    <dgm:pt modelId="{039F8768-8822-6149-ABC4-650FC8E4F5D0}" type="pres">
      <dgm:prSet presAssocID="{B8820063-A3B2-634E-8E0D-51D39F08A7FA}" presName="circ1TxSh" presStyleLbl="vennNode1" presStyleIdx="0" presStyleCnt="1" custScaleX="62476" custScaleY="57205" custLinFactNeighborX="-74752" custLinFactNeighborY="-3229"/>
      <dgm:spPr/>
      <dgm:t>
        <a:bodyPr/>
        <a:lstStyle/>
        <a:p>
          <a:endParaRPr lang="en-US"/>
        </a:p>
      </dgm:t>
    </dgm:pt>
  </dgm:ptLst>
  <dgm:cxnLst>
    <dgm:cxn modelId="{C5C6C83D-3612-3C42-BF0A-3F6C0EDFA5FF}" srcId="{5C1E3C2A-7635-FD41-8DC0-21FBE4A33979}" destId="{B8820063-A3B2-634E-8E0D-51D39F08A7FA}" srcOrd="0" destOrd="0" parTransId="{0CF1E261-EF1A-CD47-9CCF-5B7356E35C7D}" sibTransId="{6B3F3C21-6956-1045-B947-38D2A13173BE}"/>
    <dgm:cxn modelId="{355E82FD-DD51-0049-A85E-18E7EF798FCD}" type="presOf" srcId="{B8820063-A3B2-634E-8E0D-51D39F08A7FA}" destId="{039F8768-8822-6149-ABC4-650FC8E4F5D0}" srcOrd="0" destOrd="0" presId="urn:microsoft.com/office/officeart/2005/8/layout/venn1"/>
    <dgm:cxn modelId="{5ECA8FE7-9BC4-FF4A-9BF0-5FF33191C7BB}" type="presOf" srcId="{5C1E3C2A-7635-FD41-8DC0-21FBE4A33979}" destId="{7448BF6F-3F64-A147-8D4A-C4A96F81E359}" srcOrd="0" destOrd="0" presId="urn:microsoft.com/office/officeart/2005/8/layout/venn1"/>
    <dgm:cxn modelId="{FD4152A9-5A9D-2544-82CC-12BB1E0DA858}" type="presParOf" srcId="{7448BF6F-3F64-A147-8D4A-C4A96F81E359}" destId="{039F8768-8822-6149-ABC4-650FC8E4F5D0}"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1E3C2A-7635-FD41-8DC0-21FBE4A33979}" type="doc">
      <dgm:prSet loTypeId="urn:microsoft.com/office/officeart/2005/8/layout/venn1" loCatId="" qsTypeId="urn:microsoft.com/office/officeart/2005/8/quickstyle/simple4" qsCatId="simple" csTypeId="urn:microsoft.com/office/officeart/2005/8/colors/accent1_2" csCatId="accent1" phldr="1"/>
      <dgm:spPr/>
    </dgm:pt>
    <dgm:pt modelId="{B8820063-A3B2-634E-8E0D-51D39F08A7FA}">
      <dgm:prSet phldrT="[Text]" custT="1"/>
      <dgm:spPr/>
      <dgm:t>
        <a:bodyPr/>
        <a:lstStyle/>
        <a:p>
          <a:r>
            <a:rPr lang="en-US" sz="2400" b="1" dirty="0" smtClean="0"/>
            <a:t>College Support</a:t>
          </a:r>
          <a:endParaRPr lang="en-US" sz="2400" b="1" dirty="0"/>
        </a:p>
      </dgm:t>
    </dgm:pt>
    <dgm:pt modelId="{0CF1E261-EF1A-CD47-9CCF-5B7356E35C7D}" type="parTrans" cxnId="{C5C6C83D-3612-3C42-BF0A-3F6C0EDFA5FF}">
      <dgm:prSet/>
      <dgm:spPr/>
      <dgm:t>
        <a:bodyPr/>
        <a:lstStyle/>
        <a:p>
          <a:endParaRPr lang="en-US"/>
        </a:p>
      </dgm:t>
    </dgm:pt>
    <dgm:pt modelId="{6B3F3C21-6956-1045-B947-38D2A13173BE}" type="sibTrans" cxnId="{C5C6C83D-3612-3C42-BF0A-3F6C0EDFA5FF}">
      <dgm:prSet/>
      <dgm:spPr/>
      <dgm:t>
        <a:bodyPr/>
        <a:lstStyle/>
        <a:p>
          <a:endParaRPr lang="en-US"/>
        </a:p>
      </dgm:t>
    </dgm:pt>
    <dgm:pt modelId="{7448BF6F-3F64-A147-8D4A-C4A96F81E359}" type="pres">
      <dgm:prSet presAssocID="{5C1E3C2A-7635-FD41-8DC0-21FBE4A33979}" presName="compositeShape" presStyleCnt="0">
        <dgm:presLayoutVars>
          <dgm:chMax val="7"/>
          <dgm:dir/>
          <dgm:resizeHandles val="exact"/>
        </dgm:presLayoutVars>
      </dgm:prSet>
      <dgm:spPr/>
    </dgm:pt>
    <dgm:pt modelId="{039F8768-8822-6149-ABC4-650FC8E4F5D0}" type="pres">
      <dgm:prSet presAssocID="{B8820063-A3B2-634E-8E0D-51D39F08A7FA}" presName="circ1TxSh" presStyleLbl="vennNode1" presStyleIdx="0" presStyleCnt="1" custScaleX="62476" custScaleY="57205" custLinFactNeighborX="-74752" custLinFactNeighborY="-3229"/>
      <dgm:spPr/>
      <dgm:t>
        <a:bodyPr/>
        <a:lstStyle/>
        <a:p>
          <a:endParaRPr lang="en-US"/>
        </a:p>
      </dgm:t>
    </dgm:pt>
  </dgm:ptLst>
  <dgm:cxnLst>
    <dgm:cxn modelId="{2CB73314-BB36-2A46-8505-3A14B5A78680}" type="presOf" srcId="{B8820063-A3B2-634E-8E0D-51D39F08A7FA}" destId="{039F8768-8822-6149-ABC4-650FC8E4F5D0}" srcOrd="0" destOrd="0" presId="urn:microsoft.com/office/officeart/2005/8/layout/venn1"/>
    <dgm:cxn modelId="{C5C6C83D-3612-3C42-BF0A-3F6C0EDFA5FF}" srcId="{5C1E3C2A-7635-FD41-8DC0-21FBE4A33979}" destId="{B8820063-A3B2-634E-8E0D-51D39F08A7FA}" srcOrd="0" destOrd="0" parTransId="{0CF1E261-EF1A-CD47-9CCF-5B7356E35C7D}" sibTransId="{6B3F3C21-6956-1045-B947-38D2A13173BE}"/>
    <dgm:cxn modelId="{008F8991-AB06-D04F-BE8B-491726B1B93D}" type="presOf" srcId="{5C1E3C2A-7635-FD41-8DC0-21FBE4A33979}" destId="{7448BF6F-3F64-A147-8D4A-C4A96F81E359}" srcOrd="0" destOrd="0" presId="urn:microsoft.com/office/officeart/2005/8/layout/venn1"/>
    <dgm:cxn modelId="{03BB9775-CA77-4B42-85C7-B10478DED995}" type="presParOf" srcId="{7448BF6F-3F64-A147-8D4A-C4A96F81E359}" destId="{039F8768-8822-6149-ABC4-650FC8E4F5D0}"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3B2FA-AD75-984D-823E-9A7A98F2CC5A}">
      <dsp:nvSpPr>
        <dsp:cNvPr id="0" name=""/>
        <dsp:cNvSpPr/>
      </dsp:nvSpPr>
      <dsp:spPr>
        <a:xfrm>
          <a:off x="2651760" y="60959"/>
          <a:ext cx="2926080" cy="2926080"/>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Solution Evaluation</a:t>
          </a:r>
          <a:endParaRPr lang="en-US" sz="2000" kern="1200" dirty="0"/>
        </a:p>
      </dsp:txBody>
      <dsp:txXfrm>
        <a:off x="3041904" y="573023"/>
        <a:ext cx="2145792" cy="1316736"/>
      </dsp:txXfrm>
    </dsp:sp>
    <dsp:sp modelId="{277A51D3-9A92-4248-8C2C-799FAA699A5E}">
      <dsp:nvSpPr>
        <dsp:cNvPr id="0" name=""/>
        <dsp:cNvSpPr/>
      </dsp:nvSpPr>
      <dsp:spPr>
        <a:xfrm>
          <a:off x="3707587" y="1889760"/>
          <a:ext cx="2926080" cy="2926080"/>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Testing and System Acceptance</a:t>
          </a:r>
          <a:endParaRPr lang="en-US" sz="2600" kern="1200" dirty="0"/>
        </a:p>
      </dsp:txBody>
      <dsp:txXfrm>
        <a:off x="4602480" y="2645663"/>
        <a:ext cx="1755648" cy="1609344"/>
      </dsp:txXfrm>
    </dsp:sp>
    <dsp:sp modelId="{CAAFDAD4-5FF5-C54D-8132-72A0548CDCF9}">
      <dsp:nvSpPr>
        <dsp:cNvPr id="0" name=""/>
        <dsp:cNvSpPr/>
      </dsp:nvSpPr>
      <dsp:spPr>
        <a:xfrm>
          <a:off x="1595932" y="1889760"/>
          <a:ext cx="2926080" cy="2926080"/>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College Support</a:t>
          </a:r>
          <a:endParaRPr lang="en-US" sz="2000" kern="1200" dirty="0"/>
        </a:p>
      </dsp:txBody>
      <dsp:txXfrm>
        <a:off x="1871472" y="2645663"/>
        <a:ext cx="1755648" cy="1609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8768-8822-6149-ABC4-650FC8E4F5D0}">
      <dsp:nvSpPr>
        <dsp:cNvPr id="0" name=""/>
        <dsp:cNvSpPr/>
      </dsp:nvSpPr>
      <dsp:spPr>
        <a:xfrm>
          <a:off x="0" y="886041"/>
          <a:ext cx="3046829" cy="2789773"/>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Solution Evaluation</a:t>
          </a:r>
          <a:endParaRPr lang="en-US" sz="2400" b="1" kern="1200" dirty="0"/>
        </a:p>
      </dsp:txBody>
      <dsp:txXfrm>
        <a:off x="446198" y="1294594"/>
        <a:ext cx="2154433" cy="1972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8768-8822-6149-ABC4-650FC8E4F5D0}">
      <dsp:nvSpPr>
        <dsp:cNvPr id="0" name=""/>
        <dsp:cNvSpPr/>
      </dsp:nvSpPr>
      <dsp:spPr>
        <a:xfrm>
          <a:off x="0" y="886041"/>
          <a:ext cx="3046829" cy="2789773"/>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Testing and SA</a:t>
          </a:r>
          <a:endParaRPr lang="en-US" sz="2400" b="1" kern="1200" dirty="0"/>
        </a:p>
      </dsp:txBody>
      <dsp:txXfrm>
        <a:off x="446198" y="1294594"/>
        <a:ext cx="2154433" cy="1972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8768-8822-6149-ABC4-650FC8E4F5D0}">
      <dsp:nvSpPr>
        <dsp:cNvPr id="0" name=""/>
        <dsp:cNvSpPr/>
      </dsp:nvSpPr>
      <dsp:spPr>
        <a:xfrm>
          <a:off x="0" y="886041"/>
          <a:ext cx="3046829" cy="2789773"/>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College Support</a:t>
          </a:r>
          <a:endParaRPr lang="en-US" sz="2400" b="1" kern="1200" dirty="0"/>
        </a:p>
      </dsp:txBody>
      <dsp:txXfrm>
        <a:off x="446198" y="1294594"/>
        <a:ext cx="2154433" cy="19726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F080C-0131-6D47-9AE9-247C5B122846}" type="datetimeFigureOut">
              <a:rPr lang="en-US" smtClean="0"/>
              <a:t>7/8/16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D723C-7AC6-104F-8F87-C01AA623AA93}" type="slidenum">
              <a:rPr lang="en-US" smtClean="0"/>
              <a:t>‹#›</a:t>
            </a:fld>
            <a:endParaRPr lang="en-US"/>
          </a:p>
        </p:txBody>
      </p:sp>
    </p:spTree>
    <p:extLst>
      <p:ext uri="{BB962C8B-B14F-4D97-AF65-F5344CB8AC3E}">
        <p14:creationId xmlns:p14="http://schemas.microsoft.com/office/powerpoint/2010/main" val="2757996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Decide to edit or delete</a:t>
            </a:r>
            <a:endParaRPr lang="en-US" dirty="0"/>
          </a:p>
        </p:txBody>
      </p:sp>
      <p:sp>
        <p:nvSpPr>
          <p:cNvPr id="4" name="Slide Number Placeholder 3"/>
          <p:cNvSpPr>
            <a:spLocks noGrp="1"/>
          </p:cNvSpPr>
          <p:nvPr>
            <p:ph type="sldNum" sz="quarter" idx="10"/>
          </p:nvPr>
        </p:nvSpPr>
        <p:spPr/>
        <p:txBody>
          <a:bodyPr/>
          <a:lstStyle/>
          <a:p>
            <a:fld id="{ABED723C-7AC6-104F-8F87-C01AA623AA93}" type="slidenum">
              <a:rPr lang="en-US" smtClean="0"/>
              <a:t>14</a:t>
            </a:fld>
            <a:endParaRPr lang="en-US"/>
          </a:p>
        </p:txBody>
      </p:sp>
    </p:spTree>
    <p:extLst>
      <p:ext uri="{BB962C8B-B14F-4D97-AF65-F5344CB8AC3E}">
        <p14:creationId xmlns:p14="http://schemas.microsoft.com/office/powerpoint/2010/main" val="429263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5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July 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7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July 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July 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July 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4"/>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July 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66"/>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July 8,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July 8,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July 8,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July 8,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3"/>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July 8,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2"/>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July 8,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July 8,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cedplan.org" TargetMode="External"/><Relationship Id="rId3" Type="http://schemas.openxmlformats.org/officeDocument/2006/relationships/hyperlink" Target="http://www.cccedplan.org/about/coc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freitaje@lacitycollege.edu" TargetMode="External"/><Relationship Id="rId4" Type="http://schemas.openxmlformats.org/officeDocument/2006/relationships/hyperlink" Target="mailto:eshearer@napavalley.edu" TargetMode="External"/><Relationship Id="rId5" Type="http://schemas.openxmlformats.org/officeDocument/2006/relationships/hyperlink" Target="mailto:dshippen@ccctechcenter.org" TargetMode="External"/><Relationship Id="rId1" Type="http://schemas.openxmlformats.org/officeDocument/2006/relationships/slideLayout" Target="../slideLayouts/slideLayout2.xml"/><Relationship Id="rId2" Type="http://schemas.openxmlformats.org/officeDocument/2006/relationships/hyperlink" Target="mailto:jescajeda@cccco.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cedplan.org" TargetMode="External"/><Relationship Id="rId3" Type="http://schemas.openxmlformats.org/officeDocument/2006/relationships/hyperlink" Target="http://www.cccedplan.org/about/coci"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freitaje@lacitycollege.edu" TargetMode="External"/><Relationship Id="rId4" Type="http://schemas.openxmlformats.org/officeDocument/2006/relationships/hyperlink" Target="mailto:eshearer@napavalley.edu" TargetMode="External"/><Relationship Id="rId5" Type="http://schemas.openxmlformats.org/officeDocument/2006/relationships/hyperlink" Target="mailto:dshippen@ccctechcenter.org" TargetMode="External"/><Relationship Id="rId1" Type="http://schemas.openxmlformats.org/officeDocument/2006/relationships/slideLayout" Target="../slideLayouts/slideLayout2.xml"/><Relationship Id="rId2" Type="http://schemas.openxmlformats.org/officeDocument/2006/relationships/hyperlink" Target="mailto:jescajeda@cccco.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899" y="1727077"/>
            <a:ext cx="8688215" cy="1219627"/>
          </a:xfrm>
        </p:spPr>
        <p:txBody>
          <a:bodyPr>
            <a:noAutofit/>
          </a:bodyPr>
          <a:lstStyle/>
          <a:p>
            <a:r>
              <a:rPr lang="en-US" sz="3000" dirty="0" smtClean="0">
                <a:solidFill>
                  <a:schemeClr val="accent6"/>
                </a:solidFill>
              </a:rPr>
              <a:t>The new PCAH and Curriculum Inventory</a:t>
            </a:r>
            <a:endParaRPr lang="en-US" sz="3000" dirty="0">
              <a:solidFill>
                <a:schemeClr val="accent6"/>
              </a:solidFill>
            </a:endParaRPr>
          </a:p>
        </p:txBody>
      </p:sp>
      <p:sp>
        <p:nvSpPr>
          <p:cNvPr id="3" name="Subtitle 2"/>
          <p:cNvSpPr>
            <a:spLocks noGrp="1"/>
          </p:cNvSpPr>
          <p:nvPr>
            <p:ph type="subTitle" idx="1"/>
          </p:nvPr>
        </p:nvSpPr>
        <p:spPr>
          <a:xfrm>
            <a:off x="685800" y="3505200"/>
            <a:ext cx="7848600" cy="2281027"/>
          </a:xfrm>
        </p:spPr>
        <p:txBody>
          <a:bodyPr>
            <a:normAutofit fontScale="62500" lnSpcReduction="20000"/>
          </a:bodyPr>
          <a:lstStyle/>
          <a:p>
            <a:r>
              <a:rPr lang="en-US" dirty="0">
                <a:solidFill>
                  <a:srgbClr val="730E00"/>
                </a:solidFill>
              </a:rPr>
              <a:t>John Freitas, Los Angeles City College</a:t>
            </a:r>
          </a:p>
          <a:p>
            <a:r>
              <a:rPr lang="en-US" dirty="0" smtClean="0">
                <a:solidFill>
                  <a:srgbClr val="730E00"/>
                </a:solidFill>
              </a:rPr>
              <a:t>Jackie </a:t>
            </a:r>
            <a:r>
              <a:rPr lang="en-US" dirty="0" err="1" smtClean="0">
                <a:solidFill>
                  <a:srgbClr val="730E00"/>
                </a:solidFill>
              </a:rPr>
              <a:t>Escajeda</a:t>
            </a:r>
            <a:r>
              <a:rPr lang="en-US" dirty="0" smtClean="0">
                <a:solidFill>
                  <a:srgbClr val="730E00"/>
                </a:solidFill>
              </a:rPr>
              <a:t>, Chancellor’s </a:t>
            </a:r>
            <a:r>
              <a:rPr lang="en-US" dirty="0" smtClean="0">
                <a:solidFill>
                  <a:srgbClr val="730E00"/>
                </a:solidFill>
              </a:rPr>
              <a:t>Office</a:t>
            </a:r>
          </a:p>
          <a:p>
            <a:r>
              <a:rPr lang="en-US" dirty="0" smtClean="0">
                <a:solidFill>
                  <a:srgbClr val="730E00"/>
                </a:solidFill>
              </a:rPr>
              <a:t>Craig </a:t>
            </a:r>
            <a:r>
              <a:rPr lang="en-US" dirty="0" err="1" smtClean="0">
                <a:solidFill>
                  <a:srgbClr val="730E00"/>
                </a:solidFill>
              </a:rPr>
              <a:t>Rutan</a:t>
            </a:r>
            <a:r>
              <a:rPr lang="en-US" dirty="0" smtClean="0">
                <a:solidFill>
                  <a:srgbClr val="730E00"/>
                </a:solidFill>
              </a:rPr>
              <a:t>, Santiago Canyon College</a:t>
            </a:r>
            <a:endParaRPr lang="en-US" dirty="0" smtClean="0">
              <a:solidFill>
                <a:srgbClr val="730E00"/>
              </a:solidFill>
            </a:endParaRPr>
          </a:p>
          <a:p>
            <a:r>
              <a:rPr lang="en-US" dirty="0" smtClean="0">
                <a:solidFill>
                  <a:srgbClr val="730E00"/>
                </a:solidFill>
              </a:rPr>
              <a:t>Erik Shearer, Napa Valley College</a:t>
            </a:r>
          </a:p>
          <a:p>
            <a:r>
              <a:rPr lang="en-US" dirty="0" smtClean="0">
                <a:solidFill>
                  <a:srgbClr val="730E00"/>
                </a:solidFill>
              </a:rPr>
              <a:t>David </a:t>
            </a:r>
            <a:r>
              <a:rPr lang="en-US" dirty="0" err="1" smtClean="0">
                <a:solidFill>
                  <a:srgbClr val="730E00"/>
                </a:solidFill>
              </a:rPr>
              <a:t>Shippen</a:t>
            </a:r>
            <a:r>
              <a:rPr lang="en-US" dirty="0" smtClean="0">
                <a:solidFill>
                  <a:srgbClr val="730E00"/>
                </a:solidFill>
              </a:rPr>
              <a:t>, CCC Technology Center</a:t>
            </a:r>
          </a:p>
          <a:p>
            <a:r>
              <a:rPr lang="en-US" dirty="0" smtClean="0">
                <a:solidFill>
                  <a:srgbClr val="730E00"/>
                </a:solidFill>
              </a:rPr>
              <a:t>Rachel </a:t>
            </a:r>
            <a:r>
              <a:rPr lang="en-US" dirty="0" err="1" smtClean="0">
                <a:solidFill>
                  <a:srgbClr val="730E00"/>
                </a:solidFill>
              </a:rPr>
              <a:t>Stamm</a:t>
            </a:r>
            <a:r>
              <a:rPr lang="en-US" dirty="0" smtClean="0">
                <a:solidFill>
                  <a:srgbClr val="730E00"/>
                </a:solidFill>
              </a:rPr>
              <a:t>, CCC Technology Center</a:t>
            </a:r>
          </a:p>
          <a:p>
            <a:endParaRPr lang="en-US" dirty="0" smtClean="0"/>
          </a:p>
          <a:p>
            <a:r>
              <a:rPr lang="en-US" dirty="0" smtClean="0">
                <a:solidFill>
                  <a:srgbClr val="730E00"/>
                </a:solidFill>
              </a:rPr>
              <a:t>Curriculum Institute</a:t>
            </a:r>
          </a:p>
          <a:p>
            <a:r>
              <a:rPr lang="en-US" dirty="0" smtClean="0">
                <a:solidFill>
                  <a:srgbClr val="730E00"/>
                </a:solidFill>
              </a:rPr>
              <a:t>July 8, 2016</a:t>
            </a:r>
            <a:endParaRPr lang="en-US" dirty="0">
              <a:solidFill>
                <a:srgbClr val="730E00"/>
              </a:solidFill>
            </a:endParaRPr>
          </a:p>
        </p:txBody>
      </p:sp>
      <p:pic>
        <p:nvPicPr>
          <p:cNvPr id="4" name="Picture 3" descr="ASCCC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786226"/>
            <a:ext cx="3310082" cy="832726"/>
          </a:xfrm>
          <a:prstGeom prst="rect">
            <a:avLst/>
          </a:prstGeom>
        </p:spPr>
      </p:pic>
      <p:pic>
        <p:nvPicPr>
          <p:cNvPr id="5" name="Picture 4" descr="CCCCO_logo_in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936" y="5786227"/>
            <a:ext cx="4517464" cy="609953"/>
          </a:xfrm>
          <a:prstGeom prst="rect">
            <a:avLst/>
          </a:prstGeom>
        </p:spPr>
      </p:pic>
    </p:spTree>
    <p:extLst>
      <p:ext uri="{BB962C8B-B14F-4D97-AF65-F5344CB8AC3E}">
        <p14:creationId xmlns:p14="http://schemas.microsoft.com/office/powerpoint/2010/main" val="7608129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COCI Landscape</a:t>
            </a:r>
            <a:endParaRPr lang="en-US" dirty="0"/>
          </a:p>
        </p:txBody>
      </p:sp>
      <p:sp>
        <p:nvSpPr>
          <p:cNvPr id="4" name="Subtitle 2"/>
          <p:cNvSpPr txBox="1">
            <a:spLocks/>
          </p:cNvSpPr>
          <p:nvPr/>
        </p:nvSpPr>
        <p:spPr>
          <a:xfrm>
            <a:off x="457200" y="1598788"/>
            <a:ext cx="8229600" cy="5035466"/>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600"/>
              </a:spcBef>
              <a:spcAft>
                <a:spcPts val="1200"/>
              </a:spcAft>
              <a:buNone/>
            </a:pPr>
            <a:r>
              <a:rPr lang="en-US" dirty="0" smtClean="0"/>
              <a:t>The COCI system of today was designed by and is managed by </a:t>
            </a:r>
            <a:r>
              <a:rPr lang="en-US" dirty="0" err="1" smtClean="0"/>
              <a:t>Governet</a:t>
            </a:r>
            <a:r>
              <a:rPr lang="en-US" dirty="0"/>
              <a:t> </a:t>
            </a:r>
            <a:r>
              <a:rPr lang="en-US" dirty="0" smtClean="0"/>
              <a:t>and is </a:t>
            </a:r>
            <a:r>
              <a:rPr lang="en-US" dirty="0"/>
              <a:t>independent of college-based </a:t>
            </a:r>
            <a:r>
              <a:rPr lang="en-US" dirty="0" smtClean="0"/>
              <a:t>systems.</a:t>
            </a:r>
            <a:endParaRPr lang="en-US" dirty="0"/>
          </a:p>
          <a:p>
            <a:pPr marL="0" indent="0">
              <a:spcBef>
                <a:spcPts val="600"/>
              </a:spcBef>
              <a:spcAft>
                <a:spcPts val="1200"/>
              </a:spcAft>
              <a:buNone/>
            </a:pPr>
            <a:r>
              <a:rPr lang="en-US" dirty="0" err="1" smtClean="0"/>
              <a:t>Governet</a:t>
            </a:r>
            <a:r>
              <a:rPr lang="en-US" dirty="0" smtClean="0"/>
              <a:t> </a:t>
            </a:r>
            <a:r>
              <a:rPr lang="en-US" dirty="0"/>
              <a:t>deploys fixes based on planned release schedule</a:t>
            </a:r>
            <a:r>
              <a:rPr lang="en-US" dirty="0" smtClean="0"/>
              <a:t>.</a:t>
            </a:r>
            <a:endParaRPr lang="en-US" dirty="0"/>
          </a:p>
          <a:p>
            <a:pPr marL="0" indent="0">
              <a:buNone/>
            </a:pPr>
            <a:r>
              <a:rPr lang="en-US" dirty="0"/>
              <a:t>All enhancement requests are being funneled to design for new COCI application</a:t>
            </a:r>
            <a:r>
              <a:rPr lang="en-US" dirty="0" smtClean="0"/>
              <a:t>.</a:t>
            </a:r>
          </a:p>
          <a:p>
            <a:pPr marL="0" indent="0">
              <a:buNone/>
            </a:pPr>
            <a:endParaRPr lang="en-US" dirty="0"/>
          </a:p>
          <a:p>
            <a:pPr marL="0" indent="0">
              <a:buNone/>
            </a:pPr>
            <a:r>
              <a:rPr lang="en-US" dirty="0"/>
              <a:t>The </a:t>
            </a:r>
            <a:r>
              <a:rPr lang="en-US" dirty="0" err="1"/>
              <a:t>Governet</a:t>
            </a:r>
            <a:r>
              <a:rPr lang="en-US" dirty="0"/>
              <a:t> service agreement runs through calendar year 2016</a:t>
            </a:r>
            <a:r>
              <a:rPr lang="en-US" dirty="0" smtClean="0"/>
              <a:t>. </a:t>
            </a:r>
          </a:p>
          <a:p>
            <a:pPr>
              <a:spcBef>
                <a:spcPts val="600"/>
              </a:spcBef>
              <a:spcAft>
                <a:spcPts val="1200"/>
              </a:spcAft>
            </a:pPr>
            <a:endParaRPr lang="en-US" dirty="0" smtClean="0"/>
          </a:p>
          <a:p>
            <a:endParaRPr lang="en-US" dirty="0" smtClean="0"/>
          </a:p>
          <a:p>
            <a:endParaRPr lang="en-US" dirty="0" smtClean="0"/>
          </a:p>
          <a:p>
            <a:pPr defTabSz="271096">
              <a:spcBef>
                <a:spcPts val="633"/>
              </a:spcBef>
              <a:defRPr sz="1800"/>
            </a:pPr>
            <a:endParaRPr lang="en-US" sz="1800" dirty="0"/>
          </a:p>
        </p:txBody>
      </p:sp>
    </p:spTree>
    <p:extLst>
      <p:ext uri="{BB962C8B-B14F-4D97-AF65-F5344CB8AC3E}">
        <p14:creationId xmlns:p14="http://schemas.microsoft.com/office/powerpoint/2010/main" val="16596028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COCI Development</a:t>
            </a:r>
            <a:endParaRPr lang="en-US" dirty="0">
              <a:solidFill>
                <a:schemeClr val="tx1"/>
              </a:solidFill>
            </a:endParaRPr>
          </a:p>
        </p:txBody>
      </p:sp>
      <p:sp>
        <p:nvSpPr>
          <p:cNvPr id="3" name="Content Placeholder 2"/>
          <p:cNvSpPr>
            <a:spLocks noGrp="1"/>
          </p:cNvSpPr>
          <p:nvPr>
            <p:ph idx="1"/>
          </p:nvPr>
        </p:nvSpPr>
        <p:spPr>
          <a:xfrm>
            <a:off x="457200" y="1524000"/>
            <a:ext cx="8229600" cy="4953000"/>
          </a:xfrm>
        </p:spPr>
        <p:txBody>
          <a:bodyPr>
            <a:noAutofit/>
          </a:bodyPr>
          <a:lstStyle/>
          <a:p>
            <a:pPr marL="0" indent="0">
              <a:spcBef>
                <a:spcPts val="600"/>
              </a:spcBef>
              <a:spcAft>
                <a:spcPts val="1200"/>
              </a:spcAft>
              <a:buNone/>
            </a:pPr>
            <a:r>
              <a:rPr lang="en-US" sz="1800" dirty="0"/>
              <a:t>The CCCTC has designed a new Curriculum Inventory System for the Chancellors Office at the direction of CO Academic Affairs staff, and informed by the COCI advisory group, pilot colleges and SACC. The initial release focuses on:</a:t>
            </a:r>
          </a:p>
          <a:p>
            <a:pPr marL="0" indent="0">
              <a:lnSpc>
                <a:spcPct val="100000"/>
              </a:lnSpc>
              <a:spcBef>
                <a:spcPts val="0"/>
              </a:spcBef>
              <a:spcAft>
                <a:spcPts val="600"/>
              </a:spcAft>
              <a:buNone/>
            </a:pPr>
            <a:r>
              <a:rPr lang="en-US" sz="1800" b="1" dirty="0"/>
              <a:t>The essential features and workflows </a:t>
            </a:r>
            <a:r>
              <a:rPr lang="en-US" sz="1800" dirty="0"/>
              <a:t>needed to submit and approve a course or program. </a:t>
            </a:r>
            <a:endParaRPr lang="en-US" sz="1800" dirty="0" smtClean="0"/>
          </a:p>
          <a:p>
            <a:pPr marL="0" indent="0">
              <a:lnSpc>
                <a:spcPct val="100000"/>
              </a:lnSpc>
              <a:spcBef>
                <a:spcPts val="0"/>
              </a:spcBef>
              <a:spcAft>
                <a:spcPts val="600"/>
              </a:spcAft>
              <a:buNone/>
            </a:pPr>
            <a:endParaRPr lang="en-US" sz="200" dirty="0"/>
          </a:p>
          <a:p>
            <a:pPr marL="0" indent="0">
              <a:lnSpc>
                <a:spcPct val="100000"/>
              </a:lnSpc>
              <a:spcBef>
                <a:spcPts val="0"/>
              </a:spcBef>
              <a:spcAft>
                <a:spcPts val="600"/>
              </a:spcAft>
              <a:buNone/>
            </a:pPr>
            <a:r>
              <a:rPr lang="en-US" sz="1800" b="1" dirty="0"/>
              <a:t>Reducing</a:t>
            </a:r>
            <a:r>
              <a:rPr lang="en-US" sz="1800" dirty="0"/>
              <a:t> the net number of clicks per interaction</a:t>
            </a:r>
            <a:r>
              <a:rPr lang="en-US" sz="1800" dirty="0" smtClean="0"/>
              <a:t>.</a:t>
            </a:r>
          </a:p>
          <a:p>
            <a:pPr marL="0" indent="0">
              <a:lnSpc>
                <a:spcPct val="100000"/>
              </a:lnSpc>
              <a:spcBef>
                <a:spcPts val="0"/>
              </a:spcBef>
              <a:spcAft>
                <a:spcPts val="600"/>
              </a:spcAft>
              <a:buNone/>
            </a:pPr>
            <a:endParaRPr lang="en-US" sz="200" b="1" dirty="0"/>
          </a:p>
          <a:p>
            <a:pPr marL="0" indent="0">
              <a:lnSpc>
                <a:spcPct val="100000"/>
              </a:lnSpc>
              <a:spcBef>
                <a:spcPts val="0"/>
              </a:spcBef>
              <a:spcAft>
                <a:spcPts val="600"/>
              </a:spcAft>
              <a:buNone/>
            </a:pPr>
            <a:r>
              <a:rPr lang="en-US" sz="1800" b="1" dirty="0"/>
              <a:t>Database design that can scale </a:t>
            </a:r>
            <a:r>
              <a:rPr lang="en-US" sz="1800" dirty="0"/>
              <a:t>in a later release to support integration with the local institutions course and program system of record</a:t>
            </a:r>
            <a:r>
              <a:rPr lang="en-US" sz="1800" dirty="0" smtClean="0"/>
              <a:t>.</a:t>
            </a:r>
          </a:p>
          <a:p>
            <a:pPr marL="0" indent="0">
              <a:lnSpc>
                <a:spcPct val="100000"/>
              </a:lnSpc>
              <a:spcBef>
                <a:spcPts val="0"/>
              </a:spcBef>
              <a:spcAft>
                <a:spcPts val="600"/>
              </a:spcAft>
              <a:buNone/>
            </a:pPr>
            <a:endParaRPr lang="en-US" sz="200" b="1" dirty="0"/>
          </a:p>
          <a:p>
            <a:pPr marL="0" indent="0">
              <a:lnSpc>
                <a:spcPct val="100000"/>
              </a:lnSpc>
              <a:spcBef>
                <a:spcPts val="0"/>
              </a:spcBef>
              <a:spcAft>
                <a:spcPts val="600"/>
              </a:spcAft>
              <a:buNone/>
            </a:pPr>
            <a:r>
              <a:rPr lang="en-US" sz="1800" b="1" dirty="0"/>
              <a:t>Data migration with validation rules </a:t>
            </a:r>
            <a:r>
              <a:rPr lang="en-US" sz="1800" dirty="0"/>
              <a:t>to foster ease of editing/updating existing submissions and a quicker processing time for new submissions</a:t>
            </a:r>
          </a:p>
        </p:txBody>
      </p:sp>
    </p:spTree>
    <p:extLst>
      <p:ext uri="{BB962C8B-B14F-4D97-AF65-F5344CB8AC3E}">
        <p14:creationId xmlns:p14="http://schemas.microsoft.com/office/powerpoint/2010/main" val="17403941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 Development FY 15-16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30589032"/>
              </p:ext>
            </p:extLst>
          </p:nvPr>
        </p:nvGraphicFramePr>
        <p:xfrm>
          <a:off x="677718" y="1845734"/>
          <a:ext cx="7793182" cy="4279391"/>
        </p:xfrm>
        <a:graphic>
          <a:graphicData uri="http://schemas.openxmlformats.org/drawingml/2006/table">
            <a:tbl>
              <a:tblPr firstRow="1" bandRow="1">
                <a:tableStyleId>{5C22544A-7EE6-4342-B048-85BDC9FD1C3A}</a:tableStyleId>
              </a:tblPr>
              <a:tblGrid>
                <a:gridCol w="2897909">
                  <a:extLst>
                    <a:ext uri="{9D8B030D-6E8A-4147-A177-3AD203B41FA5}">
                      <a16:colId xmlns="" xmlns:a16="http://schemas.microsoft.com/office/drawing/2014/main" val="20000"/>
                    </a:ext>
                  </a:extLst>
                </a:gridCol>
                <a:gridCol w="1096819">
                  <a:extLst>
                    <a:ext uri="{9D8B030D-6E8A-4147-A177-3AD203B41FA5}">
                      <a16:colId xmlns="" xmlns:a16="http://schemas.microsoft.com/office/drawing/2014/main" val="20001"/>
                    </a:ext>
                  </a:extLst>
                </a:gridCol>
                <a:gridCol w="1039090">
                  <a:extLst>
                    <a:ext uri="{9D8B030D-6E8A-4147-A177-3AD203B41FA5}">
                      <a16:colId xmlns="" xmlns:a16="http://schemas.microsoft.com/office/drawing/2014/main" val="20002"/>
                    </a:ext>
                  </a:extLst>
                </a:gridCol>
                <a:gridCol w="930564">
                  <a:extLst>
                    <a:ext uri="{9D8B030D-6E8A-4147-A177-3AD203B41FA5}">
                      <a16:colId xmlns="" xmlns:a16="http://schemas.microsoft.com/office/drawing/2014/main" val="20003"/>
                    </a:ext>
                  </a:extLst>
                </a:gridCol>
                <a:gridCol w="974436">
                  <a:extLst>
                    <a:ext uri="{9D8B030D-6E8A-4147-A177-3AD203B41FA5}">
                      <a16:colId xmlns="" xmlns:a16="http://schemas.microsoft.com/office/drawing/2014/main" val="20004"/>
                    </a:ext>
                  </a:extLst>
                </a:gridCol>
                <a:gridCol w="854364">
                  <a:extLst>
                    <a:ext uri="{9D8B030D-6E8A-4147-A177-3AD203B41FA5}">
                      <a16:colId xmlns="" xmlns:a16="http://schemas.microsoft.com/office/drawing/2014/main" val="20005"/>
                    </a:ext>
                  </a:extLst>
                </a:gridCol>
              </a:tblGrid>
              <a:tr h="835152">
                <a:tc>
                  <a:txBody>
                    <a:bodyPr/>
                    <a:lstStyle/>
                    <a:p>
                      <a:endParaRPr lang="en-US" sz="1600" dirty="0"/>
                    </a:p>
                  </a:txBody>
                  <a:tcPr marT="60960" marB="60960" anchor="ctr"/>
                </a:tc>
                <a:tc>
                  <a:txBody>
                    <a:bodyPr/>
                    <a:lstStyle/>
                    <a:p>
                      <a:r>
                        <a:rPr lang="en-US" sz="1600" dirty="0" smtClean="0"/>
                        <a:t>MAR-JUN</a:t>
                      </a:r>
                      <a:r>
                        <a:rPr lang="en-US" sz="1600" baseline="0" dirty="0" smtClean="0"/>
                        <a:t> 2015</a:t>
                      </a:r>
                      <a:endParaRPr lang="en-US" sz="1600" dirty="0"/>
                    </a:p>
                  </a:txBody>
                  <a:tcPr marT="60960" marB="60960" anchor="ctr"/>
                </a:tc>
                <a:tc>
                  <a:txBody>
                    <a:bodyPr/>
                    <a:lstStyle/>
                    <a:p>
                      <a:r>
                        <a:rPr lang="en-US" sz="1600" dirty="0" smtClean="0"/>
                        <a:t>JUL-SEP</a:t>
                      </a:r>
                      <a:r>
                        <a:rPr lang="en-US" sz="1600" baseline="0" dirty="0" smtClean="0"/>
                        <a:t> 2015</a:t>
                      </a:r>
                      <a:endParaRPr lang="en-US" sz="1600" dirty="0"/>
                    </a:p>
                  </a:txBody>
                  <a:tcPr marT="60960" marB="60960" anchor="ctr"/>
                </a:tc>
                <a:tc>
                  <a:txBody>
                    <a:bodyPr/>
                    <a:lstStyle/>
                    <a:p>
                      <a:r>
                        <a:rPr lang="en-US" sz="1600" dirty="0" smtClean="0"/>
                        <a:t>OCT-DEC 2015</a:t>
                      </a:r>
                      <a:endParaRPr lang="en-US" sz="1600" dirty="0"/>
                    </a:p>
                  </a:txBody>
                  <a:tcPr marT="60960" marB="60960" anchor="ctr"/>
                </a:tc>
                <a:tc>
                  <a:txBody>
                    <a:bodyPr/>
                    <a:lstStyle/>
                    <a:p>
                      <a:r>
                        <a:rPr lang="en-US" sz="1600" dirty="0" smtClean="0"/>
                        <a:t>JAN-MAR 2016</a:t>
                      </a:r>
                      <a:endParaRPr lang="en-US" sz="1600" dirty="0"/>
                    </a:p>
                  </a:txBody>
                  <a:tcPr marT="60960" marB="60960" anchor="ctr"/>
                </a:tc>
                <a:tc>
                  <a:txBody>
                    <a:bodyPr/>
                    <a:lstStyle/>
                    <a:p>
                      <a:r>
                        <a:rPr lang="en-US" sz="1600" dirty="0" smtClean="0"/>
                        <a:t>APL-JUN</a:t>
                      </a:r>
                      <a:r>
                        <a:rPr lang="en-US" sz="1600" baseline="0" dirty="0" smtClean="0"/>
                        <a:t> 2016</a:t>
                      </a:r>
                      <a:endParaRPr lang="en-US" sz="1600" dirty="0"/>
                    </a:p>
                  </a:txBody>
                  <a:tcPr marT="60960" marB="60960" anchor="ctr"/>
                </a:tc>
                <a:extLst>
                  <a:ext uri="{0D108BD9-81ED-4DB2-BD59-A6C34878D82A}">
                    <a16:rowId xmlns="" xmlns:a16="http://schemas.microsoft.com/office/drawing/2014/main" val="10000"/>
                  </a:ext>
                </a:extLst>
              </a:tr>
              <a:tr h="707136">
                <a:tc>
                  <a:txBody>
                    <a:bodyPr/>
                    <a:lstStyle/>
                    <a:p>
                      <a:r>
                        <a:rPr lang="en-US" sz="1900" dirty="0" smtClean="0"/>
                        <a:t>Discovery</a:t>
                      </a:r>
                      <a:endParaRPr lang="en-US" sz="1900" dirty="0"/>
                    </a:p>
                  </a:txBody>
                  <a:tcPr marT="60960" marB="60960" anchor="ctr"/>
                </a:tc>
                <a:tc>
                  <a:txBody>
                    <a:bodyPr/>
                    <a:lstStyle/>
                    <a:p>
                      <a:pPr algn="ctr"/>
                      <a:r>
                        <a:rPr lang="en-US" sz="1900" b="1" dirty="0" smtClean="0">
                          <a:solidFill>
                            <a:schemeClr val="bg1"/>
                          </a:solidFill>
                        </a:rPr>
                        <a:t>Complete</a:t>
                      </a:r>
                      <a:endParaRPr lang="en-US" sz="1900" b="1" dirty="0">
                        <a:solidFill>
                          <a:schemeClr val="bg1"/>
                        </a:solidFill>
                      </a:endParaRPr>
                    </a:p>
                  </a:txBody>
                  <a:tcPr marT="60960" marB="60960" anchor="ctr">
                    <a:solidFill>
                      <a:srgbClr val="800000"/>
                    </a:solidFill>
                  </a:tcPr>
                </a:tc>
                <a:tc>
                  <a:txBody>
                    <a:bodyPr/>
                    <a:lstStyle/>
                    <a:p>
                      <a:pPr algn="ctr"/>
                      <a:endParaRPr lang="en-US" sz="1900" b="1"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extLst>
                  <a:ext uri="{0D108BD9-81ED-4DB2-BD59-A6C34878D82A}">
                    <a16:rowId xmlns="" xmlns:a16="http://schemas.microsoft.com/office/drawing/2014/main" val="10002"/>
                  </a:ext>
                </a:extLst>
              </a:tr>
              <a:tr h="707136">
                <a:tc>
                  <a:txBody>
                    <a:bodyPr/>
                    <a:lstStyle/>
                    <a:p>
                      <a:r>
                        <a:rPr lang="en-US" sz="1900" dirty="0" smtClean="0">
                          <a:latin typeface="+mj-lt"/>
                        </a:rPr>
                        <a:t>Design</a:t>
                      </a:r>
                      <a:endParaRPr lang="en-US" sz="1900" dirty="0">
                        <a:latin typeface="+mj-lt"/>
                      </a:endParaRPr>
                    </a:p>
                  </a:txBody>
                  <a:tcPr marT="60960" marB="60960" anchor="ctr"/>
                </a:tc>
                <a:tc>
                  <a:txBody>
                    <a:bodyPr/>
                    <a:lstStyle/>
                    <a:p>
                      <a:pPr algn="ctr"/>
                      <a:endParaRPr lang="en-US" sz="2600" b="1" dirty="0">
                        <a:solidFill>
                          <a:schemeClr val="bg1"/>
                        </a:solidFill>
                      </a:endParaRPr>
                    </a:p>
                  </a:txBody>
                  <a:tcPr marT="60960" marB="60960" anchor="ctr">
                    <a:solidFill>
                      <a:srgbClr val="800000"/>
                    </a:solidFill>
                  </a:tcPr>
                </a:tc>
                <a:tc>
                  <a:txBody>
                    <a:bodyPr/>
                    <a:lstStyle/>
                    <a:p>
                      <a:pPr algn="ctr"/>
                      <a:r>
                        <a:rPr lang="en-US" sz="1900" b="1" dirty="0" smtClean="0">
                          <a:solidFill>
                            <a:schemeClr val="bg1"/>
                          </a:solidFill>
                        </a:rPr>
                        <a:t>Complete</a:t>
                      </a:r>
                      <a:endParaRPr lang="en-US" sz="1900" b="1" dirty="0">
                        <a:solidFill>
                          <a:schemeClr val="bg1"/>
                        </a:solidFill>
                      </a:endParaRPr>
                    </a:p>
                  </a:txBody>
                  <a:tcPr marT="60960" marB="60960" anchor="ctr">
                    <a:solidFill>
                      <a:srgbClr val="800000"/>
                    </a:solidFill>
                  </a:tcPr>
                </a:tc>
                <a:tc>
                  <a:txBody>
                    <a:bodyPr/>
                    <a:lstStyle/>
                    <a:p>
                      <a:endParaRPr lang="en-US" sz="1900"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tc>
                  <a:txBody>
                    <a:bodyPr/>
                    <a:lstStyle/>
                    <a:p>
                      <a:endParaRPr lang="en-US" sz="1900">
                        <a:solidFill>
                          <a:schemeClr val="bg1"/>
                        </a:solidFill>
                      </a:endParaRPr>
                    </a:p>
                  </a:txBody>
                  <a:tcPr marT="60960" marB="60960" anchor="ctr"/>
                </a:tc>
                <a:extLst>
                  <a:ext uri="{0D108BD9-81ED-4DB2-BD59-A6C34878D82A}">
                    <a16:rowId xmlns="" xmlns:a16="http://schemas.microsoft.com/office/drawing/2014/main" val="10003"/>
                  </a:ext>
                </a:extLst>
              </a:tr>
              <a:tr h="528320">
                <a:tc>
                  <a:txBody>
                    <a:bodyPr/>
                    <a:lstStyle/>
                    <a:p>
                      <a:r>
                        <a:rPr lang="en-US" sz="1900" dirty="0" smtClean="0"/>
                        <a:t>Technical</a:t>
                      </a:r>
                      <a:r>
                        <a:rPr lang="en-US" sz="1900" baseline="0" dirty="0" smtClean="0"/>
                        <a:t> Evaluation</a:t>
                      </a:r>
                      <a:endParaRPr lang="en-US" sz="1900" dirty="0"/>
                    </a:p>
                  </a:txBody>
                  <a:tcPr marT="60960" marB="60960" anchor="ctr"/>
                </a:tc>
                <a:tc>
                  <a:txBody>
                    <a:bodyPr/>
                    <a:lstStyle/>
                    <a:p>
                      <a:endParaRPr lang="en-US" sz="2600" dirty="0"/>
                    </a:p>
                  </a:txBody>
                  <a:tcPr marT="60960" marB="60960" anchor="ctr"/>
                </a:tc>
                <a:tc gridSpan="4">
                  <a:txBody>
                    <a:bodyPr/>
                    <a:lstStyle/>
                    <a:p>
                      <a:pPr algn="ctr"/>
                      <a:r>
                        <a:rPr lang="en-US" sz="1900" b="1" dirty="0" smtClean="0">
                          <a:solidFill>
                            <a:srgbClr val="FFFFFF"/>
                          </a:solidFill>
                        </a:rPr>
                        <a:t>In</a:t>
                      </a:r>
                      <a:r>
                        <a:rPr lang="en-US" sz="1900" b="1" baseline="0" dirty="0" smtClean="0">
                          <a:solidFill>
                            <a:srgbClr val="FFFFFF"/>
                          </a:solidFill>
                        </a:rPr>
                        <a:t> Process</a:t>
                      </a:r>
                      <a:endParaRPr lang="en-US" sz="1900" b="1" dirty="0">
                        <a:solidFill>
                          <a:srgbClr val="FFFFFF"/>
                        </a:solidFill>
                      </a:endParaRPr>
                    </a:p>
                  </a:txBody>
                  <a:tcPr marT="60960" marB="60960" anchor="ctr">
                    <a:solidFill>
                      <a:srgbClr val="800000"/>
                    </a:solidFill>
                  </a:tcPr>
                </a:tc>
                <a:tc hMerge="1">
                  <a:txBody>
                    <a:bodyPr/>
                    <a:lstStyle/>
                    <a:p>
                      <a:endParaRPr lang="en-US" sz="1400" dirty="0">
                        <a:solidFill>
                          <a:srgbClr val="FFFFFF"/>
                        </a:solidFill>
                      </a:endParaRPr>
                    </a:p>
                  </a:txBody>
                  <a:tcPr anchor="ctr">
                    <a:solidFill>
                      <a:srgbClr val="800000"/>
                    </a:solidFill>
                  </a:tcPr>
                </a:tc>
                <a:tc hMerge="1">
                  <a:txBody>
                    <a:bodyPr/>
                    <a:lstStyle/>
                    <a:p>
                      <a:endParaRPr lang="en-US" sz="1400" dirty="0">
                        <a:solidFill>
                          <a:srgbClr val="FFFFFF"/>
                        </a:solidFill>
                      </a:endParaRPr>
                    </a:p>
                  </a:txBody>
                  <a:tcPr anchor="ctr">
                    <a:solidFill>
                      <a:srgbClr val="800000"/>
                    </a:solidFill>
                  </a:tcPr>
                </a:tc>
                <a:tc hMerge="1">
                  <a:txBody>
                    <a:bodyPr/>
                    <a:lstStyle/>
                    <a:p>
                      <a:endParaRPr lang="en-US" sz="1400" dirty="0">
                        <a:solidFill>
                          <a:srgbClr val="FFFFFF"/>
                        </a:solidFill>
                      </a:endParaRPr>
                    </a:p>
                  </a:txBody>
                  <a:tcPr anchor="ctr">
                    <a:solidFill>
                      <a:srgbClr val="800000"/>
                    </a:solidFill>
                  </a:tcPr>
                </a:tc>
              </a:tr>
              <a:tr h="494453">
                <a:tc>
                  <a:txBody>
                    <a:bodyPr/>
                    <a:lstStyle/>
                    <a:p>
                      <a:r>
                        <a:rPr lang="en-US" sz="1900" dirty="0" smtClean="0"/>
                        <a:t>User Interface Build</a:t>
                      </a:r>
                      <a:endParaRPr lang="en-US" sz="1900" dirty="0"/>
                    </a:p>
                  </a:txBody>
                  <a:tcPr marT="60960" marB="60960" anchor="ctr"/>
                </a:tc>
                <a:tc>
                  <a:txBody>
                    <a:bodyPr/>
                    <a:lstStyle/>
                    <a:p>
                      <a:endParaRPr lang="en-US" sz="1900"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rgbClr val="FFFFFF"/>
                          </a:solidFill>
                        </a:rPr>
                        <a:t>In</a:t>
                      </a:r>
                      <a:r>
                        <a:rPr lang="en-US" sz="1900" b="1" baseline="0" dirty="0" smtClean="0">
                          <a:solidFill>
                            <a:srgbClr val="FFFFFF"/>
                          </a:solidFill>
                        </a:rPr>
                        <a:t> Process</a:t>
                      </a:r>
                      <a:endParaRPr lang="en-US" sz="1900" b="1" dirty="0" smtClean="0">
                        <a:solidFill>
                          <a:srgbClr val="FFFFFF"/>
                        </a:solidFill>
                      </a:endParaRPr>
                    </a:p>
                  </a:txBody>
                  <a:tcPr marT="60960" marB="60960" anchor="ctr">
                    <a:solidFill>
                      <a:srgbClr val="800000"/>
                    </a:solidFill>
                  </a:tcPr>
                </a:tc>
                <a:tc hMerge="1">
                  <a:txBody>
                    <a:bodyPr/>
                    <a:lstStyle/>
                    <a:p>
                      <a:endParaRPr lang="en-US" sz="1400" dirty="0"/>
                    </a:p>
                  </a:txBody>
                  <a:tcPr anchor="ctr">
                    <a:solidFill>
                      <a:srgbClr val="800000"/>
                    </a:solidFill>
                  </a:tcPr>
                </a:tc>
                <a:extLst>
                  <a:ext uri="{0D108BD9-81ED-4DB2-BD59-A6C34878D82A}">
                    <a16:rowId xmlns="" xmlns:a16="http://schemas.microsoft.com/office/drawing/2014/main" val="10004"/>
                  </a:ext>
                </a:extLst>
              </a:tr>
              <a:tr h="494453">
                <a:tc>
                  <a:txBody>
                    <a:bodyPr/>
                    <a:lstStyle/>
                    <a:p>
                      <a:r>
                        <a:rPr lang="en-US" sz="1900" dirty="0" smtClean="0"/>
                        <a:t>Data Cleanup Discovery</a:t>
                      </a:r>
                      <a:endParaRPr lang="en-US" sz="1900" dirty="0"/>
                    </a:p>
                  </a:txBody>
                  <a:tcPr marT="60960" marB="60960" anchor="ctr"/>
                </a:tc>
                <a:tc>
                  <a:txBody>
                    <a:bodyPr/>
                    <a:lstStyle/>
                    <a:p>
                      <a:endParaRPr lang="en-US" sz="1900" dirty="0"/>
                    </a:p>
                  </a:txBody>
                  <a:tcPr marT="60960" marB="60960" anchor="ctr"/>
                </a:tc>
                <a:tc>
                  <a:txBody>
                    <a:bodyPr/>
                    <a:lstStyle/>
                    <a:p>
                      <a:endParaRPr lang="en-US" sz="1900" dirty="0"/>
                    </a:p>
                  </a:txBody>
                  <a:tcPr marT="60960" marB="6096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bg1"/>
                          </a:solidFill>
                        </a:rPr>
                        <a:t>Complete</a:t>
                      </a:r>
                    </a:p>
                  </a:txBody>
                  <a:tcPr marT="60960" marB="60960" anchor="ctr">
                    <a:solidFill>
                      <a:srgbClr val="800000"/>
                    </a:solidFill>
                  </a:tcPr>
                </a:tc>
                <a:tc hMerge="1">
                  <a:txBody>
                    <a:bodyPr/>
                    <a:lstStyle/>
                    <a:p>
                      <a:endParaRPr lang="en-US" sz="1400" dirty="0"/>
                    </a:p>
                  </a:txBody>
                  <a:tcPr anchor="ctr">
                    <a:solidFill>
                      <a:srgbClr val="800000"/>
                    </a:solidFill>
                  </a:tcPr>
                </a:tc>
                <a:tc hMerge="1">
                  <a:txBody>
                    <a:bodyPr/>
                    <a:lstStyle/>
                    <a:p>
                      <a:endParaRPr lang="en-US" sz="1400" dirty="0"/>
                    </a:p>
                  </a:txBody>
                  <a:tcPr anchor="ctr">
                    <a:solidFill>
                      <a:srgbClr val="800000"/>
                    </a:solidFill>
                  </a:tcPr>
                </a:tc>
              </a:tr>
              <a:tr h="494453">
                <a:tc>
                  <a:txBody>
                    <a:bodyPr/>
                    <a:lstStyle/>
                    <a:p>
                      <a:r>
                        <a:rPr lang="en-US" sz="1900" dirty="0" smtClean="0"/>
                        <a:t>Pilot Group</a:t>
                      </a:r>
                      <a:r>
                        <a:rPr lang="en-US" sz="1900" baseline="0" dirty="0" smtClean="0"/>
                        <a:t> Data </a:t>
                      </a:r>
                      <a:r>
                        <a:rPr lang="en-US" sz="1900" dirty="0" smtClean="0"/>
                        <a:t>Test</a:t>
                      </a:r>
                      <a:endParaRPr lang="en-US" sz="1900" dirty="0"/>
                    </a:p>
                  </a:txBody>
                  <a:tcPr marT="60960" marB="60960" anchor="ctr"/>
                </a:tc>
                <a:tc>
                  <a:txBody>
                    <a:bodyPr/>
                    <a:lstStyle/>
                    <a:p>
                      <a:endParaRPr lang="en-US" sz="1900" dirty="0">
                        <a:solidFill>
                          <a:schemeClr val="bg1"/>
                        </a:solidFill>
                      </a:endParaRPr>
                    </a:p>
                  </a:txBody>
                  <a:tcPr marT="60960" marB="60960" anchor="ctr"/>
                </a:tc>
                <a:tc>
                  <a:txBody>
                    <a:bodyPr/>
                    <a:lstStyle/>
                    <a:p>
                      <a:endParaRPr lang="en-US" sz="1900" dirty="0">
                        <a:solidFill>
                          <a:schemeClr val="bg1"/>
                        </a:solidFill>
                      </a:endParaRPr>
                    </a:p>
                  </a:txBody>
                  <a:tcPr marT="60960" marB="60960" anchor="ctr"/>
                </a:tc>
                <a:tc gridSpan="3">
                  <a:txBody>
                    <a:bodyPr/>
                    <a:lstStyle/>
                    <a:p>
                      <a:pPr algn="ctr"/>
                      <a:r>
                        <a:rPr lang="en-US" sz="1900" b="1" dirty="0" smtClean="0">
                          <a:solidFill>
                            <a:schemeClr val="bg1"/>
                          </a:solidFill>
                        </a:rPr>
                        <a:t>Complete</a:t>
                      </a:r>
                      <a:endParaRPr lang="en-US" sz="1900" b="1" dirty="0">
                        <a:solidFill>
                          <a:schemeClr val="bg1"/>
                        </a:solidFill>
                      </a:endParaRPr>
                    </a:p>
                  </a:txBody>
                  <a:tcPr marT="60960" marB="60960" anchor="ctr">
                    <a:solidFill>
                      <a:srgbClr val="800000"/>
                    </a:solidFill>
                  </a:tcPr>
                </a:tc>
                <a:tc hMerge="1">
                  <a:txBody>
                    <a:bodyPr/>
                    <a:lstStyle/>
                    <a:p>
                      <a:endParaRPr lang="en-US" sz="1400" dirty="0"/>
                    </a:p>
                  </a:txBody>
                  <a:tcPr anchor="ctr">
                    <a:solidFill>
                      <a:srgbClr val="800000"/>
                    </a:solidFill>
                  </a:tcPr>
                </a:tc>
                <a:tc hMerge="1">
                  <a:txBody>
                    <a:bodyPr/>
                    <a:lstStyle/>
                    <a:p>
                      <a:endParaRPr lang="en-US" sz="1400" dirty="0"/>
                    </a:p>
                  </a:txBody>
                  <a:tcPr anchor="ctr">
                    <a:solidFill>
                      <a:srgbClr val="80000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69362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Development FY 16-17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78834272"/>
              </p:ext>
            </p:extLst>
          </p:nvPr>
        </p:nvGraphicFramePr>
        <p:xfrm>
          <a:off x="457200" y="1811868"/>
          <a:ext cx="8229602" cy="3884505"/>
        </p:xfrm>
        <a:graphic>
          <a:graphicData uri="http://schemas.openxmlformats.org/drawingml/2006/table">
            <a:tbl>
              <a:tblPr firstRow="1" bandRow="1">
                <a:tableStyleId>{5C22544A-7EE6-4342-B048-85BDC9FD1C3A}</a:tableStyleId>
              </a:tblPr>
              <a:tblGrid>
                <a:gridCol w="3436988">
                  <a:extLst>
                    <a:ext uri="{9D8B030D-6E8A-4147-A177-3AD203B41FA5}">
                      <a16:colId xmlns="" xmlns:a16="http://schemas.microsoft.com/office/drawing/2014/main" val="20000"/>
                    </a:ext>
                  </a:extLst>
                </a:gridCol>
                <a:gridCol w="1185813">
                  <a:extLst>
                    <a:ext uri="{9D8B030D-6E8A-4147-A177-3AD203B41FA5}">
                      <a16:colId xmlns="" xmlns:a16="http://schemas.microsoft.com/office/drawing/2014/main" val="20001"/>
                    </a:ext>
                  </a:extLst>
                </a:gridCol>
                <a:gridCol w="1193800">
                  <a:extLst>
                    <a:ext uri="{9D8B030D-6E8A-4147-A177-3AD203B41FA5}">
                      <a16:colId xmlns="" xmlns:a16="http://schemas.microsoft.com/office/drawing/2014/main" val="20002"/>
                    </a:ext>
                  </a:extLst>
                </a:gridCol>
                <a:gridCol w="1257297">
                  <a:extLst>
                    <a:ext uri="{9D8B030D-6E8A-4147-A177-3AD203B41FA5}">
                      <a16:colId xmlns="" xmlns:a16="http://schemas.microsoft.com/office/drawing/2014/main" val="20003"/>
                    </a:ext>
                  </a:extLst>
                </a:gridCol>
                <a:gridCol w="1155704">
                  <a:extLst>
                    <a:ext uri="{9D8B030D-6E8A-4147-A177-3AD203B41FA5}">
                      <a16:colId xmlns="" xmlns:a16="http://schemas.microsoft.com/office/drawing/2014/main" val="20004"/>
                    </a:ext>
                  </a:extLst>
                </a:gridCol>
              </a:tblGrid>
              <a:tr h="711200">
                <a:tc>
                  <a:txBody>
                    <a:bodyPr/>
                    <a:lstStyle/>
                    <a:p>
                      <a:endParaRPr lang="en-US" sz="1600" dirty="0"/>
                    </a:p>
                  </a:txBody>
                  <a:tcPr marT="60960" marB="60960" anchor="ctr"/>
                </a:tc>
                <a:tc>
                  <a:txBody>
                    <a:bodyPr/>
                    <a:lstStyle/>
                    <a:p>
                      <a:r>
                        <a:rPr lang="en-US" sz="1600" dirty="0" smtClean="0"/>
                        <a:t>JUL-SEP</a:t>
                      </a:r>
                      <a:r>
                        <a:rPr lang="en-US" sz="1600" baseline="0" dirty="0" smtClean="0"/>
                        <a:t> </a:t>
                      </a:r>
                    </a:p>
                    <a:p>
                      <a:r>
                        <a:rPr lang="en-US" sz="1600" baseline="0" dirty="0" smtClean="0"/>
                        <a:t>2016</a:t>
                      </a:r>
                      <a:endParaRPr lang="en-US" sz="1600" dirty="0"/>
                    </a:p>
                  </a:txBody>
                  <a:tcPr marT="60960" marB="60960" anchor="ctr"/>
                </a:tc>
                <a:tc>
                  <a:txBody>
                    <a:bodyPr/>
                    <a:lstStyle/>
                    <a:p>
                      <a:r>
                        <a:rPr lang="en-US" sz="1600" dirty="0" smtClean="0"/>
                        <a:t>OCT-DEC</a:t>
                      </a:r>
                    </a:p>
                    <a:p>
                      <a:r>
                        <a:rPr lang="en-US" sz="1600" dirty="0" smtClean="0"/>
                        <a:t>2016</a:t>
                      </a:r>
                      <a:endParaRPr lang="en-US" sz="1600" dirty="0"/>
                    </a:p>
                  </a:txBody>
                  <a:tcPr marT="60960" marB="60960" anchor="ctr"/>
                </a:tc>
                <a:tc>
                  <a:txBody>
                    <a:bodyPr/>
                    <a:lstStyle/>
                    <a:p>
                      <a:r>
                        <a:rPr lang="en-US" sz="1600" dirty="0" smtClean="0"/>
                        <a:t>JAN-MAR 2017</a:t>
                      </a:r>
                      <a:endParaRPr lang="en-US" sz="1600" dirty="0"/>
                    </a:p>
                  </a:txBody>
                  <a:tcPr marT="60960" marB="60960" anchor="ctr"/>
                </a:tc>
                <a:tc>
                  <a:txBody>
                    <a:bodyPr/>
                    <a:lstStyle/>
                    <a:p>
                      <a:r>
                        <a:rPr lang="en-US" sz="1600" dirty="0" smtClean="0"/>
                        <a:t>APL-JUN</a:t>
                      </a:r>
                      <a:r>
                        <a:rPr lang="en-US" sz="1600" baseline="0" dirty="0" smtClean="0"/>
                        <a:t> 2017</a:t>
                      </a:r>
                      <a:endParaRPr lang="en-US" sz="1600" dirty="0"/>
                    </a:p>
                  </a:txBody>
                  <a:tcPr marT="60960" marB="60960" anchor="ctr"/>
                </a:tc>
                <a:extLst>
                  <a:ext uri="{0D108BD9-81ED-4DB2-BD59-A6C34878D82A}">
                    <a16:rowId xmlns="" xmlns:a16="http://schemas.microsoft.com/office/drawing/2014/main" val="10000"/>
                  </a:ext>
                </a:extLst>
              </a:tr>
              <a:tr h="494453">
                <a:tc>
                  <a:txBody>
                    <a:bodyPr/>
                    <a:lstStyle/>
                    <a:p>
                      <a:r>
                        <a:rPr lang="en-US" sz="1900" dirty="0" smtClean="0"/>
                        <a:t>MVP Development</a:t>
                      </a:r>
                      <a:endParaRPr lang="en-US" sz="1900" dirty="0"/>
                    </a:p>
                  </a:txBody>
                  <a:tcPr marT="60960" marB="60960" anchor="ct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c>
                  <a:txBody>
                    <a:bodyPr/>
                    <a:lstStyle/>
                    <a:p>
                      <a:endParaRPr lang="en-US" sz="1900" dirty="0">
                        <a:solidFill>
                          <a:schemeClr val="bg1"/>
                        </a:solidFill>
                      </a:endParaRPr>
                    </a:p>
                  </a:txBody>
                  <a:tcPr marT="60960" marB="60960" anchor="ctr"/>
                </a:tc>
                <a:tc>
                  <a:txBody>
                    <a:bodyPr/>
                    <a:lstStyle/>
                    <a:p>
                      <a:endParaRPr lang="en-US" sz="1900" dirty="0"/>
                    </a:p>
                  </a:txBody>
                  <a:tcPr marT="60960" marB="60960" anchor="ctr"/>
                </a:tc>
                <a:extLst>
                  <a:ext uri="{0D108BD9-81ED-4DB2-BD59-A6C34878D82A}">
                    <a16:rowId xmlns="" xmlns:a16="http://schemas.microsoft.com/office/drawing/2014/main" val="10004"/>
                  </a:ext>
                </a:extLst>
              </a:tr>
              <a:tr h="494453">
                <a:tc>
                  <a:txBody>
                    <a:bodyPr/>
                    <a:lstStyle/>
                    <a:p>
                      <a:r>
                        <a:rPr lang="en-US" sz="1900" dirty="0" smtClean="0"/>
                        <a:t>Pilot and Test</a:t>
                      </a:r>
                      <a:endParaRPr lang="en-US" sz="1900" dirty="0"/>
                    </a:p>
                  </a:txBody>
                  <a:tcPr marT="60960" marB="60960" anchor="ct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c>
                  <a:txBody>
                    <a:bodyPr/>
                    <a:lstStyle/>
                    <a:p>
                      <a:endParaRPr lang="en-US" sz="1900" dirty="0">
                        <a:solidFill>
                          <a:schemeClr val="bg1"/>
                        </a:solidFill>
                      </a:endParaRPr>
                    </a:p>
                  </a:txBody>
                  <a:tcPr marT="60960" marB="60960" anchor="ctr"/>
                </a:tc>
                <a:tc>
                  <a:txBody>
                    <a:bodyPr/>
                    <a:lstStyle/>
                    <a:p>
                      <a:endParaRPr lang="en-US" sz="1900" dirty="0"/>
                    </a:p>
                  </a:txBody>
                  <a:tcPr marT="60960" marB="60960" anchor="ctr"/>
                </a:tc>
                <a:extLst>
                  <a:ext uri="{0D108BD9-81ED-4DB2-BD59-A6C34878D82A}">
                    <a16:rowId xmlns="" xmlns:a16="http://schemas.microsoft.com/office/drawing/2014/main" val="10005"/>
                  </a:ext>
                </a:extLst>
              </a:tr>
              <a:tr h="494453">
                <a:tc>
                  <a:txBody>
                    <a:bodyPr/>
                    <a:lstStyle/>
                    <a:p>
                      <a:r>
                        <a:rPr lang="en-US" sz="1900" dirty="0" smtClean="0"/>
                        <a:t>Data Cleanup</a:t>
                      </a:r>
                      <a:endParaRPr lang="en-US" sz="1900" dirty="0"/>
                    </a:p>
                  </a:txBody>
                  <a:tcPr marT="60960" marB="60960" anchor="ct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p>
                  </a:txBody>
                  <a:tcPr marT="60960" marB="60960" anchor="ctr">
                    <a:solidFill>
                      <a:srgbClr val="800000"/>
                    </a:solidFill>
                  </a:tcPr>
                </a:tc>
                <a:extLst>
                  <a:ext uri="{0D108BD9-81ED-4DB2-BD59-A6C34878D82A}">
                    <a16:rowId xmlns="" xmlns:a16="http://schemas.microsoft.com/office/drawing/2014/main" val="10008"/>
                  </a:ext>
                </a:extLst>
              </a:tr>
              <a:tr h="494453">
                <a:tc>
                  <a:txBody>
                    <a:bodyPr/>
                    <a:lstStyle/>
                    <a:p>
                      <a:r>
                        <a:rPr lang="en-US" sz="1900" dirty="0" smtClean="0"/>
                        <a:t>MVP Improvements</a:t>
                      </a:r>
                      <a:endParaRPr lang="en-US" sz="1900" dirty="0"/>
                    </a:p>
                  </a:txBody>
                  <a:tcPr marT="60960" marB="60960" anchor="ctr"/>
                </a:tc>
                <a:tc>
                  <a:txBody>
                    <a:bodyPr/>
                    <a:lstStyle/>
                    <a:p>
                      <a:endParaRPr lang="en-US" sz="1900" dirty="0"/>
                    </a:p>
                  </a:txBody>
                  <a:tcPr marT="60960" marB="60960" anchor="ctr"/>
                </a:tc>
                <a:tc>
                  <a:txBody>
                    <a:bodyPr/>
                    <a:lstStyle/>
                    <a:p>
                      <a:endParaRPr lang="en-US" sz="1900" dirty="0"/>
                    </a:p>
                  </a:txBody>
                  <a:tcPr marT="60960" marB="60960" anchor="ct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r>
              <a:tr h="494453">
                <a:tc>
                  <a:txBody>
                    <a:bodyPr/>
                    <a:lstStyle/>
                    <a:p>
                      <a:r>
                        <a:rPr lang="en-US" sz="1900" dirty="0" smtClean="0"/>
                        <a:t>Phase 2 Discovery and Design</a:t>
                      </a:r>
                      <a:endParaRPr lang="en-US" sz="1900" dirty="0"/>
                    </a:p>
                  </a:txBody>
                  <a:tcPr marT="60960" marB="60960" anchor="ctr"/>
                </a:tc>
                <a:tc>
                  <a:txBody>
                    <a:bodyPr/>
                    <a:lstStyle/>
                    <a:p>
                      <a:endParaRPr lang="en-US" sz="1900" dirty="0"/>
                    </a:p>
                  </a:txBody>
                  <a:tcPr marT="60960" marB="60960" anchor="ct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tc>
              </a:tr>
              <a:tr h="494453">
                <a:tc>
                  <a:txBody>
                    <a:bodyPr/>
                    <a:lstStyle/>
                    <a:p>
                      <a:r>
                        <a:rPr lang="en-US" sz="1900" dirty="0" smtClean="0"/>
                        <a:t>Phase 2 Build</a:t>
                      </a:r>
                      <a:endParaRPr lang="en-US" sz="1900" dirty="0"/>
                    </a:p>
                  </a:txBody>
                  <a:tcPr marT="60960" marB="60960" anchor="ctr"/>
                </a:tc>
                <a:tc>
                  <a:txBody>
                    <a:bodyPr/>
                    <a:lstStyle/>
                    <a:p>
                      <a:endParaRPr lang="en-US" sz="1900" dirty="0"/>
                    </a:p>
                  </a:txBody>
                  <a:tcPr marT="60960" marB="60960" anchor="ctr"/>
                </a:tc>
                <a:tc>
                  <a:txBody>
                    <a:bodyPr/>
                    <a:lstStyle/>
                    <a:p>
                      <a:endParaRPr lang="en-US" sz="1900" dirty="0"/>
                    </a:p>
                  </a:txBody>
                  <a:tcPr marT="60960" marB="60960" anchor="ctr"/>
                </a:tc>
                <a:tc>
                  <a:txBody>
                    <a:bodyPr/>
                    <a:lstStyle/>
                    <a:p>
                      <a:endParaRPr lang="en-US" sz="1900" dirty="0"/>
                    </a:p>
                  </a:txBody>
                  <a:tcPr marT="60960" marB="60960" anchor="ctr">
                    <a:solidFill>
                      <a:srgbClr val="800000"/>
                    </a:solidFill>
                  </a:tcPr>
                </a:tc>
                <a:tc>
                  <a:txBody>
                    <a:bodyPr/>
                    <a:lstStyle/>
                    <a:p>
                      <a:endParaRPr lang="en-US" sz="1900" dirty="0"/>
                    </a:p>
                  </a:txBody>
                  <a:tcPr marT="60960" marB="60960" anchor="ctr">
                    <a:solidFill>
                      <a:srgbClr val="800000"/>
                    </a:solidFill>
                  </a:tcPr>
                </a:tc>
              </a:tr>
            </a:tbl>
          </a:graphicData>
        </a:graphic>
      </p:graphicFrame>
    </p:spTree>
    <p:extLst>
      <p:ext uri="{BB962C8B-B14F-4D97-AF65-F5344CB8AC3E}">
        <p14:creationId xmlns:p14="http://schemas.microsoft.com/office/powerpoint/2010/main" val="30202491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6902539"/>
              </p:ext>
            </p:extLst>
          </p:nvPr>
        </p:nvGraphicFramePr>
        <p:xfrm>
          <a:off x="800103" y="1524001"/>
          <a:ext cx="7531099" cy="3610869"/>
        </p:xfrm>
        <a:graphic>
          <a:graphicData uri="http://schemas.openxmlformats.org/drawingml/2006/table">
            <a:tbl>
              <a:tblPr firstRow="1" bandRow="1">
                <a:tableStyleId>{6E25E649-3F16-4E02-A733-19D2CDBF48F0}</a:tableStyleId>
              </a:tblPr>
              <a:tblGrid>
                <a:gridCol w="5175695"/>
                <a:gridCol w="2355404"/>
              </a:tblGrid>
              <a:tr h="509539">
                <a:tc>
                  <a:txBody>
                    <a:bodyPr/>
                    <a:lstStyle/>
                    <a:p>
                      <a:r>
                        <a:rPr lang="en-US" sz="2400" dirty="0" smtClean="0">
                          <a:latin typeface="Arial"/>
                          <a:cs typeface="Arial"/>
                        </a:rPr>
                        <a:t>Project</a:t>
                      </a:r>
                      <a:r>
                        <a:rPr lang="en-US" sz="2400" baseline="0" dirty="0" smtClean="0">
                          <a:latin typeface="Arial"/>
                          <a:cs typeface="Arial"/>
                        </a:rPr>
                        <a:t> Area of Focus</a:t>
                      </a:r>
                      <a:endParaRPr lang="en-US" sz="2400" b="1" dirty="0">
                        <a:latin typeface="Arial"/>
                        <a:cs typeface="Arial"/>
                      </a:endParaRPr>
                    </a:p>
                  </a:txBody>
                  <a:tcPr marT="60960" marB="60960" anchor="ctr"/>
                </a:tc>
                <a:tc>
                  <a:txBody>
                    <a:bodyPr/>
                    <a:lstStyle/>
                    <a:p>
                      <a:r>
                        <a:rPr lang="en-US" sz="2400" dirty="0" smtClean="0">
                          <a:latin typeface="Arial"/>
                          <a:cs typeface="Arial"/>
                        </a:rPr>
                        <a:t>Status</a:t>
                      </a:r>
                      <a:endParaRPr lang="en-US" sz="2400" b="1" dirty="0">
                        <a:latin typeface="Arial"/>
                        <a:cs typeface="Arial"/>
                      </a:endParaRPr>
                    </a:p>
                  </a:txBody>
                  <a:tcPr marT="60960" marB="60960" anchor="ctr"/>
                </a:tc>
              </a:tr>
              <a:tr h="620266">
                <a:tc>
                  <a:txBody>
                    <a:bodyPr/>
                    <a:lstStyle/>
                    <a:p>
                      <a:r>
                        <a:rPr lang="en-US" sz="2400" dirty="0" smtClean="0">
                          <a:latin typeface="Arial"/>
                          <a:cs typeface="Arial"/>
                        </a:rPr>
                        <a:t>Design</a:t>
                      </a:r>
                      <a:r>
                        <a:rPr lang="en-US" sz="2400" baseline="0" dirty="0" smtClean="0">
                          <a:latin typeface="Arial"/>
                          <a:cs typeface="Arial"/>
                        </a:rPr>
                        <a:t> Reviews with COCIAC</a:t>
                      </a:r>
                      <a:endParaRPr lang="en-US" sz="2400" dirty="0">
                        <a:latin typeface="Arial"/>
                        <a:cs typeface="Arial"/>
                      </a:endParaRPr>
                    </a:p>
                  </a:txBody>
                  <a:tcPr marT="60960" marB="60960" anchor="ctr"/>
                </a:tc>
                <a:tc>
                  <a:txBody>
                    <a:bodyPr/>
                    <a:lstStyle/>
                    <a:p>
                      <a:r>
                        <a:rPr lang="en-US" sz="2400" dirty="0" smtClean="0">
                          <a:latin typeface="Arial"/>
                          <a:cs typeface="Arial"/>
                        </a:rPr>
                        <a:t>In Process</a:t>
                      </a:r>
                      <a:endParaRPr lang="en-US" sz="2400" dirty="0">
                        <a:latin typeface="Arial"/>
                        <a:cs typeface="Arial"/>
                      </a:endParaRPr>
                    </a:p>
                  </a:txBody>
                  <a:tcPr marT="60960" marB="60960" anchor="ctr"/>
                </a:tc>
              </a:tr>
              <a:tr h="6202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a:cs typeface="Arial"/>
                        </a:rPr>
                        <a:t>Systems</a:t>
                      </a:r>
                      <a:r>
                        <a:rPr lang="en-US" sz="2400" baseline="0" dirty="0" smtClean="0">
                          <a:latin typeface="Arial"/>
                          <a:cs typeface="Arial"/>
                        </a:rPr>
                        <a:t> Integration </a:t>
                      </a:r>
                      <a:endParaRPr lang="en-US" sz="2400" dirty="0" smtClean="0">
                        <a:latin typeface="Arial"/>
                        <a:cs typeface="Arial"/>
                      </a:endParaRPr>
                    </a:p>
                  </a:txBody>
                  <a:tcPr marT="60960" marB="60960" anchor="ctr"/>
                </a:tc>
                <a:tc>
                  <a:txBody>
                    <a:bodyPr/>
                    <a:lstStyle/>
                    <a:p>
                      <a:r>
                        <a:rPr lang="en-US" sz="2400" dirty="0" smtClean="0">
                          <a:latin typeface="Arial"/>
                          <a:cs typeface="Arial"/>
                        </a:rPr>
                        <a:t>Discovery</a:t>
                      </a:r>
                      <a:endParaRPr lang="en-US" sz="2400" dirty="0">
                        <a:latin typeface="Arial"/>
                        <a:cs typeface="Arial"/>
                      </a:endParaRPr>
                    </a:p>
                  </a:txBody>
                  <a:tcPr marT="60960" marB="60960" anchor="ctr"/>
                </a:tc>
              </a:tr>
              <a:tr h="620266">
                <a:tc>
                  <a:txBody>
                    <a:bodyPr/>
                    <a:lstStyle/>
                    <a:p>
                      <a:r>
                        <a:rPr lang="en-US" sz="2400" dirty="0" smtClean="0">
                          <a:latin typeface="Arial"/>
                          <a:cs typeface="Arial"/>
                        </a:rPr>
                        <a:t>Training</a:t>
                      </a:r>
                      <a:r>
                        <a:rPr lang="en-US" sz="2400" baseline="0" dirty="0" smtClean="0">
                          <a:latin typeface="Arial"/>
                          <a:cs typeface="Arial"/>
                        </a:rPr>
                        <a:t> and Support Materials</a:t>
                      </a:r>
                      <a:endParaRPr lang="en-US" sz="2400" dirty="0">
                        <a:latin typeface="Arial"/>
                        <a:cs typeface="Arial"/>
                      </a:endParaRPr>
                    </a:p>
                  </a:txBody>
                  <a:tcPr marT="60960" marB="60960" anchor="ctr"/>
                </a:tc>
                <a:tc>
                  <a:txBody>
                    <a:bodyPr/>
                    <a:lstStyle/>
                    <a:p>
                      <a:r>
                        <a:rPr lang="en-US" sz="2400" dirty="0" smtClean="0">
                          <a:latin typeface="Arial"/>
                          <a:cs typeface="Arial"/>
                        </a:rPr>
                        <a:t>Discovery</a:t>
                      </a:r>
                      <a:endParaRPr lang="en-US" sz="2400" dirty="0">
                        <a:latin typeface="Arial"/>
                        <a:cs typeface="Arial"/>
                      </a:endParaRPr>
                    </a:p>
                  </a:txBody>
                  <a:tcPr marT="60960" marB="60960" anchor="ctr"/>
                </a:tc>
              </a:tr>
              <a:tr h="620266">
                <a:tc>
                  <a:txBody>
                    <a:bodyPr/>
                    <a:lstStyle/>
                    <a:p>
                      <a:r>
                        <a:rPr lang="en-US" sz="2400" dirty="0" smtClean="0">
                          <a:latin typeface="Arial"/>
                          <a:cs typeface="Arial"/>
                        </a:rPr>
                        <a:t>Release Plan</a:t>
                      </a:r>
                      <a:endParaRPr lang="en-US" sz="2400" dirty="0">
                        <a:latin typeface="Arial"/>
                        <a:cs typeface="Arial"/>
                      </a:endParaRPr>
                    </a:p>
                  </a:txBody>
                  <a:tcPr marT="60960" marB="60960" anchor="ctr"/>
                </a:tc>
                <a:tc>
                  <a:txBody>
                    <a:bodyPr/>
                    <a:lstStyle/>
                    <a:p>
                      <a:r>
                        <a:rPr lang="en-US" sz="2400" dirty="0" smtClean="0">
                          <a:latin typeface="Arial"/>
                          <a:cs typeface="Arial"/>
                        </a:rPr>
                        <a:t>In Process</a:t>
                      </a:r>
                      <a:endParaRPr lang="en-US" sz="2400" dirty="0">
                        <a:latin typeface="Arial"/>
                        <a:cs typeface="Arial"/>
                      </a:endParaRPr>
                    </a:p>
                  </a:txBody>
                  <a:tcPr marT="60960" marB="60960" anchor="ctr"/>
                </a:tc>
              </a:tr>
              <a:tr h="620266">
                <a:tc>
                  <a:txBody>
                    <a:bodyPr/>
                    <a:lstStyle/>
                    <a:p>
                      <a:r>
                        <a:rPr lang="en-US" sz="2400" dirty="0" smtClean="0">
                          <a:latin typeface="Arial"/>
                          <a:cs typeface="Arial"/>
                        </a:rPr>
                        <a:t>Application</a:t>
                      </a:r>
                      <a:r>
                        <a:rPr lang="en-US" sz="2400" baseline="0" dirty="0" smtClean="0">
                          <a:latin typeface="Arial"/>
                          <a:cs typeface="Arial"/>
                        </a:rPr>
                        <a:t> Support Plan</a:t>
                      </a:r>
                    </a:p>
                  </a:txBody>
                  <a:tcPr marT="60960" marB="60960" anchor="ctr"/>
                </a:tc>
                <a:tc>
                  <a:txBody>
                    <a:bodyPr/>
                    <a:lstStyle/>
                    <a:p>
                      <a:r>
                        <a:rPr lang="en-US" sz="2400" dirty="0" smtClean="0">
                          <a:latin typeface="Arial"/>
                          <a:cs typeface="Arial"/>
                        </a:rPr>
                        <a:t>Discovery</a:t>
                      </a:r>
                      <a:endParaRPr lang="en-US" sz="2400" dirty="0">
                        <a:latin typeface="Arial"/>
                        <a:cs typeface="Arial"/>
                      </a:endParaRPr>
                    </a:p>
                  </a:txBody>
                  <a:tcPr marT="60960" marB="60960" anchor="ctr"/>
                </a:tc>
              </a:tr>
            </a:tbl>
          </a:graphicData>
        </a:graphic>
      </p:graphicFrame>
    </p:spTree>
    <p:extLst>
      <p:ext uri="{BB962C8B-B14F-4D97-AF65-F5344CB8AC3E}">
        <p14:creationId xmlns:p14="http://schemas.microsoft.com/office/powerpoint/2010/main" val="18421932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 Advisory Committee (COCIAC)</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Representative guidance and shared governance is essential for a successful transition. The COCIAC exists to:</a:t>
            </a:r>
          </a:p>
          <a:p>
            <a:pPr marL="0" indent="0">
              <a:buNone/>
            </a:pPr>
            <a:endParaRPr lang="en-US" sz="1000" dirty="0" smtClean="0"/>
          </a:p>
          <a:p>
            <a:pPr marL="0" lvl="0" indent="0">
              <a:buNone/>
            </a:pPr>
            <a:r>
              <a:rPr lang="en-US" sz="2000" b="1" dirty="0" smtClean="0"/>
              <a:t>Review</a:t>
            </a:r>
            <a:r>
              <a:rPr lang="en-US" sz="2000" dirty="0" smtClean="0"/>
              <a:t> </a:t>
            </a:r>
            <a:r>
              <a:rPr lang="en-US" sz="2000" dirty="0"/>
              <a:t>progress and provide input on program planning.</a:t>
            </a:r>
          </a:p>
          <a:p>
            <a:pPr marL="0" lvl="0" indent="0">
              <a:buNone/>
            </a:pPr>
            <a:endParaRPr lang="en-US" sz="1300" b="1" dirty="0" smtClean="0"/>
          </a:p>
          <a:p>
            <a:pPr marL="0" lvl="0" indent="0">
              <a:buNone/>
            </a:pPr>
            <a:r>
              <a:rPr lang="en-US" sz="2000" b="1" dirty="0" smtClean="0"/>
              <a:t>Provide</a:t>
            </a:r>
            <a:r>
              <a:rPr lang="en-US" sz="2000" dirty="0" smtClean="0"/>
              <a:t> </a:t>
            </a:r>
            <a:r>
              <a:rPr lang="en-US" sz="2000" dirty="0"/>
              <a:t>recommendations to the Grantee and CCCCO on program activities and software development.  </a:t>
            </a:r>
          </a:p>
          <a:p>
            <a:pPr marL="0" lvl="0" indent="0">
              <a:buNone/>
            </a:pPr>
            <a:endParaRPr lang="en-US" sz="1300" b="1" dirty="0" smtClean="0"/>
          </a:p>
          <a:p>
            <a:pPr marL="0" lvl="0" indent="0">
              <a:buNone/>
            </a:pPr>
            <a:r>
              <a:rPr lang="en-US" sz="2000" b="1" dirty="0" smtClean="0"/>
              <a:t>Solicit</a:t>
            </a:r>
            <a:r>
              <a:rPr lang="en-US" sz="2000" dirty="0" smtClean="0"/>
              <a:t> </a:t>
            </a:r>
            <a:r>
              <a:rPr lang="en-US" sz="2000" dirty="0"/>
              <a:t>input from respective constituent groups to inform the committee.</a:t>
            </a:r>
          </a:p>
          <a:p>
            <a:pPr marL="0" lvl="0" indent="0">
              <a:buNone/>
            </a:pPr>
            <a:endParaRPr lang="en-US" sz="1200" b="1" dirty="0" smtClean="0"/>
          </a:p>
          <a:p>
            <a:pPr marL="0" lvl="0" indent="0">
              <a:buNone/>
            </a:pPr>
            <a:r>
              <a:rPr lang="en-US" sz="2000" b="1" dirty="0" smtClean="0"/>
              <a:t>Communicate</a:t>
            </a:r>
            <a:r>
              <a:rPr lang="en-US" sz="2000" dirty="0" smtClean="0"/>
              <a:t> </a:t>
            </a:r>
            <a:r>
              <a:rPr lang="en-US" sz="2000" dirty="0"/>
              <a:t>program status to the respective constituent groups and colleges. </a:t>
            </a:r>
          </a:p>
          <a:p>
            <a:pPr marL="0" indent="0">
              <a:buNone/>
            </a:pPr>
            <a:endParaRPr lang="en-US" sz="2000" dirty="0" smtClean="0"/>
          </a:p>
          <a:p>
            <a:pPr marL="274320" lvl="1" indent="0">
              <a:buNone/>
            </a:pPr>
            <a:endParaRPr lang="en-US" sz="2800" dirty="0" smtClean="0"/>
          </a:p>
        </p:txBody>
      </p:sp>
    </p:spTree>
    <p:extLst>
      <p:ext uri="{BB962C8B-B14F-4D97-AF65-F5344CB8AC3E}">
        <p14:creationId xmlns:p14="http://schemas.microsoft.com/office/powerpoint/2010/main" val="4896137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COCIAC Charter</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Membership requirements as defined in the Committee Charter:</a:t>
            </a:r>
          </a:p>
          <a:p>
            <a:pPr marL="0" indent="0">
              <a:buNone/>
            </a:pPr>
            <a:endParaRPr lang="en-US" sz="1600" dirty="0"/>
          </a:p>
          <a:p>
            <a:pPr marL="0" indent="0">
              <a:buNone/>
            </a:pPr>
            <a:r>
              <a:rPr lang="en-US" sz="1800" i="1" dirty="0" smtClean="0">
                <a:latin typeface="Cambria"/>
                <a:cs typeface="Cambria"/>
              </a:rPr>
              <a:t>The </a:t>
            </a:r>
            <a:r>
              <a:rPr lang="en-US" sz="1800" i="1" dirty="0">
                <a:latin typeface="Cambria"/>
                <a:cs typeface="Cambria"/>
              </a:rPr>
              <a:t>Committee shall be comprised of members representing the following organizations or institutions</a:t>
            </a:r>
            <a:r>
              <a:rPr lang="en-US" sz="1800" i="1" dirty="0" smtClean="0">
                <a:latin typeface="Cambria"/>
                <a:cs typeface="Cambria"/>
              </a:rPr>
              <a:t>: </a:t>
            </a:r>
          </a:p>
          <a:p>
            <a:pPr marL="274320" lvl="1" indent="0">
              <a:buClrTx/>
              <a:buNone/>
            </a:pPr>
            <a:r>
              <a:rPr lang="en-US" sz="1600" i="1" dirty="0" smtClean="0">
                <a:latin typeface="Cambria"/>
                <a:cs typeface="Cambria"/>
              </a:rPr>
              <a:t>3 CIO (with at least one serving on SACC)</a:t>
            </a:r>
            <a:endParaRPr lang="en-US" sz="1000" i="1" dirty="0" smtClean="0">
              <a:latin typeface="Cambria"/>
              <a:cs typeface="Cambria"/>
            </a:endParaRPr>
          </a:p>
          <a:p>
            <a:pPr marL="274320" lvl="1" indent="0">
              <a:buClrTx/>
              <a:buNone/>
            </a:pPr>
            <a:r>
              <a:rPr lang="en-US" sz="1600" i="1" dirty="0" smtClean="0">
                <a:latin typeface="Cambria"/>
                <a:cs typeface="Cambria"/>
              </a:rPr>
              <a:t>3 </a:t>
            </a:r>
            <a:r>
              <a:rPr lang="en-US" sz="1600" i="1" dirty="0">
                <a:latin typeface="Cambria"/>
                <a:cs typeface="Cambria"/>
              </a:rPr>
              <a:t>ASCCC (with at least one serving on </a:t>
            </a:r>
            <a:r>
              <a:rPr lang="en-US" sz="1600" i="1" dirty="0" smtClean="0">
                <a:latin typeface="Cambria"/>
                <a:cs typeface="Cambria"/>
              </a:rPr>
              <a:t>SACC)</a:t>
            </a:r>
            <a:endParaRPr lang="en-US" sz="1000" i="1" dirty="0" smtClean="0">
              <a:latin typeface="Cambria"/>
              <a:cs typeface="Cambria"/>
            </a:endParaRPr>
          </a:p>
          <a:p>
            <a:pPr marL="274320" lvl="1" indent="0">
              <a:buClrTx/>
              <a:buNone/>
            </a:pPr>
            <a:r>
              <a:rPr lang="en-US" sz="1600" i="1" dirty="0" smtClean="0">
                <a:latin typeface="Cambria"/>
                <a:cs typeface="Cambria"/>
              </a:rPr>
              <a:t>1 CISOA</a:t>
            </a:r>
            <a:endParaRPr lang="en-US" sz="1000" i="1" dirty="0" smtClean="0">
              <a:latin typeface="Cambria"/>
              <a:cs typeface="Cambria"/>
            </a:endParaRPr>
          </a:p>
          <a:p>
            <a:pPr marL="274320" lvl="1" indent="0">
              <a:buClrTx/>
              <a:buNone/>
            </a:pPr>
            <a:r>
              <a:rPr lang="en-US" sz="1600" i="1" dirty="0" smtClean="0">
                <a:latin typeface="Cambria"/>
                <a:cs typeface="Cambria"/>
              </a:rPr>
              <a:t>3 </a:t>
            </a:r>
            <a:r>
              <a:rPr lang="en-US" sz="1600" i="1" dirty="0">
                <a:latin typeface="Cambria"/>
                <a:cs typeface="Cambria"/>
              </a:rPr>
              <a:t>At-Large Representatives: </a:t>
            </a:r>
          </a:p>
          <a:p>
            <a:pPr marL="548640" lvl="2" indent="0">
              <a:buClrTx/>
              <a:buNone/>
            </a:pPr>
            <a:r>
              <a:rPr lang="en-US" sz="1600" i="1" dirty="0">
                <a:latin typeface="Cambria"/>
                <a:cs typeface="Cambria"/>
              </a:rPr>
              <a:t>1 from a college using a </a:t>
            </a:r>
            <a:r>
              <a:rPr lang="en-US" sz="1600" i="1" dirty="0" err="1">
                <a:latin typeface="Cambria"/>
                <a:cs typeface="Cambria"/>
              </a:rPr>
              <a:t>Governet</a:t>
            </a:r>
            <a:r>
              <a:rPr lang="en-US" sz="1600" i="1" dirty="0">
                <a:latin typeface="Cambria"/>
                <a:cs typeface="Cambria"/>
              </a:rPr>
              <a:t> curriculum management system</a:t>
            </a:r>
          </a:p>
          <a:p>
            <a:pPr marL="548640" lvl="2" indent="0">
              <a:buClrTx/>
              <a:buNone/>
            </a:pPr>
            <a:r>
              <a:rPr lang="en-US" sz="1600" i="1" dirty="0">
                <a:latin typeface="Cambria"/>
                <a:cs typeface="Cambria"/>
              </a:rPr>
              <a:t>1 from a college using an </a:t>
            </a:r>
            <a:r>
              <a:rPr lang="en-US" sz="1600" i="1" dirty="0" err="1">
                <a:latin typeface="Cambria"/>
                <a:cs typeface="Cambria"/>
              </a:rPr>
              <a:t>eLumen</a:t>
            </a:r>
            <a:r>
              <a:rPr lang="en-US" sz="1600" i="1" dirty="0">
                <a:latin typeface="Cambria"/>
                <a:cs typeface="Cambria"/>
              </a:rPr>
              <a:t> curriculum management system</a:t>
            </a:r>
          </a:p>
          <a:p>
            <a:pPr marL="548640" lvl="2" indent="0">
              <a:buClrTx/>
              <a:buNone/>
            </a:pPr>
            <a:r>
              <a:rPr lang="en-US" sz="1600" i="1" dirty="0">
                <a:latin typeface="Cambria"/>
                <a:cs typeface="Cambria"/>
              </a:rPr>
              <a:t>1 from a college using a custom curriculum management system</a:t>
            </a:r>
          </a:p>
          <a:p>
            <a:pPr>
              <a:buClrTx/>
              <a:buFont typeface="Wingdings" charset="2"/>
              <a:buChar char="q"/>
            </a:pPr>
            <a:endParaRPr lang="en-US" sz="2800" dirty="0"/>
          </a:p>
        </p:txBody>
      </p:sp>
    </p:spTree>
    <p:extLst>
      <p:ext uri="{BB962C8B-B14F-4D97-AF65-F5344CB8AC3E}">
        <p14:creationId xmlns:p14="http://schemas.microsoft.com/office/powerpoint/2010/main" val="37112037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COCIAC Membership</a:t>
            </a:r>
            <a:endParaRPr lang="en-US" dirty="0"/>
          </a:p>
        </p:txBody>
      </p:sp>
      <p:pic>
        <p:nvPicPr>
          <p:cNvPr id="4" name="Content Placeholder 3"/>
          <p:cNvPicPr>
            <a:picLocks noGrp="1" noChangeAspect="1"/>
          </p:cNvPicPr>
          <p:nvPr>
            <p:ph idx="1"/>
          </p:nvPr>
        </p:nvPicPr>
        <p:blipFill>
          <a:blip r:embed="rId2">
            <a:alphaModFix amt="60000"/>
          </a:blip>
          <a:srcRect t="12378" b="12378"/>
          <a:stretch>
            <a:fillRect/>
          </a:stretch>
        </p:blipFill>
        <p:spPr>
          <a:xfrm>
            <a:off x="457200" y="1524000"/>
            <a:ext cx="8229600" cy="4876800"/>
          </a:xfrm>
        </p:spPr>
      </p:pic>
      <p:graphicFrame>
        <p:nvGraphicFramePr>
          <p:cNvPr id="5" name="Table 4"/>
          <p:cNvGraphicFramePr>
            <a:graphicFrameLocks noGrp="1"/>
          </p:cNvGraphicFramePr>
          <p:nvPr>
            <p:extLst>
              <p:ext uri="{D42A27DB-BD31-4B8C-83A1-F6EECF244321}">
                <p14:modId xmlns:p14="http://schemas.microsoft.com/office/powerpoint/2010/main" val="45074815"/>
              </p:ext>
            </p:extLst>
          </p:nvPr>
        </p:nvGraphicFramePr>
        <p:xfrm>
          <a:off x="889000" y="1954107"/>
          <a:ext cx="3048000" cy="4324771"/>
        </p:xfrm>
        <a:graphic>
          <a:graphicData uri="http://schemas.openxmlformats.org/drawingml/2006/table">
            <a:tbl>
              <a:tblPr firstRow="1" bandRow="1">
                <a:tableStyleId>{2D5ABB26-0587-4C30-8999-92F81FD0307C}</a:tableStyleId>
              </a:tblPr>
              <a:tblGrid>
                <a:gridCol w="3048000"/>
              </a:tblGrid>
              <a:tr h="504613">
                <a:tc>
                  <a:txBody>
                    <a:bodyPr/>
                    <a:lstStyle/>
                    <a:p>
                      <a:r>
                        <a:rPr lang="en-US" sz="2400" dirty="0" smtClean="0"/>
                        <a:t>Crafton Hills</a:t>
                      </a:r>
                      <a:endParaRPr lang="en-US" sz="2400" dirty="0"/>
                    </a:p>
                  </a:txBody>
                  <a:tcPr marT="60960" marB="60960"/>
                </a:tc>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Foothill College</a:t>
                      </a:r>
                    </a:p>
                  </a:txBody>
                  <a:tcPr marT="60960" marB="60960"/>
                </a:tc>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Long</a:t>
                      </a:r>
                      <a:r>
                        <a:rPr lang="en-US" sz="2400" baseline="0" dirty="0" smtClean="0"/>
                        <a:t> Beach</a:t>
                      </a:r>
                      <a:endParaRPr lang="en-US" sz="2400" dirty="0" smtClean="0"/>
                    </a:p>
                  </a:txBody>
                  <a:tcPr marT="60960" marB="60960"/>
                </a:tc>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Los Rios</a:t>
                      </a:r>
                    </a:p>
                  </a:txBody>
                  <a:tcPr marT="60960" marB="60960"/>
                </a:tc>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Rio Hondo</a:t>
                      </a:r>
                    </a:p>
                  </a:txBody>
                  <a:tcPr marT="60960" marB="60960"/>
                </a:tc>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Santiago Canyon</a:t>
                      </a:r>
                    </a:p>
                  </a:txBody>
                  <a:tcPr marT="60960" marB="60960"/>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CCCCO Academic Affairs</a:t>
                      </a:r>
                    </a:p>
                  </a:txBody>
                  <a:tcPr marT="60960" marB="60960"/>
                </a:tc>
              </a:tr>
              <a:tr h="49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CCCTC</a:t>
                      </a:r>
                    </a:p>
                  </a:txBody>
                  <a:tcPr marT="60960" marB="60960"/>
                </a:tc>
              </a:tr>
            </a:tbl>
          </a:graphicData>
        </a:graphic>
      </p:graphicFrame>
    </p:spTree>
    <p:extLst>
      <p:ext uri="{BB962C8B-B14F-4D97-AF65-F5344CB8AC3E}">
        <p14:creationId xmlns:p14="http://schemas.microsoft.com/office/powerpoint/2010/main" val="27016588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COCIAC Focus Areas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018882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4388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COCIAC Focus Areas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691457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59967" y="2116940"/>
            <a:ext cx="5326835" cy="2246769"/>
          </a:xfrm>
          <a:prstGeom prst="rect">
            <a:avLst/>
          </a:prstGeom>
          <a:noFill/>
        </p:spPr>
        <p:txBody>
          <a:bodyPr wrap="square" rtlCol="0">
            <a:spAutoFit/>
          </a:bodyPr>
          <a:lstStyle/>
          <a:p>
            <a:pPr marL="514350" indent="-514350">
              <a:buFont typeface="Wingdings" charset="2"/>
              <a:buChar char="ü"/>
            </a:pPr>
            <a:r>
              <a:rPr lang="en-US" sz="2800" dirty="0"/>
              <a:t>Data Harmony Sub </a:t>
            </a:r>
            <a:r>
              <a:rPr lang="en-US" sz="2800" dirty="0" smtClean="0"/>
              <a:t>Project</a:t>
            </a:r>
          </a:p>
          <a:p>
            <a:pPr marL="514350" indent="-514350">
              <a:buFont typeface="Wingdings" charset="2"/>
              <a:buChar char="ü"/>
            </a:pPr>
            <a:endParaRPr lang="en-US" sz="2800" dirty="0"/>
          </a:p>
          <a:p>
            <a:pPr marL="514350" indent="-514350">
              <a:buFont typeface="Wingdings" charset="2"/>
              <a:buChar char="ü"/>
            </a:pPr>
            <a:r>
              <a:rPr lang="en-US" sz="2800" dirty="0" smtClean="0"/>
              <a:t>Interface Design</a:t>
            </a:r>
          </a:p>
          <a:p>
            <a:pPr marL="514350" indent="-514350">
              <a:buFont typeface="Wingdings" charset="2"/>
              <a:buChar char="ü"/>
            </a:pPr>
            <a:endParaRPr lang="en-US" sz="2800" dirty="0"/>
          </a:p>
          <a:p>
            <a:pPr marL="514350" indent="-514350">
              <a:buFont typeface="Wingdings" charset="2"/>
              <a:buChar char="ü"/>
            </a:pPr>
            <a:r>
              <a:rPr lang="en-US" sz="2800" dirty="0"/>
              <a:t>Technical Migration Plan</a:t>
            </a:r>
          </a:p>
        </p:txBody>
      </p:sp>
    </p:spTree>
    <p:extLst>
      <p:ext uri="{BB962C8B-B14F-4D97-AF65-F5344CB8AC3E}">
        <p14:creationId xmlns:p14="http://schemas.microsoft.com/office/powerpoint/2010/main" val="35655448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30E00"/>
                </a:solidFill>
              </a:rPr>
              <a:t>Outcomes for Today	</a:t>
            </a:r>
            <a:endParaRPr lang="en-US" dirty="0">
              <a:solidFill>
                <a:srgbClr val="730E00"/>
              </a:solidFill>
            </a:endParaRPr>
          </a:p>
        </p:txBody>
      </p:sp>
      <p:sp>
        <p:nvSpPr>
          <p:cNvPr id="3" name="Content Placeholder 2"/>
          <p:cNvSpPr>
            <a:spLocks noGrp="1"/>
          </p:cNvSpPr>
          <p:nvPr>
            <p:ph idx="1"/>
          </p:nvPr>
        </p:nvSpPr>
        <p:spPr/>
        <p:txBody>
          <a:bodyPr/>
          <a:lstStyle/>
          <a:p>
            <a:r>
              <a:rPr lang="en-US" dirty="0" smtClean="0"/>
              <a:t>Attendees will be updated on:</a:t>
            </a:r>
          </a:p>
          <a:p>
            <a:pPr lvl="1"/>
            <a:r>
              <a:rPr lang="en-US" dirty="0" smtClean="0"/>
              <a:t>Highlights from the 6</a:t>
            </a:r>
            <a:r>
              <a:rPr lang="en-US" baseline="30000" dirty="0" smtClean="0"/>
              <a:t>th</a:t>
            </a:r>
            <a:r>
              <a:rPr lang="en-US" dirty="0" smtClean="0"/>
              <a:t> edition of the Program and Course Approval Handbook (PCAH)</a:t>
            </a:r>
          </a:p>
          <a:p>
            <a:pPr marL="274320" lvl="1" indent="0">
              <a:buNone/>
            </a:pPr>
            <a:endParaRPr lang="en-US" dirty="0" smtClean="0"/>
          </a:p>
          <a:p>
            <a:pPr lvl="1"/>
            <a:r>
              <a:rPr lang="en-US" dirty="0" smtClean="0"/>
              <a:t>The progress on the rebuild of the Chancellor’s Office Curriculum Inventory system (COCI)</a:t>
            </a:r>
            <a:endParaRPr lang="en-US" dirty="0"/>
          </a:p>
        </p:txBody>
      </p:sp>
    </p:spTree>
    <p:extLst>
      <p:ext uri="{BB962C8B-B14F-4D97-AF65-F5344CB8AC3E}">
        <p14:creationId xmlns:p14="http://schemas.microsoft.com/office/powerpoint/2010/main" val="23604876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COCIAC Focus Areas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748693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59967" y="2646174"/>
            <a:ext cx="5326835" cy="3108544"/>
          </a:xfrm>
          <a:prstGeom prst="rect">
            <a:avLst/>
          </a:prstGeom>
          <a:noFill/>
        </p:spPr>
        <p:txBody>
          <a:bodyPr wrap="square" rtlCol="0">
            <a:spAutoFit/>
          </a:bodyPr>
          <a:lstStyle/>
          <a:p>
            <a:pPr marL="514350" indent="-514350">
              <a:buFont typeface="Wingdings" charset="2"/>
              <a:buChar char="ü"/>
            </a:pPr>
            <a:r>
              <a:rPr lang="en-US" sz="2800" dirty="0" smtClean="0"/>
              <a:t>User Acceptance Testing</a:t>
            </a:r>
          </a:p>
          <a:p>
            <a:endParaRPr lang="en-US" sz="2800" dirty="0" smtClean="0"/>
          </a:p>
          <a:p>
            <a:pPr marL="514350" indent="-514350">
              <a:buFont typeface="Wingdings" charset="2"/>
              <a:buChar char="ü"/>
            </a:pPr>
            <a:r>
              <a:rPr lang="en-US" sz="2800" dirty="0" smtClean="0"/>
              <a:t>Solution Readiness</a:t>
            </a:r>
          </a:p>
          <a:p>
            <a:pPr marL="514350" indent="-514350">
              <a:buFont typeface="Wingdings" charset="2"/>
              <a:buChar char="ü"/>
            </a:pPr>
            <a:endParaRPr lang="en-US" sz="2800" dirty="0" smtClean="0"/>
          </a:p>
          <a:p>
            <a:pPr marL="514350" indent="-514350">
              <a:buFont typeface="Wingdings" charset="2"/>
              <a:buChar char="ü"/>
            </a:pPr>
            <a:r>
              <a:rPr lang="en-US" sz="2800" dirty="0" smtClean="0"/>
              <a:t>Maintaining Inclusion</a:t>
            </a:r>
            <a:endParaRPr lang="en-US" sz="2800" dirty="0"/>
          </a:p>
          <a:p>
            <a:pPr marL="514350" indent="-514350">
              <a:buFont typeface="Wingdings" charset="2"/>
              <a:buChar char="ü"/>
            </a:pPr>
            <a:endParaRPr lang="en-US" sz="2800" dirty="0"/>
          </a:p>
          <a:p>
            <a:endParaRPr lang="en-US" sz="2800" dirty="0"/>
          </a:p>
        </p:txBody>
      </p:sp>
    </p:spTree>
    <p:extLst>
      <p:ext uri="{BB962C8B-B14F-4D97-AF65-F5344CB8AC3E}">
        <p14:creationId xmlns:p14="http://schemas.microsoft.com/office/powerpoint/2010/main" val="9792923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COCIAC Focus Areas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331358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59967" y="2646176"/>
            <a:ext cx="5326835" cy="2246769"/>
          </a:xfrm>
          <a:prstGeom prst="rect">
            <a:avLst/>
          </a:prstGeom>
          <a:noFill/>
        </p:spPr>
        <p:txBody>
          <a:bodyPr wrap="square" rtlCol="0">
            <a:spAutoFit/>
          </a:bodyPr>
          <a:lstStyle/>
          <a:p>
            <a:pPr marL="514350" indent="-514350">
              <a:buFont typeface="Wingdings" charset="2"/>
              <a:buChar char="ü"/>
            </a:pPr>
            <a:r>
              <a:rPr lang="en-US" sz="2800" dirty="0" smtClean="0"/>
              <a:t>Project Communications</a:t>
            </a:r>
          </a:p>
          <a:p>
            <a:pPr marL="514350" indent="-514350">
              <a:buFont typeface="Wingdings" charset="2"/>
              <a:buChar char="ü"/>
            </a:pPr>
            <a:endParaRPr lang="en-US" sz="2800" dirty="0" smtClean="0"/>
          </a:p>
          <a:p>
            <a:pPr marL="514350" indent="-514350">
              <a:buFont typeface="Wingdings" charset="2"/>
              <a:buChar char="ü"/>
            </a:pPr>
            <a:r>
              <a:rPr lang="en-US" sz="2800" dirty="0" smtClean="0"/>
              <a:t>Application Training Plan </a:t>
            </a:r>
            <a:endParaRPr lang="en-US" sz="2800" dirty="0"/>
          </a:p>
          <a:p>
            <a:pPr marL="514350" indent="-514350">
              <a:buFont typeface="Wingdings" charset="2"/>
              <a:buChar char="ü"/>
            </a:pPr>
            <a:endParaRPr lang="en-US" sz="2800" dirty="0"/>
          </a:p>
          <a:p>
            <a:endParaRPr lang="en-US" sz="2800" dirty="0"/>
          </a:p>
        </p:txBody>
      </p:sp>
    </p:spTree>
    <p:extLst>
      <p:ext uri="{BB962C8B-B14F-4D97-AF65-F5344CB8AC3E}">
        <p14:creationId xmlns:p14="http://schemas.microsoft.com/office/powerpoint/2010/main" val="32715956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Status Updates</a:t>
            </a:r>
            <a:endParaRPr lang="en-US" dirty="0">
              <a:solidFill>
                <a:srgbClr val="000000"/>
              </a:solidFill>
            </a:endParaRPr>
          </a:p>
        </p:txBody>
      </p:sp>
      <p:sp>
        <p:nvSpPr>
          <p:cNvPr id="3" name="Content Placeholder 2"/>
          <p:cNvSpPr>
            <a:spLocks noGrp="1"/>
          </p:cNvSpPr>
          <p:nvPr>
            <p:ph idx="1"/>
          </p:nvPr>
        </p:nvSpPr>
        <p:spPr/>
        <p:txBody>
          <a:bodyPr>
            <a:noAutofit/>
          </a:bodyPr>
          <a:lstStyle/>
          <a:p>
            <a:pPr marL="0" indent="0">
              <a:buNone/>
            </a:pPr>
            <a:r>
              <a:rPr lang="en-US" sz="2800" dirty="0" smtClean="0"/>
              <a:t>The latest development news can be found by going to </a:t>
            </a:r>
            <a:r>
              <a:rPr lang="en-US" sz="2800" dirty="0" smtClean="0">
                <a:hlinkClick r:id="rId2"/>
              </a:rPr>
              <a:t>www.cccedplan.org</a:t>
            </a:r>
            <a:r>
              <a:rPr lang="en-US" sz="2800" dirty="0" smtClean="0"/>
              <a:t>, click on Resources and then COCI. </a:t>
            </a:r>
          </a:p>
          <a:p>
            <a:pPr marL="0" indent="0">
              <a:buNone/>
            </a:pPr>
            <a:endParaRPr lang="en-US" sz="2800" dirty="0"/>
          </a:p>
          <a:p>
            <a:pPr marL="0" indent="0">
              <a:buNone/>
            </a:pPr>
            <a:r>
              <a:rPr lang="en-US" sz="2800" dirty="0" smtClean="0"/>
              <a:t>COCIAC information can </a:t>
            </a:r>
            <a:r>
              <a:rPr lang="en-US" sz="2800" dirty="0"/>
              <a:t>be found at </a:t>
            </a:r>
            <a:r>
              <a:rPr lang="en-US" sz="2800" dirty="0">
                <a:hlinkClick r:id="rId3"/>
              </a:rPr>
              <a:t>www.cccedplan.org/about/</a:t>
            </a:r>
            <a:r>
              <a:rPr lang="en-US" sz="2800" dirty="0" smtClean="0">
                <a:hlinkClick r:id="rId3"/>
              </a:rPr>
              <a:t>coci</a:t>
            </a:r>
            <a:r>
              <a:rPr lang="en-US" sz="2800" dirty="0" smtClean="0"/>
              <a:t>.</a:t>
            </a:r>
          </a:p>
          <a:p>
            <a:pPr marL="0" indent="0">
              <a:buNone/>
            </a:pPr>
            <a:endParaRPr lang="en-US" sz="2800" dirty="0"/>
          </a:p>
        </p:txBody>
      </p:sp>
    </p:spTree>
    <p:extLst>
      <p:ext uri="{BB962C8B-B14F-4D97-AF65-F5344CB8AC3E}">
        <p14:creationId xmlns:p14="http://schemas.microsoft.com/office/powerpoint/2010/main" val="26556612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730E00"/>
                </a:solidFill>
              </a:rPr>
              <a:t>Questions?</a:t>
            </a:r>
            <a:endParaRPr lang="en-US" dirty="0">
              <a:solidFill>
                <a:srgbClr val="730E00"/>
              </a:solidFill>
            </a:endParaRPr>
          </a:p>
        </p:txBody>
      </p:sp>
      <p:sp>
        <p:nvSpPr>
          <p:cNvPr id="3" name="Content Placeholder 2"/>
          <p:cNvSpPr>
            <a:spLocks noGrp="1"/>
          </p:cNvSpPr>
          <p:nvPr>
            <p:ph idx="1"/>
          </p:nvPr>
        </p:nvSpPr>
        <p:spPr/>
        <p:txBody>
          <a:bodyPr>
            <a:normAutofit/>
          </a:bodyPr>
          <a:lstStyle/>
          <a:p>
            <a:pPr marL="0" indent="0" algn="ctr">
              <a:buNone/>
            </a:pPr>
            <a:r>
              <a:rPr lang="en-US" sz="3200" dirty="0" smtClean="0"/>
              <a:t>Come to our follow-up breakout session at 2:30!</a:t>
            </a:r>
          </a:p>
          <a:p>
            <a:pPr marL="0" indent="0" algn="ctr">
              <a:buNone/>
            </a:pPr>
            <a:endParaRPr lang="en-US" dirty="0" smtClean="0"/>
          </a:p>
          <a:p>
            <a:pPr marL="0" indent="0" algn="ctr">
              <a:buNone/>
            </a:pPr>
            <a:r>
              <a:rPr lang="en-US" dirty="0" smtClean="0"/>
              <a:t>Jackie </a:t>
            </a:r>
            <a:r>
              <a:rPr lang="en-US" dirty="0" err="1" smtClean="0"/>
              <a:t>Escajeda</a:t>
            </a:r>
            <a:r>
              <a:rPr lang="en-US" dirty="0" smtClean="0"/>
              <a:t> – </a:t>
            </a:r>
            <a:r>
              <a:rPr lang="en-US" dirty="0" smtClean="0">
                <a:hlinkClick r:id="rId2"/>
              </a:rPr>
              <a:t>jescajeda@cccco.edu</a:t>
            </a:r>
            <a:endParaRPr lang="en-US" dirty="0"/>
          </a:p>
          <a:p>
            <a:pPr marL="0" indent="0" algn="ctr">
              <a:buNone/>
            </a:pPr>
            <a:r>
              <a:rPr lang="en-US" dirty="0" smtClean="0"/>
              <a:t>John Freitas – </a:t>
            </a:r>
            <a:r>
              <a:rPr lang="en-US" dirty="0" smtClean="0">
                <a:hlinkClick r:id="rId3"/>
              </a:rPr>
              <a:t>freitaje@lacitycollege.edu</a:t>
            </a:r>
            <a:endParaRPr lang="en-US" dirty="0"/>
          </a:p>
          <a:p>
            <a:pPr marL="0" indent="0" algn="ctr">
              <a:buNone/>
            </a:pPr>
            <a:r>
              <a:rPr lang="en-US" dirty="0" smtClean="0"/>
              <a:t>Erik Shearer – </a:t>
            </a:r>
            <a:r>
              <a:rPr lang="en-US" dirty="0" smtClean="0">
                <a:hlinkClick r:id="rId4"/>
              </a:rPr>
              <a:t>eshearer@napavalley.edu</a:t>
            </a:r>
            <a:endParaRPr lang="en-US" dirty="0"/>
          </a:p>
          <a:p>
            <a:pPr marL="0" indent="0" algn="ctr">
              <a:buNone/>
            </a:pPr>
            <a:r>
              <a:rPr lang="en-US" dirty="0" smtClean="0"/>
              <a:t>David </a:t>
            </a:r>
            <a:r>
              <a:rPr lang="en-US" dirty="0" err="1" smtClean="0"/>
              <a:t>Shippen</a:t>
            </a:r>
            <a:r>
              <a:rPr lang="en-US" dirty="0" smtClean="0"/>
              <a:t> – </a:t>
            </a:r>
            <a:r>
              <a:rPr lang="en-US" dirty="0" smtClean="0">
                <a:hlinkClick r:id="rId5"/>
              </a:rPr>
              <a:t>dshippen@ccctechcenter.org</a:t>
            </a:r>
            <a:endParaRPr lang="en-US" dirty="0" smtClean="0"/>
          </a:p>
          <a:p>
            <a:pPr marL="0" indent="0" algn="ctr">
              <a:buNone/>
            </a:pPr>
            <a:endParaRPr lang="en-US" sz="3600" dirty="0" smtClean="0"/>
          </a:p>
          <a:p>
            <a:pPr marL="0" indent="0" algn="ctr">
              <a:buNone/>
            </a:pPr>
            <a:r>
              <a:rPr lang="en-US" sz="3600" dirty="0" smtClean="0"/>
              <a:t>Thank you!</a:t>
            </a:r>
            <a:endParaRPr lang="en-US" sz="3600" dirty="0"/>
          </a:p>
        </p:txBody>
      </p:sp>
    </p:spTree>
    <p:extLst>
      <p:ext uri="{BB962C8B-B14F-4D97-AF65-F5344CB8AC3E}">
        <p14:creationId xmlns:p14="http://schemas.microsoft.com/office/powerpoint/2010/main" val="16240149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1000"/>
          </a:blip>
          <a:stretch>
            <a:fillRect/>
          </a:stretch>
        </p:blipFill>
        <p:spPr>
          <a:xfrm>
            <a:off x="0" y="0"/>
            <a:ext cx="9144000" cy="6858000"/>
          </a:xfrm>
          <a:prstGeom prst="rect">
            <a:avLst/>
          </a:prstGeom>
        </p:spPr>
      </p:pic>
      <p:sp>
        <p:nvSpPr>
          <p:cNvPr id="2" name="Title 1"/>
          <p:cNvSpPr>
            <a:spLocks noGrp="1"/>
          </p:cNvSpPr>
          <p:nvPr>
            <p:ph type="title"/>
          </p:nvPr>
        </p:nvSpPr>
        <p:spPr>
          <a:xfrm>
            <a:off x="457200" y="2887133"/>
            <a:ext cx="8229600" cy="990600"/>
          </a:xfrm>
        </p:spPr>
        <p:txBody>
          <a:bodyPr/>
          <a:lstStyle/>
          <a:p>
            <a:pPr algn="ctr"/>
            <a:r>
              <a:rPr lang="en-US" dirty="0" smtClean="0"/>
              <a:t>COCI Interface</a:t>
            </a:r>
            <a:endParaRPr lang="en-US" dirty="0"/>
          </a:p>
        </p:txBody>
      </p:sp>
    </p:spTree>
    <p:extLst>
      <p:ext uri="{BB962C8B-B14F-4D97-AF65-F5344CB8AC3E}">
        <p14:creationId xmlns:p14="http://schemas.microsoft.com/office/powerpoint/2010/main" val="29574421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6" name="Content Placeholder 3"/>
          <p:cNvPicPr>
            <a:picLocks noGrp="1" noChangeAspect="1"/>
          </p:cNvPicPr>
          <p:nvPr>
            <p:ph idx="1"/>
          </p:nvPr>
        </p:nvPicPr>
        <p:blipFill>
          <a:blip r:embed="rId3"/>
          <a:srcRect t="9405" b="9405"/>
          <a:stretch>
            <a:fillRect/>
          </a:stretch>
        </p:blipFill>
        <p:spPr>
          <a:xfrm>
            <a:off x="457200" y="1312333"/>
            <a:ext cx="8229600" cy="4876800"/>
          </a:xfrm>
          <a:ln w="19050" cmpd="sng">
            <a:solidFill>
              <a:srgbClr val="000090"/>
            </a:solidFill>
          </a:ln>
        </p:spPr>
      </p:pic>
    </p:spTree>
    <p:extLst>
      <p:ext uri="{BB962C8B-B14F-4D97-AF65-F5344CB8AC3E}">
        <p14:creationId xmlns:p14="http://schemas.microsoft.com/office/powerpoint/2010/main" val="31761517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8" b="18"/>
          <a:stretch>
            <a:fillRect/>
          </a:stretch>
        </p:blipFill>
        <p:spPr>
          <a:xfrm>
            <a:off x="457200" y="1447800"/>
            <a:ext cx="8229600" cy="4876800"/>
          </a:xfrm>
          <a:ln w="19050" cmpd="sng">
            <a:solidFill>
              <a:srgbClr val="000090"/>
            </a:solidFill>
          </a:ln>
        </p:spPr>
      </p:pic>
    </p:spTree>
    <p:extLst>
      <p:ext uri="{BB962C8B-B14F-4D97-AF65-F5344CB8AC3E}">
        <p14:creationId xmlns:p14="http://schemas.microsoft.com/office/powerpoint/2010/main" val="31950290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1000"/>
          </a:blip>
          <a:stretch>
            <a:fillRect/>
          </a:stretch>
        </p:blipFill>
        <p:spPr>
          <a:xfrm>
            <a:off x="0" y="0"/>
            <a:ext cx="9144000" cy="6858000"/>
          </a:xfrm>
          <a:prstGeom prst="rect">
            <a:avLst/>
          </a:prstGeom>
        </p:spPr>
      </p:pic>
      <p:pic>
        <p:nvPicPr>
          <p:cNvPr id="6" name="Content Placeholder 5"/>
          <p:cNvPicPr>
            <a:picLocks noGrp="1" noChangeAspect="1"/>
          </p:cNvPicPr>
          <p:nvPr>
            <p:ph idx="1"/>
          </p:nvPr>
        </p:nvPicPr>
        <p:blipFill>
          <a:blip r:embed="rId3"/>
          <a:srcRect t="1979" b="1979"/>
          <a:stretch>
            <a:fillRect/>
          </a:stretch>
        </p:blipFill>
        <p:spPr>
          <a:xfrm>
            <a:off x="354012" y="1032934"/>
            <a:ext cx="8586788" cy="5088467"/>
          </a:xfrm>
          <a:ln w="19050" cmpd="sng">
            <a:solidFill>
              <a:srgbClr val="000090"/>
            </a:solidFill>
          </a:ln>
        </p:spPr>
      </p:pic>
    </p:spTree>
    <p:extLst>
      <p:ext uri="{BB962C8B-B14F-4D97-AF65-F5344CB8AC3E}">
        <p14:creationId xmlns:p14="http://schemas.microsoft.com/office/powerpoint/2010/main" val="5968080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14" name="Content Placeholder 13"/>
          <p:cNvPicPr>
            <a:picLocks noGrp="1" noChangeAspect="1"/>
          </p:cNvPicPr>
          <p:nvPr>
            <p:ph idx="1"/>
          </p:nvPr>
        </p:nvPicPr>
        <p:blipFill>
          <a:blip r:embed="rId3"/>
          <a:srcRect t="5436" b="5436"/>
          <a:stretch>
            <a:fillRect/>
          </a:stretch>
        </p:blipFill>
        <p:spPr>
          <a:xfrm>
            <a:off x="255589" y="897467"/>
            <a:ext cx="8672513" cy="5139266"/>
          </a:xfrm>
          <a:ln w="19050" cmpd="sng">
            <a:solidFill>
              <a:srgbClr val="000090"/>
            </a:solidFill>
          </a:ln>
        </p:spPr>
      </p:pic>
    </p:spTree>
    <p:extLst>
      <p:ext uri="{BB962C8B-B14F-4D97-AF65-F5344CB8AC3E}">
        <p14:creationId xmlns:p14="http://schemas.microsoft.com/office/powerpoint/2010/main" val="34360379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0398" b="10398"/>
          <a:stretch>
            <a:fillRect/>
          </a:stretch>
        </p:blipFill>
        <p:spPr>
          <a:xfrm>
            <a:off x="246062" y="1303868"/>
            <a:ext cx="8643938" cy="5122333"/>
          </a:xfrm>
          <a:ln w="19050" cmpd="sng">
            <a:solidFill>
              <a:srgbClr val="000090"/>
            </a:solidFill>
          </a:ln>
        </p:spPr>
      </p:pic>
    </p:spTree>
    <p:extLst>
      <p:ext uri="{BB962C8B-B14F-4D97-AF65-F5344CB8AC3E}">
        <p14:creationId xmlns:p14="http://schemas.microsoft.com/office/powerpoint/2010/main" val="1249600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30E00"/>
                </a:solidFill>
              </a:rPr>
              <a:t>Program and Course Approval Handbook</a:t>
            </a:r>
            <a:endParaRPr lang="en-US" dirty="0">
              <a:solidFill>
                <a:srgbClr val="730E00"/>
              </a:solidFill>
            </a:endParaRPr>
          </a:p>
        </p:txBody>
      </p:sp>
      <p:sp>
        <p:nvSpPr>
          <p:cNvPr id="3" name="Content Placeholder 2"/>
          <p:cNvSpPr>
            <a:spLocks noGrp="1"/>
          </p:cNvSpPr>
          <p:nvPr>
            <p:ph idx="1"/>
          </p:nvPr>
        </p:nvSpPr>
        <p:spPr/>
        <p:txBody>
          <a:bodyPr>
            <a:normAutofit/>
          </a:bodyPr>
          <a:lstStyle/>
          <a:p>
            <a:r>
              <a:rPr lang="en-US" dirty="0" smtClean="0"/>
              <a:t>Significant revisions to structure and new guidance on:</a:t>
            </a:r>
          </a:p>
          <a:p>
            <a:pPr marL="274320" lvl="1" indent="0">
              <a:buNone/>
            </a:pPr>
            <a:endParaRPr lang="en-US" sz="1200" dirty="0" smtClean="0"/>
          </a:p>
          <a:p>
            <a:r>
              <a:rPr lang="en-US" dirty="0" smtClean="0"/>
              <a:t>From one to three documents: PCAH, Submission Guidelines, Technical Document for COCI. </a:t>
            </a:r>
          </a:p>
          <a:p>
            <a:pPr marL="0" indent="0">
              <a:buNone/>
            </a:pPr>
            <a:endParaRPr lang="en-US" sz="1200" dirty="0" smtClean="0"/>
          </a:p>
          <a:p>
            <a:r>
              <a:rPr lang="en-US" dirty="0" smtClean="0"/>
              <a:t>Final approval anticipated at July BOG meeting. Publication will follow. </a:t>
            </a:r>
          </a:p>
          <a:p>
            <a:endParaRPr lang="en-US" dirty="0"/>
          </a:p>
        </p:txBody>
      </p:sp>
    </p:spTree>
    <p:extLst>
      <p:ext uri="{BB962C8B-B14F-4D97-AF65-F5344CB8AC3E}">
        <p14:creationId xmlns:p14="http://schemas.microsoft.com/office/powerpoint/2010/main" val="1409844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22499" b="-22499"/>
          <a:stretch>
            <a:fillRect/>
          </a:stretch>
        </p:blipFill>
        <p:spPr>
          <a:xfrm>
            <a:off x="381000" y="1236133"/>
            <a:ext cx="8572500" cy="5334000"/>
          </a:xfrm>
          <a:ln w="19050" cmpd="sng">
            <a:solidFill>
              <a:srgbClr val="000090"/>
            </a:solidFill>
          </a:ln>
        </p:spPr>
      </p:pic>
    </p:spTree>
    <p:extLst>
      <p:ext uri="{BB962C8B-B14F-4D97-AF65-F5344CB8AC3E}">
        <p14:creationId xmlns:p14="http://schemas.microsoft.com/office/powerpoint/2010/main" val="15846909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1387" b="11387"/>
          <a:stretch>
            <a:fillRect/>
          </a:stretch>
        </p:blipFill>
        <p:spPr>
          <a:xfrm>
            <a:off x="457200" y="1253066"/>
            <a:ext cx="8229600" cy="5223934"/>
          </a:xfrm>
          <a:ln w="19050" cmpd="sng">
            <a:solidFill>
              <a:srgbClr val="000090"/>
            </a:solidFill>
          </a:ln>
        </p:spPr>
      </p:pic>
    </p:spTree>
    <p:extLst>
      <p:ext uri="{BB962C8B-B14F-4D97-AF65-F5344CB8AC3E}">
        <p14:creationId xmlns:p14="http://schemas.microsoft.com/office/powerpoint/2010/main" val="19207488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4614" b="-14614"/>
          <a:stretch>
            <a:fillRect/>
          </a:stretch>
        </p:blipFill>
        <p:spPr>
          <a:xfrm>
            <a:off x="457200" y="1219200"/>
            <a:ext cx="8229600" cy="5257800"/>
          </a:xfrm>
          <a:ln w="19050" cmpd="sng">
            <a:solidFill>
              <a:srgbClr val="000090"/>
            </a:solidFill>
          </a:ln>
        </p:spPr>
      </p:pic>
    </p:spTree>
    <p:extLst>
      <p:ext uri="{BB962C8B-B14F-4D97-AF65-F5344CB8AC3E}">
        <p14:creationId xmlns:p14="http://schemas.microsoft.com/office/powerpoint/2010/main" val="32776771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1565" b="-11565"/>
          <a:stretch>
            <a:fillRect/>
          </a:stretch>
        </p:blipFill>
        <p:spPr>
          <a:xfrm>
            <a:off x="457200" y="1363133"/>
            <a:ext cx="8229600" cy="4876800"/>
          </a:xfrm>
          <a:ln w="19050" cmpd="sng">
            <a:solidFill>
              <a:srgbClr val="000090"/>
            </a:solidFill>
          </a:ln>
        </p:spPr>
      </p:pic>
    </p:spTree>
    <p:extLst>
      <p:ext uri="{BB962C8B-B14F-4D97-AF65-F5344CB8AC3E}">
        <p14:creationId xmlns:p14="http://schemas.microsoft.com/office/powerpoint/2010/main" val="31056005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0584" b="10584"/>
          <a:stretch>
            <a:fillRect/>
          </a:stretch>
        </p:blipFill>
        <p:spPr>
          <a:xfrm>
            <a:off x="457200" y="1380067"/>
            <a:ext cx="8229600" cy="4876800"/>
          </a:xfrm>
          <a:ln w="19050" cmpd="sng">
            <a:solidFill>
              <a:srgbClr val="000090"/>
            </a:solidFill>
          </a:ln>
        </p:spPr>
      </p:pic>
    </p:spTree>
    <p:extLst>
      <p:ext uri="{BB962C8B-B14F-4D97-AF65-F5344CB8AC3E}">
        <p14:creationId xmlns:p14="http://schemas.microsoft.com/office/powerpoint/2010/main" val="25826034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1000"/>
          </a:blip>
          <a:stretch>
            <a:fillRect/>
          </a:stretch>
        </p:blipFill>
        <p:spPr>
          <a:xfrm>
            <a:off x="0" y="0"/>
            <a:ext cx="9144000" cy="6858000"/>
          </a:xfrm>
          <a:prstGeom prst="rect">
            <a:avLst/>
          </a:prstGeom>
        </p:spPr>
      </p:pic>
      <p:pic>
        <p:nvPicPr>
          <p:cNvPr id="6" name="Content Placeholder 5"/>
          <p:cNvPicPr>
            <a:picLocks noGrp="1" noChangeAspect="1"/>
          </p:cNvPicPr>
          <p:nvPr>
            <p:ph idx="1"/>
          </p:nvPr>
        </p:nvPicPr>
        <p:blipFill>
          <a:blip r:embed="rId3"/>
          <a:srcRect t="2243" b="2243"/>
          <a:stretch>
            <a:fillRect/>
          </a:stretch>
        </p:blipFill>
        <p:spPr>
          <a:xfrm>
            <a:off x="457200" y="1286933"/>
            <a:ext cx="8229600" cy="5190067"/>
          </a:xfrm>
          <a:ln w="19050" cmpd="sng">
            <a:solidFill>
              <a:srgbClr val="000090"/>
            </a:solidFill>
          </a:ln>
        </p:spPr>
      </p:pic>
    </p:spTree>
    <p:extLst>
      <p:ext uri="{BB962C8B-B14F-4D97-AF65-F5344CB8AC3E}">
        <p14:creationId xmlns:p14="http://schemas.microsoft.com/office/powerpoint/2010/main" val="38796785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9123" b="-9123"/>
          <a:stretch>
            <a:fillRect/>
          </a:stretch>
        </p:blipFill>
        <p:spPr>
          <a:xfrm>
            <a:off x="457200" y="1329266"/>
            <a:ext cx="8229600" cy="4876800"/>
          </a:xfrm>
          <a:ln w="19050" cmpd="sng">
            <a:solidFill>
              <a:srgbClr val="000090"/>
            </a:solidFill>
          </a:ln>
        </p:spPr>
      </p:pic>
    </p:spTree>
    <p:extLst>
      <p:ext uri="{BB962C8B-B14F-4D97-AF65-F5344CB8AC3E}">
        <p14:creationId xmlns:p14="http://schemas.microsoft.com/office/powerpoint/2010/main" val="7069337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11338" b="11338"/>
          <a:stretch>
            <a:fillRect/>
          </a:stretch>
        </p:blipFill>
        <p:spPr>
          <a:xfrm>
            <a:off x="457200" y="1380067"/>
            <a:ext cx="8229600" cy="4876800"/>
          </a:xfrm>
          <a:ln w="19050" cmpd="sng">
            <a:solidFill>
              <a:srgbClr val="000090"/>
            </a:solidFill>
          </a:ln>
        </p:spPr>
      </p:pic>
    </p:spTree>
    <p:extLst>
      <p:ext uri="{BB962C8B-B14F-4D97-AF65-F5344CB8AC3E}">
        <p14:creationId xmlns:p14="http://schemas.microsoft.com/office/powerpoint/2010/main" val="10421915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7377" b="7377"/>
          <a:stretch>
            <a:fillRect/>
          </a:stretch>
        </p:blipFill>
        <p:spPr>
          <a:xfrm>
            <a:off x="457200" y="1363133"/>
            <a:ext cx="8229600" cy="4876800"/>
          </a:xfrm>
          <a:ln w="19050" cmpd="sng">
            <a:solidFill>
              <a:srgbClr val="000090"/>
            </a:solidFill>
          </a:ln>
        </p:spPr>
      </p:pic>
    </p:spTree>
    <p:extLst>
      <p:ext uri="{BB962C8B-B14F-4D97-AF65-F5344CB8AC3E}">
        <p14:creationId xmlns:p14="http://schemas.microsoft.com/office/powerpoint/2010/main" val="18647784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srcRect t="7728" b="7728"/>
          <a:stretch>
            <a:fillRect/>
          </a:stretch>
        </p:blipFill>
        <p:spPr>
          <a:xfrm>
            <a:off x="457200" y="1354667"/>
            <a:ext cx="8229600" cy="4876800"/>
          </a:xfrm>
          <a:ln w="19050" cmpd="sng">
            <a:solidFill>
              <a:srgbClr val="000090"/>
            </a:solidFill>
          </a:ln>
        </p:spPr>
      </p:pic>
    </p:spTree>
    <p:extLst>
      <p:ext uri="{BB962C8B-B14F-4D97-AF65-F5344CB8AC3E}">
        <p14:creationId xmlns:p14="http://schemas.microsoft.com/office/powerpoint/2010/main" val="1531557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PCAH Structure</a:t>
            </a:r>
            <a:endParaRPr lang="en-US" dirty="0"/>
          </a:p>
        </p:txBody>
      </p:sp>
      <p:sp>
        <p:nvSpPr>
          <p:cNvPr id="3" name="Content Placeholder 2"/>
          <p:cNvSpPr>
            <a:spLocks noGrp="1"/>
          </p:cNvSpPr>
          <p:nvPr>
            <p:ph idx="1"/>
          </p:nvPr>
        </p:nvSpPr>
        <p:spPr/>
        <p:txBody>
          <a:bodyPr>
            <a:normAutofit/>
          </a:bodyPr>
          <a:lstStyle/>
          <a:p>
            <a:r>
              <a:rPr lang="en-US" dirty="0" smtClean="0"/>
              <a:t>Three separate </a:t>
            </a:r>
            <a:r>
              <a:rPr lang="en-US" dirty="0"/>
              <a:t>documents</a:t>
            </a:r>
            <a:endParaRPr lang="en-US" sz="2200" dirty="0"/>
          </a:p>
          <a:p>
            <a:pPr lvl="1"/>
            <a:r>
              <a:rPr lang="en-US" dirty="0"/>
              <a:t>Standards and guidelines </a:t>
            </a:r>
            <a:r>
              <a:rPr lang="en-US" dirty="0" smtClean="0"/>
              <a:t>– PCAH </a:t>
            </a:r>
          </a:p>
          <a:p>
            <a:pPr lvl="1"/>
            <a:r>
              <a:rPr lang="en-US" dirty="0" smtClean="0"/>
              <a:t>Implementation</a:t>
            </a:r>
            <a:r>
              <a:rPr lang="en-US" dirty="0"/>
              <a:t>/submission  - Submission and Approval </a:t>
            </a:r>
            <a:r>
              <a:rPr lang="en-US" dirty="0" smtClean="0"/>
              <a:t>Guidelines </a:t>
            </a:r>
            <a:endParaRPr lang="en-US" dirty="0"/>
          </a:p>
          <a:p>
            <a:pPr lvl="1"/>
            <a:r>
              <a:rPr lang="en-US" dirty="0"/>
              <a:t>Technology – CCCCO Curriculum Inventory </a:t>
            </a:r>
            <a:r>
              <a:rPr lang="en-US" dirty="0" smtClean="0"/>
              <a:t>user’s manual</a:t>
            </a:r>
          </a:p>
          <a:p>
            <a:pPr marL="274320" lvl="1" indent="0">
              <a:buNone/>
            </a:pPr>
            <a:endParaRPr lang="en-US" dirty="0"/>
          </a:p>
          <a:p>
            <a:r>
              <a:rPr lang="en-US" dirty="0"/>
              <a:t>PCAH contents structure </a:t>
            </a:r>
            <a:endParaRPr lang="en-US" sz="2200" dirty="0"/>
          </a:p>
          <a:p>
            <a:pPr lvl="1"/>
            <a:r>
              <a:rPr lang="en-US" dirty="0"/>
              <a:t>Credit courses</a:t>
            </a:r>
          </a:p>
          <a:p>
            <a:pPr lvl="1"/>
            <a:r>
              <a:rPr lang="en-US" dirty="0"/>
              <a:t>Credit programs</a:t>
            </a:r>
          </a:p>
          <a:p>
            <a:pPr lvl="1"/>
            <a:r>
              <a:rPr lang="en-US" dirty="0"/>
              <a:t>Noncredit courses</a:t>
            </a:r>
          </a:p>
          <a:p>
            <a:pPr lvl="1"/>
            <a:r>
              <a:rPr lang="en-US" dirty="0"/>
              <a:t>Noncredit programs</a:t>
            </a:r>
          </a:p>
          <a:p>
            <a:pPr marL="0" indent="0">
              <a:buNone/>
            </a:pPr>
            <a:endParaRPr lang="en-US" dirty="0"/>
          </a:p>
        </p:txBody>
      </p:sp>
    </p:spTree>
    <p:extLst>
      <p:ext uri="{BB962C8B-B14F-4D97-AF65-F5344CB8AC3E}">
        <p14:creationId xmlns:p14="http://schemas.microsoft.com/office/powerpoint/2010/main" val="16058418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Status Updates</a:t>
            </a:r>
            <a:endParaRPr lang="en-US" dirty="0">
              <a:solidFill>
                <a:srgbClr val="000000"/>
              </a:solidFill>
            </a:endParaRPr>
          </a:p>
        </p:txBody>
      </p:sp>
      <p:sp>
        <p:nvSpPr>
          <p:cNvPr id="3" name="Content Placeholder 2"/>
          <p:cNvSpPr>
            <a:spLocks noGrp="1"/>
          </p:cNvSpPr>
          <p:nvPr>
            <p:ph idx="1"/>
          </p:nvPr>
        </p:nvSpPr>
        <p:spPr/>
        <p:txBody>
          <a:bodyPr>
            <a:noAutofit/>
          </a:bodyPr>
          <a:lstStyle/>
          <a:p>
            <a:pPr marL="0" indent="0">
              <a:buNone/>
            </a:pPr>
            <a:r>
              <a:rPr lang="en-US" sz="2800" dirty="0" smtClean="0"/>
              <a:t>The latest development news can be found by going to </a:t>
            </a:r>
            <a:r>
              <a:rPr lang="en-US" sz="2800" dirty="0" smtClean="0">
                <a:hlinkClick r:id="rId2"/>
              </a:rPr>
              <a:t>www.cccedplan.org</a:t>
            </a:r>
            <a:r>
              <a:rPr lang="en-US" sz="2800" dirty="0" smtClean="0"/>
              <a:t>, click on Resources and then COCI. </a:t>
            </a:r>
          </a:p>
          <a:p>
            <a:pPr marL="0" indent="0">
              <a:buNone/>
            </a:pPr>
            <a:endParaRPr lang="en-US" sz="2800" dirty="0"/>
          </a:p>
          <a:p>
            <a:pPr marL="0" indent="0">
              <a:buNone/>
            </a:pPr>
            <a:r>
              <a:rPr lang="en-US" sz="2800" dirty="0" smtClean="0"/>
              <a:t>COCIAC information can </a:t>
            </a:r>
            <a:r>
              <a:rPr lang="en-US" sz="2800" dirty="0"/>
              <a:t>be found at </a:t>
            </a:r>
            <a:r>
              <a:rPr lang="en-US" sz="2800" dirty="0">
                <a:hlinkClick r:id="rId3"/>
              </a:rPr>
              <a:t>www.cccedplan.org/about/</a:t>
            </a:r>
            <a:r>
              <a:rPr lang="en-US" sz="2800" dirty="0" smtClean="0">
                <a:hlinkClick r:id="rId3"/>
              </a:rPr>
              <a:t>coci</a:t>
            </a:r>
            <a:r>
              <a:rPr lang="en-US" sz="2800" dirty="0" smtClean="0"/>
              <a:t>.</a:t>
            </a:r>
          </a:p>
          <a:p>
            <a:pPr marL="0" indent="0">
              <a:buNone/>
            </a:pPr>
            <a:endParaRPr lang="en-US" sz="2800" dirty="0"/>
          </a:p>
        </p:txBody>
      </p:sp>
    </p:spTree>
    <p:extLst>
      <p:ext uri="{BB962C8B-B14F-4D97-AF65-F5344CB8AC3E}">
        <p14:creationId xmlns:p14="http://schemas.microsoft.com/office/powerpoint/2010/main" val="4680851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730E00"/>
                </a:solidFill>
              </a:rPr>
              <a:t>Questions?</a:t>
            </a:r>
            <a:endParaRPr lang="en-US" dirty="0">
              <a:solidFill>
                <a:srgbClr val="730E00"/>
              </a:solidFill>
            </a:endParaRPr>
          </a:p>
        </p:txBody>
      </p:sp>
      <p:sp>
        <p:nvSpPr>
          <p:cNvPr id="3" name="Content Placeholder 2"/>
          <p:cNvSpPr>
            <a:spLocks noGrp="1"/>
          </p:cNvSpPr>
          <p:nvPr>
            <p:ph idx="1"/>
          </p:nvPr>
        </p:nvSpPr>
        <p:spPr/>
        <p:txBody>
          <a:bodyPr>
            <a:normAutofit/>
          </a:bodyPr>
          <a:lstStyle/>
          <a:p>
            <a:pPr marL="0" indent="0" algn="ctr">
              <a:buNone/>
            </a:pPr>
            <a:r>
              <a:rPr lang="en-US" sz="3200" dirty="0" smtClean="0"/>
              <a:t>Come to our follow-up breakout session at 2:30!</a:t>
            </a:r>
          </a:p>
          <a:p>
            <a:pPr marL="0" indent="0" algn="ctr">
              <a:buNone/>
            </a:pPr>
            <a:endParaRPr lang="en-US" dirty="0" smtClean="0"/>
          </a:p>
          <a:p>
            <a:pPr marL="0" indent="0" algn="ctr">
              <a:buNone/>
            </a:pPr>
            <a:r>
              <a:rPr lang="en-US" dirty="0" smtClean="0"/>
              <a:t>Jackie </a:t>
            </a:r>
            <a:r>
              <a:rPr lang="en-US" dirty="0" err="1" smtClean="0"/>
              <a:t>Escajeda</a:t>
            </a:r>
            <a:r>
              <a:rPr lang="en-US" dirty="0" smtClean="0"/>
              <a:t> – </a:t>
            </a:r>
            <a:r>
              <a:rPr lang="en-US" dirty="0" smtClean="0">
                <a:hlinkClick r:id="rId2"/>
              </a:rPr>
              <a:t>jescajeda@cccco.edu</a:t>
            </a:r>
            <a:endParaRPr lang="en-US" dirty="0"/>
          </a:p>
          <a:p>
            <a:pPr marL="0" indent="0" algn="ctr">
              <a:buNone/>
            </a:pPr>
            <a:r>
              <a:rPr lang="en-US" dirty="0" smtClean="0"/>
              <a:t>John Freitas – </a:t>
            </a:r>
            <a:r>
              <a:rPr lang="en-US" dirty="0" smtClean="0">
                <a:hlinkClick r:id="rId3"/>
              </a:rPr>
              <a:t>freitaje@lacitycollege.edu</a:t>
            </a:r>
            <a:endParaRPr lang="en-US" dirty="0"/>
          </a:p>
          <a:p>
            <a:pPr marL="0" indent="0" algn="ctr">
              <a:buNone/>
            </a:pPr>
            <a:r>
              <a:rPr lang="en-US" dirty="0" smtClean="0"/>
              <a:t>Erik Shearer – </a:t>
            </a:r>
            <a:r>
              <a:rPr lang="en-US" dirty="0" smtClean="0">
                <a:hlinkClick r:id="rId4"/>
              </a:rPr>
              <a:t>eshearer@napavalley.edu</a:t>
            </a:r>
            <a:endParaRPr lang="en-US" dirty="0"/>
          </a:p>
          <a:p>
            <a:pPr marL="0" indent="0" algn="ctr">
              <a:buNone/>
            </a:pPr>
            <a:r>
              <a:rPr lang="en-US" dirty="0" smtClean="0"/>
              <a:t>David </a:t>
            </a:r>
            <a:r>
              <a:rPr lang="en-US" dirty="0" err="1" smtClean="0"/>
              <a:t>Shippen</a:t>
            </a:r>
            <a:r>
              <a:rPr lang="en-US" dirty="0" smtClean="0"/>
              <a:t> – </a:t>
            </a:r>
            <a:r>
              <a:rPr lang="en-US" dirty="0" smtClean="0">
                <a:hlinkClick r:id="rId5"/>
              </a:rPr>
              <a:t>dshippen@ccctechcenter.org</a:t>
            </a:r>
            <a:endParaRPr lang="en-US" dirty="0" smtClean="0"/>
          </a:p>
          <a:p>
            <a:pPr marL="0" indent="0" algn="ctr">
              <a:buNone/>
            </a:pPr>
            <a:endParaRPr lang="en-US" sz="3600" dirty="0" smtClean="0"/>
          </a:p>
          <a:p>
            <a:pPr marL="0" indent="0" algn="ctr">
              <a:buNone/>
            </a:pPr>
            <a:r>
              <a:rPr lang="en-US" sz="3600" dirty="0" smtClean="0"/>
              <a:t>Thank you!</a:t>
            </a:r>
            <a:endParaRPr lang="en-US" sz="3600" dirty="0"/>
          </a:p>
        </p:txBody>
      </p:sp>
    </p:spTree>
    <p:extLst>
      <p:ext uri="{BB962C8B-B14F-4D97-AF65-F5344CB8AC3E}">
        <p14:creationId xmlns:p14="http://schemas.microsoft.com/office/powerpoint/2010/main" val="31208737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Noteworthy Changes</a:t>
            </a:r>
            <a:endParaRPr lang="en-US" dirty="0"/>
          </a:p>
        </p:txBody>
      </p:sp>
      <p:sp>
        <p:nvSpPr>
          <p:cNvPr id="3" name="Content Placeholder 2"/>
          <p:cNvSpPr>
            <a:spLocks noGrp="1"/>
          </p:cNvSpPr>
          <p:nvPr>
            <p:ph idx="1"/>
          </p:nvPr>
        </p:nvSpPr>
        <p:spPr>
          <a:xfrm>
            <a:off x="457200" y="1741714"/>
            <a:ext cx="8229600" cy="4735286"/>
          </a:xfrm>
        </p:spPr>
        <p:txBody>
          <a:bodyPr>
            <a:normAutofit fontScale="77500" lnSpcReduction="20000"/>
          </a:bodyPr>
          <a:lstStyle/>
          <a:p>
            <a:r>
              <a:rPr lang="en-US" b="1" dirty="0" smtClean="0"/>
              <a:t>Credit hour calculations– </a:t>
            </a:r>
            <a:r>
              <a:rPr lang="en-US" b="1" dirty="0"/>
              <a:t>major clarification for calculating </a:t>
            </a:r>
            <a:r>
              <a:rPr lang="en-US" b="1" dirty="0" smtClean="0"/>
              <a:t>credit</a:t>
            </a:r>
          </a:p>
          <a:p>
            <a:endParaRPr lang="en-US" sz="2200" b="1" dirty="0"/>
          </a:p>
          <a:p>
            <a:r>
              <a:rPr lang="en-US" b="1" dirty="0"/>
              <a:t>Grade of “P” OK for </a:t>
            </a:r>
            <a:r>
              <a:rPr lang="en-US" b="1" dirty="0" smtClean="0"/>
              <a:t>ADTs</a:t>
            </a:r>
          </a:p>
          <a:p>
            <a:endParaRPr lang="en-US" sz="2200" b="1" dirty="0"/>
          </a:p>
          <a:p>
            <a:r>
              <a:rPr lang="en-US" b="1" dirty="0"/>
              <a:t>Guidelines for double counting major and GE units in ADT </a:t>
            </a:r>
            <a:r>
              <a:rPr lang="en-US" b="1" dirty="0" smtClean="0"/>
              <a:t>submissions</a:t>
            </a:r>
            <a:endParaRPr lang="en-US" sz="2200" b="1" dirty="0"/>
          </a:p>
          <a:p>
            <a:endParaRPr lang="en-US" b="1" dirty="0" smtClean="0"/>
          </a:p>
          <a:p>
            <a:r>
              <a:rPr lang="en-US" b="1" dirty="0" smtClean="0"/>
              <a:t>Goal </a:t>
            </a:r>
            <a:r>
              <a:rPr lang="en-US" b="1" dirty="0"/>
              <a:t>classification for credit programs</a:t>
            </a:r>
            <a:endParaRPr lang="en-US" sz="2200" dirty="0"/>
          </a:p>
          <a:p>
            <a:pPr lvl="1"/>
            <a:r>
              <a:rPr lang="en-US" dirty="0"/>
              <a:t>Transfer </a:t>
            </a:r>
          </a:p>
          <a:p>
            <a:pPr lvl="2"/>
            <a:r>
              <a:rPr lang="en-US" dirty="0"/>
              <a:t>ADT</a:t>
            </a:r>
          </a:p>
          <a:p>
            <a:pPr lvl="2"/>
            <a:r>
              <a:rPr lang="en-US" dirty="0"/>
              <a:t>IGETC/CSU GE Breadth Certificates of Achievement</a:t>
            </a:r>
          </a:p>
          <a:p>
            <a:pPr lvl="1"/>
            <a:r>
              <a:rPr lang="en-US" dirty="0"/>
              <a:t>CTE</a:t>
            </a:r>
          </a:p>
          <a:p>
            <a:pPr lvl="2"/>
            <a:r>
              <a:rPr lang="en-US" dirty="0"/>
              <a:t>Only CTE TOP Code</a:t>
            </a:r>
          </a:p>
          <a:p>
            <a:pPr lvl="2"/>
            <a:r>
              <a:rPr lang="en-US" dirty="0"/>
              <a:t>May also </a:t>
            </a:r>
            <a:r>
              <a:rPr lang="en-US" dirty="0" smtClean="0"/>
              <a:t>include programs with transfer preparation as a goal if they are coded to a CTE TOP</a:t>
            </a:r>
            <a:endParaRPr lang="en-US" dirty="0"/>
          </a:p>
          <a:p>
            <a:pPr lvl="1"/>
            <a:r>
              <a:rPr lang="en-US" dirty="0"/>
              <a:t>Local</a:t>
            </a:r>
          </a:p>
          <a:p>
            <a:pPr lvl="2"/>
            <a:r>
              <a:rPr lang="en-US" dirty="0" smtClean="0"/>
              <a:t>Includes programs developed for </a:t>
            </a:r>
            <a:r>
              <a:rPr lang="en-US" dirty="0"/>
              <a:t>t</a:t>
            </a:r>
            <a:r>
              <a:rPr lang="en-US" dirty="0" smtClean="0"/>
              <a:t>ransfer preparation that are not ADTs</a:t>
            </a:r>
          </a:p>
          <a:p>
            <a:pPr lvl="2"/>
            <a:r>
              <a:rPr lang="en-US" dirty="0" smtClean="0"/>
              <a:t>Includes programs develop to address </a:t>
            </a:r>
            <a:r>
              <a:rPr lang="en-US" dirty="0"/>
              <a:t>community </a:t>
            </a:r>
            <a:r>
              <a:rPr lang="en-US" dirty="0" smtClean="0"/>
              <a:t>need or other local consideration</a:t>
            </a:r>
          </a:p>
          <a:p>
            <a:pPr lvl="2"/>
            <a:r>
              <a:rPr lang="en-US" dirty="0"/>
              <a:t>M</a:t>
            </a:r>
            <a:r>
              <a:rPr lang="en-US" dirty="0" smtClean="0"/>
              <a:t>ay </a:t>
            </a:r>
            <a:r>
              <a:rPr lang="en-US" dirty="0"/>
              <a:t>include either </a:t>
            </a:r>
            <a:r>
              <a:rPr lang="en-US" dirty="0" smtClean="0"/>
              <a:t>transfer </a:t>
            </a:r>
            <a:r>
              <a:rPr lang="en-US" dirty="0"/>
              <a:t>or local GE</a:t>
            </a:r>
          </a:p>
          <a:p>
            <a:pPr marL="0" indent="0">
              <a:buNone/>
            </a:pPr>
            <a:endParaRPr lang="en-US" dirty="0"/>
          </a:p>
        </p:txBody>
      </p:sp>
    </p:spTree>
    <p:extLst>
      <p:ext uri="{BB962C8B-B14F-4D97-AF65-F5344CB8AC3E}">
        <p14:creationId xmlns:p14="http://schemas.microsoft.com/office/powerpoint/2010/main" val="25309229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Noteworthy Changes, cont.</a:t>
            </a:r>
            <a:endParaRPr lang="en-US" dirty="0"/>
          </a:p>
        </p:txBody>
      </p:sp>
      <p:sp>
        <p:nvSpPr>
          <p:cNvPr id="3" name="Content Placeholder 2"/>
          <p:cNvSpPr>
            <a:spLocks noGrp="1"/>
          </p:cNvSpPr>
          <p:nvPr>
            <p:ph idx="1"/>
          </p:nvPr>
        </p:nvSpPr>
        <p:spPr>
          <a:xfrm>
            <a:off x="457200" y="1600203"/>
            <a:ext cx="8229600" cy="5124752"/>
          </a:xfrm>
        </p:spPr>
        <p:txBody>
          <a:bodyPr>
            <a:normAutofit fontScale="85000" lnSpcReduction="10000"/>
          </a:bodyPr>
          <a:lstStyle/>
          <a:p>
            <a:pPr marL="0" indent="0">
              <a:buNone/>
            </a:pPr>
            <a:r>
              <a:rPr lang="en-US" b="1" dirty="0"/>
              <a:t>Documentation/justification for Transfer Prep degree </a:t>
            </a:r>
            <a:r>
              <a:rPr lang="en-US" b="1" dirty="0" smtClean="0"/>
              <a:t>submissions: </a:t>
            </a:r>
            <a:endParaRPr lang="en-US" sz="2200" dirty="0"/>
          </a:p>
          <a:p>
            <a:pPr lvl="1"/>
            <a:r>
              <a:rPr lang="en-US" dirty="0"/>
              <a:t>No longer </a:t>
            </a:r>
            <a:r>
              <a:rPr lang="en-US" u="sng" dirty="0"/>
              <a:t>requires</a:t>
            </a:r>
            <a:r>
              <a:rPr lang="en-US" dirty="0"/>
              <a:t> 51% major articulation with one UC/CSU </a:t>
            </a:r>
          </a:p>
          <a:p>
            <a:pPr lvl="1"/>
            <a:r>
              <a:rPr lang="en-US" dirty="0"/>
              <a:t>Instead, colleges should demonstrate, to extent </a:t>
            </a:r>
            <a:r>
              <a:rPr lang="en-US" dirty="0" smtClean="0"/>
              <a:t>possible: </a:t>
            </a:r>
          </a:p>
          <a:p>
            <a:pPr lvl="2"/>
            <a:r>
              <a:rPr lang="en-US" sz="1900" dirty="0" smtClean="0"/>
              <a:t>Courses </a:t>
            </a:r>
            <a:r>
              <a:rPr lang="en-US" sz="1900" dirty="0"/>
              <a:t>will not only transfer, but specifically towards completion of a major after transfer</a:t>
            </a:r>
          </a:p>
          <a:p>
            <a:pPr lvl="2"/>
            <a:r>
              <a:rPr lang="en-US" sz="1900" dirty="0"/>
              <a:t>Courses offered in lower division will not have to be repeated in upper division</a:t>
            </a:r>
          </a:p>
          <a:p>
            <a:pPr lvl="2"/>
            <a:r>
              <a:rPr lang="en-US" sz="1900" dirty="0"/>
              <a:t>All major requirements usually fulfilled in lower division can be filled at the </a:t>
            </a:r>
            <a:r>
              <a:rPr lang="en-US" sz="1900" dirty="0" smtClean="0"/>
              <a:t>CCC</a:t>
            </a:r>
          </a:p>
          <a:p>
            <a:pPr marL="548640" lvl="2" indent="0">
              <a:buNone/>
            </a:pPr>
            <a:endParaRPr lang="en-US" dirty="0"/>
          </a:p>
          <a:p>
            <a:pPr lvl="1"/>
            <a:r>
              <a:rPr lang="en-US" dirty="0"/>
              <a:t>Specifically, documentation </a:t>
            </a:r>
            <a:r>
              <a:rPr lang="en-US" dirty="0" smtClean="0"/>
              <a:t>can include any of the following: </a:t>
            </a:r>
            <a:endParaRPr lang="en-US" dirty="0"/>
          </a:p>
          <a:p>
            <a:pPr lvl="2"/>
            <a:r>
              <a:rPr lang="en-US" sz="1900" dirty="0"/>
              <a:t>Programmatic articulation agreements</a:t>
            </a:r>
          </a:p>
          <a:p>
            <a:pPr lvl="2"/>
            <a:r>
              <a:rPr lang="en-US" sz="1900" dirty="0"/>
              <a:t>ASSIST documentation – major articulation for majority of </a:t>
            </a:r>
            <a:r>
              <a:rPr lang="en-US" sz="1900" dirty="0" smtClean="0"/>
              <a:t>required courses</a:t>
            </a:r>
            <a:endParaRPr lang="en-US" sz="1900" dirty="0"/>
          </a:p>
          <a:p>
            <a:pPr lvl="2"/>
            <a:r>
              <a:rPr lang="en-US" sz="1900" dirty="0"/>
              <a:t>Table of program requirements from catalog of targeted transfer institution with crosswalk to CCC program requirements</a:t>
            </a:r>
          </a:p>
          <a:p>
            <a:pPr lvl="2"/>
            <a:r>
              <a:rPr lang="en-US" sz="1900" dirty="0"/>
              <a:t>Lower division major prep endorsed by professional bodies/program accreditors</a:t>
            </a:r>
          </a:p>
          <a:p>
            <a:pPr lvl="2"/>
            <a:r>
              <a:rPr lang="en-US" sz="1900" dirty="0"/>
              <a:t>Formal letters from targeted institution verifying program </a:t>
            </a:r>
            <a:r>
              <a:rPr lang="en-US" sz="1900" dirty="0" smtClean="0"/>
              <a:t>alignment</a:t>
            </a:r>
            <a:endParaRPr lang="en-US" sz="1900" dirty="0"/>
          </a:p>
        </p:txBody>
      </p:sp>
    </p:spTree>
    <p:extLst>
      <p:ext uri="{BB962C8B-B14F-4D97-AF65-F5344CB8AC3E}">
        <p14:creationId xmlns:p14="http://schemas.microsoft.com/office/powerpoint/2010/main" val="2870390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Noteworthy Changes, 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Documentation/justification for Local community need (not transfer prep) degrees or certificates</a:t>
            </a:r>
            <a:endParaRPr lang="en-US" sz="2200" b="1" dirty="0"/>
          </a:p>
          <a:p>
            <a:pPr lvl="1"/>
            <a:r>
              <a:rPr lang="en-US" dirty="0"/>
              <a:t>Letters of support</a:t>
            </a:r>
          </a:p>
          <a:p>
            <a:pPr lvl="1"/>
            <a:r>
              <a:rPr lang="en-US" dirty="0"/>
              <a:t>Surveys</a:t>
            </a:r>
          </a:p>
          <a:p>
            <a:pPr lvl="1"/>
            <a:r>
              <a:rPr lang="en-US" dirty="0"/>
              <a:t>Other evidence that program supports community </a:t>
            </a:r>
            <a:r>
              <a:rPr lang="en-US" dirty="0" smtClean="0"/>
              <a:t>needs</a:t>
            </a:r>
          </a:p>
          <a:p>
            <a:pPr marL="274320" lvl="1" indent="0">
              <a:buNone/>
            </a:pPr>
            <a:endParaRPr lang="en-US" dirty="0"/>
          </a:p>
          <a:p>
            <a:pPr marL="0" indent="0">
              <a:buNone/>
            </a:pPr>
            <a:r>
              <a:rPr lang="en-US" b="1" dirty="0"/>
              <a:t>Collaborative programs</a:t>
            </a:r>
            <a:endParaRPr lang="en-US" sz="2200" b="1" dirty="0"/>
          </a:p>
          <a:p>
            <a:pPr lvl="1"/>
            <a:r>
              <a:rPr lang="en-US" dirty="0"/>
              <a:t>Where college(s) rely on other college(s) to offer all courses required for degree</a:t>
            </a:r>
          </a:p>
          <a:p>
            <a:pPr lvl="1"/>
            <a:r>
              <a:rPr lang="en-US" dirty="0"/>
              <a:t>Some more background info added </a:t>
            </a:r>
          </a:p>
          <a:p>
            <a:pPr lvl="2"/>
            <a:r>
              <a:rPr lang="en-US" dirty="0"/>
              <a:t>Ideal option for ADT or CTE</a:t>
            </a:r>
          </a:p>
          <a:p>
            <a:pPr lvl="2"/>
            <a:r>
              <a:rPr lang="en-US" dirty="0"/>
              <a:t>Written agreement</a:t>
            </a:r>
          </a:p>
          <a:p>
            <a:pPr lvl="1"/>
            <a:r>
              <a:rPr lang="en-US" dirty="0"/>
              <a:t>Promise of submission guidelines in Submission and Approval Guidelines document </a:t>
            </a:r>
          </a:p>
          <a:p>
            <a:pPr marL="0" indent="0">
              <a:buNone/>
            </a:pPr>
            <a:endParaRPr lang="en-US" dirty="0"/>
          </a:p>
        </p:txBody>
      </p:sp>
    </p:spTree>
    <p:extLst>
      <p:ext uri="{BB962C8B-B14F-4D97-AF65-F5344CB8AC3E}">
        <p14:creationId xmlns:p14="http://schemas.microsoft.com/office/powerpoint/2010/main" val="858382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0"/>
            <a:ext cx="8229600" cy="990600"/>
          </a:xfrm>
        </p:spPr>
        <p:txBody>
          <a:bodyPr/>
          <a:lstStyle/>
          <a:p>
            <a:pPr algn="ctr"/>
            <a:r>
              <a:rPr lang="en-US" dirty="0">
                <a:solidFill>
                  <a:schemeClr val="accent6"/>
                </a:solidFill>
              </a:rPr>
              <a:t>Curriculum Inventory </a:t>
            </a:r>
            <a:r>
              <a:rPr lang="en-US" dirty="0" smtClean="0">
                <a:solidFill>
                  <a:schemeClr val="accent6"/>
                </a:solidFill>
              </a:rPr>
              <a:t>Updates</a:t>
            </a:r>
            <a:endParaRPr lang="en-US" dirty="0"/>
          </a:p>
        </p:txBody>
      </p:sp>
    </p:spTree>
    <p:extLst>
      <p:ext uri="{BB962C8B-B14F-4D97-AF65-F5344CB8AC3E}">
        <p14:creationId xmlns:p14="http://schemas.microsoft.com/office/powerpoint/2010/main" val="10533606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COCI Project Scope (EPI </a:t>
            </a:r>
            <a:r>
              <a:rPr lang="en-US" dirty="0" err="1" smtClean="0"/>
              <a:t>Workplan</a:t>
            </a:r>
            <a:r>
              <a:rPr lang="en-US" dirty="0" smtClean="0"/>
              <a:t>)</a:t>
            </a:r>
            <a:endParaRPr lang="en-US" dirty="0"/>
          </a:p>
        </p:txBody>
      </p:sp>
      <p:sp>
        <p:nvSpPr>
          <p:cNvPr id="4" name="Subtitle 2"/>
          <p:cNvSpPr txBox="1">
            <a:spLocks/>
          </p:cNvSpPr>
          <p:nvPr/>
        </p:nvSpPr>
        <p:spPr>
          <a:xfrm>
            <a:off x="457200" y="1727199"/>
            <a:ext cx="8089900" cy="4538134"/>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40000"/>
              </a:lnSpc>
              <a:buNone/>
            </a:pPr>
            <a:r>
              <a:rPr lang="en-US" sz="2200" b="1" dirty="0" smtClean="0"/>
              <a:t>7.1</a:t>
            </a:r>
            <a:r>
              <a:rPr lang="en-US" sz="2200" dirty="0" smtClean="0"/>
              <a:t> Conduct Assessment of Program inventory system and develop a plan for improvement, document.</a:t>
            </a:r>
          </a:p>
          <a:p>
            <a:pPr marL="0" indent="0">
              <a:lnSpc>
                <a:spcPct val="140000"/>
              </a:lnSpc>
              <a:buNone/>
            </a:pPr>
            <a:endParaRPr lang="en-US" sz="1000" dirty="0" smtClean="0"/>
          </a:p>
          <a:p>
            <a:pPr marL="0" indent="0">
              <a:lnSpc>
                <a:spcPct val="140000"/>
              </a:lnSpc>
              <a:buNone/>
            </a:pPr>
            <a:r>
              <a:rPr lang="en-US" sz="2200" b="1" dirty="0" smtClean="0"/>
              <a:t>8.1</a:t>
            </a:r>
            <a:r>
              <a:rPr lang="en-US" sz="2200" dirty="0" smtClean="0"/>
              <a:t> Follow through on plan for improvement of existing curriculum management system.</a:t>
            </a:r>
          </a:p>
          <a:p>
            <a:pPr marL="0" indent="0">
              <a:lnSpc>
                <a:spcPct val="140000"/>
              </a:lnSpc>
              <a:buNone/>
            </a:pPr>
            <a:endParaRPr lang="en-US" sz="1100" dirty="0" smtClean="0"/>
          </a:p>
          <a:p>
            <a:pPr marL="0" indent="0">
              <a:lnSpc>
                <a:spcPct val="140000"/>
              </a:lnSpc>
              <a:buNone/>
            </a:pPr>
            <a:r>
              <a:rPr lang="en-US" sz="2200" b="1" dirty="0" smtClean="0"/>
              <a:t>8.2</a:t>
            </a:r>
            <a:r>
              <a:rPr lang="en-US" sz="2200" dirty="0" smtClean="0"/>
              <a:t> Execute a plan for maintenance, management, and expansion of system wide curriculum management system.</a:t>
            </a:r>
          </a:p>
          <a:p>
            <a:endParaRPr lang="en-US" dirty="0"/>
          </a:p>
        </p:txBody>
      </p:sp>
    </p:spTree>
    <p:extLst>
      <p:ext uri="{BB962C8B-B14F-4D97-AF65-F5344CB8AC3E}">
        <p14:creationId xmlns:p14="http://schemas.microsoft.com/office/powerpoint/2010/main" val="32889244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580</TotalTime>
  <Words>1193</Words>
  <Application>Microsoft Macintosh PowerPoint</Application>
  <PresentationFormat>On-screen Show (4:3)</PresentationFormat>
  <Paragraphs>226</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Clarity</vt:lpstr>
      <vt:lpstr>The new PCAH and Curriculum Inventory</vt:lpstr>
      <vt:lpstr>Outcomes for Today </vt:lpstr>
      <vt:lpstr>Program and Course Approval Handbook</vt:lpstr>
      <vt:lpstr>New PCAH Structure</vt:lpstr>
      <vt:lpstr>Noteworthy Changes</vt:lpstr>
      <vt:lpstr>Noteworthy Changes, cont.</vt:lpstr>
      <vt:lpstr>Noteworthy Changes, cont.</vt:lpstr>
      <vt:lpstr>Curriculum Inventory Updates</vt:lpstr>
      <vt:lpstr>COCI Project Scope (EPI Workplan)</vt:lpstr>
      <vt:lpstr>Current COCI Landscape</vt:lpstr>
      <vt:lpstr>COCI Development</vt:lpstr>
      <vt:lpstr>Product Development FY 15-16</vt:lpstr>
      <vt:lpstr>Product Development FY 16-17</vt:lpstr>
      <vt:lpstr>Product </vt:lpstr>
      <vt:lpstr>COCI Advisory Committee (COCIAC)</vt:lpstr>
      <vt:lpstr>COCIAC Charter</vt:lpstr>
      <vt:lpstr>COCIAC Membership</vt:lpstr>
      <vt:lpstr>COCIAC Focus Areas</vt:lpstr>
      <vt:lpstr>COCIAC Focus Areas</vt:lpstr>
      <vt:lpstr>COCIAC Focus Areas</vt:lpstr>
      <vt:lpstr>COCIAC Focus Areas</vt:lpstr>
      <vt:lpstr>Status Updates</vt:lpstr>
      <vt:lpstr>Questions?</vt:lpstr>
      <vt:lpstr>COCI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Updates</vt:lpstr>
      <vt:lpstr>Questions?</vt:lpstr>
    </vt:vector>
  </TitlesOfParts>
  <Company>Los Angeles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Curriculum Update:  Chancellor’s Office, SACC, PCAH, and Curriculum Inventory updates</dc:title>
  <dc:creator>John Freitas</dc:creator>
  <cp:lastModifiedBy>John Freitas</cp:lastModifiedBy>
  <cp:revision>24</cp:revision>
  <dcterms:created xsi:type="dcterms:W3CDTF">2016-04-17T18:10:00Z</dcterms:created>
  <dcterms:modified xsi:type="dcterms:W3CDTF">2016-07-08T22:46:33Z</dcterms:modified>
</cp:coreProperties>
</file>