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01" r:id="rId3"/>
    <p:sldId id="267" r:id="rId4"/>
    <p:sldId id="300" r:id="rId5"/>
    <p:sldId id="311" r:id="rId6"/>
    <p:sldId id="302" r:id="rId7"/>
    <p:sldId id="266" r:id="rId8"/>
    <p:sldId id="305" r:id="rId9"/>
    <p:sldId id="303" r:id="rId10"/>
    <p:sldId id="304" r:id="rId11"/>
    <p:sldId id="278" r:id="rId12"/>
    <p:sldId id="306" r:id="rId13"/>
    <p:sldId id="279" r:id="rId14"/>
    <p:sldId id="310" r:id="rId15"/>
    <p:sldId id="307" r:id="rId16"/>
    <p:sldId id="308" r:id="rId17"/>
    <p:sldId id="282" r:id="rId18"/>
    <p:sldId id="309" r:id="rId19"/>
    <p:sldId id="280" r:id="rId20"/>
    <p:sldId id="285" r:id="rId21"/>
    <p:sldId id="293" r:id="rId22"/>
    <p:sldId id="294" r:id="rId23"/>
    <p:sldId id="296" r:id="rId24"/>
    <p:sldId id="263" r:id="rId25"/>
    <p:sldId id="295" r:id="rId26"/>
    <p:sldId id="297" r:id="rId27"/>
    <p:sldId id="283" r:id="rId28"/>
    <p:sldId id="284" r:id="rId29"/>
    <p:sldId id="312" r:id="rId30"/>
    <p:sldId id="313" r:id="rId31"/>
    <p:sldId id="288" r:id="rId32"/>
    <p:sldId id="277" r:id="rId33"/>
    <p:sldId id="298" r:id="rId34"/>
    <p:sldId id="259" r:id="rId35"/>
    <p:sldId id="291" r:id="rId36"/>
    <p:sldId id="292" r:id="rId37"/>
    <p:sldId id="289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PASS Contact Hours/Usage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SP15-FA15 w/Brain Food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898236858323745E-2"/>
                  <c:y val="3.41880341880341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15167486086711E-2"/>
                  <c:y val="3.41880251545737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473805942796558E-2"/>
                  <c:y val="2.34677376737303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4132500678794459E-2"/>
                  <c:y val="2.27920227920227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Fall 2014</c:v>
                </c:pt>
                <c:pt idx="1">
                  <c:v>Spring 2015</c:v>
                </c:pt>
                <c:pt idx="2">
                  <c:v>Summer 2015</c:v>
                </c:pt>
                <c:pt idx="3">
                  <c:v>Fall 2015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1714</c:v>
                </c:pt>
                <c:pt idx="1">
                  <c:v>3258</c:v>
                </c:pt>
                <c:pt idx="2">
                  <c:v>4057</c:v>
                </c:pt>
                <c:pt idx="3">
                  <c:v>11050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31423528"/>
        <c:axId val="531425488"/>
      </c:lineChart>
      <c:catAx>
        <c:axId val="531423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25488"/>
        <c:crosses val="autoZero"/>
        <c:auto val="1"/>
        <c:lblAlgn val="ctr"/>
        <c:lblOffset val="100"/>
        <c:noMultiLvlLbl val="0"/>
      </c:catAx>
      <c:valAx>
        <c:axId val="53142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423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7C9-E793-4115-9FAC-DCCD1C2BB0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8087-6E26-48ED-AD66-CF7DD1CD73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47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7C9-E793-4115-9FAC-DCCD1C2BB0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8087-6E26-48ED-AD66-CF7DD1CD73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93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7C9-E793-4115-9FAC-DCCD1C2BB0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8087-6E26-48ED-AD66-CF7DD1CD73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32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76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62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34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65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88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98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53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7C9-E793-4115-9FAC-DCCD1C2BB0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8087-6E26-48ED-AD66-CF7DD1CD73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43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68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15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24265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705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62917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264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237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9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7C9-E793-4115-9FAC-DCCD1C2BB0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8087-6E26-48ED-AD66-CF7DD1CD73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75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7C9-E793-4115-9FAC-DCCD1C2BB0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8087-6E26-48ED-AD66-CF7DD1CD73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57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7C9-E793-4115-9FAC-DCCD1C2BB0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8087-6E26-48ED-AD66-CF7DD1CD73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76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7C9-E793-4115-9FAC-DCCD1C2BB0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8087-6E26-48ED-AD66-CF7DD1CD73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7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7C9-E793-4115-9FAC-DCCD1C2BB0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8087-6E26-48ED-AD66-CF7DD1CD73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34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7C9-E793-4115-9FAC-DCCD1C2BB0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8087-6E26-48ED-AD66-CF7DD1CD73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2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17C9-E793-4115-9FAC-DCCD1C2BB0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8087-6E26-48ED-AD66-CF7DD1CD73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94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17C9-E793-4115-9FAC-DCCD1C2BB08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10/14/2016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28087-6E26-48ED-AD66-CF7DD1CD73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11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4AD79-EFE5-4F0A-B46C-25BFFC16C50B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871A57-AFFC-472A-ADB1-CA186B32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0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brain.food@comebackcommunity.com" TargetMode="External"/><Relationship Id="rId2" Type="http://schemas.openxmlformats.org/officeDocument/2006/relationships/hyperlink" Target="mailto:Jennifer.dorian@fresnocitycollege.edu" TargetMode="Externa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0130"/>
            <a:ext cx="10972800" cy="997508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latin typeface="Arial Black" panose="020B0A04020102020204" pitchFamily="34" charset="0"/>
              </a:rPr>
              <a:t>PASS: </a:t>
            </a:r>
            <a:r>
              <a:rPr lang="en-US" sz="4900" b="1" dirty="0" smtClean="0">
                <a:latin typeface="Arial Black" panose="020B0A04020102020204" pitchFamily="34" charset="0"/>
              </a:rPr>
              <a:t>Brain </a:t>
            </a:r>
            <a:r>
              <a:rPr lang="en-US" sz="4900" b="1" dirty="0">
                <a:latin typeface="Arial Black" panose="020B0A04020102020204" pitchFamily="34" charset="0"/>
              </a:rPr>
              <a:t>Food </a:t>
            </a:r>
            <a:r>
              <a:rPr lang="en-US" sz="4900" b="1" dirty="0" smtClean="0">
                <a:latin typeface="Arial Black" panose="020B0A04020102020204" pitchFamily="34" charset="0"/>
              </a:rPr>
              <a:t>Project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Pedagogy of </a:t>
            </a:r>
            <a:r>
              <a:rPr lang="en-US" b="1" dirty="0" smtClean="0"/>
              <a:t>Encouragement &amp; EAS</a:t>
            </a:r>
            <a:br>
              <a:rPr lang="en-US" b="1" dirty="0" smtClean="0"/>
            </a:br>
            <a:r>
              <a:rPr lang="en-US" b="1" i="1" dirty="0" smtClean="0"/>
              <a:t>Working Together For the Better</a:t>
            </a:r>
            <a:endParaRPr lang="en-US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438" y="3056238"/>
            <a:ext cx="6186616" cy="204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0389"/>
            <a:ext cx="8596668" cy="4780973"/>
          </a:xfrm>
        </p:spPr>
        <p:txBody>
          <a:bodyPr>
            <a:normAutofit/>
          </a:bodyPr>
          <a:lstStyle/>
          <a:p>
            <a:r>
              <a:rPr lang="en-US" dirty="0" smtClean="0"/>
              <a:t>STUDENTS ENCOUNTER THESE PROBLEMS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) FOOD INSECURITY </a:t>
            </a:r>
          </a:p>
          <a:p>
            <a:pPr marL="0" indent="0">
              <a:buNone/>
            </a:pPr>
            <a:r>
              <a:rPr lang="en-US" dirty="0"/>
              <a:t>Fresno is the second most food </a:t>
            </a:r>
            <a:r>
              <a:rPr lang="en-US" dirty="0" smtClean="0"/>
              <a:t>insecure city </a:t>
            </a:r>
            <a:r>
              <a:rPr lang="en-US" dirty="0"/>
              <a:t>in the United </a:t>
            </a:r>
            <a:r>
              <a:rPr lang="en-US" dirty="0" smtClean="0"/>
              <a:t>States. More than 25% of </a:t>
            </a:r>
            <a:r>
              <a:rPr lang="en-US" dirty="0"/>
              <a:t>our community </a:t>
            </a:r>
            <a:r>
              <a:rPr lang="en-US" dirty="0" smtClean="0"/>
              <a:t>is unable </a:t>
            </a:r>
            <a:r>
              <a:rPr lang="en-US" dirty="0"/>
              <a:t>to consistently </a:t>
            </a:r>
            <a:r>
              <a:rPr lang="en-US" dirty="0" smtClean="0"/>
              <a:t>provide food due to extreme poverty (Metro Ministries, 2016). FOOD INSECURITY is the dirty little secret of higher education</a:t>
            </a:r>
            <a:r>
              <a:rPr lang="en-US" dirty="0"/>
              <a:t>. Central Valley is #1 ag area; half of all US food comes from </a:t>
            </a:r>
            <a:r>
              <a:rPr lang="en-US" dirty="0" smtClean="0"/>
              <a:t>us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) ACADEMIC SUPPLIES INSECURITY</a:t>
            </a:r>
          </a:p>
          <a:p>
            <a:pPr marL="0" indent="0">
              <a:buNone/>
            </a:pPr>
            <a:r>
              <a:rPr lang="en-US" dirty="0" smtClean="0"/>
              <a:t>3) NEED TO BELONG</a:t>
            </a:r>
          </a:p>
          <a:p>
            <a:pPr marL="0" indent="0">
              <a:buNone/>
            </a:pPr>
            <a:r>
              <a:rPr lang="en-US" dirty="0" smtClean="0"/>
              <a:t>4) FEELINGS OF DISENFRANCHISEMENT (underprepared academically)</a:t>
            </a:r>
          </a:p>
          <a:p>
            <a:pPr marL="0" indent="0">
              <a:buNone/>
            </a:pPr>
            <a:r>
              <a:rPr lang="en-US" dirty="0" smtClean="0"/>
              <a:t>5) NEED FOR ENCOURAGEMENT TO DEVELOP SELF-CONFIDENCE and SELF-EFFICACY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96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0389"/>
            <a:ext cx="8596668" cy="4780973"/>
          </a:xfrm>
        </p:spPr>
        <p:txBody>
          <a:bodyPr>
            <a:normAutofit/>
          </a:bodyPr>
          <a:lstStyle/>
          <a:p>
            <a:r>
              <a:rPr lang="en-US" dirty="0" smtClean="0"/>
              <a:t>These problems lead to these ACADEMIC problems:</a:t>
            </a:r>
          </a:p>
          <a:p>
            <a:pPr marL="0" indent="0">
              <a:buNone/>
            </a:pPr>
            <a:r>
              <a:rPr lang="en-US" dirty="0" smtClean="0"/>
              <a:t>1) ACADEMIC UNDERPREPAREDNESS: 2/3rds of students entering into CC are underprepared </a:t>
            </a:r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en-US" dirty="0"/>
              <a:t>LOW ATTENDANCE FOR SI/TUTORING SESSIONS (THIS IS A PROBLEM FOR COLLEGES NATIONWIDE)</a:t>
            </a:r>
          </a:p>
          <a:p>
            <a:pPr marL="0" indent="0">
              <a:buNone/>
            </a:pPr>
            <a:r>
              <a:rPr lang="en-US" dirty="0"/>
              <a:t>National Averages: 18% attendance for SI </a:t>
            </a:r>
            <a:r>
              <a:rPr lang="en-US" dirty="0" smtClean="0"/>
              <a:t>and </a:t>
            </a:r>
            <a:r>
              <a:rPr lang="en-US" dirty="0"/>
              <a:t>24% attendance for </a:t>
            </a:r>
            <a:r>
              <a:rPr lang="en-US" dirty="0" smtClean="0"/>
              <a:t>tutoring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(CCCSE, 2012/2016)</a:t>
            </a:r>
            <a:r>
              <a:rPr lang="en-US" dirty="0"/>
              <a:t>	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 years ago, FCC had an attendance rate of 26%; WE HAD A PROBLEM!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164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Response to the Problems:</a:t>
            </a:r>
            <a:br>
              <a:rPr lang="en-US" dirty="0" smtClean="0"/>
            </a:br>
            <a:r>
              <a:rPr lang="en-US" dirty="0" smtClean="0"/>
              <a:t>“Brain Food Project™” for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Brain Food Project </a:t>
            </a:r>
            <a:r>
              <a:rPr lang="en-US" dirty="0" smtClean="0"/>
              <a:t>™” is a holistic implementation that provides food to students during PASS Center sessions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“Brain Food” considers the nutritional and hedonic value of food: what students want and what students need		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Items are prepackaged and range from full meal options (e.g. peanut butter and jam sandwiches, apple chips, string cheese, and yogurt) to snack items (e.g. super-food bars, chips, fruit/veg snacks, and gluten free rice bars)</a:t>
            </a:r>
          </a:p>
        </p:txBody>
      </p:sp>
    </p:spTree>
    <p:extLst>
      <p:ext uri="{BB962C8B-B14F-4D97-AF65-F5344CB8AC3E}">
        <p14:creationId xmlns:p14="http://schemas.microsoft.com/office/powerpoint/2010/main" val="366014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Response to the Problems:</a:t>
            </a:r>
            <a:br>
              <a:rPr lang="en-US" dirty="0" smtClean="0"/>
            </a:br>
            <a:r>
              <a:rPr lang="en-US" dirty="0" smtClean="0"/>
              <a:t>“Brain Food Project™”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Positive Reinforcement: </a:t>
            </a:r>
            <a:r>
              <a:rPr lang="en-US" dirty="0" smtClean="0"/>
              <a:t>Brain </a:t>
            </a:r>
            <a:r>
              <a:rPr lang="en-US" dirty="0"/>
              <a:t>Food is presented to students immediately upon arrival to align with </a:t>
            </a:r>
            <a:r>
              <a:rPr lang="en-US" dirty="0" smtClean="0"/>
              <a:t>positive </a:t>
            </a:r>
            <a:r>
              <a:rPr lang="en-US" dirty="0"/>
              <a:t>reinforcement practices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Normalizes Receiving Help: </a:t>
            </a:r>
            <a:r>
              <a:rPr lang="en-US" dirty="0"/>
              <a:t>Brain Food is offered continuously during PASS Center </a:t>
            </a:r>
            <a:r>
              <a:rPr lang="en-US" dirty="0" smtClean="0"/>
              <a:t>visits (no limits; no questions)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Changes the Environment: </a:t>
            </a:r>
            <a:r>
              <a:rPr lang="en-US" dirty="0" smtClean="0"/>
              <a:t>Breaking bread together has been shown to reduce anxiety (tutoring can be frightening!)</a:t>
            </a:r>
          </a:p>
          <a:p>
            <a:endParaRPr lang="en-US" b="1" dirty="0"/>
          </a:p>
          <a:p>
            <a:r>
              <a:rPr lang="en-US" b="1" dirty="0" smtClean="0"/>
              <a:t>Reduces Food Insecurity: </a:t>
            </a:r>
            <a:r>
              <a:rPr lang="en-US" dirty="0" smtClean="0"/>
              <a:t>Students can study longer and focus energy on academics rather than funding food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4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7708"/>
            <a:ext cx="8596668" cy="173269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Response to the Problems:</a:t>
            </a:r>
            <a:br>
              <a:rPr lang="en-US" dirty="0" smtClean="0"/>
            </a:br>
            <a:r>
              <a:rPr lang="en-US" dirty="0" smtClean="0"/>
              <a:t>Brain Food Project™ Provides School Supplies &amp; Free 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School supplies </a:t>
            </a:r>
            <a:r>
              <a:rPr lang="en-US" dirty="0" smtClean="0"/>
              <a:t>(USBs, </a:t>
            </a:r>
            <a:r>
              <a:rPr lang="en-US" dirty="0" err="1" smtClean="0"/>
              <a:t>Scantrons</a:t>
            </a:r>
            <a:r>
              <a:rPr lang="en-US" dirty="0"/>
              <a:t>, blue books, pens, min-staplers, etc</a:t>
            </a:r>
            <a:r>
              <a:rPr lang="en-US" dirty="0" smtClean="0"/>
              <a:t>.)</a:t>
            </a:r>
          </a:p>
          <a:p>
            <a:r>
              <a:rPr lang="en-US" dirty="0" smtClean="0"/>
              <a:t>Free printing (for essays and homework assignments, only)</a:t>
            </a:r>
          </a:p>
          <a:p>
            <a:r>
              <a:rPr lang="en-US" dirty="0" smtClean="0"/>
              <a:t>Textbook Library (to be used in the centers)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These non-traditional supportive measures create equity!</a:t>
            </a:r>
            <a:endParaRPr lang="en-US" dirty="0"/>
          </a:p>
          <a:p>
            <a:pPr lvl="1"/>
            <a:r>
              <a:rPr lang="en-US" dirty="0" smtClean="0"/>
              <a:t>Small items make a big impact by meeting student need to create equity in and out of the classroom</a:t>
            </a:r>
          </a:p>
        </p:txBody>
      </p:sp>
    </p:spTree>
    <p:extLst>
      <p:ext uri="{BB962C8B-B14F-4D97-AF65-F5344CB8AC3E}">
        <p14:creationId xmlns:p14="http://schemas.microsoft.com/office/powerpoint/2010/main" val="339185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4757"/>
            <a:ext cx="8596668" cy="176564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Response to the Problems:</a:t>
            </a:r>
            <a:br>
              <a:rPr lang="en-US" dirty="0"/>
            </a:br>
            <a:r>
              <a:rPr lang="en-US" dirty="0"/>
              <a:t>Brain Food Project</a:t>
            </a:r>
            <a:r>
              <a:rPr lang="en-US" dirty="0" smtClean="0"/>
              <a:t>™ Provides Sense of Belonging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CULTURE SHIFT!</a:t>
            </a:r>
          </a:p>
          <a:p>
            <a:pPr lvl="1"/>
            <a:r>
              <a:rPr lang="en-US" dirty="0" smtClean="0"/>
              <a:t>PASS is a </a:t>
            </a:r>
            <a:r>
              <a:rPr lang="en-US" b="1" dirty="0" smtClean="0"/>
              <a:t>student hang-out </a:t>
            </a:r>
          </a:p>
          <a:p>
            <a:pPr lvl="1"/>
            <a:r>
              <a:rPr lang="en-US" b="1" dirty="0" smtClean="0"/>
              <a:t>Student office away from home</a:t>
            </a:r>
          </a:p>
          <a:p>
            <a:pPr lvl="1"/>
            <a:r>
              <a:rPr lang="en-US" b="1" dirty="0" smtClean="0"/>
              <a:t>PASS leaders and students are walking advertisements for our services</a:t>
            </a:r>
          </a:p>
          <a:p>
            <a:pPr marL="457200" lvl="1" indent="0">
              <a:buNone/>
            </a:pPr>
            <a:r>
              <a:rPr lang="en-US" dirty="0" smtClean="0"/>
              <a:t>We encourage its use as a 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place to study and receive needed academic </a:t>
            </a:r>
            <a:r>
              <a:rPr lang="en-US" dirty="0" smtClean="0"/>
              <a:t>assistance</a:t>
            </a:r>
          </a:p>
          <a:p>
            <a:pPr lvl="1"/>
            <a:r>
              <a:rPr lang="en-US" dirty="0" smtClean="0"/>
              <a:t>A place to join with others and break bread</a:t>
            </a:r>
            <a:endParaRPr lang="en-US" dirty="0"/>
          </a:p>
          <a:p>
            <a:pPr lvl="1"/>
            <a:r>
              <a:rPr lang="en-US" dirty="0"/>
              <a:t>A place to </a:t>
            </a:r>
            <a:r>
              <a:rPr lang="en-US" dirty="0" smtClean="0"/>
              <a:t>GET WHAT YOU NEED TO SUCCEED</a:t>
            </a:r>
            <a:endParaRPr lang="en-US" dirty="0"/>
          </a:p>
          <a:p>
            <a:pPr lvl="1"/>
            <a:r>
              <a:rPr lang="en-US" dirty="0"/>
              <a:t>A place to </a:t>
            </a:r>
            <a:r>
              <a:rPr lang="en-US" dirty="0" smtClean="0"/>
              <a:t>belong</a:t>
            </a:r>
          </a:p>
          <a:p>
            <a:pPr lvl="3"/>
            <a:r>
              <a:rPr lang="en-US" dirty="0" smtClean="0"/>
              <a:t>Our school even has a pop-up grocery store (food pantry) now! Culture shift!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7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Baskerville Old Face" pitchFamily="18" charset="0"/>
              </a:rPr>
              <a:t>Theoretical </a:t>
            </a:r>
            <a:r>
              <a:rPr lang="en-US" dirty="0" smtClean="0">
                <a:latin typeface="Baskerville Old Face" pitchFamily="18" charset="0"/>
              </a:rPr>
              <a:t>Foundations for Positive Reinforcement and Meeting of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Learning </a:t>
            </a:r>
            <a:r>
              <a:rPr lang="en-US" dirty="0">
                <a:latin typeface="Baskerville Old Face" pitchFamily="18" charset="0"/>
              </a:rPr>
              <a:t>Theories</a:t>
            </a:r>
          </a:p>
          <a:p>
            <a:r>
              <a:rPr lang="en-US" dirty="0">
                <a:latin typeface="Baskerville Old Face" pitchFamily="18" charset="0"/>
              </a:rPr>
              <a:t>Behaviorism (Thorndike, Pavlov, Skinner, et al.)</a:t>
            </a:r>
          </a:p>
          <a:p>
            <a:r>
              <a:rPr lang="en-US" dirty="0">
                <a:latin typeface="Baskerville Old Face" pitchFamily="18" charset="0"/>
              </a:rPr>
              <a:t>Operant Conditioning (modifying behavior) </a:t>
            </a:r>
            <a:r>
              <a:rPr lang="en-US" dirty="0">
                <a:latin typeface="Times New Roman"/>
                <a:ea typeface="Calibri"/>
              </a:rPr>
              <a:t>(Skinner)</a:t>
            </a:r>
            <a:endParaRPr lang="en-US" dirty="0">
              <a:latin typeface="Baskerville Old Face" pitchFamily="18" charset="0"/>
            </a:endParaRPr>
          </a:p>
          <a:p>
            <a:r>
              <a:rPr lang="en-US" dirty="0">
                <a:latin typeface="Baskerville Old Face" pitchFamily="18" charset="0"/>
              </a:rPr>
              <a:t>Positive Reinforcement (Skinner)</a:t>
            </a:r>
          </a:p>
          <a:p>
            <a:r>
              <a:rPr lang="en-US" dirty="0">
                <a:latin typeface="Baskerville Old Face" pitchFamily="18" charset="0"/>
              </a:rPr>
              <a:t>Hierarchy of Needs (Maslow)</a:t>
            </a:r>
          </a:p>
          <a:p>
            <a:r>
              <a:rPr lang="en-US" dirty="0">
                <a:latin typeface="Baskerville Old Face" pitchFamily="18" charset="0"/>
              </a:rPr>
              <a:t>Survival (Darwin</a:t>
            </a:r>
            <a:r>
              <a:rPr lang="en-US" dirty="0" smtClean="0">
                <a:latin typeface="Baskerville Old Face" pitchFamily="18" charset="0"/>
              </a:rPr>
              <a:t>)- we want students to THRIVE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Brain Food Project is positive reinforcement to increase SI/tutoring session attendance, reduce food insecurity, and increase student success.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8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1849"/>
            <a:ext cx="8596668" cy="165855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None of this works without proper implementation: Cultural shift </a:t>
            </a:r>
            <a:r>
              <a:rPr lang="en-US" sz="2700" dirty="0" smtClean="0"/>
              <a:t>Programmatic Equity Redesign with the BFP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Training and Professional Development are MUSTS!</a:t>
            </a:r>
          </a:p>
          <a:p>
            <a:r>
              <a:rPr lang="en-US" b="1" dirty="0" smtClean="0"/>
              <a:t>Pedagogy of Encouragement </a:t>
            </a:r>
            <a:r>
              <a:rPr lang="en-US" dirty="0" smtClean="0"/>
              <a:t>acts as an </a:t>
            </a:r>
            <a:r>
              <a:rPr lang="en-US" i="1" dirty="0" smtClean="0"/>
              <a:t>overarching pedagogical drive</a:t>
            </a:r>
            <a:r>
              <a:rPr lang="en-US" dirty="0" smtClean="0"/>
              <a:t>: weaves encouragement into every concept and action</a:t>
            </a:r>
          </a:p>
          <a:p>
            <a:pPr lvl="1"/>
            <a:r>
              <a:rPr lang="en-US" dirty="0" smtClean="0"/>
              <a:t>Example: every action in PASS is fueled by “how can I encourage the people I serve today?” </a:t>
            </a:r>
            <a:endParaRPr lang="en-US" dirty="0"/>
          </a:p>
          <a:p>
            <a:r>
              <a:rPr lang="en-US" b="1" dirty="0" smtClean="0"/>
              <a:t>EAS (Empathy, Awareness, and Sensitivity)</a:t>
            </a:r>
            <a:r>
              <a:rPr lang="en-US" dirty="0" smtClean="0"/>
              <a:t> is a </a:t>
            </a:r>
            <a:r>
              <a:rPr lang="en-US" i="1" dirty="0" smtClean="0"/>
              <a:t>training methodology </a:t>
            </a:r>
            <a:r>
              <a:rPr lang="en-US" dirty="0" smtClean="0"/>
              <a:t>that teaches tutors and faculty how to properly interact with students when working creating equity and uplift student lives- </a:t>
            </a:r>
            <a:r>
              <a:rPr lang="en-US" i="1" dirty="0" smtClean="0"/>
              <a:t>purposeful and thoughtful actions</a:t>
            </a:r>
          </a:p>
          <a:p>
            <a:pPr lvl="1"/>
            <a:r>
              <a:rPr lang="en-US" dirty="0" smtClean="0"/>
              <a:t>Example: understanding how to properly offer food or school supplies without insulting students</a:t>
            </a:r>
          </a:p>
          <a:p>
            <a:pPr lvl="1"/>
            <a:r>
              <a:rPr lang="en-US" dirty="0" smtClean="0"/>
              <a:t>Example: learning how to serve students by celebrating them rather than providing “a favor” attitude</a:t>
            </a:r>
          </a:p>
          <a:p>
            <a:endParaRPr lang="en-US" dirty="0"/>
          </a:p>
          <a:p>
            <a:r>
              <a:rPr lang="en-US" dirty="0" smtClean="0"/>
              <a:t>Brain Food Project™ must be implemented with the above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5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Brain Food Project™ Work? How Does it Uplift Student Equity?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13" y="1752965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askerville Old Face" pitchFamily="18" charset="0"/>
              </a:rPr>
              <a:t>	</a:t>
            </a:r>
            <a:r>
              <a:rPr lang="en-US" b="1" dirty="0" smtClean="0">
                <a:latin typeface="Baskerville Old Face" pitchFamily="18" charset="0"/>
              </a:rPr>
              <a:t>Brain Food </a:t>
            </a:r>
            <a:r>
              <a:rPr lang="en-US" dirty="0" smtClean="0">
                <a:latin typeface="Baskerville Old Face" pitchFamily="18" charset="0"/>
              </a:rPr>
              <a:t>not only reduces food insecurity, but it also motivates students to attend the PASS Center. Brain Food acts as a positive reinforcement instrument that is meaningful to our students.</a:t>
            </a:r>
          </a:p>
          <a:p>
            <a:r>
              <a:rPr lang="en-US" dirty="0" smtClean="0">
                <a:latin typeface="Baskerville Old Face" pitchFamily="18" charset="0"/>
              </a:rPr>
              <a:t>Breaking break together changes the environment</a:t>
            </a:r>
          </a:p>
          <a:p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	</a:t>
            </a:r>
            <a:r>
              <a:rPr lang="en-US" b="1" dirty="0" smtClean="0">
                <a:latin typeface="Baskerville Old Face" pitchFamily="18" charset="0"/>
              </a:rPr>
              <a:t>By meeting </a:t>
            </a:r>
            <a:r>
              <a:rPr lang="en-US" dirty="0">
                <a:latin typeface="Baskerville Old Face" pitchFamily="18" charset="0"/>
              </a:rPr>
              <a:t>this normally unmet need, students visit more often and stay longer, which helps mitigate </a:t>
            </a:r>
            <a:r>
              <a:rPr lang="en-US" dirty="0" err="1">
                <a:latin typeface="Baskerville Old Face" pitchFamily="18" charset="0"/>
              </a:rPr>
              <a:t>underpreparedness</a:t>
            </a:r>
            <a:r>
              <a:rPr lang="en-US" dirty="0">
                <a:latin typeface="Baskerville Old Face" pitchFamily="18" charset="0"/>
              </a:rPr>
              <a:t> in </a:t>
            </a:r>
            <a:r>
              <a:rPr lang="en-US" dirty="0" smtClean="0">
                <a:latin typeface="Baskerville Old Face" pitchFamily="18" charset="0"/>
              </a:rPr>
              <a:t>English classes; </a:t>
            </a:r>
            <a:r>
              <a:rPr lang="en-US" dirty="0">
                <a:latin typeface="Baskerville Old Face" pitchFamily="18" charset="0"/>
              </a:rPr>
              <a:t>approximately 75% of our students take one or more remedial courses in English or </a:t>
            </a:r>
            <a:r>
              <a:rPr lang="en-US" dirty="0" smtClean="0">
                <a:latin typeface="Baskerville Old Face" pitchFamily="18" charset="0"/>
              </a:rPr>
              <a:t>math. THIS IS THE KEY!</a:t>
            </a:r>
            <a:endParaRPr lang="en-US" dirty="0">
              <a:latin typeface="Baskerville Old Face" pitchFamily="18" charset="0"/>
            </a:endParaRPr>
          </a:p>
          <a:p>
            <a:pPr lvl="1"/>
            <a:r>
              <a:rPr lang="en-US" dirty="0" smtClean="0">
                <a:latin typeface="Baskerville Old Face" pitchFamily="18" charset="0"/>
              </a:rPr>
              <a:t>PASS students have higher SI/tutorial attendance than average CCs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PASS students also have significantly higher success rates and GPAs compared to non-PASS students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Retention is also higher</a:t>
            </a:r>
          </a:p>
          <a:p>
            <a:pPr lvl="1"/>
            <a:r>
              <a:rPr lang="en-US" dirty="0" smtClean="0">
                <a:latin typeface="Baskerville Old Face" pitchFamily="18" charset="0"/>
              </a:rPr>
              <a:t>Help-seeking behaviors and self-regulated learning improved (survey)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know what you’re thinking…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latin typeface="Baskerville Old Face" pitchFamily="18" charset="0"/>
              </a:rPr>
              <a:t>We can’t do this at our school!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latin typeface="Baskerville Old Face" pitchFamily="18" charset="0"/>
              </a:rPr>
              <a:t>Students must grab food and leave!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latin typeface="Baskerville Old Face" pitchFamily="18" charset="0"/>
              </a:rPr>
              <a:t>Why do we have to feed college students?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latin typeface="Baskerville Old Face" pitchFamily="18" charset="0"/>
              </a:rPr>
              <a:t>Who pays the bill?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latin typeface="Baskerville Old Face" pitchFamily="18" charset="0"/>
              </a:rPr>
              <a:t>I can’t add another thing to my plate!</a:t>
            </a:r>
          </a:p>
        </p:txBody>
      </p:sp>
    </p:spTree>
    <p:extLst>
      <p:ext uri="{BB962C8B-B14F-4D97-AF65-F5344CB8AC3E}">
        <p14:creationId xmlns:p14="http://schemas.microsoft.com/office/powerpoint/2010/main" val="110427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learn about the PASS program at Fresno City College </a:t>
            </a:r>
          </a:p>
          <a:p>
            <a:endParaRPr lang="en-US" dirty="0" smtClean="0"/>
          </a:p>
          <a:p>
            <a:r>
              <a:rPr lang="en-US" dirty="0" smtClean="0"/>
              <a:t>To understand how equity and culture can be uplifted in student services programs, such as SI and tutoring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realize a possibility for change on your campus</a:t>
            </a:r>
            <a:endParaRPr lang="en-US" sz="1050" dirty="0" smtClean="0"/>
          </a:p>
        </p:txBody>
      </p:sp>
    </p:spTree>
    <p:extLst>
      <p:ext uri="{BB962C8B-B14F-4D97-AF65-F5344CB8AC3E}">
        <p14:creationId xmlns:p14="http://schemas.microsoft.com/office/powerpoint/2010/main" val="201409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me explain…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We can’t do this at our school! The WAY HAS BEEN PAVED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You CAN do this</a:t>
            </a:r>
            <a:r>
              <a:rPr lang="en-US" dirty="0">
                <a:latin typeface="Baskerville Old Face" pitchFamily="18" charset="0"/>
              </a:rPr>
              <a:t>! </a:t>
            </a:r>
            <a:r>
              <a:rPr lang="en-US" dirty="0" smtClean="0">
                <a:latin typeface="Baskerville Old Face" pitchFamily="18" charset="0"/>
              </a:rPr>
              <a:t>The Brain </a:t>
            </a:r>
            <a:r>
              <a:rPr lang="en-US" dirty="0">
                <a:latin typeface="Baskerville Old Face" pitchFamily="18" charset="0"/>
              </a:rPr>
              <a:t>Food Project ™ </a:t>
            </a:r>
            <a:r>
              <a:rPr lang="en-US" dirty="0" smtClean="0">
                <a:latin typeface="Baskerville Old Face" pitchFamily="18" charset="0"/>
              </a:rPr>
              <a:t>has an online certification process with a complete handbook! Learn the steps to begin this on your campus by connecting with me after the presentation.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With the proper professional development, YOU CAN successfully implement these equity building programs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Data already exist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Students must grab food and leave!</a:t>
            </a:r>
          </a:p>
          <a:p>
            <a:pPr lvl="2"/>
            <a:r>
              <a:rPr lang="en-US" dirty="0">
                <a:latin typeface="Baskerville Old Face" pitchFamily="18" charset="0"/>
              </a:rPr>
              <a:t>Student sessions last </a:t>
            </a:r>
            <a:r>
              <a:rPr lang="en-US" dirty="0" smtClean="0">
                <a:latin typeface="Baskerville Old Face" pitchFamily="18" charset="0"/>
              </a:rPr>
              <a:t>well-over 1 </a:t>
            </a:r>
            <a:r>
              <a:rPr lang="en-US" dirty="0">
                <a:latin typeface="Baskerville Old Face" pitchFamily="18" charset="0"/>
              </a:rPr>
              <a:t>hour on </a:t>
            </a:r>
            <a:r>
              <a:rPr lang="en-US" dirty="0" smtClean="0">
                <a:latin typeface="Baskerville Old Face" pitchFamily="18" charset="0"/>
              </a:rPr>
              <a:t>average (voluntary visits)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They break bread and learn</a:t>
            </a:r>
            <a:endParaRPr lang="en-US" dirty="0"/>
          </a:p>
          <a:p>
            <a:pPr lvl="2"/>
            <a:r>
              <a:rPr lang="en-US" dirty="0">
                <a:latin typeface="Baskerville Old Face" pitchFamily="18" charset="0"/>
              </a:rPr>
              <a:t>One hour a week of tutoring over the course of a semester </a:t>
            </a:r>
            <a:r>
              <a:rPr lang="en-US" dirty="0" smtClean="0">
                <a:latin typeface="Baskerville Old Face" pitchFamily="18" charset="0"/>
              </a:rPr>
              <a:t>can improve </a:t>
            </a:r>
            <a:r>
              <a:rPr lang="en-US" dirty="0">
                <a:latin typeface="Baskerville Old Face" pitchFamily="18" charset="0"/>
              </a:rPr>
              <a:t>outcomes by one letter grade (Munley et al., 2010</a:t>
            </a:r>
            <a:r>
              <a:rPr lang="en-US" dirty="0" smtClean="0">
                <a:latin typeface="Baskerville Old Face" pitchFamily="18" charset="0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Why do we have to feed college students?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Believe it or not, many administrators have asked me this question.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The answer: students are hungry, and food creates community, which results in SI/tutoring attendance and increased outcomes. WE HAVE DATA TO PROVE IT!</a:t>
            </a:r>
          </a:p>
        </p:txBody>
      </p:sp>
    </p:spTree>
    <p:extLst>
      <p:ext uri="{BB962C8B-B14F-4D97-AF65-F5344CB8AC3E}">
        <p14:creationId xmlns:p14="http://schemas.microsoft.com/office/powerpoint/2010/main" val="39365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me explain…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 startAt="4"/>
            </a:pPr>
            <a:r>
              <a:rPr lang="en-US" dirty="0" smtClean="0">
                <a:latin typeface="Baskerville Old Face" pitchFamily="18" charset="0"/>
              </a:rPr>
              <a:t>Who pays the bill? (you won’t have to do what I did!)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Step One: The community (community food bank donations)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Step Two: The school/general funds &amp; foundations (there are monies allocated for food costs for meetings; these funds can be used for Brain Food in SI programs)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Step Three: Grants (writing for mini-grants or requesting funds from grants (action plans) already awarded to your institution, such as Student Equity Grant and Basic Skills Grant; many grants allow the purchase of food for students with food safety guidelines)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And more (creative ideas including fundraisers)</a:t>
            </a:r>
          </a:p>
          <a:p>
            <a:pPr lvl="2"/>
            <a:r>
              <a:rPr lang="en-US" dirty="0">
                <a:latin typeface="Baskerville Old Face" pitchFamily="18" charset="0"/>
              </a:rPr>
              <a:t>TIPS</a:t>
            </a:r>
          </a:p>
          <a:p>
            <a:pPr lvl="3"/>
            <a:r>
              <a:rPr lang="en-US" dirty="0" smtClean="0">
                <a:latin typeface="Baskerville Old Face" pitchFamily="18" charset="0"/>
              </a:rPr>
              <a:t>Connect </a:t>
            </a:r>
            <a:r>
              <a:rPr lang="en-US" dirty="0">
                <a:latin typeface="Baskerville Old Face" pitchFamily="18" charset="0"/>
              </a:rPr>
              <a:t>with your cafeteria to find out about accessing a </a:t>
            </a:r>
            <a:r>
              <a:rPr lang="en-US" dirty="0" smtClean="0">
                <a:latin typeface="Baskerville Old Face" pitchFamily="18" charset="0"/>
              </a:rPr>
              <a:t>storage space </a:t>
            </a:r>
            <a:r>
              <a:rPr lang="en-US" dirty="0">
                <a:latin typeface="Baskerville Old Face" pitchFamily="18" charset="0"/>
              </a:rPr>
              <a:t>for food.</a:t>
            </a:r>
          </a:p>
          <a:p>
            <a:pPr lvl="3"/>
            <a:r>
              <a:rPr lang="en-US" dirty="0" smtClean="0">
                <a:latin typeface="Baskerville Old Face" pitchFamily="18" charset="0"/>
              </a:rPr>
              <a:t>Obtain </a:t>
            </a:r>
            <a:r>
              <a:rPr lang="en-US" dirty="0">
                <a:latin typeface="Baskerville Old Face" pitchFamily="18" charset="0"/>
              </a:rPr>
              <a:t>a </a:t>
            </a:r>
            <a:r>
              <a:rPr lang="en-US" dirty="0" smtClean="0">
                <a:latin typeface="Baskerville Old Face" pitchFamily="18" charset="0"/>
              </a:rPr>
              <a:t>refrigerator </a:t>
            </a:r>
            <a:r>
              <a:rPr lang="en-US" dirty="0">
                <a:latin typeface="Baskerville Old Face" pitchFamily="18" charset="0"/>
              </a:rPr>
              <a:t>for use in the </a:t>
            </a:r>
            <a:r>
              <a:rPr lang="en-US" dirty="0" smtClean="0">
                <a:latin typeface="Baskerville Old Face" pitchFamily="18" charset="0"/>
              </a:rPr>
              <a:t>office/center</a:t>
            </a:r>
            <a:endParaRPr lang="en-US" dirty="0">
              <a:latin typeface="Baskerville Old Face" pitchFamily="18" charset="0"/>
            </a:endParaRPr>
          </a:p>
          <a:p>
            <a:pPr lvl="3"/>
            <a:endParaRPr lang="en-US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4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me explain…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en-US" dirty="0" smtClean="0">
              <a:latin typeface="Baskerville Old Face" pitchFamily="18" charset="0"/>
            </a:endParaRPr>
          </a:p>
          <a:p>
            <a:pPr>
              <a:buFont typeface="+mj-lt"/>
              <a:buAutoNum type="arabicPeriod" startAt="5"/>
            </a:pPr>
            <a:r>
              <a:rPr lang="en-US" dirty="0" smtClean="0">
                <a:latin typeface="Baskerville Old Face" pitchFamily="18" charset="0"/>
              </a:rPr>
              <a:t>I can’t add another thing to my plate!</a:t>
            </a:r>
          </a:p>
          <a:p>
            <a:pPr lvl="2"/>
            <a:r>
              <a:rPr lang="en-US" dirty="0">
                <a:latin typeface="Baskerville Old Face" pitchFamily="18" charset="0"/>
              </a:rPr>
              <a:t>The Brain Food Project ™</a:t>
            </a:r>
            <a:r>
              <a:rPr lang="en-US" dirty="0" smtClean="0">
                <a:latin typeface="Baskerville Old Face" pitchFamily="18" charset="0"/>
              </a:rPr>
              <a:t> is a labor of love (there’s no way around it)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Anything great requires work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Institutions often seek to REFORM education to improve outcomes; </a:t>
            </a:r>
          </a:p>
          <a:p>
            <a:pPr lvl="3"/>
            <a:r>
              <a:rPr lang="en-US" dirty="0" smtClean="0">
                <a:latin typeface="Baskerville Old Face" pitchFamily="18" charset="0"/>
              </a:rPr>
              <a:t>this implementation seeks to </a:t>
            </a:r>
            <a:r>
              <a:rPr lang="en-US" b="1" dirty="0" smtClean="0">
                <a:latin typeface="Baskerville Old Face" pitchFamily="18" charset="0"/>
              </a:rPr>
              <a:t>ENCOURAGE </a:t>
            </a:r>
            <a:r>
              <a:rPr lang="en-US" dirty="0" smtClean="0">
                <a:latin typeface="Baskerville Old Face" pitchFamily="18" charset="0"/>
              </a:rPr>
              <a:t>students by meeting their needs as human beings to improve outcomes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Doing good, feels good, gets good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Once coordinators and leaders are trained/certified, the workload is shared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Boosts morale and creates a new marketing platform for SI/tutoring (Equity Redesign)</a:t>
            </a:r>
          </a:p>
          <a:p>
            <a:pPr lvl="2"/>
            <a:r>
              <a:rPr lang="en-US" dirty="0" smtClean="0">
                <a:latin typeface="Baskerville Old Face" pitchFamily="18" charset="0"/>
              </a:rPr>
              <a:t>Priceless shift in campus culture!</a:t>
            </a:r>
          </a:p>
        </p:txBody>
      </p:sp>
    </p:spTree>
    <p:extLst>
      <p:ext uri="{BB962C8B-B14F-4D97-AF65-F5344CB8AC3E}">
        <p14:creationId xmlns:p14="http://schemas.microsoft.com/office/powerpoint/2010/main" val="315812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Students Actually Visit the PASS Center due to the </a:t>
            </a:r>
            <a:r>
              <a:rPr lang="en-US" dirty="0"/>
              <a:t>“Brain Food </a:t>
            </a:r>
            <a:r>
              <a:rPr lang="en-US" dirty="0" smtClean="0"/>
              <a:t>Project™”?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9947"/>
            <a:ext cx="8596668" cy="431141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YES!!!</a:t>
            </a:r>
          </a:p>
          <a:p>
            <a:r>
              <a:rPr lang="en-US" dirty="0" smtClean="0"/>
              <a:t>Attendance </a:t>
            </a:r>
            <a:r>
              <a:rPr lang="en-US" b="1" dirty="0" smtClean="0"/>
              <a:t>without</a:t>
            </a:r>
            <a:r>
              <a:rPr lang="en-US" dirty="0" smtClean="0"/>
              <a:t> Brain Food: 26% (FA14) of students connected to PASS attended PASS</a:t>
            </a:r>
          </a:p>
          <a:p>
            <a:r>
              <a:rPr lang="en-US" dirty="0" smtClean="0"/>
              <a:t>Attendance </a:t>
            </a:r>
            <a:r>
              <a:rPr lang="en-US" b="1" dirty="0" smtClean="0"/>
              <a:t>with</a:t>
            </a:r>
            <a:r>
              <a:rPr lang="en-US" dirty="0" smtClean="0"/>
              <a:t> Brain Food: 85% (FA15) of students connected to PASS attended PASS</a:t>
            </a:r>
          </a:p>
          <a:p>
            <a:r>
              <a:rPr lang="en-US" dirty="0" smtClean="0"/>
              <a:t>Before the redesign: 265 unique students served</a:t>
            </a:r>
          </a:p>
          <a:p>
            <a:r>
              <a:rPr lang="en-US" dirty="0" smtClean="0"/>
              <a:t>Currently, </a:t>
            </a:r>
            <a:r>
              <a:rPr lang="en-US" dirty="0" smtClean="0"/>
              <a:t>1375 </a:t>
            </a:r>
            <a:r>
              <a:rPr lang="en-US" dirty="0" smtClean="0"/>
              <a:t>unique students served (we are only half way through!) </a:t>
            </a:r>
          </a:p>
          <a:p>
            <a:r>
              <a:rPr lang="en-US" dirty="0" smtClean="0"/>
              <a:t>PASS grew astronomically</a:t>
            </a:r>
            <a:r>
              <a:rPr lang="en-US" dirty="0"/>
              <a:t> </a:t>
            </a:r>
            <a:r>
              <a:rPr lang="en-US" dirty="0" smtClean="0"/>
              <a:t>with the Brain Food redesign</a:t>
            </a:r>
          </a:p>
          <a:p>
            <a:pPr lvl="1"/>
            <a:r>
              <a:rPr lang="en-US" dirty="0" smtClean="0"/>
              <a:t>We have served over </a:t>
            </a:r>
            <a:r>
              <a:rPr lang="en-US" dirty="0" smtClean="0"/>
              <a:t>1375 </a:t>
            </a:r>
            <a:r>
              <a:rPr lang="en-US" dirty="0" smtClean="0"/>
              <a:t>unduplicated students with over </a:t>
            </a:r>
            <a:r>
              <a:rPr lang="en-US" dirty="0" smtClean="0"/>
              <a:t>10,000 </a:t>
            </a:r>
            <a:r>
              <a:rPr lang="en-US" dirty="0" smtClean="0"/>
              <a:t>contact </a:t>
            </a:r>
            <a:r>
              <a:rPr lang="en-US" dirty="0" smtClean="0"/>
              <a:t>hours &amp; 10,000 visits </a:t>
            </a:r>
            <a:r>
              <a:rPr lang="en-US" dirty="0" smtClean="0"/>
              <a:t>this semester</a:t>
            </a:r>
            <a:r>
              <a:rPr lang="en-US" dirty="0" smtClean="0"/>
              <a:t>! (half way through!)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16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94270"/>
            <a:ext cx="8596668" cy="16663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Students Actually Visit the PASS Center due to the </a:t>
            </a:r>
            <a:r>
              <a:rPr lang="en-US" dirty="0"/>
              <a:t>“Brain Food </a:t>
            </a:r>
            <a:r>
              <a:rPr lang="en-US" dirty="0" smtClean="0"/>
              <a:t>Project™”?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of my recent true experiment demonstrated that students who had access to SI/tutoring with food attended SI/tutoring significantly more than students who only had access to </a:t>
            </a:r>
            <a:r>
              <a:rPr lang="en-US" dirty="0"/>
              <a:t>S</a:t>
            </a:r>
            <a:r>
              <a:rPr lang="en-US" dirty="0" smtClean="0"/>
              <a:t>I/tutoring without food.</a:t>
            </a:r>
          </a:p>
        </p:txBody>
      </p:sp>
    </p:spTree>
    <p:extLst>
      <p:ext uri="{BB962C8B-B14F-4D97-AF65-F5344CB8AC3E}">
        <p14:creationId xmlns:p14="http://schemas.microsoft.com/office/powerpoint/2010/main" val="14640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Numbers: Student Outcomes (Success/Completion, GPAs, and Retention; equity gaps improved)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students perform better than non-PASS students (students who have access to PASS but do not attend)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Disaggregated data to show improvement for disproportionately impacted student groups and all levels of English and ESL</a:t>
            </a:r>
          </a:p>
        </p:txBody>
      </p:sp>
    </p:spTree>
    <p:extLst>
      <p:ext uri="{BB962C8B-B14F-4D97-AF65-F5344CB8AC3E}">
        <p14:creationId xmlns:p14="http://schemas.microsoft.com/office/powerpoint/2010/main" val="304355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335" y="-243344"/>
            <a:ext cx="4781320" cy="7101344"/>
          </a:xfrm>
        </p:spPr>
      </p:pic>
    </p:spTree>
    <p:extLst>
      <p:ext uri="{BB962C8B-B14F-4D97-AF65-F5344CB8AC3E}">
        <p14:creationId xmlns:p14="http://schemas.microsoft.com/office/powerpoint/2010/main" val="27454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257" y="-1"/>
            <a:ext cx="4799019" cy="709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7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0606" y="1324023"/>
            <a:ext cx="6096000" cy="47772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Income: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Income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82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Non-PASS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Income 63%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highlights by gender: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 African American Males 90%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Non-PASS African American Males 36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 African American Females 83%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Non-PASS African American Females 45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 Hispanic Males 84%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 PASS Hispanic Males 56%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510746"/>
            <a:ext cx="493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SUCCESS RATES BY STUDENT GROUPS/GENDER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2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0606" y="1324023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By group </a:t>
            </a:r>
            <a:r>
              <a:rPr lang="en-US" b="1" dirty="0" smtClean="0"/>
              <a:t>not disaggregating </a:t>
            </a:r>
            <a:r>
              <a:rPr lang="en-US" b="1" dirty="0"/>
              <a:t>for gender</a:t>
            </a:r>
            <a:r>
              <a:rPr lang="en-US" b="1" dirty="0" smtClean="0"/>
              <a:t>: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PASS African American students 82%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Non-PASS African American students 38</a:t>
            </a:r>
            <a:r>
              <a:rPr lang="en-US" dirty="0" smtClean="0"/>
              <a:t>%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PASS Asian students 80%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Non-PASS Asian students 55%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PASS </a:t>
            </a:r>
            <a:r>
              <a:rPr lang="en-US" dirty="0"/>
              <a:t>Hispanic students </a:t>
            </a:r>
            <a:r>
              <a:rPr lang="en-US" dirty="0" smtClean="0"/>
              <a:t>64%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Non-PASS Hispanic </a:t>
            </a:r>
            <a:r>
              <a:rPr lang="en-US" dirty="0"/>
              <a:t>students 41</a:t>
            </a:r>
            <a:r>
              <a:rPr lang="en-US" dirty="0" smtClean="0"/>
              <a:t>%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PASS White/non-Hispanic 77%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Non-PASS White/non-Hispanic 62%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2800" y="510746"/>
            <a:ext cx="5373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SUCCESS RATES BY STUDENT GROUPS/ NO GENDER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7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3611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What is PASS? ONE STOP SHOP FOR ENGLISH/ESL Tutoring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1623"/>
            <a:ext cx="8596668" cy="4599740"/>
          </a:xfrm>
        </p:spPr>
        <p:txBody>
          <a:bodyPr>
            <a:normAutofit/>
          </a:bodyPr>
          <a:lstStyle/>
          <a:p>
            <a:r>
              <a:rPr lang="en-US" dirty="0" smtClean="0"/>
              <a:t>Logistically, PASS is:</a:t>
            </a:r>
          </a:p>
          <a:p>
            <a:r>
              <a:rPr lang="en-US" dirty="0" smtClean="0"/>
              <a:t>Peer Assisted Study Sessions (P.A.S.S.) at Fresno City College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upplemental instruction adaptation and tutoring for English, ESL, linguistics, and literature</a:t>
            </a:r>
            <a:r>
              <a:rPr lang="en-US" dirty="0"/>
              <a:t> </a:t>
            </a:r>
            <a:r>
              <a:rPr lang="en-US" dirty="0" smtClean="0"/>
              <a:t>classes– I call it a SIT program/center:</a:t>
            </a:r>
          </a:p>
          <a:p>
            <a:pPr lvl="2"/>
            <a:r>
              <a:rPr lang="en-US" dirty="0" smtClean="0"/>
              <a:t>Embedded element/option</a:t>
            </a:r>
          </a:p>
          <a:p>
            <a:pPr lvl="2"/>
            <a:r>
              <a:rPr lang="en-US" dirty="0" smtClean="0"/>
              <a:t>Provide drop in one-on-one sessions</a:t>
            </a:r>
          </a:p>
          <a:p>
            <a:pPr lvl="2"/>
            <a:r>
              <a:rPr lang="en-US" dirty="0" smtClean="0"/>
              <a:t>Scheduled group sessions</a:t>
            </a:r>
          </a:p>
          <a:p>
            <a:pPr lvl="2"/>
            <a:r>
              <a:rPr lang="en-US" dirty="0" smtClean="0"/>
              <a:t>24/7 online sessions (group and one-on-one)</a:t>
            </a:r>
          </a:p>
          <a:p>
            <a:pPr lvl="2"/>
            <a:r>
              <a:rPr lang="en-US" dirty="0" smtClean="0"/>
              <a:t>Workshops</a:t>
            </a:r>
          </a:p>
          <a:p>
            <a:pPr lvl="2"/>
            <a:r>
              <a:rPr lang="en-US" dirty="0" smtClean="0"/>
              <a:t>English placement test prep workshops</a:t>
            </a:r>
          </a:p>
          <a:p>
            <a:pPr marL="914400" lvl="2" indent="0">
              <a:buNone/>
            </a:pPr>
            <a:r>
              <a:rPr lang="en-US" dirty="0" smtClean="0"/>
              <a:t>*CENTER/LAB MODEL </a:t>
            </a:r>
          </a:p>
          <a:p>
            <a:pPr marL="457200" lvl="1" indent="0">
              <a:buNone/>
            </a:pPr>
            <a:endParaRPr lang="en-US" sz="1050" dirty="0" smtClean="0"/>
          </a:p>
        </p:txBody>
      </p:sp>
    </p:spTree>
    <p:extLst>
      <p:ext uri="{BB962C8B-B14F-4D97-AF65-F5344CB8AC3E}">
        <p14:creationId xmlns:p14="http://schemas.microsoft.com/office/powerpoint/2010/main" val="91819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56344922"/>
              </p:ext>
            </p:extLst>
          </p:nvPr>
        </p:nvGraphicFramePr>
        <p:xfrm>
          <a:off x="749148" y="907457"/>
          <a:ext cx="7943160" cy="4744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96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Qualifying the </a:t>
            </a:r>
            <a:r>
              <a:rPr lang="en-US" dirty="0"/>
              <a:t>“Brain Food </a:t>
            </a:r>
            <a:r>
              <a:rPr lang="en-US" dirty="0" smtClean="0"/>
              <a:t>Project™” Impact within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Significant Survey Findings (N= 300 roughly for survey responses):</a:t>
            </a:r>
            <a:endParaRPr lang="en-US" dirty="0"/>
          </a:p>
          <a:p>
            <a:pPr lvl="1"/>
            <a:r>
              <a:rPr lang="en-US" dirty="0"/>
              <a:t>About </a:t>
            </a:r>
            <a:r>
              <a:rPr lang="en-US" dirty="0" smtClean="0"/>
              <a:t>50</a:t>
            </a:r>
            <a:r>
              <a:rPr lang="en-US" dirty="0"/>
              <a:t>% of students visited PASS 4 or more times a week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majority </a:t>
            </a:r>
            <a:r>
              <a:rPr lang="en-US" dirty="0" smtClean="0"/>
              <a:t>(71</a:t>
            </a:r>
            <a:r>
              <a:rPr lang="en-US" dirty="0"/>
              <a:t>%) of students believed their grade improved because of </a:t>
            </a:r>
            <a:r>
              <a:rPr lang="en-US" dirty="0" smtClean="0"/>
              <a:t>PASS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A majority (96%) of students plan to attend PASS </a:t>
            </a:r>
            <a:r>
              <a:rPr lang="en-US" dirty="0" smtClean="0"/>
              <a:t>again the following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Qualifying the </a:t>
            </a:r>
            <a:r>
              <a:rPr lang="en-US" dirty="0"/>
              <a:t>“Brain Food </a:t>
            </a:r>
            <a:r>
              <a:rPr lang="en-US" dirty="0" smtClean="0"/>
              <a:t>Project™” Impact in PASS </a:t>
            </a:r>
            <a:r>
              <a:rPr lang="en-US" i="1" dirty="0" smtClean="0"/>
              <a:t>in their own words…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Emerged theme from recent FOCUS GROUP: </a:t>
            </a:r>
            <a:r>
              <a:rPr lang="en-US" b="1" dirty="0"/>
              <a:t>Authentic care for students through Brain Food </a:t>
            </a:r>
            <a:r>
              <a:rPr lang="en-US" b="1" dirty="0" smtClean="0"/>
              <a:t>decreases </a:t>
            </a:r>
            <a:r>
              <a:rPr lang="en-US" b="1" dirty="0"/>
              <a:t>stigma for help-seeking behaviors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Student quotes:</a:t>
            </a:r>
          </a:p>
          <a:p>
            <a:r>
              <a:rPr lang="en-US" i="1" dirty="0" smtClean="0"/>
              <a:t> “It was easier for me to let the leader read my paper because I didn’t feel as nervous; I felt like you guys cared because there is food. It’s more social, and I’m writing better.” Special Program Student/Cohort learner</a:t>
            </a:r>
          </a:p>
          <a:p>
            <a:r>
              <a:rPr lang="en-US" i="1" dirty="0" smtClean="0"/>
              <a:t>“When I come to school, I can’t think… too hungry. If I leave for Taco Bell, I won’t come back to this, and I don’t have enough cash for the cafeteria. I can eat Brain Food with my leader here. It feels normal, like we’re special.” PASS student</a:t>
            </a:r>
          </a:p>
          <a:p>
            <a:r>
              <a:rPr lang="en-US" i="1" dirty="0" smtClean="0"/>
              <a:t>“Without Brain Food and PASS, I wouldn’t be graduating this year.” Graduate</a:t>
            </a:r>
          </a:p>
          <a:p>
            <a:r>
              <a:rPr lang="en-US" i="1" dirty="0" smtClean="0"/>
              <a:t>“I never came to PASS before the food because I didn’t think I needed help, </a:t>
            </a:r>
            <a:r>
              <a:rPr lang="en-US" i="1" dirty="0" err="1" smtClean="0"/>
              <a:t>ya</a:t>
            </a:r>
            <a:r>
              <a:rPr lang="en-US" i="1" dirty="0" smtClean="0"/>
              <a:t> know. I came for the food but stayed because I like it here.” Freshman student</a:t>
            </a:r>
          </a:p>
          <a:p>
            <a:r>
              <a:rPr lang="en-US" i="1" dirty="0" smtClean="0"/>
              <a:t>“I feel embarrassed because I’m hungry a lot; around here, everyone is hungry and everyone eats the food. It’s not like it’s just me. We are a family in here.”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8181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7456"/>
            <a:ext cx="8596668" cy="11677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anose="02020602080505020303" pitchFamily="18" charset="0"/>
              </a:rPr>
              <a:t>Here’s What Students Think! </a:t>
            </a:r>
            <a:br>
              <a:rPr lang="en-US" dirty="0" smtClean="0">
                <a:latin typeface="Baskerville Old Face" panose="02020602080505020303" pitchFamily="18" charset="0"/>
              </a:rPr>
            </a:br>
            <a:r>
              <a:rPr lang="en-US" dirty="0" smtClean="0">
                <a:latin typeface="Baskerville Old Face" panose="02020602080505020303" pitchFamily="18" charset="0"/>
              </a:rPr>
              <a:t>It’s All About Community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149" r="-4149"/>
          <a:stretch/>
        </p:blipFill>
        <p:spPr>
          <a:xfrm>
            <a:off x="363557" y="1253144"/>
            <a:ext cx="9435911" cy="478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69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Awards and Publications for </a:t>
            </a:r>
            <a:r>
              <a:rPr lang="en-US" dirty="0"/>
              <a:t>“Brain Food Project™</a:t>
            </a:r>
            <a:r>
              <a:rPr lang="en-US" dirty="0" smtClean="0"/>
              <a:t>” for Student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2016 Golden Award, Georgia Southern University</a:t>
            </a:r>
          </a:p>
          <a:p>
            <a:r>
              <a:rPr lang="en-US" dirty="0" smtClean="0"/>
              <a:t>2016 </a:t>
            </a:r>
            <a:r>
              <a:rPr lang="en-US" dirty="0" err="1" smtClean="0"/>
              <a:t>Stanback</a:t>
            </a:r>
            <a:r>
              <a:rPr lang="en-US" dirty="0" smtClean="0"/>
              <a:t>-Stroud Diversity Award, Academic Senate for California Community Colleges (ASCCC)</a:t>
            </a:r>
          </a:p>
          <a:p>
            <a:r>
              <a:rPr lang="en-US" dirty="0" smtClean="0"/>
              <a:t>2016 NCWCA Spotlight Center by the Northern California Writing Centers Association (NCWCA): “</a:t>
            </a:r>
            <a:r>
              <a:rPr lang="en-US" b="1" dirty="0" smtClean="0"/>
              <a:t>Brain </a:t>
            </a:r>
            <a:r>
              <a:rPr lang="en-US" b="1" dirty="0"/>
              <a:t>Food: Breaking Bread during Writing Tutoring Sessions to Increase Engagement, Reduce Food Insecurity, and Improve </a:t>
            </a:r>
            <a:r>
              <a:rPr lang="en-US" b="1" dirty="0" smtClean="0"/>
              <a:t>Outcomes”</a:t>
            </a:r>
          </a:p>
          <a:p>
            <a:r>
              <a:rPr lang="en-US" b="1" dirty="0" smtClean="0"/>
              <a:t>2016 forthcoming fall article publication in the </a:t>
            </a:r>
            <a:r>
              <a:rPr lang="en-US" b="1" i="1" dirty="0" smtClean="0"/>
              <a:t>Journal of Student Success in Writing (JSSW)</a:t>
            </a:r>
            <a:r>
              <a:rPr lang="en-US" b="1" dirty="0" smtClean="0"/>
              <a:t> “</a:t>
            </a:r>
            <a:r>
              <a:rPr lang="en-US" b="1" dirty="0"/>
              <a:t>The Brain Food </a:t>
            </a:r>
            <a:r>
              <a:rPr lang="en-US" b="1" dirty="0" smtClean="0"/>
              <a:t>Project™: </a:t>
            </a:r>
            <a:r>
              <a:rPr lang="en-US" b="1" dirty="0"/>
              <a:t>Providing Food to Reduce Food Insecurity and Increase Attendance and Success in an English and ESL Tutoring </a:t>
            </a:r>
            <a:r>
              <a:rPr lang="en-US" b="1" dirty="0" smtClean="0"/>
              <a:t>Center</a:t>
            </a:r>
            <a:r>
              <a:rPr lang="en-US" dirty="0" smtClean="0"/>
              <a:t>”</a:t>
            </a:r>
          </a:p>
          <a:p>
            <a:r>
              <a:rPr lang="en-US" i="1" dirty="0" smtClean="0"/>
              <a:t>PASS LEADER &amp; STUDENT MORALE AND OWNERSHIP HAS BEEN GREATLY SUPPORTED BY THIS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8247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Become a Certified Brain </a:t>
            </a:r>
            <a:r>
              <a:rPr lang="en-US" dirty="0"/>
              <a:t>Food </a:t>
            </a:r>
            <a:r>
              <a:rPr lang="en-US" dirty="0" smtClean="0"/>
              <a:t>Project™ Institution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</a:t>
            </a:r>
            <a:r>
              <a:rPr lang="en-US" b="1" dirty="0" smtClean="0"/>
              <a:t>brainfoodproject.org </a:t>
            </a:r>
            <a:r>
              <a:rPr lang="en-US" dirty="0" smtClean="0"/>
              <a:t>for information about certification, professional development, literature, data, research, and much more!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Your challenge is to step up to the challenge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Contact </a:t>
            </a:r>
            <a:r>
              <a:rPr lang="en-US" dirty="0" smtClean="0">
                <a:hlinkClick r:id="rId2"/>
              </a:rPr>
              <a:t>Jennifer.dorian@fresnocitycollege.edu</a:t>
            </a:r>
            <a:r>
              <a:rPr lang="en-US" dirty="0" smtClean="0"/>
              <a:t> or </a:t>
            </a:r>
            <a:r>
              <a:rPr lang="en-US" dirty="0" smtClean="0">
                <a:hlinkClick r:id="rId3"/>
              </a:rPr>
              <a:t>brain.food@comebackcommunity.com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434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QUESTIONS???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3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3611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What is PASS? ONE STOP SHOP FOR ENGLISH/ESL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1623"/>
            <a:ext cx="8596668" cy="4599740"/>
          </a:xfrm>
        </p:spPr>
        <p:txBody>
          <a:bodyPr>
            <a:normAutofit/>
          </a:bodyPr>
          <a:lstStyle/>
          <a:p>
            <a:r>
              <a:rPr lang="en-US" dirty="0" smtClean="0"/>
              <a:t>Logistically, PASS is:</a:t>
            </a:r>
          </a:p>
          <a:p>
            <a:r>
              <a:rPr lang="en-US" dirty="0" smtClean="0"/>
              <a:t>CENTER MODEL/LAB APPROACH</a:t>
            </a:r>
          </a:p>
          <a:p>
            <a:r>
              <a:rPr lang="en-US" dirty="0" smtClean="0"/>
              <a:t>TWO LOCATIONS</a:t>
            </a:r>
          </a:p>
          <a:p>
            <a:r>
              <a:rPr lang="en-US" dirty="0" smtClean="0"/>
              <a:t>ONE TRADITIONAL LAB (computer lab set-up)</a:t>
            </a:r>
          </a:p>
          <a:p>
            <a:r>
              <a:rPr lang="en-US" dirty="0" smtClean="0"/>
              <a:t>ONE COLLABORATIVE LEARNING LAB (large tables, laptops)</a:t>
            </a:r>
          </a:p>
          <a:p>
            <a:pPr marL="457200" lvl="1" indent="0">
              <a:buNone/>
            </a:pPr>
            <a:endParaRPr lang="en-US" sz="1050" dirty="0" smtClean="0"/>
          </a:p>
        </p:txBody>
      </p:sp>
    </p:spTree>
    <p:extLst>
      <p:ext uri="{BB962C8B-B14F-4D97-AF65-F5344CB8AC3E}">
        <p14:creationId xmlns:p14="http://schemas.microsoft.com/office/powerpoint/2010/main" val="3347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Culture of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1623"/>
            <a:ext cx="8596668" cy="4599740"/>
          </a:xfrm>
        </p:spPr>
        <p:txBody>
          <a:bodyPr>
            <a:normAutofit/>
          </a:bodyPr>
          <a:lstStyle/>
          <a:p>
            <a:r>
              <a:rPr lang="en-US" dirty="0" smtClean="0"/>
              <a:t>The heart of PASS is:</a:t>
            </a:r>
          </a:p>
          <a:p>
            <a:r>
              <a:rPr lang="en-US" dirty="0" smtClean="0"/>
              <a:t>A judgement free zone to learn from and work with peers</a:t>
            </a:r>
          </a:p>
          <a:p>
            <a:r>
              <a:rPr lang="en-US" dirty="0" smtClean="0"/>
              <a:t>A safe-haven that meets basic needs of students</a:t>
            </a:r>
          </a:p>
          <a:p>
            <a:r>
              <a:rPr lang="en-US" dirty="0" smtClean="0"/>
              <a:t>Holistic Center</a:t>
            </a:r>
          </a:p>
          <a:p>
            <a:pPr lvl="1"/>
            <a:r>
              <a:rPr lang="en-US" dirty="0" smtClean="0"/>
              <a:t>Free printing</a:t>
            </a:r>
          </a:p>
          <a:p>
            <a:pPr lvl="1"/>
            <a:r>
              <a:rPr lang="en-US" dirty="0" smtClean="0"/>
              <a:t>Brain Food</a:t>
            </a:r>
          </a:p>
          <a:p>
            <a:pPr lvl="1"/>
            <a:r>
              <a:rPr lang="en-US" dirty="0" smtClean="0"/>
              <a:t>School supplies (USBs, </a:t>
            </a:r>
            <a:r>
              <a:rPr lang="en-US" dirty="0" err="1" smtClean="0"/>
              <a:t>Scantrons</a:t>
            </a:r>
            <a:r>
              <a:rPr lang="en-US" dirty="0" smtClean="0"/>
              <a:t>, blue books, pens, min-staplers, etc.)</a:t>
            </a:r>
          </a:p>
          <a:p>
            <a:pPr lvl="1"/>
            <a:r>
              <a:rPr lang="en-US" dirty="0" smtClean="0"/>
              <a:t>A place to study and receive needed academic assistance</a:t>
            </a:r>
          </a:p>
          <a:p>
            <a:pPr lvl="1"/>
            <a:r>
              <a:rPr lang="en-US" dirty="0" smtClean="0"/>
              <a:t>A place to learn about campus resources</a:t>
            </a:r>
          </a:p>
          <a:p>
            <a:pPr lvl="1"/>
            <a:r>
              <a:rPr lang="en-US" dirty="0" smtClean="0"/>
              <a:t>A place to belong</a:t>
            </a:r>
          </a:p>
        </p:txBody>
      </p:sp>
    </p:spTree>
    <p:extLst>
      <p:ext uri="{BB962C8B-B14F-4D97-AF65-F5344CB8AC3E}">
        <p14:creationId xmlns:p14="http://schemas.microsoft.com/office/powerpoint/2010/main" val="25475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PASS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8097"/>
            <a:ext cx="8596668" cy="4583265"/>
          </a:xfrm>
        </p:spPr>
        <p:txBody>
          <a:bodyPr>
            <a:normAutofit/>
          </a:bodyPr>
          <a:lstStyle/>
          <a:p>
            <a:r>
              <a:rPr lang="en-US" dirty="0" smtClean="0"/>
              <a:t>The PASS Center serves ALL English, ESL, linguistics, and literature classes/sections (developmental through transfer) and is embedded in roughly 70 classes per semester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Over 50 leaders/tutor and front-desk aides (all students)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pen six days a week and serve students online 24/7 (our leaders during open hours and professional tutors in off hours)</a:t>
            </a:r>
          </a:p>
          <a:p>
            <a:pPr lvl="3"/>
            <a:r>
              <a:rPr lang="en-US" dirty="0"/>
              <a:t>P</a:t>
            </a:r>
            <a:r>
              <a:rPr lang="en-US" dirty="0" smtClean="0"/>
              <a:t>rovide holistic service (e.g. brain food, special training)</a:t>
            </a:r>
          </a:p>
          <a:p>
            <a:pPr marL="1371600" lvl="3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PASS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8097"/>
            <a:ext cx="8596668" cy="4583265"/>
          </a:xfrm>
        </p:spPr>
        <p:txBody>
          <a:bodyPr>
            <a:normAutofit/>
          </a:bodyPr>
          <a:lstStyle/>
          <a:p>
            <a:r>
              <a:rPr lang="en-US" dirty="0" smtClean="0"/>
              <a:t>Mission: </a:t>
            </a:r>
            <a:r>
              <a:rPr lang="en-US" dirty="0"/>
              <a:t>Uplift student </a:t>
            </a:r>
            <a:r>
              <a:rPr lang="en-US" dirty="0" smtClean="0"/>
              <a:t>lives through supplemental instruction and tutoring hybrid offerings </a:t>
            </a:r>
            <a:r>
              <a:rPr lang="en-US" dirty="0"/>
              <a:t>in and out of class while recognizing and celebrating students as whole people with whole and diverse </a:t>
            </a:r>
            <a:r>
              <a:rPr lang="en-US" dirty="0" smtClean="0"/>
              <a:t>needs to support equity, academic success, and lifelong success (*term student </a:t>
            </a:r>
            <a:r>
              <a:rPr lang="en-US" dirty="0"/>
              <a:t>refers to students and student employees)</a:t>
            </a:r>
          </a:p>
          <a:p>
            <a:pPr marL="1371600" lvl="3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243" y="2676610"/>
            <a:ext cx="508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18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PASS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8097"/>
            <a:ext cx="8596668" cy="4583265"/>
          </a:xfrm>
        </p:spPr>
        <p:txBody>
          <a:bodyPr>
            <a:normAutofit/>
          </a:bodyPr>
          <a:lstStyle/>
          <a:p>
            <a:r>
              <a:rPr lang="en-US" b="1" dirty="0"/>
              <a:t>PASS students are significantly more successful than non-PASS students</a:t>
            </a:r>
          </a:p>
          <a:p>
            <a:r>
              <a:rPr lang="en-US" b="1" dirty="0"/>
              <a:t>PASS students access SI/tutoring services significantly more than average community college students</a:t>
            </a:r>
          </a:p>
          <a:p>
            <a:pPr marL="0" indent="0">
              <a:buNone/>
            </a:pPr>
            <a:r>
              <a:rPr lang="en-US" dirty="0" smtClean="0"/>
              <a:t>PASS attendance rate: 85% (based on the students who have a PASS leader)</a:t>
            </a:r>
          </a:p>
          <a:p>
            <a:pPr marL="0" indent="0">
              <a:buNone/>
            </a:pPr>
            <a:r>
              <a:rPr lang="en-US" dirty="0" smtClean="0"/>
              <a:t>Average SI attendance rate in CC: 18%</a:t>
            </a:r>
          </a:p>
          <a:p>
            <a:pPr marL="0" indent="0">
              <a:buNone/>
            </a:pPr>
            <a:r>
              <a:rPr lang="en-US" dirty="0" smtClean="0"/>
              <a:t>Average tutoring attendance rate in CC: 24%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Center for Community College Student Engagement, </a:t>
            </a:r>
            <a:r>
              <a:rPr lang="en-US" dirty="0" smtClean="0"/>
              <a:t>2012)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09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"/>
            <a:ext cx="8596668" cy="1930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Let’s Back Up to the Problem:</a:t>
            </a:r>
            <a:br>
              <a:rPr lang="en-US" dirty="0" smtClean="0"/>
            </a:br>
            <a:r>
              <a:rPr lang="en-US" dirty="0" smtClean="0"/>
              <a:t>Why did I need to redesign the program??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8097"/>
            <a:ext cx="8596668" cy="45832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620" y="1775254"/>
            <a:ext cx="762609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4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18741</TotalTime>
  <Words>2353</Words>
  <Application>Microsoft Office PowerPoint</Application>
  <PresentationFormat>Widescreen</PresentationFormat>
  <Paragraphs>250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Arial Black</vt:lpstr>
      <vt:lpstr>Baskerville Old Face</vt:lpstr>
      <vt:lpstr>Calibri</vt:lpstr>
      <vt:lpstr>Times New Roman</vt:lpstr>
      <vt:lpstr>Trebuchet MS</vt:lpstr>
      <vt:lpstr>Wingdings 3</vt:lpstr>
      <vt:lpstr>1_Office Theme</vt:lpstr>
      <vt:lpstr>Facet</vt:lpstr>
      <vt:lpstr>PASS: Brain Food Project  Pedagogy of Encouragement &amp; EAS Working Together For the Better</vt:lpstr>
      <vt:lpstr>Why are we here?</vt:lpstr>
      <vt:lpstr>What is PASS? ONE STOP SHOP FOR ENGLISH/ESL Tutoring</vt:lpstr>
      <vt:lpstr>What is PASS? ONE STOP SHOP FOR ENGLISH/ESL</vt:lpstr>
      <vt:lpstr>The Culture of PASS</vt:lpstr>
      <vt:lpstr>What Does PASS Do?</vt:lpstr>
      <vt:lpstr>What Does PASS Do?</vt:lpstr>
      <vt:lpstr>What Does PASS Do?</vt:lpstr>
      <vt:lpstr>Let’s Back Up to the Problem: Why did I need to redesign the program??</vt:lpstr>
      <vt:lpstr>So, What’s the Problem?</vt:lpstr>
      <vt:lpstr>So, What’s the Problem?</vt:lpstr>
      <vt:lpstr>Response to the Problems: “Brain Food Project™” for Equity</vt:lpstr>
      <vt:lpstr>Response to the Problems: “Brain Food Project™”</vt:lpstr>
      <vt:lpstr>Response to the Problems: Brain Food Project™ Provides School Supplies &amp; Free Printing</vt:lpstr>
      <vt:lpstr>Response to the Problems: Brain Food Project™ Provides Sense of Belonging</vt:lpstr>
      <vt:lpstr>Theoretical Foundations for Positive Reinforcement and Meeting of Needs</vt:lpstr>
      <vt:lpstr>None of this works without proper implementation: Cultural shift Programmatic Equity Redesign with the BFP</vt:lpstr>
      <vt:lpstr>How Does the Brain Food Project™ Work? How Does it Uplift Student Equity?</vt:lpstr>
      <vt:lpstr>I know what you’re thinking…</vt:lpstr>
      <vt:lpstr>Let me explain…</vt:lpstr>
      <vt:lpstr>Let me explain…</vt:lpstr>
      <vt:lpstr>Let me explain…</vt:lpstr>
      <vt:lpstr>Do Students Actually Visit the PASS Center due to the “Brain Food Project™”?</vt:lpstr>
      <vt:lpstr>Do Students Actually Visit the PASS Center due to the “Brain Food Project™”?</vt:lpstr>
      <vt:lpstr>Numbers: Student Outcomes (Success/Completion, GPAs, and Retention; equity gaps improved)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Qualifying the “Brain Food Project™” Impact within PASS</vt:lpstr>
      <vt:lpstr>Qualifying the “Brain Food Project™” Impact in PASS in their own words…</vt:lpstr>
      <vt:lpstr>Here’s What Students Think!  It’s All About Community</vt:lpstr>
      <vt:lpstr>2016 Awards and Publications for “Brain Food Project™” for Student Equity</vt:lpstr>
      <vt:lpstr>Become a Certified Brain Food Project™ Institution</vt:lpstr>
      <vt:lpstr>QUESTIONS??? </vt:lpstr>
    </vt:vector>
  </TitlesOfParts>
  <Company>Fresno City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Dorian</dc:creator>
  <cp:lastModifiedBy>Jennifer Dorian</cp:lastModifiedBy>
  <cp:revision>235</cp:revision>
  <dcterms:created xsi:type="dcterms:W3CDTF">2015-10-24T16:08:41Z</dcterms:created>
  <dcterms:modified xsi:type="dcterms:W3CDTF">2016-10-14T21:45:08Z</dcterms:modified>
</cp:coreProperties>
</file>