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1"/>
  </p:notesMasterIdLst>
  <p:handoutMasterIdLst>
    <p:handoutMasterId r:id="rId32"/>
  </p:handoutMasterIdLst>
  <p:sldIdLst>
    <p:sldId id="257" r:id="rId2"/>
    <p:sldId id="363" r:id="rId3"/>
    <p:sldId id="318" r:id="rId4"/>
    <p:sldId id="319" r:id="rId5"/>
    <p:sldId id="320" r:id="rId6"/>
    <p:sldId id="330" r:id="rId7"/>
    <p:sldId id="329" r:id="rId8"/>
    <p:sldId id="328" r:id="rId9"/>
    <p:sldId id="326" r:id="rId10"/>
    <p:sldId id="327" r:id="rId11"/>
    <p:sldId id="349" r:id="rId12"/>
    <p:sldId id="350" r:id="rId13"/>
    <p:sldId id="323" r:id="rId14"/>
    <p:sldId id="348" r:id="rId15"/>
    <p:sldId id="321" r:id="rId16"/>
    <p:sldId id="334" r:id="rId17"/>
    <p:sldId id="335" r:id="rId18"/>
    <p:sldId id="340" r:id="rId19"/>
    <p:sldId id="353" r:id="rId20"/>
    <p:sldId id="339" r:id="rId21"/>
    <p:sldId id="356" r:id="rId22"/>
    <p:sldId id="357" r:id="rId23"/>
    <p:sldId id="358" r:id="rId24"/>
    <p:sldId id="362" r:id="rId25"/>
    <p:sldId id="345" r:id="rId26"/>
    <p:sldId id="359" r:id="rId27"/>
    <p:sldId id="360" r:id="rId28"/>
    <p:sldId id="347" r:id="rId29"/>
    <p:sldId id="344" r:id="rId30"/>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e" initials="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5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97" autoAdjust="0"/>
    <p:restoredTop sz="79887" autoAdjust="0"/>
  </p:normalViewPr>
  <p:slideViewPr>
    <p:cSldViewPr>
      <p:cViewPr varScale="1">
        <p:scale>
          <a:sx n="59" d="100"/>
          <a:sy n="59" d="100"/>
        </p:scale>
        <p:origin x="1011" y="3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3078383" cy="469503"/>
          </a:xfrm>
          <a:prstGeom prst="rect">
            <a:avLst/>
          </a:prstGeom>
        </p:spPr>
        <p:txBody>
          <a:bodyPr vert="horz" lIns="92464" tIns="46232" rIns="92464" bIns="46232" rtlCol="0"/>
          <a:lstStyle>
            <a:lvl1pPr algn="l">
              <a:defRPr sz="1200"/>
            </a:lvl1pPr>
          </a:lstStyle>
          <a:p>
            <a:endParaRPr lang="en-US" dirty="0"/>
          </a:p>
        </p:txBody>
      </p:sp>
      <p:sp>
        <p:nvSpPr>
          <p:cNvPr id="3" name="Date Placeholder 2"/>
          <p:cNvSpPr>
            <a:spLocks noGrp="1"/>
          </p:cNvSpPr>
          <p:nvPr>
            <p:ph type="dt" sz="quarter" idx="1"/>
          </p:nvPr>
        </p:nvSpPr>
        <p:spPr>
          <a:xfrm>
            <a:off x="4022488" y="2"/>
            <a:ext cx="3078383" cy="469503"/>
          </a:xfrm>
          <a:prstGeom prst="rect">
            <a:avLst/>
          </a:prstGeom>
        </p:spPr>
        <p:txBody>
          <a:bodyPr vert="horz" lIns="92464" tIns="46232" rIns="92464" bIns="46232" rtlCol="0"/>
          <a:lstStyle>
            <a:lvl1pPr algn="r">
              <a:defRPr sz="1200"/>
            </a:lvl1pPr>
          </a:lstStyle>
          <a:p>
            <a:fld id="{AA7BAB2C-D86E-4980-981B-D59397FE1547}" type="datetimeFigureOut">
              <a:rPr lang="en-US" smtClean="0"/>
              <a:t>3/9/2017</a:t>
            </a:fld>
            <a:endParaRPr lang="en-US" dirty="0"/>
          </a:p>
        </p:txBody>
      </p:sp>
      <p:sp>
        <p:nvSpPr>
          <p:cNvPr id="4" name="Footer Placeholder 3"/>
          <p:cNvSpPr>
            <a:spLocks noGrp="1"/>
          </p:cNvSpPr>
          <p:nvPr>
            <p:ph type="ftr" sz="quarter" idx="2"/>
          </p:nvPr>
        </p:nvSpPr>
        <p:spPr>
          <a:xfrm>
            <a:off x="4" y="8917386"/>
            <a:ext cx="3078383" cy="469503"/>
          </a:xfrm>
          <a:prstGeom prst="rect">
            <a:avLst/>
          </a:prstGeom>
        </p:spPr>
        <p:txBody>
          <a:bodyPr vert="horz" lIns="92464" tIns="46232" rIns="92464" bIns="46232"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2488" y="8917386"/>
            <a:ext cx="3078383" cy="469503"/>
          </a:xfrm>
          <a:prstGeom prst="rect">
            <a:avLst/>
          </a:prstGeom>
        </p:spPr>
        <p:txBody>
          <a:bodyPr vert="horz" lIns="92464" tIns="46232" rIns="92464" bIns="46232" rtlCol="0" anchor="b"/>
          <a:lstStyle>
            <a:lvl1pPr algn="r">
              <a:defRPr sz="1200"/>
            </a:lvl1pPr>
          </a:lstStyle>
          <a:p>
            <a:fld id="{A33EF71A-9E20-4521-9110-0F5712997542}" type="slidenum">
              <a:rPr lang="en-US" smtClean="0"/>
              <a:t>‹#›</a:t>
            </a:fld>
            <a:endParaRPr lang="en-US" dirty="0"/>
          </a:p>
        </p:txBody>
      </p:sp>
    </p:spTree>
    <p:extLst>
      <p:ext uri="{BB962C8B-B14F-4D97-AF65-F5344CB8AC3E}">
        <p14:creationId xmlns:p14="http://schemas.microsoft.com/office/powerpoint/2010/main" val="3524263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69424"/>
          </a:xfrm>
          <a:prstGeom prst="rect">
            <a:avLst/>
          </a:prstGeom>
        </p:spPr>
        <p:txBody>
          <a:bodyPr vert="horz" lIns="94794" tIns="47397" rIns="94794" bIns="47397" rtlCol="0"/>
          <a:lstStyle>
            <a:lvl1pPr algn="l">
              <a:defRPr sz="1200"/>
            </a:lvl1pPr>
          </a:lstStyle>
          <a:p>
            <a:endParaRPr lang="en-US" dirty="0"/>
          </a:p>
        </p:txBody>
      </p:sp>
      <p:sp>
        <p:nvSpPr>
          <p:cNvPr id="3" name="Date Placeholder 2"/>
          <p:cNvSpPr>
            <a:spLocks noGrp="1"/>
          </p:cNvSpPr>
          <p:nvPr>
            <p:ph type="dt" idx="1"/>
          </p:nvPr>
        </p:nvSpPr>
        <p:spPr>
          <a:xfrm>
            <a:off x="4023094" y="1"/>
            <a:ext cx="3077739" cy="469424"/>
          </a:xfrm>
          <a:prstGeom prst="rect">
            <a:avLst/>
          </a:prstGeom>
        </p:spPr>
        <p:txBody>
          <a:bodyPr vert="horz" lIns="94794" tIns="47397" rIns="94794" bIns="47397" rtlCol="0"/>
          <a:lstStyle>
            <a:lvl1pPr algn="r">
              <a:defRPr sz="1200"/>
            </a:lvl1pPr>
          </a:lstStyle>
          <a:p>
            <a:fld id="{5A2A0DE6-9D7E-42B8-B0DD-3F5A73D6BBA0}" type="datetimeFigureOut">
              <a:rPr lang="en-US" smtClean="0"/>
              <a:t>3/9/2017</a:t>
            </a:fld>
            <a:endParaRPr lang="en-US" dirty="0"/>
          </a:p>
        </p:txBody>
      </p:sp>
      <p:sp>
        <p:nvSpPr>
          <p:cNvPr id="4" name="Slide Image Placeholder 3"/>
          <p:cNvSpPr>
            <a:spLocks noGrp="1" noRot="1" noChangeAspect="1"/>
          </p:cNvSpPr>
          <p:nvPr>
            <p:ph type="sldImg" idx="2"/>
          </p:nvPr>
        </p:nvSpPr>
        <p:spPr>
          <a:xfrm>
            <a:off x="1203325" y="703263"/>
            <a:ext cx="4695825" cy="3522662"/>
          </a:xfrm>
          <a:prstGeom prst="rect">
            <a:avLst/>
          </a:prstGeom>
          <a:noFill/>
          <a:ln w="12700">
            <a:solidFill>
              <a:prstClr val="black"/>
            </a:solidFill>
          </a:ln>
        </p:spPr>
        <p:txBody>
          <a:bodyPr vert="horz" lIns="94794" tIns="47397" rIns="94794" bIns="47397"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794" tIns="47397" rIns="94794" bIns="4739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917422"/>
            <a:ext cx="3077739" cy="469424"/>
          </a:xfrm>
          <a:prstGeom prst="rect">
            <a:avLst/>
          </a:prstGeom>
        </p:spPr>
        <p:txBody>
          <a:bodyPr vert="horz" lIns="94794" tIns="47397" rIns="94794" bIns="4739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794" tIns="47397" rIns="94794" bIns="47397" rtlCol="0" anchor="b"/>
          <a:lstStyle>
            <a:lvl1pPr algn="r">
              <a:defRPr sz="1200"/>
            </a:lvl1pPr>
          </a:lstStyle>
          <a:p>
            <a:fld id="{3D0B65F9-2CFB-4322-8E1C-CA470D294687}" type="slidenum">
              <a:rPr lang="en-US" smtClean="0"/>
              <a:t>‹#›</a:t>
            </a:fld>
            <a:endParaRPr lang="en-US" dirty="0"/>
          </a:p>
        </p:txBody>
      </p:sp>
    </p:spTree>
    <p:extLst>
      <p:ext uri="{BB962C8B-B14F-4D97-AF65-F5344CB8AC3E}">
        <p14:creationId xmlns:p14="http://schemas.microsoft.com/office/powerpoint/2010/main" val="2265947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xtranet.cccco.edu/SystemOperations/BoardofGovernors.aspx"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californiacommunitycolleges.cccco.edu/Portals/0/Executive/StudentSuccessTaskForce/SSTF_Final_Report_1-17-12_Print.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67CFAF-283C-4301-98EC-D1A839354DF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272949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10</a:t>
            </a:fld>
            <a:endParaRPr lang="en-US" dirty="0"/>
          </a:p>
        </p:txBody>
      </p:sp>
    </p:spTree>
    <p:extLst>
      <p:ext uri="{BB962C8B-B14F-4D97-AF65-F5344CB8AC3E}">
        <p14:creationId xmlns:p14="http://schemas.microsoft.com/office/powerpoint/2010/main" val="4113779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Save feature – stop</a:t>
            </a:r>
            <a:r>
              <a:rPr lang="en-US" baseline="0" dirty="0" smtClean="0"/>
              <a:t> to ask for any questions before moving on</a:t>
            </a:r>
          </a:p>
          <a:p>
            <a:r>
              <a:rPr lang="en-US" baseline="0" dirty="0" smtClean="0"/>
              <a:t>Then Do Connect, Speakers Bureau, Calendar, Learn Academy on site, show Lynda </a:t>
            </a:r>
            <a:r>
              <a:rPr lang="en-US" baseline="0" dirty="0" err="1" smtClean="0"/>
              <a:t>Skillsoft</a:t>
            </a:r>
            <a:r>
              <a:rPr lang="en-US" baseline="0" dirty="0" smtClean="0"/>
              <a:t> integration.  Then come back to Slide 16 and show metrics</a:t>
            </a:r>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11</a:t>
            </a:fld>
            <a:endParaRPr lang="en-US" dirty="0"/>
          </a:p>
        </p:txBody>
      </p:sp>
    </p:spTree>
    <p:extLst>
      <p:ext uri="{BB962C8B-B14F-4D97-AF65-F5344CB8AC3E}">
        <p14:creationId xmlns:p14="http://schemas.microsoft.com/office/powerpoint/2010/main" val="2783847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aseline="0" dirty="0" smtClean="0"/>
              <a:t>Just a quick overview of our Connect (or Forum) feature of the site. This will be re-vamped with a new design, making it more streamlined.</a:t>
            </a:r>
          </a:p>
          <a:p>
            <a:pPr defTabSz="924641">
              <a:defRPr/>
            </a:pPr>
            <a:r>
              <a:rPr lang="en-US" baseline="0" dirty="0" smtClean="0"/>
              <a:t>The forum is designed to speak with your colleagues across the system, for questions or advice. </a:t>
            </a:r>
          </a:p>
          <a:p>
            <a:endParaRPr lang="en-US" dirty="0" smtClean="0"/>
          </a:p>
          <a:p>
            <a:r>
              <a:rPr lang="en-US" dirty="0" smtClean="0"/>
              <a:t>Any questions on the Connect/forum section?</a:t>
            </a:r>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12</a:t>
            </a:fld>
            <a:endParaRPr lang="en-US" dirty="0"/>
          </a:p>
        </p:txBody>
      </p:sp>
    </p:spTree>
    <p:extLst>
      <p:ext uri="{BB962C8B-B14F-4D97-AF65-F5344CB8AC3E}">
        <p14:creationId xmlns:p14="http://schemas.microsoft.com/office/powerpoint/2010/main" val="301941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13</a:t>
            </a:fld>
            <a:endParaRPr lang="en-US" dirty="0"/>
          </a:p>
        </p:txBody>
      </p:sp>
    </p:spTree>
    <p:extLst>
      <p:ext uri="{BB962C8B-B14F-4D97-AF65-F5344CB8AC3E}">
        <p14:creationId xmlns:p14="http://schemas.microsoft.com/office/powerpoint/2010/main" val="2098024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smtClean="0"/>
              <a:t>Show on the site if you have internet</a:t>
            </a:r>
            <a:r>
              <a:rPr lang="en-US" baseline="0" dirty="0" smtClean="0"/>
              <a:t> access</a:t>
            </a:r>
            <a:endParaRPr lang="en-US" dirty="0"/>
          </a:p>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14</a:t>
            </a:fld>
            <a:endParaRPr lang="en-US" dirty="0"/>
          </a:p>
        </p:txBody>
      </p:sp>
    </p:spTree>
    <p:extLst>
      <p:ext uri="{BB962C8B-B14F-4D97-AF65-F5344CB8AC3E}">
        <p14:creationId xmlns:p14="http://schemas.microsoft.com/office/powerpoint/2010/main" val="39472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15</a:t>
            </a:fld>
            <a:endParaRPr lang="en-US" dirty="0"/>
          </a:p>
        </p:txBody>
      </p:sp>
    </p:spTree>
    <p:extLst>
      <p:ext uri="{BB962C8B-B14F-4D97-AF65-F5344CB8AC3E}">
        <p14:creationId xmlns:p14="http://schemas.microsoft.com/office/powerpoint/2010/main" val="2782182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16</a:t>
            </a:fld>
            <a:endParaRPr lang="en-US" dirty="0"/>
          </a:p>
        </p:txBody>
      </p:sp>
    </p:spTree>
    <p:extLst>
      <p:ext uri="{BB962C8B-B14F-4D97-AF65-F5344CB8AC3E}">
        <p14:creationId xmlns:p14="http://schemas.microsoft.com/office/powerpoint/2010/main" val="2597933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new metrics</a:t>
            </a:r>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17</a:t>
            </a:fld>
            <a:endParaRPr lang="en-US" dirty="0"/>
          </a:p>
        </p:txBody>
      </p:sp>
    </p:spTree>
    <p:extLst>
      <p:ext uri="{BB962C8B-B14F-4D97-AF65-F5344CB8AC3E}">
        <p14:creationId xmlns:p14="http://schemas.microsoft.com/office/powerpoint/2010/main" val="2112470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[Michelle comment here]</a:t>
            </a:r>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18</a:t>
            </a:fld>
            <a:endParaRPr lang="en-US" dirty="0"/>
          </a:p>
        </p:txBody>
      </p:sp>
    </p:spTree>
    <p:extLst>
      <p:ext uri="{BB962C8B-B14F-4D97-AF65-F5344CB8AC3E}">
        <p14:creationId xmlns:p14="http://schemas.microsoft.com/office/powerpoint/2010/main" val="3071455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[Michelle comment here]</a:t>
            </a:r>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19</a:t>
            </a:fld>
            <a:endParaRPr lang="en-US" dirty="0"/>
          </a:p>
        </p:txBody>
      </p:sp>
    </p:spTree>
    <p:extLst>
      <p:ext uri="{BB962C8B-B14F-4D97-AF65-F5344CB8AC3E}">
        <p14:creationId xmlns:p14="http://schemas.microsoft.com/office/powerpoint/2010/main" val="3471498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2</a:t>
            </a:fld>
            <a:endParaRPr lang="en-US" dirty="0"/>
          </a:p>
        </p:txBody>
      </p:sp>
    </p:spTree>
    <p:extLst>
      <p:ext uri="{BB962C8B-B14F-4D97-AF65-F5344CB8AC3E}">
        <p14:creationId xmlns:p14="http://schemas.microsoft.com/office/powerpoint/2010/main" val="4051926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err="1"/>
              <a:t>Skillsoft</a:t>
            </a:r>
            <a:r>
              <a:rPr lang="en-US" dirty="0"/>
              <a:t> has been around since 1989 and today is one of the world's largest corporate training providers, with 60 million users.  They are known for IT training, especially those leading to popular IT certifications but they also have a robust offering of Compliance and Risk Management trainings as well as trainings on many other business topics, such as leadership.</a:t>
            </a:r>
            <a:endParaRPr lang="en-US" dirty="0" smtClean="0"/>
          </a:p>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20</a:t>
            </a:fld>
            <a:endParaRPr lang="en-US" dirty="0"/>
          </a:p>
        </p:txBody>
      </p:sp>
    </p:spTree>
    <p:extLst>
      <p:ext uri="{BB962C8B-B14F-4D97-AF65-F5344CB8AC3E}">
        <p14:creationId xmlns:p14="http://schemas.microsoft.com/office/powerpoint/2010/main" val="2252021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a:t>
            </a:r>
            <a:r>
              <a:rPr lang="en-US" baseline="0" dirty="0" smtClean="0"/>
              <a:t> explored the site, and used most of its functions, let’s bring it all together in your </a:t>
            </a:r>
            <a:r>
              <a:rPr lang="en-US" baseline="0" dirty="0" err="1" smtClean="0"/>
              <a:t>MyPD</a:t>
            </a:r>
            <a:r>
              <a:rPr lang="en-US" baseline="0" dirty="0" smtClean="0"/>
              <a:t> page</a:t>
            </a:r>
          </a:p>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21</a:t>
            </a:fld>
            <a:endParaRPr lang="en-US" dirty="0"/>
          </a:p>
        </p:txBody>
      </p:sp>
    </p:spTree>
    <p:extLst>
      <p:ext uri="{BB962C8B-B14F-4D97-AF65-F5344CB8AC3E}">
        <p14:creationId xmlns:p14="http://schemas.microsoft.com/office/powerpoint/2010/main" val="3669638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a:t>
            </a:r>
            <a:r>
              <a:rPr lang="en-US" baseline="0" dirty="0" smtClean="0"/>
              <a:t> explored the site, and used most of its functions, let’s bring it all together in your </a:t>
            </a:r>
            <a:r>
              <a:rPr lang="en-US" baseline="0" dirty="0" err="1" smtClean="0"/>
              <a:t>MyPD</a:t>
            </a:r>
            <a:r>
              <a:rPr lang="en-US" baseline="0" dirty="0" smtClean="0"/>
              <a:t> page</a:t>
            </a:r>
          </a:p>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22</a:t>
            </a:fld>
            <a:endParaRPr lang="en-US" dirty="0"/>
          </a:p>
        </p:txBody>
      </p:sp>
    </p:spTree>
    <p:extLst>
      <p:ext uri="{BB962C8B-B14F-4D97-AF65-F5344CB8AC3E}">
        <p14:creationId xmlns:p14="http://schemas.microsoft.com/office/powerpoint/2010/main" val="2863347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a:t>
            </a:r>
            <a:r>
              <a:rPr lang="en-US" baseline="0" dirty="0" smtClean="0"/>
              <a:t> explored the site, and used most of its functions, let’s bring it all together in your </a:t>
            </a:r>
            <a:r>
              <a:rPr lang="en-US" baseline="0" dirty="0" err="1" smtClean="0"/>
              <a:t>MyPD</a:t>
            </a:r>
            <a:r>
              <a:rPr lang="en-US" baseline="0" dirty="0" smtClean="0"/>
              <a:t> page</a:t>
            </a:r>
          </a:p>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23</a:t>
            </a:fld>
            <a:endParaRPr lang="en-US" dirty="0"/>
          </a:p>
        </p:txBody>
      </p:sp>
    </p:spTree>
    <p:extLst>
      <p:ext uri="{BB962C8B-B14F-4D97-AF65-F5344CB8AC3E}">
        <p14:creationId xmlns:p14="http://schemas.microsoft.com/office/powerpoint/2010/main" val="3074288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1203325" y="703263"/>
            <a:ext cx="4695825" cy="3522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4" name="Shape 294"/>
          <p:cNvSpPr txBox="1">
            <a:spLocks noGrp="1"/>
          </p:cNvSpPr>
          <p:nvPr>
            <p:ph type="body" idx="1"/>
          </p:nvPr>
        </p:nvSpPr>
        <p:spPr>
          <a:xfrm>
            <a:off x="710248" y="4459527"/>
            <a:ext cx="5681979" cy="4224813"/>
          </a:xfrm>
          <a:prstGeom prst="rect">
            <a:avLst/>
          </a:prstGeom>
          <a:noFill/>
          <a:ln>
            <a:noFill/>
          </a:ln>
        </p:spPr>
        <p:txBody>
          <a:bodyPr lIns="94775" tIns="47375" rIns="94775" bIns="47375" anchor="t" anchorCtr="0">
            <a:noAutofit/>
          </a:bodyPr>
          <a:lstStyle/>
          <a:p>
            <a:pPr>
              <a:buSzPct val="25000"/>
            </a:pPr>
            <a:endParaRPr>
              <a:solidFill>
                <a:schemeClr val="dk1"/>
              </a:solidFill>
              <a:latin typeface="Calibri"/>
              <a:ea typeface="Calibri"/>
              <a:cs typeface="Calibri"/>
              <a:sym typeface="Calibri"/>
            </a:endParaRPr>
          </a:p>
        </p:txBody>
      </p:sp>
      <p:sp>
        <p:nvSpPr>
          <p:cNvPr id="295" name="Shape 295"/>
          <p:cNvSpPr txBox="1">
            <a:spLocks noGrp="1"/>
          </p:cNvSpPr>
          <p:nvPr>
            <p:ph type="sldNum" idx="12"/>
          </p:nvPr>
        </p:nvSpPr>
        <p:spPr>
          <a:xfrm>
            <a:off x="4023092" y="8917424"/>
            <a:ext cx="3077738" cy="469423"/>
          </a:xfrm>
          <a:prstGeom prst="rect">
            <a:avLst/>
          </a:prstGeom>
          <a:noFill/>
          <a:ln>
            <a:noFill/>
          </a:ln>
        </p:spPr>
        <p:txBody>
          <a:bodyPr lIns="94775" tIns="47375" rIns="94775" bIns="47375"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24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9736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smtClean="0"/>
              <a:t>AKA – the stuff I may have forgotten….</a:t>
            </a:r>
          </a:p>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25</a:t>
            </a:fld>
            <a:endParaRPr lang="en-US" dirty="0"/>
          </a:p>
        </p:txBody>
      </p:sp>
    </p:spTree>
    <p:extLst>
      <p:ext uri="{BB962C8B-B14F-4D97-AF65-F5344CB8AC3E}">
        <p14:creationId xmlns:p14="http://schemas.microsoft.com/office/powerpoint/2010/main" val="18970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smtClean="0"/>
              <a:t>Some upcoming</a:t>
            </a:r>
            <a:r>
              <a:rPr lang="en-US" baseline="0" dirty="0" smtClean="0"/>
              <a:t> additions/features of the PLN are:</a:t>
            </a:r>
            <a:endParaRPr lang="en-US" dirty="0" smtClean="0"/>
          </a:p>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26</a:t>
            </a:fld>
            <a:endParaRPr lang="en-US" dirty="0"/>
          </a:p>
        </p:txBody>
      </p:sp>
    </p:spTree>
    <p:extLst>
      <p:ext uri="{BB962C8B-B14F-4D97-AF65-F5344CB8AC3E}">
        <p14:creationId xmlns:p14="http://schemas.microsoft.com/office/powerpoint/2010/main" val="3744476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smtClean="0"/>
              <a:t>Don’t forget to follow us on social</a:t>
            </a:r>
            <a:r>
              <a:rPr lang="en-US" baseline="0" dirty="0" smtClean="0"/>
              <a:t> media, to get information in real time</a:t>
            </a:r>
            <a:endParaRPr lang="en-US" dirty="0" smtClean="0"/>
          </a:p>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27</a:t>
            </a:fld>
            <a:endParaRPr lang="en-US" dirty="0"/>
          </a:p>
        </p:txBody>
      </p:sp>
    </p:spTree>
    <p:extLst>
      <p:ext uri="{BB962C8B-B14F-4D97-AF65-F5344CB8AC3E}">
        <p14:creationId xmlns:p14="http://schemas.microsoft.com/office/powerpoint/2010/main" val="3308985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take a moment to</a:t>
            </a:r>
            <a:r>
              <a:rPr lang="en-US" baseline="0" dirty="0" smtClean="0"/>
              <a:t> fill out your feedback forms</a:t>
            </a:r>
          </a:p>
          <a:p>
            <a:r>
              <a:rPr lang="en-US" baseline="0" dirty="0" smtClean="0"/>
              <a:t>Are there any questions or suggestions of features your would like to see on the PLN?</a:t>
            </a:r>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28</a:t>
            </a:fld>
            <a:endParaRPr lang="en-US" dirty="0"/>
          </a:p>
        </p:txBody>
      </p:sp>
    </p:spTree>
    <p:extLst>
      <p:ext uri="{BB962C8B-B14F-4D97-AF65-F5344CB8AC3E}">
        <p14:creationId xmlns:p14="http://schemas.microsoft.com/office/powerpoint/2010/main" val="1588066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29</a:t>
            </a:fld>
            <a:endParaRPr lang="en-US" dirty="0"/>
          </a:p>
        </p:txBody>
      </p:sp>
    </p:spTree>
    <p:extLst>
      <p:ext uri="{BB962C8B-B14F-4D97-AF65-F5344CB8AC3E}">
        <p14:creationId xmlns:p14="http://schemas.microsoft.com/office/powerpoint/2010/main" val="4147948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are going to go</a:t>
            </a:r>
            <a:r>
              <a:rPr lang="en-US" baseline="0" dirty="0" smtClean="0"/>
              <a:t> into the history of the PLN and it’s purpose. We will then log in and complete some simple exercises to get to know each area of the site. Afterwards, we would love to hear your feedback- will it be useful, what would you like to see us add and any other comments can be recorded on your feedback form as well as discussed. We will wrap up with a quick look at what the PLN has in store moving forward (website, </a:t>
            </a:r>
            <a:r>
              <a:rPr lang="en-US" baseline="0" dirty="0" err="1" smtClean="0"/>
              <a:t>etc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3</a:t>
            </a:fld>
            <a:endParaRPr lang="en-US" dirty="0"/>
          </a:p>
        </p:txBody>
      </p:sp>
    </p:spTree>
    <p:extLst>
      <p:ext uri="{BB962C8B-B14F-4D97-AF65-F5344CB8AC3E}">
        <p14:creationId xmlns:p14="http://schemas.microsoft.com/office/powerpoint/2010/main" val="1011086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Bulleted point is</a:t>
            </a:r>
            <a:r>
              <a:rPr lang="en-US" baseline="0" dirty="0" smtClean="0"/>
              <a:t> from a list of </a:t>
            </a:r>
            <a:r>
              <a:rPr lang="en-US" dirty="0" smtClean="0"/>
              <a:t>  “Requirements for Implementation”.</a:t>
            </a:r>
          </a:p>
          <a:p>
            <a:endParaRPr lang="en-US" dirty="0" smtClean="0"/>
          </a:p>
          <a:p>
            <a:pPr defTabSz="924641">
              <a:defRPr/>
            </a:pPr>
            <a:r>
              <a:rPr lang="en-US" b="1" i="1" dirty="0"/>
              <a:t>Task Force Calls for Improvements. </a:t>
            </a:r>
            <a:r>
              <a:rPr lang="en-US" dirty="0"/>
              <a:t>In January 2011, the </a:t>
            </a:r>
            <a:r>
              <a:rPr lang="en-US" dirty="0">
                <a:hlinkClick r:id="rId3"/>
              </a:rPr>
              <a:t>CCC Board of Governors </a:t>
            </a:r>
            <a:r>
              <a:rPr lang="en-US" dirty="0"/>
              <a:t>initiated a 12-month strategic planning process to identify a course of action for improving student outcomes. To develop an improvement plan, the Board formed the Student Success Task Force, which consisted of 21 members from inside and outside the CCC system. In December 2011, the task force released </a:t>
            </a:r>
            <a:r>
              <a:rPr lang="en-US" dirty="0">
                <a:hlinkClick r:id="rId4"/>
              </a:rPr>
              <a:t>a comprehensive report containing 22 recommendations</a:t>
            </a:r>
            <a:r>
              <a:rPr lang="en-US" dirty="0"/>
              <a:t> designed to foster greater student success. Key areas of emphasis in the report included strengthening student support services for students and rethinking basic skills (developmental) education.</a:t>
            </a:r>
            <a:endParaRPr lang="en-US" dirty="0" smtClean="0"/>
          </a:p>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4</a:t>
            </a:fld>
            <a:endParaRPr lang="en-US" dirty="0"/>
          </a:p>
        </p:txBody>
      </p:sp>
    </p:spTree>
    <p:extLst>
      <p:ext uri="{BB962C8B-B14F-4D97-AF65-F5344CB8AC3E}">
        <p14:creationId xmlns:p14="http://schemas.microsoft.com/office/powerpoint/2010/main" val="6022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Best practices, case studies, effective practices, research</a:t>
            </a:r>
            <a:r>
              <a:rPr lang="en-US" baseline="0" dirty="0" smtClean="0"/>
              <a:t> papers, workshop presentations</a:t>
            </a:r>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5</a:t>
            </a:fld>
            <a:endParaRPr lang="en-US" dirty="0"/>
          </a:p>
        </p:txBody>
      </p:sp>
    </p:spTree>
    <p:extLst>
      <p:ext uri="{BB962C8B-B14F-4D97-AF65-F5344CB8AC3E}">
        <p14:creationId xmlns:p14="http://schemas.microsoft.com/office/powerpoint/2010/main" val="3645781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[Michelle to add more notes about</a:t>
            </a:r>
            <a:r>
              <a:rPr lang="en-US" baseline="0" dirty="0" smtClean="0"/>
              <a:t> this slide]</a:t>
            </a:r>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6</a:t>
            </a:fld>
            <a:endParaRPr lang="en-US" dirty="0"/>
          </a:p>
        </p:txBody>
      </p:sp>
    </p:spTree>
    <p:extLst>
      <p:ext uri="{BB962C8B-B14F-4D97-AF65-F5344CB8AC3E}">
        <p14:creationId xmlns:p14="http://schemas.microsoft.com/office/powerpoint/2010/main" val="1694504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[Michelle</a:t>
            </a:r>
            <a:r>
              <a:rPr lang="en-US" baseline="0" dirty="0" smtClean="0"/>
              <a:t> to add notes]</a:t>
            </a:r>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7</a:t>
            </a:fld>
            <a:endParaRPr lang="en-US" dirty="0"/>
          </a:p>
        </p:txBody>
      </p:sp>
    </p:spTree>
    <p:extLst>
      <p:ext uri="{BB962C8B-B14F-4D97-AF65-F5344CB8AC3E}">
        <p14:creationId xmlns:p14="http://schemas.microsoft.com/office/powerpoint/2010/main" val="3243915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smtClean="0"/>
              <a:t>Here is</a:t>
            </a:r>
            <a:r>
              <a:rPr lang="en-US" baseline="0" dirty="0" smtClean="0"/>
              <a:t> a sample of the content ideas from summit participants </a:t>
            </a:r>
            <a:r>
              <a:rPr lang="en-US" baseline="0" dirty="0" smtClean="0"/>
              <a:t>– After this slide, switch to the live website and show sliders, and play this video on the site.</a:t>
            </a:r>
            <a:endParaRPr lang="en-US" dirty="0" smtClean="0"/>
          </a:p>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8</a:t>
            </a:fld>
            <a:endParaRPr lang="en-US" dirty="0"/>
          </a:p>
        </p:txBody>
      </p:sp>
    </p:spTree>
    <p:extLst>
      <p:ext uri="{BB962C8B-B14F-4D97-AF65-F5344CB8AC3E}">
        <p14:creationId xmlns:p14="http://schemas.microsoft.com/office/powerpoint/2010/main" val="426844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smtClean="0"/>
              <a:t>If you have internet access just walk through the site a little bit, show </a:t>
            </a:r>
            <a:r>
              <a:rPr lang="en-US" dirty="0" err="1" smtClean="0"/>
              <a:t>MyPD</a:t>
            </a:r>
            <a:r>
              <a:rPr lang="en-US" dirty="0" smtClean="0"/>
              <a:t>, and then show the video</a:t>
            </a:r>
            <a:r>
              <a:rPr lang="en-US" baseline="0" dirty="0" smtClean="0"/>
              <a:t> on the site.</a:t>
            </a:r>
            <a:endParaRPr lang="en-US" dirty="0" smtClean="0"/>
          </a:p>
          <a:p>
            <a:endParaRPr lang="en-US" dirty="0"/>
          </a:p>
        </p:txBody>
      </p:sp>
      <p:sp>
        <p:nvSpPr>
          <p:cNvPr id="4" name="Slide Number Placeholder 3"/>
          <p:cNvSpPr>
            <a:spLocks noGrp="1"/>
          </p:cNvSpPr>
          <p:nvPr>
            <p:ph type="sldNum" sz="quarter" idx="10"/>
          </p:nvPr>
        </p:nvSpPr>
        <p:spPr/>
        <p:txBody>
          <a:bodyPr/>
          <a:lstStyle/>
          <a:p>
            <a:fld id="{3D0B65F9-2CFB-4322-8E1C-CA470D294687}" type="slidenum">
              <a:rPr lang="en-US" smtClean="0"/>
              <a:t>9</a:t>
            </a:fld>
            <a:endParaRPr lang="en-US" dirty="0"/>
          </a:p>
        </p:txBody>
      </p:sp>
    </p:spTree>
    <p:extLst>
      <p:ext uri="{BB962C8B-B14F-4D97-AF65-F5344CB8AC3E}">
        <p14:creationId xmlns:p14="http://schemas.microsoft.com/office/powerpoint/2010/main" val="65724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D88176-EC09-4399-B8A6-CD458A1BED7B}" type="datetime1">
              <a:rPr lang="en-US" smtClean="0">
                <a:solidFill>
                  <a:prstClr val="black">
                    <a:tint val="75000"/>
                  </a:prstClr>
                </a:solidFill>
              </a:rPr>
              <a:t>3/9/2017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E507D8-6DC6-4D2C-8233-08C18F3EF4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1085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A73491-67AD-4E14-BF78-B37A913BEF07}" type="datetime1">
              <a:rPr lang="en-US" smtClean="0">
                <a:solidFill>
                  <a:prstClr val="black">
                    <a:tint val="75000"/>
                  </a:prstClr>
                </a:solidFill>
              </a:rPr>
              <a:t>3/9/2017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E507D8-6DC6-4D2C-8233-08C18F3EF4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272982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A73491-67AD-4E14-BF78-B37A913BEF07}" type="datetime1">
              <a:rPr lang="en-US" smtClean="0">
                <a:solidFill>
                  <a:prstClr val="black">
                    <a:tint val="75000"/>
                  </a:prstClr>
                </a:solidFill>
              </a:rPr>
              <a:t>3/9/2017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E507D8-6DC6-4D2C-8233-08C18F3EF4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513738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1EE3FC-0304-4873-AA3B-8D60C13EAD51}" type="datetime1">
              <a:rPr lang="en-US" smtClean="0">
                <a:solidFill>
                  <a:prstClr val="black">
                    <a:tint val="75000"/>
                  </a:prstClr>
                </a:solidFill>
              </a:rPr>
              <a:t>3/9/2017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E507D8-6DC6-4D2C-8233-08C18F3EF4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9149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A73491-67AD-4E14-BF78-B37A913BEF07}" type="datetime1">
              <a:rPr lang="en-US" smtClean="0">
                <a:solidFill>
                  <a:prstClr val="black">
                    <a:tint val="75000"/>
                  </a:prstClr>
                </a:solidFill>
              </a:rPr>
              <a:t>3/9/2017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E507D8-6DC6-4D2C-8233-08C18F3EF4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56905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078561-8D3E-4412-AEAF-C541CFAF3DF4}" type="datetime1">
              <a:rPr lang="en-US" smtClean="0">
                <a:solidFill>
                  <a:prstClr val="black">
                    <a:tint val="75000"/>
                  </a:prstClr>
                </a:solidFill>
              </a:rPr>
              <a:t>3/9/2017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5E507D8-6DC6-4D2C-8233-08C18F3EF4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0726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A73491-67AD-4E14-BF78-B37A913BEF07}" type="datetime1">
              <a:rPr lang="en-US" smtClean="0">
                <a:solidFill>
                  <a:prstClr val="black">
                    <a:tint val="75000"/>
                  </a:prstClr>
                </a:solidFill>
              </a:rPr>
              <a:t>3/9/2017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5E507D8-6DC6-4D2C-8233-08C18F3EF4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184992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A73491-67AD-4E14-BF78-B37A913BEF07}" type="datetime1">
              <a:rPr lang="en-US" smtClean="0">
                <a:solidFill>
                  <a:prstClr val="black">
                    <a:tint val="75000"/>
                  </a:prstClr>
                </a:solidFill>
              </a:rPr>
              <a:t>3/9/2017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5E507D8-6DC6-4D2C-8233-08C18F3EF4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441470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A73491-67AD-4E14-BF78-B37A913BEF07}" type="datetime1">
              <a:rPr lang="en-US" smtClean="0">
                <a:solidFill>
                  <a:prstClr val="black">
                    <a:tint val="75000"/>
                  </a:prstClr>
                </a:solidFill>
              </a:rPr>
              <a:t>3/9/2017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5E507D8-6DC6-4D2C-8233-08C18F3EF4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948036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A73491-67AD-4E14-BF78-B37A913BEF07}" type="datetime1">
              <a:rPr lang="en-US" smtClean="0">
                <a:solidFill>
                  <a:prstClr val="black">
                    <a:tint val="75000"/>
                  </a:prstClr>
                </a:solidFill>
              </a:rPr>
              <a:t>3/9/2017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5E507D8-6DC6-4D2C-8233-08C18F3EF4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026840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A73491-67AD-4E14-BF78-B37A913BEF07}" type="datetime1">
              <a:rPr lang="en-US" smtClean="0">
                <a:solidFill>
                  <a:prstClr val="black">
                    <a:tint val="75000"/>
                  </a:prstClr>
                </a:solidFill>
              </a:rPr>
              <a:t>3/9/2017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5E507D8-6DC6-4D2C-8233-08C18F3EF4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762058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A73491-67AD-4E14-BF78-B37A913BEF07}" type="datetime1">
              <a:rPr lang="en-US" smtClean="0">
                <a:solidFill>
                  <a:prstClr val="black">
                    <a:tint val="75000"/>
                  </a:prstClr>
                </a:solidFill>
              </a:rPr>
              <a:t>3/9/2017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507D8-6DC6-4D2C-8233-08C18F3EF4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746977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prolearningnetwork.cccco.ed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www.skillsoft.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CCCPL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twitter.com/CCCProLear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support@prolearningnetwork.or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362600" y="3426231"/>
            <a:ext cx="184666" cy="369332"/>
          </a:xfrm>
          <a:prstGeom prst="rect">
            <a:avLst/>
          </a:prstGeom>
          <a:noFill/>
        </p:spPr>
        <p:txBody>
          <a:bodyPr wrap="none" rtlCol="0">
            <a:spAutoFit/>
          </a:bodyPr>
          <a:lstStyle/>
          <a:p>
            <a:endParaRPr lang="en-US" dirty="0"/>
          </a:p>
        </p:txBody>
      </p:sp>
      <p:sp>
        <p:nvSpPr>
          <p:cNvPr id="5" name="TextBox 4"/>
          <p:cNvSpPr txBox="1"/>
          <p:nvPr/>
        </p:nvSpPr>
        <p:spPr>
          <a:xfrm>
            <a:off x="-228600" y="3759704"/>
            <a:ext cx="9067800" cy="1815882"/>
          </a:xfrm>
          <a:prstGeom prst="rect">
            <a:avLst/>
          </a:prstGeom>
          <a:noFill/>
        </p:spPr>
        <p:txBody>
          <a:bodyPr wrap="square" rtlCol="0">
            <a:spAutoFit/>
          </a:bodyPr>
          <a:lstStyle/>
          <a:p>
            <a:pPr algn="ctr"/>
            <a:r>
              <a:rPr lang="en-US" sz="2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Overview of the </a:t>
            </a:r>
          </a:p>
          <a:p>
            <a:pPr algn="ctr"/>
            <a:r>
              <a:rPr lang="en-US" sz="2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Professional </a:t>
            </a: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Learning </a:t>
            </a:r>
            <a:r>
              <a:rPr lang="en-US" sz="2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Network</a:t>
            </a:r>
          </a:p>
          <a:p>
            <a:pPr algn="ctr"/>
            <a:r>
              <a:rPr lang="en-US" sz="2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198582" y="5067754"/>
            <a:ext cx="9525000" cy="707886"/>
          </a:xfrm>
          <a:prstGeom prst="rect">
            <a:avLst/>
          </a:prstGeom>
          <a:noFill/>
        </p:spPr>
        <p:txBody>
          <a:bodyPr wrap="square" rtlCol="0">
            <a:spAutoFit/>
          </a:bodyPr>
          <a:lstStyle/>
          <a:p>
            <a:pPr lvl="1">
              <a:buFont typeface="Wingdings" panose="05000000000000000000" pitchFamily="2" charset="2"/>
              <a:buChar char="§"/>
            </a:pP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Andrea </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Chatwood, Online </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Content Curator</a:t>
            </a:r>
            <a:endPar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lvl="1"/>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70315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txBox="1">
            <a:spLocks noGrp="1"/>
          </p:cNvSpPr>
          <p:nvPr>
            <p:ph type="title"/>
          </p:nvPr>
        </p:nvSpPr>
        <p:spPr>
          <a:xfrm>
            <a:off x="457200" y="140921"/>
            <a:ext cx="8229600" cy="830997"/>
          </a:xfrm>
          <a:prstGeom prst="rect">
            <a:avLst/>
          </a:prstGeom>
          <a:noFill/>
        </p:spPr>
        <p:txBody>
          <a:bodyPr wrap="square" rtlCol="0">
            <a:spAutoFit/>
          </a:bodyPr>
          <a:lstStyle/>
          <a:p>
            <a:r>
              <a:rPr lang="en-US" sz="4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PLN Site Tour- Logging In</a:t>
            </a:r>
            <a:endParaRPr lang="en-US" sz="4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ontent Placeholder 2"/>
          <p:cNvSpPr>
            <a:spLocks noGrp="1"/>
          </p:cNvSpPr>
          <p:nvPr>
            <p:ph idx="1"/>
          </p:nvPr>
        </p:nvSpPr>
        <p:spPr>
          <a:xfrm>
            <a:off x="457200" y="1600200"/>
            <a:ext cx="8229600" cy="4525963"/>
          </a:xfrm>
        </p:spPr>
        <p:txBody>
          <a:bodyP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hlinkClick r:id="rId3"/>
              </a:rPr>
              <a:t>prolearningnetwork.cccco.edu</a:t>
            </a:r>
            <a:r>
              <a:rPr lang="en-US" sz="2400" dirty="0" smtClean="0">
                <a:latin typeface="Verdana" panose="020B0604030504040204" pitchFamily="34" charset="0"/>
                <a:ea typeface="Verdana" panose="020B0604030504040204" pitchFamily="34" charset="0"/>
                <a:cs typeface="Verdana" panose="020B0604030504040204" pitchFamily="34" charset="0"/>
              </a:rPr>
              <a:t> or </a:t>
            </a:r>
            <a:br>
              <a:rPr lang="en-US" sz="2400" dirty="0" smtClean="0">
                <a:latin typeface="Verdana" panose="020B0604030504040204" pitchFamily="34" charset="0"/>
                <a:ea typeface="Verdana" panose="020B0604030504040204" pitchFamily="34" charset="0"/>
                <a:cs typeface="Verdana" panose="020B0604030504040204" pitchFamily="34" charset="0"/>
              </a:rPr>
            </a:br>
            <a:r>
              <a:rPr lang="en-US" sz="2400" u="sng" dirty="0" smtClean="0">
                <a:solidFill>
                  <a:srgbClr val="0000CC"/>
                </a:solidFill>
                <a:latin typeface="Verdana" panose="020B0604030504040204" pitchFamily="34" charset="0"/>
                <a:ea typeface="Verdana" panose="020B0604030504040204" pitchFamily="34" charset="0"/>
                <a:cs typeface="Verdana" panose="020B0604030504040204" pitchFamily="34" charset="0"/>
              </a:rPr>
              <a:t>pln.cccco.edu </a:t>
            </a:r>
          </a:p>
          <a:p>
            <a:r>
              <a:rPr lang="en-US" sz="2400" dirty="0" smtClean="0">
                <a:latin typeface="Verdana" panose="020B0604030504040204" pitchFamily="34" charset="0"/>
                <a:ea typeface="Verdana" panose="020B0604030504040204" pitchFamily="34" charset="0"/>
                <a:cs typeface="Verdana" panose="020B0604030504040204" pitchFamily="34" charset="0"/>
              </a:rPr>
              <a:t>Complete the right side registration </a:t>
            </a:r>
          </a:p>
          <a:p>
            <a:r>
              <a:rPr lang="en-US" sz="2400" dirty="0" smtClean="0">
                <a:latin typeface="Verdana" panose="020B0604030504040204" pitchFamily="34" charset="0"/>
                <a:ea typeface="Verdana" panose="020B0604030504040204" pitchFamily="34" charset="0"/>
                <a:cs typeface="Verdana" panose="020B0604030504040204" pitchFamily="34" charset="0"/>
              </a:rPr>
              <a:t>Log into your email to retrieve your email verification link</a:t>
            </a:r>
          </a:p>
          <a:p>
            <a:r>
              <a:rPr lang="en-US" sz="2400" dirty="0" smtClean="0">
                <a:latin typeface="Verdana" panose="020B0604030504040204" pitchFamily="34" charset="0"/>
                <a:ea typeface="Verdana" panose="020B0604030504040204" pitchFamily="34" charset="0"/>
                <a:cs typeface="Verdana" panose="020B0604030504040204" pitchFamily="34" charset="0"/>
              </a:rPr>
              <a:t>Click on the link to activate your registration </a:t>
            </a:r>
          </a:p>
          <a:p>
            <a:r>
              <a:rPr lang="en-US" sz="2400" dirty="0" smtClean="0">
                <a:latin typeface="Verdana" panose="020B0604030504040204" pitchFamily="34" charset="0"/>
                <a:ea typeface="Verdana" panose="020B0604030504040204" pitchFamily="34" charset="0"/>
                <a:cs typeface="Verdana" panose="020B0604030504040204" pitchFamily="34" charset="0"/>
              </a:rPr>
              <a:t>Complete log in to the site</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590569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563562"/>
          </a:xfrm>
        </p:spPr>
        <p:txBody>
          <a:bodyPr>
            <a:noAutofit/>
          </a:bodyPr>
          <a:lstStyle/>
          <a:p>
            <a:pPr algn="l"/>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PLN Site Tour-Resources</a:t>
            </a:r>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ontent Placeholder 2"/>
          <p:cNvSpPr>
            <a:spLocks noGrp="1"/>
          </p:cNvSpPr>
          <p:nvPr>
            <p:ph idx="1"/>
          </p:nvPr>
        </p:nvSpPr>
        <p:spPr>
          <a:xfrm>
            <a:off x="490451" y="1371600"/>
            <a:ext cx="8229600" cy="4525963"/>
          </a:xfrm>
        </p:spPr>
        <p:txBody>
          <a:bodyPr>
            <a:normAutofit/>
          </a:bodyPr>
          <a:lstStyle/>
          <a:p>
            <a:r>
              <a:rPr lang="en-US" dirty="0" smtClean="0">
                <a:latin typeface="Verdana" panose="020B0604030504040204" pitchFamily="34" charset="0"/>
                <a:ea typeface="Verdana" panose="020B0604030504040204" pitchFamily="34" charset="0"/>
                <a:cs typeface="Verdana" panose="020B0604030504040204" pitchFamily="34" charset="0"/>
              </a:rPr>
              <a:t>Hundreds, soon thousands of resources covering many topics</a:t>
            </a:r>
          </a:p>
          <a:p>
            <a:r>
              <a:rPr lang="en-US" dirty="0" smtClean="0">
                <a:latin typeface="Verdana" panose="020B0604030504040204" pitchFamily="34" charset="0"/>
                <a:ea typeface="Verdana" panose="020B0604030504040204" pitchFamily="34" charset="0"/>
                <a:cs typeface="Verdana" panose="020B0604030504040204" pitchFamily="34" charset="0"/>
              </a:rPr>
              <a:t>Search by category, search term and tags</a:t>
            </a:r>
            <a:endParaRPr lang="en-US" dirty="0" smtClean="0">
              <a:latin typeface="Verdana" panose="020B0604030504040204" pitchFamily="34" charset="0"/>
              <a:ea typeface="Verdana" panose="020B0604030504040204" pitchFamily="34" charset="0"/>
              <a:cs typeface="Verdana" panose="020B0604030504040204" pitchFamily="34" charset="0"/>
            </a:endParaRPr>
          </a:p>
          <a:p>
            <a:r>
              <a:rPr lang="en-US" dirty="0" smtClean="0">
                <a:latin typeface="Verdana" panose="020B0604030504040204" pitchFamily="34" charset="0"/>
                <a:ea typeface="Verdana" panose="020B0604030504040204" pitchFamily="34" charset="0"/>
                <a:cs typeface="Verdana" panose="020B0604030504040204" pitchFamily="34" charset="0"/>
              </a:rPr>
              <a:t>Save </a:t>
            </a:r>
            <a:r>
              <a:rPr lang="en-US" dirty="0" smtClean="0">
                <a:latin typeface="Verdana" panose="020B0604030504040204" pitchFamily="34" charset="0"/>
                <a:ea typeface="Verdana" panose="020B0604030504040204" pitchFamily="34" charset="0"/>
                <a:cs typeface="Verdana" panose="020B0604030504040204" pitchFamily="34" charset="0"/>
              </a:rPr>
              <a:t>resources </a:t>
            </a:r>
            <a:r>
              <a:rPr lang="en-US" dirty="0" smtClean="0">
                <a:latin typeface="Verdana" panose="020B0604030504040204" pitchFamily="34" charset="0"/>
                <a:ea typeface="Verdana" panose="020B0604030504040204" pitchFamily="34" charset="0"/>
                <a:cs typeface="Verdana" panose="020B0604030504040204" pitchFamily="34" charset="0"/>
              </a:rPr>
              <a:t>you like and they’ll appear in </a:t>
            </a:r>
            <a:r>
              <a:rPr lang="en-US" dirty="0" err="1" smtClean="0">
                <a:latin typeface="Verdana" panose="020B0604030504040204" pitchFamily="34" charset="0"/>
                <a:ea typeface="Verdana" panose="020B0604030504040204" pitchFamily="34" charset="0"/>
                <a:cs typeface="Verdana" panose="020B0604030504040204" pitchFamily="34" charset="0"/>
              </a:rPr>
              <a:t>MyPD</a:t>
            </a:r>
            <a:r>
              <a:rPr lang="en-US" dirty="0" smtClean="0">
                <a:latin typeface="Verdana" panose="020B0604030504040204" pitchFamily="34" charset="0"/>
                <a:ea typeface="Verdana" panose="020B0604030504040204" pitchFamily="34" charset="0"/>
                <a:cs typeface="Verdana" panose="020B0604030504040204" pitchFamily="34" charset="0"/>
              </a:rPr>
              <a:t> for easy access</a:t>
            </a:r>
          </a:p>
          <a:p>
            <a:r>
              <a:rPr lang="en-US" dirty="0" smtClean="0">
                <a:latin typeface="Verdana" panose="020B0604030504040204" pitchFamily="34" charset="0"/>
                <a:ea typeface="Verdana" panose="020B0604030504040204" pitchFamily="34" charset="0"/>
                <a:cs typeface="Verdana" panose="020B0604030504040204" pitchFamily="34" charset="0"/>
              </a:rPr>
              <a:t>Submit resources to be included, all topics welcome</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63690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563562"/>
          </a:xfrm>
        </p:spPr>
        <p:txBody>
          <a:bodyPr>
            <a:noAutofit/>
          </a:bodyPr>
          <a:lstStyle/>
          <a:p>
            <a:pPr algn="l"/>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PLN Site Tour-Connect</a:t>
            </a:r>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ontent Placeholder 2"/>
          <p:cNvSpPr>
            <a:spLocks noGrp="1"/>
          </p:cNvSpPr>
          <p:nvPr>
            <p:ph idx="1"/>
          </p:nvPr>
        </p:nvSpPr>
        <p:spPr>
          <a:xfrm>
            <a:off x="490451" y="1371600"/>
            <a:ext cx="8229600" cy="4525963"/>
          </a:xfrm>
        </p:spPr>
        <p:txBody>
          <a:bodyPr>
            <a:normAutofit/>
          </a:bodyPr>
          <a:lstStyle/>
          <a:p>
            <a:r>
              <a:rPr lang="en-US" dirty="0" smtClean="0">
                <a:latin typeface="Verdana" panose="020B0604030504040204" pitchFamily="34" charset="0"/>
                <a:ea typeface="Verdana" panose="020B0604030504040204" pitchFamily="34" charset="0"/>
                <a:cs typeface="Verdana" panose="020B0604030504040204" pitchFamily="34" charset="0"/>
              </a:rPr>
              <a:t>Connect with peers across the system</a:t>
            </a:r>
          </a:p>
          <a:p>
            <a:r>
              <a:rPr lang="en-US" dirty="0" smtClean="0">
                <a:latin typeface="Verdana" panose="020B0604030504040204" pitchFamily="34" charset="0"/>
                <a:ea typeface="Verdana" panose="020B0604030504040204" pitchFamily="34" charset="0"/>
                <a:cs typeface="Verdana" panose="020B0604030504040204" pitchFamily="34" charset="0"/>
              </a:rPr>
              <a:t>Participate in a thread</a:t>
            </a:r>
          </a:p>
          <a:p>
            <a:r>
              <a:rPr lang="en-US" dirty="0" smtClean="0">
                <a:latin typeface="Verdana" panose="020B0604030504040204" pitchFamily="34" charset="0"/>
                <a:ea typeface="Verdana" panose="020B0604030504040204" pitchFamily="34" charset="0"/>
                <a:cs typeface="Verdana" panose="020B0604030504040204" pitchFamily="34" charset="0"/>
              </a:rPr>
              <a:t>Searchable</a:t>
            </a:r>
          </a:p>
          <a:p>
            <a:r>
              <a:rPr lang="en-US" dirty="0" smtClean="0">
                <a:latin typeface="Verdana" panose="020B0604030504040204" pitchFamily="34" charset="0"/>
                <a:ea typeface="Verdana" panose="020B0604030504040204" pitchFamily="34" charset="0"/>
                <a:cs typeface="Verdana" panose="020B0604030504040204" pitchFamily="34" charset="0"/>
              </a:rPr>
              <a:t>Active threads show in your </a:t>
            </a:r>
            <a:r>
              <a:rPr lang="en-US" dirty="0" err="1" smtClean="0">
                <a:latin typeface="Verdana" panose="020B0604030504040204" pitchFamily="34" charset="0"/>
                <a:ea typeface="Verdana" panose="020B0604030504040204" pitchFamily="34" charset="0"/>
                <a:cs typeface="Verdana" panose="020B0604030504040204" pitchFamily="34" charset="0"/>
              </a:rPr>
              <a:t>MyPD</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52730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15655"/>
            <a:ext cx="9144000" cy="769441"/>
          </a:xfrm>
          <a:prstGeom prst="rect">
            <a:avLst/>
          </a:prstGeom>
          <a:noFill/>
        </p:spPr>
        <p:txBody>
          <a:bodyPr wrap="square" rtlCol="0">
            <a:spAutoFit/>
          </a:bodyPr>
          <a:lstStyle/>
          <a:p>
            <a:r>
              <a:rPr lang="en-US" sz="4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PLN Site Tour-Speakers Bureau</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rotWithShape="1">
          <a:blip r:embed="rId3"/>
          <a:srcRect l="680" t="15883" r="3170" b="1471"/>
          <a:stretch/>
        </p:blipFill>
        <p:spPr>
          <a:xfrm>
            <a:off x="403413" y="1165413"/>
            <a:ext cx="7772400" cy="5540187"/>
          </a:xfrm>
          <a:prstGeom prst="rect">
            <a:avLst/>
          </a:prstGeom>
          <a:effectLst/>
        </p:spPr>
      </p:pic>
    </p:spTree>
    <p:extLst>
      <p:ext uri="{BB962C8B-B14F-4D97-AF65-F5344CB8AC3E}">
        <p14:creationId xmlns:p14="http://schemas.microsoft.com/office/powerpoint/2010/main" val="510609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115655"/>
            <a:ext cx="7081736" cy="769441"/>
          </a:xfrm>
          <a:prstGeom prst="rect">
            <a:avLst/>
          </a:prstGeom>
          <a:noFill/>
        </p:spPr>
        <p:txBody>
          <a:bodyPr wrap="square" rtlCol="0">
            <a:spAutoFit/>
          </a:bodyPr>
          <a:lstStyle/>
          <a:p>
            <a:r>
              <a:rPr lang="en-US" sz="4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PLN Site Tour-Calendar</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ccc_calendar-and-speakers-bureau_4666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371600"/>
            <a:ext cx="7315200" cy="4114800"/>
          </a:xfrm>
          <a:prstGeom prst="rect">
            <a:avLst/>
          </a:prstGeom>
        </p:spPr>
      </p:pic>
    </p:spTree>
    <p:extLst>
      <p:ext uri="{BB962C8B-B14F-4D97-AF65-F5344CB8AC3E}">
        <p14:creationId xmlns:p14="http://schemas.microsoft.com/office/powerpoint/2010/main" val="1977541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 y="274638"/>
            <a:ext cx="8534400" cy="563562"/>
          </a:xfrm>
        </p:spPr>
        <p:txBody>
          <a:bodyPr>
            <a:noAutofit/>
          </a:bodyPr>
          <a:lstStyle/>
          <a:p>
            <a:pPr algn="l"/>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PLN Site Tour-Learn Academy</a:t>
            </a:r>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ontent Placeholder 2"/>
          <p:cNvSpPr>
            <a:spLocks noGrp="1"/>
          </p:cNvSpPr>
          <p:nvPr>
            <p:ph idx="1"/>
          </p:nvPr>
        </p:nvSpPr>
        <p:spPr>
          <a:xfrm>
            <a:off x="457200" y="1600200"/>
            <a:ext cx="8229600" cy="4525963"/>
          </a:xfrm>
        </p:spPr>
        <p:txBody>
          <a:bodyPr>
            <a:normAutofit/>
          </a:bodyPr>
          <a:lstStyle/>
          <a:p>
            <a:r>
              <a:rPr lang="en-US" dirty="0" smtClean="0">
                <a:latin typeface="Verdana" panose="020B0604030504040204" pitchFamily="34" charset="0"/>
                <a:ea typeface="Verdana" panose="020B0604030504040204" pitchFamily="34" charset="0"/>
                <a:cs typeface="Verdana" panose="020B0604030504040204" pitchFamily="34" charset="0"/>
              </a:rPr>
              <a:t>Learn </a:t>
            </a:r>
            <a:r>
              <a:rPr lang="en-US" dirty="0">
                <a:latin typeface="Verdana" panose="020B0604030504040204" pitchFamily="34" charset="0"/>
                <a:ea typeface="Verdana" panose="020B0604030504040204" pitchFamily="34" charset="0"/>
                <a:cs typeface="Verdana" panose="020B0604030504040204" pitchFamily="34" charset="0"/>
              </a:rPr>
              <a:t>Academy </a:t>
            </a:r>
          </a:p>
          <a:p>
            <a:pPr lvl="1"/>
            <a:r>
              <a:rPr lang="en-US" dirty="0" smtClean="0">
                <a:latin typeface="Verdana" panose="020B0604030504040204" pitchFamily="34" charset="0"/>
                <a:ea typeface="Verdana" panose="020B0604030504040204" pitchFamily="34" charset="0"/>
                <a:cs typeface="Verdana" panose="020B0604030504040204" pitchFamily="34" charset="0"/>
              </a:rPr>
              <a:t>Lynda.com</a:t>
            </a:r>
          </a:p>
          <a:p>
            <a:pPr lvl="1"/>
            <a:r>
              <a:rPr lang="en-US" dirty="0" err="1">
                <a:latin typeface="Verdana" panose="020B0604030504040204" pitchFamily="34" charset="0"/>
                <a:ea typeface="Verdana" panose="020B0604030504040204" pitchFamily="34" charset="0"/>
                <a:cs typeface="Verdana" panose="020B0604030504040204" pitchFamily="34" charset="0"/>
              </a:rPr>
              <a:t>Grovo</a:t>
            </a:r>
            <a:r>
              <a:rPr lang="en-US" dirty="0">
                <a:latin typeface="Verdana" panose="020B0604030504040204" pitchFamily="34" charset="0"/>
                <a:ea typeface="Verdana" panose="020B0604030504040204" pitchFamily="34" charset="0"/>
                <a:cs typeface="Verdana" panose="020B0604030504040204" pitchFamily="34" charset="0"/>
              </a:rPr>
              <a:t> (Formal launch anticipated 3</a:t>
            </a:r>
            <a:r>
              <a:rPr lang="en-US" baseline="30000" dirty="0">
                <a:latin typeface="Verdana" panose="020B0604030504040204" pitchFamily="34" charset="0"/>
                <a:ea typeface="Verdana" panose="020B0604030504040204" pitchFamily="34" charset="0"/>
                <a:cs typeface="Verdana" panose="020B0604030504040204" pitchFamily="34" charset="0"/>
              </a:rPr>
              <a:t>rd</a:t>
            </a:r>
            <a:r>
              <a:rPr lang="en-US" dirty="0">
                <a:latin typeface="Verdana" panose="020B0604030504040204" pitchFamily="34" charset="0"/>
                <a:ea typeface="Verdana" panose="020B0604030504040204" pitchFamily="34" charset="0"/>
                <a:cs typeface="Verdana" panose="020B0604030504040204" pitchFamily="34" charset="0"/>
              </a:rPr>
              <a:t> Quarter 2017</a:t>
            </a:r>
            <a:r>
              <a:rPr lang="en-US" dirty="0" smtClean="0">
                <a:latin typeface="Verdana" panose="020B0604030504040204" pitchFamily="34" charset="0"/>
                <a:ea typeface="Verdana" panose="020B0604030504040204" pitchFamily="34" charset="0"/>
                <a:cs typeface="Verdana" panose="020B0604030504040204" pitchFamily="34" charset="0"/>
              </a:rPr>
              <a:t>)</a:t>
            </a:r>
          </a:p>
          <a:p>
            <a:pPr lvl="1"/>
            <a:r>
              <a:rPr lang="en-US" dirty="0" err="1" smtClean="0">
                <a:latin typeface="Verdana" panose="020B0604030504040204" pitchFamily="34" charset="0"/>
                <a:ea typeface="Verdana" panose="020B0604030504040204" pitchFamily="34" charset="0"/>
                <a:cs typeface="Verdana" panose="020B0604030504040204" pitchFamily="34" charset="0"/>
              </a:rPr>
              <a:t>Skillsoft</a:t>
            </a:r>
            <a:r>
              <a:rPr lang="en-US" dirty="0" smtClean="0">
                <a:latin typeface="Verdana" panose="020B0604030504040204" pitchFamily="34" charset="0"/>
                <a:ea typeface="Verdana" panose="020B0604030504040204" pitchFamily="34" charset="0"/>
                <a:cs typeface="Verdana" panose="020B0604030504040204" pitchFamily="34" charset="0"/>
              </a:rPr>
              <a:t> (February 2017</a:t>
            </a:r>
            <a:r>
              <a:rPr lang="en-US"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hlinkClick r:id="rId3"/>
              </a:rPr>
              <a:t>http://www.skillsoft.com</a:t>
            </a:r>
            <a:r>
              <a:rPr lang="en-US" dirty="0" smtClean="0">
                <a:latin typeface="Verdana" panose="020B0604030504040204" pitchFamily="34" charset="0"/>
                <a:ea typeface="Verdana" panose="020B0604030504040204" pitchFamily="34" charset="0"/>
                <a:cs typeface="Verdana" panose="020B0604030504040204" pitchFamily="34" charset="0"/>
                <a:hlinkClick r:id="rId3"/>
              </a:rPr>
              <a:t>/</a:t>
            </a:r>
            <a:r>
              <a:rPr lang="en-US" dirty="0" smtClean="0">
                <a:latin typeface="Verdana" panose="020B0604030504040204" pitchFamily="34" charset="0"/>
                <a:ea typeface="Verdana" panose="020B0604030504040204" pitchFamily="34" charset="0"/>
                <a:cs typeface="Verdana" panose="020B0604030504040204" pitchFamily="34" charset="0"/>
              </a:rPr>
              <a:t>)</a:t>
            </a:r>
          </a:p>
          <a:p>
            <a:r>
              <a:rPr lang="en-US" dirty="0" smtClean="0">
                <a:latin typeface="Verdana" panose="020B0604030504040204" pitchFamily="34" charset="0"/>
                <a:ea typeface="Verdana" panose="020B0604030504040204" pitchFamily="34" charset="0"/>
                <a:cs typeface="Verdana" panose="020B0604030504040204" pitchFamily="34" charset="0"/>
              </a:rPr>
              <a:t>What </a:t>
            </a:r>
            <a:r>
              <a:rPr lang="en-US" dirty="0">
                <a:latin typeface="Verdana" panose="020B0604030504040204" pitchFamily="34" charset="0"/>
                <a:ea typeface="Verdana" panose="020B0604030504040204" pitchFamily="34" charset="0"/>
                <a:cs typeface="Verdana" panose="020B0604030504040204" pitchFamily="34" charset="0"/>
              </a:rPr>
              <a:t>do you want to learn today?</a:t>
            </a:r>
          </a:p>
          <a:p>
            <a:pPr marL="0" indent="0">
              <a:buNone/>
            </a:pPr>
            <a:endParaRPr lang="en-US" dirty="0"/>
          </a:p>
        </p:txBody>
      </p:sp>
    </p:spTree>
    <p:extLst>
      <p:ext uri="{BB962C8B-B14F-4D97-AF65-F5344CB8AC3E}">
        <p14:creationId xmlns:p14="http://schemas.microsoft.com/office/powerpoint/2010/main" val="33794664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597"/>
          <p:cNvPicPr preferRelativeResize="0"/>
          <p:nvPr/>
        </p:nvPicPr>
        <p:blipFill rotWithShape="1">
          <a:blip r:embed="rId3">
            <a:alphaModFix/>
          </a:blip>
          <a:srcRect/>
          <a:stretch/>
        </p:blipFill>
        <p:spPr>
          <a:xfrm>
            <a:off x="6019800" y="262686"/>
            <a:ext cx="2895600" cy="629365"/>
          </a:xfrm>
          <a:prstGeom prst="rect">
            <a:avLst/>
          </a:prstGeom>
          <a:noFill/>
          <a:ln>
            <a:noFill/>
          </a:ln>
        </p:spPr>
      </p:pic>
      <p:pic>
        <p:nvPicPr>
          <p:cNvPr id="9" name="Picture 8"/>
          <p:cNvPicPr>
            <a:picLocks noChangeAspect="1"/>
          </p:cNvPicPr>
          <p:nvPr/>
        </p:nvPicPr>
        <p:blipFill rotWithShape="1">
          <a:blip r:embed="rId4"/>
          <a:srcRect l="4321" t="14369" r="6790" b="10920"/>
          <a:stretch/>
        </p:blipFill>
        <p:spPr>
          <a:xfrm>
            <a:off x="114886" y="1410758"/>
            <a:ext cx="9029114" cy="4075642"/>
          </a:xfrm>
          <a:prstGeom prst="rect">
            <a:avLst/>
          </a:prstGeom>
        </p:spPr>
      </p:pic>
      <p:sp>
        <p:nvSpPr>
          <p:cNvPr id="2" name="TextBox 1"/>
          <p:cNvSpPr txBox="1"/>
          <p:nvPr/>
        </p:nvSpPr>
        <p:spPr>
          <a:xfrm>
            <a:off x="0" y="88524"/>
            <a:ext cx="6400800" cy="769441"/>
          </a:xfrm>
          <a:prstGeom prst="rect">
            <a:avLst/>
          </a:prstGeom>
          <a:noFill/>
        </p:spPr>
        <p:txBody>
          <a:bodyPr wrap="square" rtlCol="0">
            <a:spAutoFit/>
          </a:bodyPr>
          <a:lstStyle/>
          <a:p>
            <a:r>
              <a:rPr lang="en-US" sz="4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PLN Learn Academy:</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10405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189999" y="102283"/>
            <a:ext cx="8480272" cy="89983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PLN Lynda User Metrics</a:t>
            </a:r>
            <a:endParaRPr lang="en-US" sz="2000" dirty="0">
              <a:solidFill>
                <a:schemeClr val="bg1"/>
              </a:solidFill>
            </a:endParaRPr>
          </a:p>
        </p:txBody>
      </p:sp>
      <p:pic>
        <p:nvPicPr>
          <p:cNvPr id="3" name="Picture 2"/>
          <p:cNvPicPr>
            <a:picLocks noChangeAspect="1"/>
          </p:cNvPicPr>
          <p:nvPr/>
        </p:nvPicPr>
        <p:blipFill>
          <a:blip r:embed="rId3"/>
          <a:stretch>
            <a:fillRect/>
          </a:stretch>
        </p:blipFill>
        <p:spPr>
          <a:xfrm>
            <a:off x="1219200" y="1143000"/>
            <a:ext cx="6848399" cy="4712878"/>
          </a:xfrm>
          <a:prstGeom prst="rect">
            <a:avLst/>
          </a:prstGeom>
        </p:spPr>
      </p:pic>
    </p:spTree>
    <p:extLst>
      <p:ext uri="{BB962C8B-B14F-4D97-AF65-F5344CB8AC3E}">
        <p14:creationId xmlns:p14="http://schemas.microsoft.com/office/powerpoint/2010/main" val="2930641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563562"/>
          </a:xfrm>
        </p:spPr>
        <p:txBody>
          <a:bodyPr>
            <a:noAutofit/>
          </a:bodyPr>
          <a:lstStyle/>
          <a:p>
            <a:pPr algn="l"/>
            <a:r>
              <a:rPr lang="en-US" sz="4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PLN Learn Academy:</a:t>
            </a:r>
            <a:endParaRPr lang="en-US" sz="4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371600"/>
            <a:ext cx="8229600" cy="4139538"/>
          </a:xfr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879" y="152400"/>
            <a:ext cx="1705767" cy="925107"/>
          </a:xfrm>
          <a:prstGeom prst="rect">
            <a:avLst/>
          </a:prstGeom>
        </p:spPr>
      </p:pic>
    </p:spTree>
    <p:extLst>
      <p:ext uri="{BB962C8B-B14F-4D97-AF65-F5344CB8AC3E}">
        <p14:creationId xmlns:p14="http://schemas.microsoft.com/office/powerpoint/2010/main" val="559024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563562"/>
          </a:xfrm>
        </p:spPr>
        <p:txBody>
          <a:bodyPr>
            <a:noAutofit/>
          </a:bodyPr>
          <a:lstStyle/>
          <a:p>
            <a:pPr algn="l"/>
            <a:r>
              <a:rPr lang="en-US" sz="4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PLN Learn Academy:</a:t>
            </a:r>
            <a:endParaRPr lang="en-US" sz="4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ontent Placeholder 2"/>
          <p:cNvSpPr>
            <a:spLocks noGrp="1"/>
          </p:cNvSpPr>
          <p:nvPr>
            <p:ph idx="1"/>
          </p:nvPr>
        </p:nvSpPr>
        <p:spPr>
          <a:xfrm>
            <a:off x="457200" y="1600200"/>
            <a:ext cx="8229600" cy="4525963"/>
          </a:xfrm>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err="1" smtClean="0">
                <a:latin typeface="Verdana" panose="020B0604030504040204" pitchFamily="34" charset="0"/>
                <a:ea typeface="Verdana" panose="020B0604030504040204" pitchFamily="34" charset="0"/>
                <a:cs typeface="Verdana" panose="020B0604030504040204" pitchFamily="34" charset="0"/>
              </a:rPr>
              <a:t>Microlearning</a:t>
            </a:r>
            <a:r>
              <a:rPr lang="en-US" dirty="0" smtClean="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smtClean="0">
                <a:latin typeface="Verdana" panose="020B0604030504040204" pitchFamily="34" charset="0"/>
                <a:ea typeface="Verdana" panose="020B0604030504040204" pitchFamily="34" charset="0"/>
                <a:cs typeface="Verdana" panose="020B0604030504040204" pitchFamily="34" charset="0"/>
              </a:rPr>
              <a:t>Awaiting </a:t>
            </a:r>
            <a:r>
              <a:rPr lang="en-US" dirty="0" err="1" smtClean="0">
                <a:latin typeface="Verdana" panose="020B0604030504040204" pitchFamily="34" charset="0"/>
                <a:ea typeface="Verdana" panose="020B0604030504040204" pitchFamily="34" charset="0"/>
                <a:cs typeface="Verdana" panose="020B0604030504040204" pitchFamily="34" charset="0"/>
              </a:rPr>
              <a:t>Grovo</a:t>
            </a:r>
            <a:r>
              <a:rPr lang="en-US" dirty="0" smtClean="0">
                <a:latin typeface="Verdana" panose="020B0604030504040204" pitchFamily="34" charset="0"/>
                <a:ea typeface="Verdana" panose="020B0604030504040204" pitchFamily="34" charset="0"/>
                <a:cs typeface="Verdana" panose="020B0604030504040204" pitchFamily="34" charset="0"/>
              </a:rPr>
              <a:t> 2.0</a:t>
            </a:r>
          </a:p>
          <a:p>
            <a:pPr lvl="1"/>
            <a:r>
              <a:rPr lang="en-US" dirty="0" smtClean="0">
                <a:latin typeface="Verdana" panose="020B0604030504040204" pitchFamily="34" charset="0"/>
                <a:ea typeface="Verdana" panose="020B0604030504040204" pitchFamily="34" charset="0"/>
                <a:cs typeface="Verdana" panose="020B0604030504040204" pitchFamily="34" charset="0"/>
              </a:rPr>
              <a:t>Fully integrated with the PLN</a:t>
            </a:r>
          </a:p>
          <a:p>
            <a:pPr lvl="1"/>
            <a:r>
              <a:rPr lang="en-US" dirty="0" smtClean="0">
                <a:latin typeface="Verdana" panose="020B0604030504040204" pitchFamily="34" charset="0"/>
                <a:ea typeface="Verdana" panose="020B0604030504040204" pitchFamily="34" charset="0"/>
                <a:cs typeface="Verdana" panose="020B0604030504040204" pitchFamily="34" charset="0"/>
              </a:rPr>
              <a:t>Schedule trainings</a:t>
            </a:r>
          </a:p>
          <a:p>
            <a:pPr lvl="1"/>
            <a:r>
              <a:rPr lang="en-US" dirty="0" smtClean="0">
                <a:latin typeface="Verdana" panose="020B0604030504040204" pitchFamily="34" charset="0"/>
                <a:ea typeface="Verdana" panose="020B0604030504040204" pitchFamily="34" charset="0"/>
                <a:cs typeface="Verdana" panose="020B0604030504040204" pitchFamily="34" charset="0"/>
              </a:rPr>
              <a:t>Accessible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9879" y="152400"/>
            <a:ext cx="1705767" cy="925107"/>
          </a:xfrm>
          <a:prstGeom prst="rect">
            <a:avLst/>
          </a:prstGeom>
        </p:spPr>
      </p:pic>
    </p:spTree>
    <p:extLst>
      <p:ext uri="{BB962C8B-B14F-4D97-AF65-F5344CB8AC3E}">
        <p14:creationId xmlns:p14="http://schemas.microsoft.com/office/powerpoint/2010/main" val="3026365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4" y="76200"/>
            <a:ext cx="8229600" cy="1143000"/>
          </a:xfrm>
        </p:spPr>
        <p:txBody>
          <a:bodyPr>
            <a:normAutofit/>
          </a:bodyPr>
          <a:lstStyle/>
          <a:p>
            <a:r>
              <a:rPr lang="en-US" sz="3200" dirty="0" smtClean="0">
                <a:solidFill>
                  <a:schemeClr val="bg1"/>
                </a:solidFill>
              </a:rPr>
              <a:t>What is the Professional Learning Network?</a:t>
            </a:r>
            <a:endParaRPr lang="en-US" sz="3200" dirty="0">
              <a:solidFill>
                <a:schemeClr val="bg1"/>
              </a:solidFill>
            </a:endParaRPr>
          </a:p>
        </p:txBody>
      </p:sp>
      <p:sp>
        <p:nvSpPr>
          <p:cNvPr id="3" name="Content Placeholder 2"/>
          <p:cNvSpPr>
            <a:spLocks noGrp="1"/>
          </p:cNvSpPr>
          <p:nvPr>
            <p:ph idx="1"/>
          </p:nvPr>
        </p:nvSpPr>
        <p:spPr/>
        <p:txBody>
          <a:bodyPr>
            <a:normAutofit/>
          </a:bodyPr>
          <a:lstStyle/>
          <a:p>
            <a:pPr lvl="0"/>
            <a:r>
              <a:rPr lang="en-US" sz="2800" dirty="0"/>
              <a:t>The Professional Learning Network (PLN) </a:t>
            </a:r>
            <a:r>
              <a:rPr lang="en-US" sz="2800" dirty="0" smtClean="0"/>
              <a:t>is a website  </a:t>
            </a:r>
            <a:r>
              <a:rPr lang="en-US" sz="2800" dirty="0"/>
              <a:t>funded by a grant from the Chancellor’s Office and the IEPI</a:t>
            </a:r>
          </a:p>
          <a:p>
            <a:pPr lvl="0"/>
            <a:r>
              <a:rPr lang="en-US" sz="2800" dirty="0"/>
              <a:t>Provides </a:t>
            </a:r>
            <a:r>
              <a:rPr lang="en-US" sz="2800" u="sng" dirty="0"/>
              <a:t>FREE</a:t>
            </a:r>
            <a:r>
              <a:rPr lang="en-US" sz="2800" dirty="0"/>
              <a:t> resources, video training and more to all CCC employees</a:t>
            </a:r>
          </a:p>
          <a:p>
            <a:pPr lvl="1"/>
            <a:r>
              <a:rPr lang="en-US" dirty="0"/>
              <a:t>Training component includes free access to Lynda.com, </a:t>
            </a:r>
            <a:r>
              <a:rPr lang="en-US" dirty="0" err="1"/>
              <a:t>Skillsoft</a:t>
            </a:r>
            <a:r>
              <a:rPr lang="en-US" dirty="0"/>
              <a:t> and </a:t>
            </a:r>
            <a:r>
              <a:rPr lang="en-US" dirty="0" err="1"/>
              <a:t>Grovo</a:t>
            </a:r>
            <a:endParaRPr lang="en-US" dirty="0"/>
          </a:p>
          <a:p>
            <a:pPr lvl="0"/>
            <a:r>
              <a:rPr lang="en-US" sz="2800" dirty="0"/>
              <a:t>Created as a way to facilitate collaboration between colleagues across all 113 campuses</a:t>
            </a:r>
          </a:p>
          <a:p>
            <a:pPr marL="457200" lvl="1" indent="0">
              <a:buNone/>
            </a:pPr>
            <a:endParaRPr lang="en-US" dirty="0" smtClean="0"/>
          </a:p>
        </p:txBody>
      </p:sp>
      <p:sp>
        <p:nvSpPr>
          <p:cNvPr id="4" name="Slide Number Placeholder 3"/>
          <p:cNvSpPr>
            <a:spLocks noGrp="1"/>
          </p:cNvSpPr>
          <p:nvPr>
            <p:ph type="sldNum" sz="quarter" idx="12"/>
          </p:nvPr>
        </p:nvSpPr>
        <p:spPr/>
        <p:txBody>
          <a:bodyPr/>
          <a:lstStyle/>
          <a:p>
            <a:fld id="{E5E507D8-6DC6-4D2C-8233-08C18F3EF4D6}"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30471198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563562"/>
          </a:xfrm>
        </p:spPr>
        <p:txBody>
          <a:bodyPr>
            <a:normAutofit fontScale="90000"/>
          </a:bodyPr>
          <a:lstStyle/>
          <a:p>
            <a:pPr algn="l"/>
            <a:r>
              <a:rPr lang="en-US" dirty="0" smtClean="0">
                <a:solidFill>
                  <a:schemeClr val="bg1"/>
                </a:solidFill>
              </a:rPr>
              <a:t>Skillsoft.com</a:t>
            </a:r>
            <a:endParaRPr lang="en-US" dirty="0">
              <a:solidFill>
                <a:schemeClr val="bg1"/>
              </a:solidFill>
            </a:endParaRPr>
          </a:p>
        </p:txBody>
      </p:sp>
      <p:pic>
        <p:nvPicPr>
          <p:cNvPr id="9" name="Picture 8"/>
          <p:cNvPicPr>
            <a:picLocks noChangeAspect="1"/>
          </p:cNvPicPr>
          <p:nvPr/>
        </p:nvPicPr>
        <p:blipFill rotWithShape="1">
          <a:blip r:embed="rId3"/>
          <a:srcRect l="5027" t="3231" r="7561" b="769"/>
          <a:stretch/>
        </p:blipFill>
        <p:spPr>
          <a:xfrm>
            <a:off x="-19051" y="1371600"/>
            <a:ext cx="9144001" cy="5453062"/>
          </a:xfrm>
          <a:prstGeom prst="rect">
            <a:avLst/>
          </a:prstGeom>
        </p:spPr>
      </p:pic>
    </p:spTree>
    <p:extLst>
      <p:ext uri="{BB962C8B-B14F-4D97-AF65-F5344CB8AC3E}">
        <p14:creationId xmlns:p14="http://schemas.microsoft.com/office/powerpoint/2010/main" val="2098831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4974"/>
            <a:ext cx="9144000" cy="707886"/>
          </a:xfrm>
          <a:prstGeom prst="rect">
            <a:avLst/>
          </a:prstGeom>
          <a:noFill/>
        </p:spPr>
        <p:txBody>
          <a:bodyPr wrap="square" rtlCol="0">
            <a:spAutoFit/>
          </a:bodyPr>
          <a:lstStyle/>
          <a:p>
            <a:r>
              <a:rPr lang="en-US" sz="4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PLN Site Tour- </a:t>
            </a:r>
            <a:r>
              <a:rPr lang="en-US" sz="4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MyPD</a:t>
            </a:r>
            <a:endPar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Shape 317"/>
          <p:cNvSpPr txBox="1">
            <a:spLocks/>
          </p:cNvSpPr>
          <p:nvPr/>
        </p:nvSpPr>
        <p:spPr>
          <a:xfrm>
            <a:off x="228600" y="1219200"/>
            <a:ext cx="8610600" cy="5105400"/>
          </a:xfrm>
          <a:prstGeom prst="rect">
            <a:avLst/>
          </a:prstGeom>
          <a:noFill/>
          <a:ln>
            <a:noFill/>
          </a:ln>
        </p:spPr>
        <p:txBody>
          <a:bodyPr vert="horz"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a:spcBef>
                <a:spcPts val="0"/>
              </a:spcBef>
              <a:buClr>
                <a:srgbClr val="09253F"/>
              </a:buClr>
              <a:buSzPct val="100000"/>
              <a:buNone/>
            </a:pPr>
            <a:r>
              <a:rPr lang="en-US" sz="3200" dirty="0" smtClean="0">
                <a:solidFill>
                  <a:srgbClr val="09253F"/>
                </a:solidFill>
                <a:latin typeface="Verdana"/>
                <a:ea typeface="Verdana"/>
                <a:cs typeface="Verdana"/>
                <a:sym typeface="Verdana"/>
              </a:rPr>
              <a:t>Bringing it all together:</a:t>
            </a:r>
          </a:p>
          <a:p>
            <a:pPr lvl="1">
              <a:spcBef>
                <a:spcPts val="0"/>
              </a:spcBef>
              <a:buClr>
                <a:srgbClr val="09253F"/>
              </a:buClr>
              <a:buSzPct val="100000"/>
            </a:pPr>
            <a:r>
              <a:rPr lang="en-US" sz="3200" dirty="0" smtClean="0">
                <a:solidFill>
                  <a:srgbClr val="09253F"/>
                </a:solidFill>
                <a:latin typeface="Verdana"/>
                <a:ea typeface="Verdana"/>
                <a:cs typeface="Verdana"/>
                <a:sym typeface="Verdana"/>
              </a:rPr>
              <a:t>About</a:t>
            </a:r>
          </a:p>
          <a:p>
            <a:pPr lvl="2">
              <a:spcBef>
                <a:spcPts val="0"/>
              </a:spcBef>
              <a:buClr>
                <a:srgbClr val="09253F"/>
              </a:buClr>
              <a:buSzPct val="100000"/>
            </a:pPr>
            <a:r>
              <a:rPr lang="en-US" sz="2800" dirty="0" smtClean="0">
                <a:solidFill>
                  <a:srgbClr val="09253F"/>
                </a:solidFill>
                <a:latin typeface="Verdana"/>
                <a:ea typeface="Verdana"/>
                <a:cs typeface="Verdana"/>
                <a:sym typeface="Verdana"/>
              </a:rPr>
              <a:t>Update your information here by clicking the gear in the top right hand corner</a:t>
            </a:r>
          </a:p>
          <a:p>
            <a:pPr lvl="1">
              <a:spcBef>
                <a:spcPts val="0"/>
              </a:spcBef>
              <a:buClr>
                <a:srgbClr val="09253F"/>
              </a:buClr>
              <a:buSzPct val="100000"/>
            </a:pPr>
            <a:r>
              <a:rPr lang="en-US" sz="3200" dirty="0" smtClean="0">
                <a:solidFill>
                  <a:srgbClr val="09253F"/>
                </a:solidFill>
                <a:latin typeface="Verdana"/>
                <a:ea typeface="Verdana"/>
                <a:cs typeface="Verdana"/>
                <a:sym typeface="Verdana"/>
              </a:rPr>
              <a:t>My Connect</a:t>
            </a:r>
          </a:p>
          <a:p>
            <a:pPr lvl="2">
              <a:spcBef>
                <a:spcPts val="0"/>
              </a:spcBef>
              <a:buClr>
                <a:srgbClr val="09253F"/>
              </a:buClr>
              <a:buSzPct val="100000"/>
            </a:pPr>
            <a:r>
              <a:rPr lang="en-US" sz="2800" dirty="0" smtClean="0">
                <a:solidFill>
                  <a:srgbClr val="09253F"/>
                </a:solidFill>
                <a:latin typeface="Verdana"/>
                <a:ea typeface="Verdana"/>
                <a:cs typeface="Verdana"/>
                <a:sym typeface="Verdana"/>
              </a:rPr>
              <a:t>Here you will see all threads in the Forum where you are active</a:t>
            </a:r>
            <a:endParaRPr lang="en-US" sz="2800" dirty="0">
              <a:solidFill>
                <a:srgbClr val="09253F"/>
              </a:solidFill>
              <a:latin typeface="Verdana"/>
              <a:ea typeface="Verdana"/>
              <a:cs typeface="Verdana"/>
              <a:sym typeface="Verdana"/>
            </a:endParaRPr>
          </a:p>
        </p:txBody>
      </p:sp>
    </p:spTree>
    <p:extLst>
      <p:ext uri="{BB962C8B-B14F-4D97-AF65-F5344CB8AC3E}">
        <p14:creationId xmlns:p14="http://schemas.microsoft.com/office/powerpoint/2010/main" val="1428990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4974"/>
            <a:ext cx="9144000" cy="707886"/>
          </a:xfrm>
          <a:prstGeom prst="rect">
            <a:avLst/>
          </a:prstGeom>
          <a:noFill/>
        </p:spPr>
        <p:txBody>
          <a:bodyPr wrap="square" rtlCol="0">
            <a:spAutoFit/>
          </a:bodyPr>
          <a:lstStyle/>
          <a:p>
            <a:r>
              <a:rPr lang="en-US" sz="4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PLN Site Tour- </a:t>
            </a:r>
            <a:r>
              <a:rPr lang="en-US" sz="4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MyPD</a:t>
            </a:r>
            <a:endPar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Shape 317"/>
          <p:cNvSpPr txBox="1">
            <a:spLocks/>
          </p:cNvSpPr>
          <p:nvPr/>
        </p:nvSpPr>
        <p:spPr>
          <a:xfrm>
            <a:off x="228600" y="1219200"/>
            <a:ext cx="8610600" cy="5105400"/>
          </a:xfrm>
          <a:prstGeom prst="rect">
            <a:avLst/>
          </a:prstGeom>
          <a:noFill/>
          <a:ln>
            <a:noFill/>
          </a:ln>
        </p:spPr>
        <p:txBody>
          <a:bodyPr vert="horz"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0"/>
              </a:spcBef>
              <a:buClr>
                <a:srgbClr val="09253F"/>
              </a:buClr>
              <a:buSzPct val="100000"/>
              <a:buFontTx/>
              <a:buChar char="-"/>
            </a:pPr>
            <a:endParaRPr lang="en-US" sz="3200" dirty="0" smtClean="0">
              <a:solidFill>
                <a:srgbClr val="09253F"/>
              </a:solidFill>
              <a:latin typeface="Verdana"/>
              <a:ea typeface="Verdana"/>
              <a:cs typeface="Verdana"/>
              <a:sym typeface="Verdana"/>
            </a:endParaRPr>
          </a:p>
          <a:p>
            <a:pPr lvl="1">
              <a:spcBef>
                <a:spcPts val="0"/>
              </a:spcBef>
              <a:buClr>
                <a:srgbClr val="09253F"/>
              </a:buClr>
              <a:buSzPct val="100000"/>
            </a:pPr>
            <a:r>
              <a:rPr lang="en-US" sz="3200" dirty="0" smtClean="0">
                <a:solidFill>
                  <a:srgbClr val="09253F"/>
                </a:solidFill>
                <a:latin typeface="Verdana"/>
                <a:ea typeface="Verdana"/>
                <a:cs typeface="Verdana"/>
                <a:sym typeface="Verdana"/>
              </a:rPr>
              <a:t>My Goals</a:t>
            </a:r>
          </a:p>
          <a:p>
            <a:pPr lvl="2">
              <a:spcBef>
                <a:spcPts val="0"/>
              </a:spcBef>
              <a:buClr>
                <a:srgbClr val="09253F"/>
              </a:buClr>
              <a:buSzPct val="100000"/>
            </a:pPr>
            <a:r>
              <a:rPr lang="en-US" sz="2800" dirty="0" smtClean="0">
                <a:solidFill>
                  <a:srgbClr val="09253F"/>
                </a:solidFill>
                <a:latin typeface="Verdana"/>
                <a:ea typeface="Verdana"/>
                <a:cs typeface="Verdana"/>
                <a:sym typeface="Verdana"/>
              </a:rPr>
              <a:t>This area allows you to create your own PD plan</a:t>
            </a:r>
          </a:p>
          <a:p>
            <a:pPr lvl="2">
              <a:spcBef>
                <a:spcPts val="0"/>
              </a:spcBef>
              <a:buClr>
                <a:srgbClr val="09253F"/>
              </a:buClr>
              <a:buSzPct val="100000"/>
            </a:pPr>
            <a:r>
              <a:rPr lang="en-US" sz="2800" dirty="0" smtClean="0">
                <a:solidFill>
                  <a:srgbClr val="09253F"/>
                </a:solidFill>
                <a:latin typeface="Verdana"/>
                <a:ea typeface="Verdana"/>
                <a:cs typeface="Verdana"/>
                <a:sym typeface="Verdana"/>
              </a:rPr>
              <a:t>Add and edit goals</a:t>
            </a:r>
          </a:p>
          <a:p>
            <a:pPr lvl="1">
              <a:spcBef>
                <a:spcPts val="0"/>
              </a:spcBef>
              <a:buClr>
                <a:srgbClr val="09253F"/>
              </a:buClr>
              <a:buSzPct val="100000"/>
            </a:pPr>
            <a:r>
              <a:rPr lang="en-US" sz="3200" dirty="0" smtClean="0">
                <a:solidFill>
                  <a:srgbClr val="09253F"/>
                </a:solidFill>
                <a:latin typeface="Verdana"/>
                <a:ea typeface="Verdana"/>
                <a:cs typeface="Verdana"/>
                <a:sym typeface="Verdana"/>
              </a:rPr>
              <a:t>My Saved Resources</a:t>
            </a:r>
          </a:p>
          <a:p>
            <a:pPr lvl="2">
              <a:spcBef>
                <a:spcPts val="0"/>
              </a:spcBef>
              <a:buClr>
                <a:srgbClr val="09253F"/>
              </a:buClr>
              <a:buSzPct val="100000"/>
            </a:pPr>
            <a:r>
              <a:rPr lang="en-US" sz="2800" dirty="0" smtClean="0">
                <a:solidFill>
                  <a:srgbClr val="09253F"/>
                </a:solidFill>
                <a:latin typeface="Verdana"/>
                <a:ea typeface="Verdana"/>
                <a:cs typeface="Verdana"/>
                <a:sym typeface="Verdana"/>
              </a:rPr>
              <a:t>This area banks all of the resources you would like to reference </a:t>
            </a:r>
            <a:endParaRPr lang="en-US" sz="2800" dirty="0">
              <a:solidFill>
                <a:srgbClr val="09253F"/>
              </a:solidFill>
              <a:latin typeface="Verdana"/>
              <a:ea typeface="Verdana"/>
              <a:cs typeface="Verdana"/>
              <a:sym typeface="Verdana"/>
            </a:endParaRPr>
          </a:p>
        </p:txBody>
      </p:sp>
    </p:spTree>
    <p:extLst>
      <p:ext uri="{BB962C8B-B14F-4D97-AF65-F5344CB8AC3E}">
        <p14:creationId xmlns:p14="http://schemas.microsoft.com/office/powerpoint/2010/main" val="3055396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4974"/>
            <a:ext cx="9144000" cy="707886"/>
          </a:xfrm>
          <a:prstGeom prst="rect">
            <a:avLst/>
          </a:prstGeom>
          <a:noFill/>
        </p:spPr>
        <p:txBody>
          <a:bodyPr wrap="square" rtlCol="0">
            <a:spAutoFit/>
          </a:bodyPr>
          <a:lstStyle/>
          <a:p>
            <a:r>
              <a:rPr lang="en-US" sz="4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PLN Site Tour- </a:t>
            </a:r>
            <a:r>
              <a:rPr lang="en-US" sz="4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MyPD</a:t>
            </a:r>
            <a:endPar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Shape 317"/>
          <p:cNvSpPr txBox="1">
            <a:spLocks/>
          </p:cNvSpPr>
          <p:nvPr/>
        </p:nvSpPr>
        <p:spPr>
          <a:xfrm>
            <a:off x="266700" y="1143000"/>
            <a:ext cx="8610600" cy="5105400"/>
          </a:xfrm>
          <a:prstGeom prst="rect">
            <a:avLst/>
          </a:prstGeom>
          <a:noFill/>
          <a:ln>
            <a:noFill/>
          </a:ln>
        </p:spPr>
        <p:txBody>
          <a:bodyPr vert="horz"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0"/>
              </a:spcBef>
              <a:buClr>
                <a:srgbClr val="09253F"/>
              </a:buClr>
              <a:buSzPct val="100000"/>
              <a:buFontTx/>
              <a:buChar char="-"/>
            </a:pPr>
            <a:endParaRPr lang="en-US" sz="3200" dirty="0" smtClean="0">
              <a:solidFill>
                <a:srgbClr val="09253F"/>
              </a:solidFill>
              <a:latin typeface="Verdana"/>
              <a:ea typeface="Verdana"/>
              <a:cs typeface="Verdana"/>
              <a:sym typeface="Verdana"/>
            </a:endParaRPr>
          </a:p>
          <a:p>
            <a:pPr lvl="1">
              <a:spcBef>
                <a:spcPts val="0"/>
              </a:spcBef>
              <a:buClr>
                <a:srgbClr val="09253F"/>
              </a:buClr>
              <a:buSzPct val="100000"/>
            </a:pPr>
            <a:r>
              <a:rPr lang="en-US" sz="3200" dirty="0" smtClean="0">
                <a:solidFill>
                  <a:srgbClr val="09253F"/>
                </a:solidFill>
                <a:latin typeface="Verdana"/>
                <a:ea typeface="Verdana"/>
                <a:cs typeface="Verdana"/>
                <a:sym typeface="Verdana"/>
              </a:rPr>
              <a:t>My Trainings</a:t>
            </a:r>
          </a:p>
          <a:p>
            <a:pPr lvl="2">
              <a:spcBef>
                <a:spcPts val="0"/>
              </a:spcBef>
              <a:buClr>
                <a:srgbClr val="09253F"/>
              </a:buClr>
              <a:buSzPct val="100000"/>
            </a:pPr>
            <a:r>
              <a:rPr lang="en-US" sz="2800" dirty="0" smtClean="0">
                <a:solidFill>
                  <a:srgbClr val="09253F"/>
                </a:solidFill>
                <a:latin typeface="Verdana"/>
                <a:ea typeface="Verdana"/>
                <a:cs typeface="Verdana"/>
                <a:sym typeface="Verdana"/>
              </a:rPr>
              <a:t>This area shows your completed and in-progress trainings from the Learning Academy platforms</a:t>
            </a:r>
          </a:p>
          <a:p>
            <a:pPr lvl="2">
              <a:spcBef>
                <a:spcPts val="0"/>
              </a:spcBef>
              <a:buClr>
                <a:srgbClr val="09253F"/>
              </a:buClr>
              <a:buSzPct val="100000"/>
            </a:pPr>
            <a:r>
              <a:rPr lang="en-US" sz="2800" dirty="0" smtClean="0">
                <a:solidFill>
                  <a:srgbClr val="09253F"/>
                </a:solidFill>
                <a:latin typeface="Verdana"/>
                <a:ea typeface="Verdana"/>
                <a:cs typeface="Verdana"/>
                <a:sym typeface="Verdana"/>
              </a:rPr>
              <a:t>Clicking on in-progress courses will return you to where you left off, without having to enter the platform and search</a:t>
            </a:r>
            <a:endParaRPr lang="en-US" sz="2800" dirty="0">
              <a:solidFill>
                <a:srgbClr val="09253F"/>
              </a:solidFill>
              <a:latin typeface="Verdana"/>
              <a:ea typeface="Verdana"/>
              <a:cs typeface="Verdana"/>
              <a:sym typeface="Verdana"/>
            </a:endParaRPr>
          </a:p>
        </p:txBody>
      </p:sp>
    </p:spTree>
    <p:extLst>
      <p:ext uri="{BB962C8B-B14F-4D97-AF65-F5344CB8AC3E}">
        <p14:creationId xmlns:p14="http://schemas.microsoft.com/office/powerpoint/2010/main" val="9545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p:nvPr/>
        </p:nvSpPr>
        <p:spPr>
          <a:xfrm>
            <a:off x="838200" y="14974"/>
            <a:ext cx="746760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a:solidFill>
                  <a:schemeClr val="lt1"/>
                </a:solidFill>
                <a:latin typeface="Verdana"/>
                <a:ea typeface="Verdana"/>
                <a:cs typeface="Verdana"/>
                <a:sym typeface="Verdana"/>
              </a:rPr>
              <a:t>Applied Solution Kits</a:t>
            </a:r>
          </a:p>
        </p:txBody>
      </p:sp>
      <p:sp>
        <p:nvSpPr>
          <p:cNvPr id="298" name="Shape 298"/>
          <p:cNvSpPr txBox="1"/>
          <p:nvPr/>
        </p:nvSpPr>
        <p:spPr>
          <a:xfrm>
            <a:off x="838200" y="1447800"/>
            <a:ext cx="7318918" cy="3477874"/>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Font typeface="Arial"/>
              <a:buNone/>
            </a:pPr>
            <a:endParaRPr sz="2800" dirty="0">
              <a:solidFill>
                <a:srgbClr val="09253F"/>
              </a:solidFill>
              <a:latin typeface="Verdana"/>
              <a:ea typeface="Verdana"/>
              <a:cs typeface="Verdana"/>
              <a:sym typeface="Verdana"/>
            </a:endParaRPr>
          </a:p>
          <a:p>
            <a:pPr marL="342900" lvl="0" indent="-342900">
              <a:buClr>
                <a:srgbClr val="09253F"/>
              </a:buClr>
              <a:buSzPct val="100000"/>
              <a:buFont typeface="Arial"/>
              <a:buChar char="•"/>
            </a:pPr>
            <a:r>
              <a:rPr lang="en-US" sz="2800" dirty="0"/>
              <a:t>Each individual ASK offers a standalone compilation of concrete resources, tools, and effective practices—including case studies and vetted examples currently used on </a:t>
            </a:r>
            <a:r>
              <a:rPr lang="en-US" sz="2800" dirty="0" smtClean="0"/>
              <a:t>campuses</a:t>
            </a:r>
          </a:p>
          <a:p>
            <a:pPr marL="800100" lvl="1" indent="-342900">
              <a:buClr>
                <a:srgbClr val="09253F"/>
              </a:buClr>
              <a:buSzPct val="100000"/>
              <a:buFont typeface="Arial"/>
              <a:buChar char="•"/>
            </a:pPr>
            <a:r>
              <a:rPr lang="en-US" sz="2400" b="0" i="0" u="none" strike="noStrike" cap="none" dirty="0" smtClean="0">
                <a:solidFill>
                  <a:srgbClr val="09253F"/>
                </a:solidFill>
                <a:latin typeface="Verdana"/>
                <a:ea typeface="Verdana"/>
                <a:cs typeface="Verdana"/>
                <a:sym typeface="Verdana"/>
              </a:rPr>
              <a:t>Integrated Planning</a:t>
            </a:r>
            <a:endParaRPr lang="en-US" sz="2400" dirty="0">
              <a:solidFill>
                <a:srgbClr val="09253F"/>
              </a:solidFill>
              <a:latin typeface="Verdana"/>
              <a:ea typeface="Verdana"/>
              <a:cs typeface="Verdana"/>
              <a:sym typeface="Verdana"/>
            </a:endParaRPr>
          </a:p>
          <a:p>
            <a:pPr marL="800100" lvl="1" indent="-342900">
              <a:buClr>
                <a:srgbClr val="09253F"/>
              </a:buClr>
              <a:buSzPct val="100000"/>
              <a:buFont typeface="Arial"/>
              <a:buChar char="•"/>
            </a:pPr>
            <a:r>
              <a:rPr lang="en-US" sz="2400" b="0" i="0" u="none" strike="noStrike" cap="none" dirty="0" smtClean="0">
                <a:solidFill>
                  <a:srgbClr val="09253F"/>
                </a:solidFill>
                <a:latin typeface="Verdana"/>
                <a:ea typeface="Verdana"/>
                <a:cs typeface="Verdana"/>
                <a:sym typeface="Verdana"/>
              </a:rPr>
              <a:t>Data Disaggregation</a:t>
            </a:r>
          </a:p>
          <a:p>
            <a:pPr marL="800100" lvl="1" indent="-342900">
              <a:buClr>
                <a:srgbClr val="09253F"/>
              </a:buClr>
              <a:buSzPct val="100000"/>
              <a:buFont typeface="Arial"/>
              <a:buChar char="•"/>
            </a:pPr>
            <a:r>
              <a:rPr lang="en-US" sz="2400" dirty="0" smtClean="0">
                <a:solidFill>
                  <a:srgbClr val="09253F"/>
                </a:solidFill>
                <a:latin typeface="Verdana"/>
                <a:ea typeface="Verdana"/>
                <a:cs typeface="Verdana"/>
                <a:sym typeface="Verdana"/>
              </a:rPr>
              <a:t>Soon: Strategic Enrollment Management</a:t>
            </a:r>
            <a:endParaRPr lang="en-US" sz="2400" b="0" i="0" u="none" strike="noStrike" cap="none" dirty="0">
              <a:solidFill>
                <a:srgbClr val="09253F"/>
              </a:solidFill>
              <a:latin typeface="Verdana"/>
              <a:ea typeface="Verdana"/>
              <a:cs typeface="Verdana"/>
              <a:sym typeface="Verdana"/>
            </a:endParaRPr>
          </a:p>
          <a:p>
            <a:pPr marL="0" marR="0" lvl="0" indent="0" algn="l" rtl="0">
              <a:spcBef>
                <a:spcPts val="0"/>
              </a:spcBef>
              <a:buNone/>
            </a:pPr>
            <a:endParaRPr sz="4000" dirty="0">
              <a:solidFill>
                <a:srgbClr val="09253F"/>
              </a:solidFill>
              <a:latin typeface="Arial"/>
              <a:ea typeface="Arial"/>
              <a:cs typeface="Arial"/>
              <a:sym typeface="Arial"/>
            </a:endParaRPr>
          </a:p>
          <a:p>
            <a:pPr marL="342900" marR="0" lvl="0" indent="-342900" algn="l" rtl="0">
              <a:spcBef>
                <a:spcPts val="0"/>
              </a:spcBef>
              <a:buClr>
                <a:schemeClr val="dk1"/>
              </a:buClr>
              <a:buFont typeface="Arial"/>
              <a:buNone/>
            </a:pPr>
            <a:endParaRPr sz="2000" dirty="0">
              <a:solidFill>
                <a:srgbClr val="09253F"/>
              </a:solidFill>
              <a:latin typeface="Arial"/>
              <a:ea typeface="Arial"/>
              <a:cs typeface="Arial"/>
              <a:sym typeface="Arial"/>
            </a:endParaRPr>
          </a:p>
          <a:p>
            <a:pPr marL="0" marR="0" lvl="0" indent="0" algn="l" rtl="0">
              <a:spcBef>
                <a:spcPts val="0"/>
              </a:spcBef>
              <a:buNone/>
            </a:pPr>
            <a:endParaRPr sz="2000" dirty="0">
              <a:solidFill>
                <a:srgbClr val="09253F"/>
              </a:solidFill>
              <a:latin typeface="Arial"/>
              <a:ea typeface="Arial"/>
              <a:cs typeface="Arial"/>
              <a:sym typeface="Arial"/>
            </a:endParaRPr>
          </a:p>
        </p:txBody>
      </p:sp>
    </p:spTree>
    <p:extLst>
      <p:ext uri="{BB962C8B-B14F-4D97-AF65-F5344CB8AC3E}">
        <p14:creationId xmlns:p14="http://schemas.microsoft.com/office/powerpoint/2010/main" val="33481736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563562"/>
          </a:xfrm>
        </p:spPr>
        <p:txBody>
          <a:bodyPr>
            <a:normAutofit fontScale="90000"/>
          </a:bodyPr>
          <a:lstStyle/>
          <a:p>
            <a:r>
              <a:rPr lang="en-US" dirty="0" smtClean="0">
                <a:solidFill>
                  <a:schemeClr val="bg1"/>
                </a:solidFill>
              </a:rPr>
              <a:t>Other Project Information </a:t>
            </a:r>
            <a:endParaRPr lang="en-US" sz="2400" dirty="0">
              <a:solidFill>
                <a:schemeClr val="bg1"/>
              </a:solidFill>
            </a:endParaRPr>
          </a:p>
        </p:txBody>
      </p:sp>
      <p:sp>
        <p:nvSpPr>
          <p:cNvPr id="8" name="Content Placeholder 2"/>
          <p:cNvSpPr>
            <a:spLocks noGrp="1"/>
          </p:cNvSpPr>
          <p:nvPr>
            <p:ph idx="1"/>
          </p:nvPr>
        </p:nvSpPr>
        <p:spPr>
          <a:xfrm>
            <a:off x="228600" y="1295400"/>
            <a:ext cx="8458200" cy="4830763"/>
          </a:xfrm>
        </p:spPr>
        <p:txBody>
          <a:bodyPr>
            <a:normAutofit/>
          </a:bodyPr>
          <a:lstStyle/>
          <a:p>
            <a:pPr lvl="1">
              <a:buFont typeface="Arial"/>
              <a:buChar char="•"/>
            </a:pPr>
            <a:r>
              <a:rPr lang="en-US" sz="2200" dirty="0" smtClean="0">
                <a:latin typeface="Verdana" panose="020B0604030504040204" pitchFamily="34" charset="0"/>
                <a:ea typeface="Verdana" panose="020B0604030504040204" pitchFamily="34" charset="0"/>
                <a:cs typeface="Verdana" panose="020B0604030504040204" pitchFamily="34" charset="0"/>
              </a:rPr>
              <a:t>PLN resources, including training, are free to all CCC employees</a:t>
            </a:r>
          </a:p>
          <a:p>
            <a:pPr lvl="1">
              <a:buFont typeface="Arial"/>
              <a:buChar char="•"/>
            </a:pPr>
            <a:r>
              <a:rPr lang="en-US" sz="2200" dirty="0" smtClean="0">
                <a:latin typeface="Verdana" panose="020B0604030504040204" pitchFamily="34" charset="0"/>
                <a:ea typeface="Verdana" panose="020B0604030504040204" pitchFamily="34" charset="0"/>
                <a:cs typeface="Verdana" panose="020B0604030504040204" pitchFamily="34" charset="0"/>
              </a:rPr>
              <a:t>Resource Submissions</a:t>
            </a:r>
          </a:p>
          <a:p>
            <a:pPr lvl="2">
              <a:buFont typeface="Courier New"/>
              <a:buChar char="o"/>
            </a:pPr>
            <a:r>
              <a:rPr lang="en-US" sz="2200" dirty="0" smtClean="0">
                <a:latin typeface="Verdana" panose="020B0604030504040204" pitchFamily="34" charset="0"/>
                <a:ea typeface="Verdana" panose="020B0604030504040204" pitchFamily="34" charset="0"/>
                <a:cs typeface="Verdana" panose="020B0604030504040204" pitchFamily="34" charset="0"/>
              </a:rPr>
              <a:t>Creative Commons licensing</a:t>
            </a:r>
          </a:p>
          <a:p>
            <a:pPr lvl="2">
              <a:buFont typeface="Courier New"/>
              <a:buChar char="o"/>
            </a:pPr>
            <a:r>
              <a:rPr lang="en-US" sz="2200" dirty="0" smtClean="0">
                <a:latin typeface="Verdana" panose="020B0604030504040204" pitchFamily="34" charset="0"/>
                <a:ea typeface="Verdana" panose="020B0604030504040204" pitchFamily="34" charset="0"/>
                <a:cs typeface="Verdana" panose="020B0604030504040204" pitchFamily="34" charset="0"/>
              </a:rPr>
              <a:t>Accessible</a:t>
            </a:r>
          </a:p>
          <a:p>
            <a:pPr lvl="2">
              <a:buFont typeface="Courier New"/>
              <a:buChar char="o"/>
            </a:pPr>
            <a:r>
              <a:rPr lang="en-US" sz="2200" dirty="0" smtClean="0">
                <a:latin typeface="Verdana" panose="020B0604030504040204" pitchFamily="34" charset="0"/>
                <a:ea typeface="Verdana" panose="020B0604030504040204" pitchFamily="34" charset="0"/>
                <a:cs typeface="Verdana" panose="020B0604030504040204" pitchFamily="34" charset="0"/>
              </a:rPr>
              <a:t>Subject to review</a:t>
            </a:r>
          </a:p>
          <a:p>
            <a:pPr lvl="1">
              <a:buFont typeface="Arial"/>
              <a:buChar char="•"/>
            </a:pPr>
            <a:r>
              <a:rPr lang="en-US" sz="2200" dirty="0" smtClean="0">
                <a:latin typeface="Verdana" panose="020B0604030504040204" pitchFamily="34" charset="0"/>
                <a:ea typeface="Verdana" panose="020B0604030504040204" pitchFamily="34" charset="0"/>
                <a:cs typeface="Verdana" panose="020B0604030504040204" pitchFamily="34" charset="0"/>
              </a:rPr>
              <a:t>PLN’s </a:t>
            </a:r>
            <a:r>
              <a:rPr lang="en-US" sz="2200" dirty="0" smtClean="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funds cover </a:t>
            </a:r>
            <a:r>
              <a:rPr lang="en-US" sz="2200"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content development, resource curation, site administration, and outreach/training</a:t>
            </a:r>
            <a:r>
              <a:rPr lang="en-US" sz="2200" dirty="0" smtClean="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a:t>
            </a:r>
          </a:p>
          <a:p>
            <a:pPr lvl="1">
              <a:buFont typeface="Arial"/>
              <a:buChar char="•"/>
            </a:pPr>
            <a:r>
              <a:rPr lang="en-US" sz="2200" dirty="0" smtClean="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The PLN is managed out of Palomar College, San Marcos, CA - TTIP South</a:t>
            </a:r>
            <a:endParaRPr lang="en-US" sz="2200"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lvl="2"/>
            <a:endParaRPr lang="en-US" sz="1600" dirty="0"/>
          </a:p>
        </p:txBody>
      </p:sp>
    </p:spTree>
    <p:extLst>
      <p:ext uri="{BB962C8B-B14F-4D97-AF65-F5344CB8AC3E}">
        <p14:creationId xmlns:p14="http://schemas.microsoft.com/office/powerpoint/2010/main" val="567178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563562"/>
          </a:xfrm>
        </p:spPr>
        <p:txBody>
          <a:bodyPr>
            <a:normAutofit fontScale="90000"/>
          </a:bodyPr>
          <a:lstStyle/>
          <a:p>
            <a:r>
              <a:rPr lang="en-US" dirty="0" smtClean="0">
                <a:solidFill>
                  <a:schemeClr val="bg1"/>
                </a:solidFill>
              </a:rPr>
              <a:t>On the Horizon</a:t>
            </a:r>
            <a:endParaRPr lang="en-US" sz="2400" dirty="0">
              <a:solidFill>
                <a:schemeClr val="bg1"/>
              </a:solidFill>
            </a:endParaRPr>
          </a:p>
        </p:txBody>
      </p:sp>
      <p:sp>
        <p:nvSpPr>
          <p:cNvPr id="8" name="Content Placeholder 2"/>
          <p:cNvSpPr>
            <a:spLocks noGrp="1"/>
          </p:cNvSpPr>
          <p:nvPr>
            <p:ph idx="1"/>
          </p:nvPr>
        </p:nvSpPr>
        <p:spPr>
          <a:xfrm>
            <a:off x="228600" y="1295400"/>
            <a:ext cx="8458200" cy="4830763"/>
          </a:xfrm>
        </p:spPr>
        <p:txBody>
          <a:bodyPr>
            <a:normAutofit/>
          </a:bodyPr>
          <a:lstStyle/>
          <a:p>
            <a:pPr lvl="1">
              <a:buFont typeface="Arial"/>
              <a:buChar char="•"/>
            </a:pPr>
            <a:endParaRPr lang="en-US" sz="2200" dirty="0" smtClean="0">
              <a:latin typeface="Verdana" panose="020B0604030504040204" pitchFamily="34" charset="0"/>
              <a:ea typeface="Verdana" panose="020B0604030504040204" pitchFamily="34" charset="0"/>
              <a:cs typeface="Verdana" panose="020B0604030504040204" pitchFamily="34" charset="0"/>
            </a:endParaRPr>
          </a:p>
          <a:p>
            <a:pPr lvl="1">
              <a:buFont typeface="Arial"/>
              <a:buChar char="•"/>
            </a:pPr>
            <a:endParaRPr lang="en-US" sz="2200" dirty="0">
              <a:latin typeface="Verdana" panose="020B0604030504040204" pitchFamily="34" charset="0"/>
              <a:ea typeface="Verdana" panose="020B0604030504040204" pitchFamily="34" charset="0"/>
              <a:cs typeface="Verdana" panose="020B0604030504040204" pitchFamily="34" charset="0"/>
            </a:endParaRPr>
          </a:p>
          <a:p>
            <a:pPr lvl="1">
              <a:buFont typeface="Arial"/>
              <a:buChar char="•"/>
            </a:pPr>
            <a:r>
              <a:rPr lang="en-US" sz="2200" dirty="0" smtClean="0">
                <a:latin typeface="Verdana" panose="020B0604030504040204" pitchFamily="34" charset="0"/>
                <a:ea typeface="Verdana" panose="020B0604030504040204" pitchFamily="34" charset="0"/>
                <a:cs typeface="Verdana" panose="020B0604030504040204" pitchFamily="34" charset="0"/>
              </a:rPr>
              <a:t>New </a:t>
            </a:r>
            <a:r>
              <a:rPr lang="en-US" sz="2200" dirty="0" smtClean="0">
                <a:latin typeface="Verdana" panose="020B0604030504040204" pitchFamily="34" charset="0"/>
                <a:ea typeface="Verdana" panose="020B0604030504040204" pitchFamily="34" charset="0"/>
                <a:cs typeface="Verdana" panose="020B0604030504040204" pitchFamily="34" charset="0"/>
              </a:rPr>
              <a:t>website look and feel in April - launch to coincide with one-year anniversary of the PLN</a:t>
            </a:r>
            <a:endParaRPr lang="en-US" sz="2200" dirty="0" smtClean="0">
              <a:latin typeface="Verdana" panose="020B0604030504040204" pitchFamily="34" charset="0"/>
              <a:ea typeface="Verdana" panose="020B0604030504040204" pitchFamily="34" charset="0"/>
              <a:cs typeface="Verdana" panose="020B0604030504040204" pitchFamily="34" charset="0"/>
            </a:endParaRPr>
          </a:p>
          <a:p>
            <a:pPr lvl="1">
              <a:buFont typeface="Arial"/>
              <a:buChar char="•"/>
            </a:pPr>
            <a:r>
              <a:rPr lang="en-US" sz="2200" dirty="0" smtClean="0">
                <a:latin typeface="Verdana" panose="020B0604030504040204" pitchFamily="34" charset="0"/>
                <a:ea typeface="Verdana" panose="020B0604030504040204" pitchFamily="34" charset="0"/>
                <a:cs typeface="Verdana" panose="020B0604030504040204" pitchFamily="34" charset="0"/>
              </a:rPr>
              <a:t>Video testimonials</a:t>
            </a:r>
            <a:endParaRPr lang="en-US" sz="2200" dirty="0" smtClean="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9437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563562"/>
          </a:xfrm>
        </p:spPr>
        <p:txBody>
          <a:bodyPr>
            <a:normAutofit fontScale="90000"/>
          </a:bodyPr>
          <a:lstStyle/>
          <a:p>
            <a:r>
              <a:rPr lang="en-US" dirty="0" smtClean="0">
                <a:solidFill>
                  <a:schemeClr val="bg1"/>
                </a:solidFill>
              </a:rPr>
              <a:t>Follow Us!</a:t>
            </a:r>
            <a:endParaRPr lang="en-US" sz="2400" dirty="0">
              <a:solidFill>
                <a:schemeClr val="bg1"/>
              </a:solidFill>
            </a:endParaRPr>
          </a:p>
        </p:txBody>
      </p:sp>
      <p:sp>
        <p:nvSpPr>
          <p:cNvPr id="8" name="Content Placeholder 2"/>
          <p:cNvSpPr>
            <a:spLocks noGrp="1"/>
          </p:cNvSpPr>
          <p:nvPr>
            <p:ph idx="1"/>
          </p:nvPr>
        </p:nvSpPr>
        <p:spPr>
          <a:xfrm>
            <a:off x="228600" y="1295400"/>
            <a:ext cx="8458200" cy="4830763"/>
          </a:xfrm>
        </p:spPr>
        <p:txBody>
          <a:bodyPr>
            <a:normAutofit/>
          </a:bodyPr>
          <a:lstStyle/>
          <a:p>
            <a:pPr marL="457200" lvl="1" indent="0">
              <a:buNone/>
            </a:pPr>
            <a:r>
              <a:rPr lang="en-US" dirty="0" smtClean="0">
                <a:latin typeface="Verdana" panose="020B0604030504040204" pitchFamily="34" charset="0"/>
                <a:ea typeface="Verdana" panose="020B0604030504040204" pitchFamily="34" charset="0"/>
                <a:cs typeface="Verdana" panose="020B0604030504040204" pitchFamily="34" charset="0"/>
              </a:rPr>
              <a:t>To get up to the minute information on all things PLN, follow us on Facebook and Twitter!</a:t>
            </a:r>
          </a:p>
          <a:p>
            <a:pPr lvl="1">
              <a:buFontTx/>
              <a:buChar char="-"/>
            </a:pPr>
            <a:r>
              <a:rPr lang="en-US" dirty="0" smtClean="0">
                <a:latin typeface="Verdana" panose="020B0604030504040204" pitchFamily="34" charset="0"/>
                <a:ea typeface="Verdana" panose="020B0604030504040204" pitchFamily="34" charset="0"/>
                <a:cs typeface="Verdana" panose="020B0604030504040204" pitchFamily="34" charset="0"/>
                <a:hlinkClick r:id="rId3"/>
              </a:rPr>
              <a:t>https</a:t>
            </a:r>
            <a:r>
              <a:rPr lang="en-US" dirty="0">
                <a:latin typeface="Verdana" panose="020B0604030504040204" pitchFamily="34" charset="0"/>
                <a:ea typeface="Verdana" panose="020B0604030504040204" pitchFamily="34" charset="0"/>
                <a:cs typeface="Verdana" panose="020B0604030504040204" pitchFamily="34" charset="0"/>
                <a:hlinkClick r:id="rId3"/>
              </a:rPr>
              <a:t>://www.facebook.com/CCCPLN</a:t>
            </a:r>
            <a:r>
              <a:rPr lang="en-US" dirty="0" smtClean="0">
                <a:latin typeface="Verdana" panose="020B0604030504040204" pitchFamily="34" charset="0"/>
                <a:ea typeface="Verdana" panose="020B0604030504040204" pitchFamily="34" charset="0"/>
                <a:cs typeface="Verdana" panose="020B0604030504040204" pitchFamily="34" charset="0"/>
                <a:hlinkClick r:id="rId3"/>
              </a:rPr>
              <a:t>/</a:t>
            </a:r>
            <a:endParaRPr lang="en-US" dirty="0" smtClean="0">
              <a:latin typeface="Verdana" panose="020B0604030504040204" pitchFamily="34" charset="0"/>
              <a:ea typeface="Verdana" panose="020B0604030504040204" pitchFamily="34" charset="0"/>
              <a:cs typeface="Verdana" panose="020B0604030504040204" pitchFamily="34" charset="0"/>
            </a:endParaRPr>
          </a:p>
          <a:p>
            <a:pPr lvl="1">
              <a:buFontTx/>
              <a:buChar char="-"/>
            </a:pPr>
            <a:r>
              <a:rPr lang="en-US"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hlinkClick r:id="rId4"/>
              </a:rPr>
              <a:t>https://</a:t>
            </a:r>
            <a:r>
              <a:rPr lang="en-US" dirty="0" smtClean="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hlinkClick r:id="rId4"/>
              </a:rPr>
              <a:t>twitter.com/CCCProLearn</a:t>
            </a:r>
            <a:endParaRPr lang="en-US" dirty="0" smtClean="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lvl="1">
              <a:buFontTx/>
              <a:buChar char="-"/>
            </a:pPr>
            <a:endParaRPr lang="en-US" sz="2200"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marL="457200" lvl="1" indent="0">
              <a:buNone/>
            </a:pPr>
            <a:endParaRPr lang="en-US" sz="2200"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lvl="2"/>
            <a:endParaRPr lang="en-US" sz="16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5708" y="3986471"/>
            <a:ext cx="2139692" cy="213969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400" y="3899196"/>
            <a:ext cx="2314242" cy="2314242"/>
          </a:xfrm>
          <a:prstGeom prst="rect">
            <a:avLst/>
          </a:prstGeom>
        </p:spPr>
      </p:pic>
    </p:spTree>
    <p:extLst>
      <p:ext uri="{BB962C8B-B14F-4D97-AF65-F5344CB8AC3E}">
        <p14:creationId xmlns:p14="http://schemas.microsoft.com/office/powerpoint/2010/main" val="1288366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HR-Software-Demo-Questions.jpg"/>
          <p:cNvPicPr>
            <a:picLocks noGrp="1" noChangeAspect="1"/>
          </p:cNvPicPr>
          <p:nvPr>
            <p:ph idx="1"/>
          </p:nvPr>
        </p:nvPicPr>
        <p:blipFill>
          <a:blip r:embed="rId3" cstate="print">
            <a:extLst>
              <a:ext uri="{28A0092B-C50C-407E-A947-70E740481C1C}">
                <a14:useLocalDpi xmlns:a14="http://schemas.microsoft.com/office/drawing/2010/main" val="0"/>
              </a:ext>
            </a:extLst>
          </a:blip>
          <a:srcRect t="1123" b="1123"/>
          <a:stretch>
            <a:fillRect/>
          </a:stretch>
        </p:blipFill>
        <p:spPr>
          <a:xfrm>
            <a:off x="838199" y="1371600"/>
            <a:ext cx="7481979" cy="4114800"/>
          </a:xfrm>
        </p:spPr>
      </p:pic>
      <p:sp>
        <p:nvSpPr>
          <p:cNvPr id="2" name="TextBox 1"/>
          <p:cNvSpPr txBox="1"/>
          <p:nvPr/>
        </p:nvSpPr>
        <p:spPr>
          <a:xfrm>
            <a:off x="0" y="152400"/>
            <a:ext cx="9677400" cy="615553"/>
          </a:xfrm>
          <a:prstGeom prst="rect">
            <a:avLst/>
          </a:prstGeom>
          <a:noFill/>
        </p:spPr>
        <p:txBody>
          <a:bodyPr wrap="square" rtlCol="0">
            <a:spAutoFit/>
          </a:bodyPr>
          <a:lstStyle/>
          <a:p>
            <a:r>
              <a:rPr lang="en-US" sz="3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Feedback Forms, Suggestions, Questions</a:t>
            </a:r>
            <a:endParaRPr lang="en-US" sz="3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82120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563562"/>
          </a:xfrm>
        </p:spPr>
        <p:txBody>
          <a:bodyPr>
            <a:normAutofit fontScale="90000"/>
          </a:bodyPr>
          <a:lstStyle/>
          <a:p>
            <a:r>
              <a:rPr lang="en-US" dirty="0" smtClean="0">
                <a:solidFill>
                  <a:schemeClr val="bg1"/>
                </a:solidFill>
              </a:rPr>
              <a:t>Thank You!</a:t>
            </a:r>
            <a:endParaRPr lang="en-US" dirty="0">
              <a:solidFill>
                <a:schemeClr val="bg1"/>
              </a:solidFill>
            </a:endParaRPr>
          </a:p>
        </p:txBody>
      </p:sp>
      <p:sp>
        <p:nvSpPr>
          <p:cNvPr id="8" name="Content Placeholder 3"/>
          <p:cNvSpPr>
            <a:spLocks noGrp="1"/>
          </p:cNvSpPr>
          <p:nvPr>
            <p:ph idx="1"/>
          </p:nvPr>
        </p:nvSpPr>
        <p:spPr>
          <a:xfrm>
            <a:off x="457200" y="1600200"/>
            <a:ext cx="8229600" cy="4525963"/>
          </a:xfrm>
        </p:spPr>
        <p:txBody>
          <a:bodyPr>
            <a:normAutofit/>
          </a:bodyPr>
          <a:lstStyle/>
          <a:p>
            <a:pPr marL="0" indent="0">
              <a:buNone/>
            </a:pPr>
            <a:r>
              <a:rPr lang="en-US" dirty="0" smtClean="0">
                <a:latin typeface="Verdana" panose="020B0604030504040204" pitchFamily="34" charset="0"/>
                <a:ea typeface="Verdana" panose="020B0604030504040204" pitchFamily="34" charset="0"/>
                <a:cs typeface="Verdana" panose="020B0604030504040204" pitchFamily="34" charset="0"/>
              </a:rPr>
              <a:t>Contact us at </a:t>
            </a:r>
            <a:r>
              <a:rPr lang="en-US" dirty="0" smtClean="0">
                <a:latin typeface="Verdana" panose="020B0604030504040204" pitchFamily="34" charset="0"/>
                <a:ea typeface="Verdana" panose="020B0604030504040204" pitchFamily="34" charset="0"/>
                <a:cs typeface="Verdana" panose="020B0604030504040204" pitchFamily="34" charset="0"/>
                <a:hlinkClick r:id="rId3"/>
              </a:rPr>
              <a:t>support@prolearningnetwork.org</a:t>
            </a: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dirty="0"/>
          </a:p>
        </p:txBody>
      </p:sp>
    </p:spTree>
    <p:extLst>
      <p:ext uri="{BB962C8B-B14F-4D97-AF65-F5344CB8AC3E}">
        <p14:creationId xmlns:p14="http://schemas.microsoft.com/office/powerpoint/2010/main" val="401312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563562"/>
          </a:xfrm>
        </p:spPr>
        <p:txBody>
          <a:bodyPr>
            <a:normAutofit fontScale="90000"/>
          </a:bodyPr>
          <a:lstStyle/>
          <a:p>
            <a:r>
              <a:rPr lang="en-US" dirty="0" smtClean="0">
                <a:solidFill>
                  <a:schemeClr val="bg1"/>
                </a:solidFill>
              </a:rPr>
              <a:t>Today’s Agenda</a:t>
            </a:r>
            <a:endParaRPr lang="en-US" dirty="0">
              <a:solidFill>
                <a:schemeClr val="bg1"/>
              </a:solidFill>
            </a:endParaRPr>
          </a:p>
        </p:txBody>
      </p:sp>
      <p:sp>
        <p:nvSpPr>
          <p:cNvPr id="6" name="Content Placeholder 2"/>
          <p:cNvSpPr>
            <a:spLocks noGrp="1"/>
          </p:cNvSpPr>
          <p:nvPr>
            <p:ph idx="1"/>
          </p:nvPr>
        </p:nvSpPr>
        <p:spPr>
          <a:xfrm>
            <a:off x="457200" y="1676400"/>
            <a:ext cx="8229600" cy="4449763"/>
          </a:xfrm>
        </p:spPr>
        <p:txBody>
          <a:bodyPr>
            <a:normAutofit/>
          </a:bodyPr>
          <a:lstStyle/>
          <a:p>
            <a:pPr>
              <a:buFont typeface="Wingdings" panose="05000000000000000000" pitchFamily="2" charset="2"/>
              <a:buChar char="Ø"/>
            </a:pPr>
            <a:r>
              <a:rPr lang="en-US" sz="2800" dirty="0" smtClean="0">
                <a:latin typeface="Verdana" panose="020B0604030504040204" pitchFamily="34" charset="0"/>
                <a:ea typeface="Verdana" panose="020B0604030504040204" pitchFamily="34" charset="0"/>
                <a:cs typeface="Verdana" panose="020B0604030504040204" pitchFamily="34" charset="0"/>
              </a:rPr>
              <a:t>Background </a:t>
            </a:r>
            <a:r>
              <a:rPr lang="en-US" sz="2800" dirty="0" smtClean="0">
                <a:latin typeface="Verdana" panose="020B0604030504040204" pitchFamily="34" charset="0"/>
                <a:ea typeface="Verdana" panose="020B0604030504040204" pitchFamily="34" charset="0"/>
                <a:cs typeface="Verdana" panose="020B0604030504040204" pitchFamily="34" charset="0"/>
              </a:rPr>
              <a:t>on the PLN </a:t>
            </a:r>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a:buFont typeface="Wingdings" panose="05000000000000000000" pitchFamily="2" charset="2"/>
              <a:buChar char="Ø"/>
            </a:pPr>
            <a:r>
              <a:rPr lang="en-US" sz="2800" dirty="0" smtClean="0">
                <a:latin typeface="Verdana" panose="020B0604030504040204" pitchFamily="34" charset="0"/>
                <a:ea typeface="Verdana" panose="020B0604030504040204" pitchFamily="34" charset="0"/>
                <a:cs typeface="Verdana" panose="020B0604030504040204" pitchFamily="34" charset="0"/>
              </a:rPr>
              <a:t>Interactive </a:t>
            </a:r>
            <a:r>
              <a:rPr lang="en-US" sz="2800" dirty="0" smtClean="0">
                <a:latin typeface="Verdana" panose="020B0604030504040204" pitchFamily="34" charset="0"/>
                <a:ea typeface="Verdana" panose="020B0604030504040204" pitchFamily="34" charset="0"/>
                <a:cs typeface="Verdana" panose="020B0604030504040204" pitchFamily="34" charset="0"/>
              </a:rPr>
              <a:t>tour of the site</a:t>
            </a:r>
          </a:p>
          <a:p>
            <a:pPr>
              <a:buFont typeface="Wingdings" panose="05000000000000000000" pitchFamily="2" charset="2"/>
              <a:buChar char="Ø"/>
            </a:pPr>
            <a:r>
              <a:rPr lang="en-US" sz="2800" dirty="0" smtClean="0">
                <a:latin typeface="Verdana" panose="020B0604030504040204" pitchFamily="34" charset="0"/>
                <a:ea typeface="Verdana" panose="020B0604030504040204" pitchFamily="34" charset="0"/>
                <a:cs typeface="Verdana" panose="020B0604030504040204" pitchFamily="34" charset="0"/>
              </a:rPr>
              <a:t>Feedback from you</a:t>
            </a:r>
          </a:p>
          <a:p>
            <a:pPr>
              <a:buFont typeface="Wingdings" panose="05000000000000000000" pitchFamily="2" charset="2"/>
              <a:buChar char="Ø"/>
            </a:pPr>
            <a:r>
              <a:rPr lang="en-US" sz="2800" dirty="0" smtClean="0">
                <a:latin typeface="Verdana" panose="020B0604030504040204" pitchFamily="34" charset="0"/>
                <a:ea typeface="Verdana" panose="020B0604030504040204" pitchFamily="34" charset="0"/>
                <a:cs typeface="Verdana" panose="020B0604030504040204" pitchFamily="34" charset="0"/>
              </a:rPr>
              <a:t>The future of the PLN</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70725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563562"/>
          </a:xfrm>
        </p:spPr>
        <p:txBody>
          <a:bodyPr>
            <a:normAutofit fontScale="90000"/>
          </a:bodyPr>
          <a:lstStyle/>
          <a:p>
            <a:r>
              <a:rPr lang="en-US" dirty="0" smtClean="0">
                <a:solidFill>
                  <a:schemeClr val="bg1"/>
                </a:solidFill>
              </a:rPr>
              <a:t>Background</a:t>
            </a:r>
            <a:endParaRPr lang="en-US" sz="2400" dirty="0">
              <a:solidFill>
                <a:schemeClr val="bg1"/>
              </a:solidFill>
            </a:endParaRPr>
          </a:p>
        </p:txBody>
      </p:sp>
      <p:sp>
        <p:nvSpPr>
          <p:cNvPr id="6" name="Content Placeholder 2"/>
          <p:cNvSpPr>
            <a:spLocks noGrp="1"/>
          </p:cNvSpPr>
          <p:nvPr>
            <p:ph idx="1"/>
          </p:nvPr>
        </p:nvSpPr>
        <p:spPr>
          <a:xfrm>
            <a:off x="457200" y="1371600"/>
            <a:ext cx="8229600" cy="4754563"/>
          </a:xfrm>
        </p:spPr>
        <p:txBody>
          <a:bodyPr>
            <a:normAutofit/>
          </a:bodyPr>
          <a:lstStyle/>
          <a:p>
            <a:r>
              <a:rPr lang="en-US" sz="2200" b="1" dirty="0" smtClean="0">
                <a:latin typeface="Verdana" panose="020B0604030504040204" pitchFamily="34" charset="0"/>
                <a:ea typeface="Verdana" panose="020B0604030504040204" pitchFamily="34" charset="0"/>
                <a:cs typeface="Verdana" panose="020B0604030504040204" pitchFamily="34" charset="0"/>
              </a:rPr>
              <a:t>Student Success Task Force Recommendation 6.1 (2011):</a:t>
            </a:r>
          </a:p>
          <a:p>
            <a:pPr lvl="1">
              <a:lnSpc>
                <a:spcPct val="100000"/>
              </a:lnSpc>
            </a:pPr>
            <a:r>
              <a:rPr lang="en-US" sz="2200" dirty="0" smtClean="0">
                <a:latin typeface="Verdana" panose="020B0604030504040204" pitchFamily="34" charset="0"/>
                <a:ea typeface="Verdana" panose="020B0604030504040204" pitchFamily="34" charset="0"/>
                <a:cs typeface="Verdana" panose="020B0604030504040204" pitchFamily="34" charset="0"/>
              </a:rPr>
              <a:t>“Community colleges will create a continuum of strategic professional development opportunities for all faculty, staff, and administrators to be better prepared to respond to evolving student needs and measures of student success.”</a:t>
            </a:r>
          </a:p>
          <a:p>
            <a:pPr lvl="2">
              <a:lnSpc>
                <a:spcPct val="100000"/>
              </a:lnSpc>
            </a:pPr>
            <a:r>
              <a:rPr lang="en-US" sz="2200" dirty="0" smtClean="0">
                <a:latin typeface="Verdana" panose="020B0604030504040204" pitchFamily="34" charset="0"/>
                <a:ea typeface="Verdana" panose="020B0604030504040204" pitchFamily="34" charset="0"/>
                <a:cs typeface="Verdana" panose="020B0604030504040204" pitchFamily="34" charset="0"/>
              </a:rPr>
              <a:t>“The Chancellor’s Office should explore the use of myriad approaches to providing professional development, including . . . </a:t>
            </a:r>
            <a:r>
              <a:rPr lang="en-US" sz="2200" dirty="0">
                <a:latin typeface="Verdana" panose="020B0604030504040204" pitchFamily="34" charset="0"/>
                <a:ea typeface="Verdana" panose="020B0604030504040204" pitchFamily="34" charset="0"/>
                <a:cs typeface="Verdana" panose="020B0604030504040204" pitchFamily="34" charset="0"/>
              </a:rPr>
              <a:t>t</a:t>
            </a:r>
            <a:r>
              <a:rPr lang="en-US" sz="2200" dirty="0" smtClean="0">
                <a:latin typeface="Verdana" panose="020B0604030504040204" pitchFamily="34" charset="0"/>
                <a:ea typeface="Verdana" panose="020B0604030504040204" pitchFamily="34" charset="0"/>
                <a:cs typeface="Verdana" panose="020B0604030504040204" pitchFamily="34" charset="0"/>
              </a:rPr>
              <a:t>he use of technology.”</a:t>
            </a:r>
          </a:p>
        </p:txBody>
      </p:sp>
      <p:pic>
        <p:nvPicPr>
          <p:cNvPr id="7" name="Picture 2" descr="C:\Users\psteenhausen\Pictures\Student-Success-Initiative-Logo-1800X670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5105400"/>
            <a:ext cx="2895600" cy="140152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2664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563562"/>
          </a:xfrm>
        </p:spPr>
        <p:txBody>
          <a:bodyPr>
            <a:normAutofit fontScale="90000"/>
          </a:bodyPr>
          <a:lstStyle/>
          <a:p>
            <a:r>
              <a:rPr lang="en-US" dirty="0" smtClean="0">
                <a:solidFill>
                  <a:schemeClr val="bg1"/>
                </a:solidFill>
              </a:rPr>
              <a:t>Background </a:t>
            </a:r>
            <a:endParaRPr lang="en-US" sz="2400" dirty="0">
              <a:solidFill>
                <a:schemeClr val="bg1"/>
              </a:solidFill>
            </a:endParaRPr>
          </a:p>
        </p:txBody>
      </p:sp>
      <p:sp>
        <p:nvSpPr>
          <p:cNvPr id="8" name="Content Placeholder 2"/>
          <p:cNvSpPr>
            <a:spLocks noGrp="1"/>
          </p:cNvSpPr>
          <p:nvPr>
            <p:ph idx="1"/>
          </p:nvPr>
        </p:nvSpPr>
        <p:spPr>
          <a:xfrm>
            <a:off x="457200" y="1219200"/>
            <a:ext cx="8229600" cy="4906963"/>
          </a:xfrm>
        </p:spPr>
        <p:txBody>
          <a:bodyPr>
            <a:normAutofit/>
          </a:bodyPr>
          <a:lstStyle/>
          <a:p>
            <a:r>
              <a:rPr lang="en-US" sz="2400" b="1" dirty="0" smtClean="0">
                <a:latin typeface="Verdana" panose="020B0604030504040204" pitchFamily="34" charset="0"/>
                <a:ea typeface="Verdana" panose="020B0604030504040204" pitchFamily="34" charset="0"/>
                <a:cs typeface="Verdana" panose="020B0604030504040204" pitchFamily="34" charset="0"/>
              </a:rPr>
              <a:t>Chancellor’s Office Student Success Initiative Professional Development Committee (2013).</a:t>
            </a:r>
          </a:p>
          <a:p>
            <a:pPr lvl="1"/>
            <a:r>
              <a:rPr lang="en-US" sz="2400" dirty="0" smtClean="0">
                <a:latin typeface="Verdana" panose="020B0604030504040204" pitchFamily="34" charset="0"/>
                <a:ea typeface="Verdana" panose="020B0604030504040204" pitchFamily="34" charset="0"/>
                <a:cs typeface="Verdana" panose="020B0604030504040204" pitchFamily="34" charset="0"/>
              </a:rPr>
              <a:t>Thirty-member committee.</a:t>
            </a:r>
          </a:p>
          <a:p>
            <a:pPr lvl="1"/>
            <a:r>
              <a:rPr lang="en-US" sz="2400" dirty="0" smtClean="0">
                <a:latin typeface="Verdana" panose="020B0604030504040204" pitchFamily="34" charset="0"/>
                <a:ea typeface="Verdana" panose="020B0604030504040204" pitchFamily="34" charset="0"/>
                <a:cs typeface="Verdana" panose="020B0604030504040204" pitchFamily="34" charset="0"/>
              </a:rPr>
              <a:t>Charge: Develop ideas and strategies to “revitalize and re-envision” professional development in the CCC system.</a:t>
            </a:r>
          </a:p>
          <a:p>
            <a:r>
              <a:rPr lang="en-US" sz="2400" b="1" dirty="0" smtClean="0">
                <a:latin typeface="Verdana" panose="020B0604030504040204" pitchFamily="34" charset="0"/>
                <a:ea typeface="Verdana" panose="020B0604030504040204" pitchFamily="34" charset="0"/>
                <a:cs typeface="Verdana" panose="020B0604030504040204" pitchFamily="34" charset="0"/>
              </a:rPr>
              <a:t>Recommendation:</a:t>
            </a:r>
            <a:r>
              <a:rPr lang="en-US" sz="2400" dirty="0" smtClean="0">
                <a:latin typeface="Verdana" panose="020B0604030504040204" pitchFamily="34" charset="0"/>
                <a:ea typeface="Verdana" panose="020B0604030504040204" pitchFamily="34" charset="0"/>
                <a:cs typeface="Verdana" panose="020B0604030504040204" pitchFamily="34" charset="0"/>
              </a:rPr>
              <a:t> “Establish a virtual professional development resource center.”</a:t>
            </a:r>
          </a:p>
        </p:txBody>
      </p:sp>
    </p:spTree>
    <p:extLst>
      <p:ext uri="{BB962C8B-B14F-4D97-AF65-F5344CB8AC3E}">
        <p14:creationId xmlns:p14="http://schemas.microsoft.com/office/powerpoint/2010/main" val="2110151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9906000" cy="563562"/>
          </a:xfrm>
        </p:spPr>
        <p:txBody>
          <a:bodyPr>
            <a:noAutofit/>
          </a:bodyPr>
          <a:lstStyle/>
          <a:p>
            <a:r>
              <a:rPr lang="en-US" sz="3800" dirty="0" smtClean="0">
                <a:solidFill>
                  <a:schemeClr val="bg1"/>
                </a:solidFill>
              </a:rPr>
              <a:t>2014 Six Summits, 545 Participants </a:t>
            </a:r>
            <a:endParaRPr lang="en-US" sz="3800" dirty="0">
              <a:solidFill>
                <a:schemeClr val="bg1"/>
              </a:solidFill>
            </a:endParaRPr>
          </a:p>
        </p:txBody>
      </p:sp>
      <p:sp>
        <p:nvSpPr>
          <p:cNvPr id="8" name="Content Placeholder 2"/>
          <p:cNvSpPr>
            <a:spLocks noGrp="1"/>
          </p:cNvSpPr>
          <p:nvPr>
            <p:ph idx="1"/>
          </p:nvPr>
        </p:nvSpPr>
        <p:spPr>
          <a:xfrm>
            <a:off x="723900" y="1676400"/>
            <a:ext cx="7543800" cy="4023360"/>
          </a:xfrm>
        </p:spPr>
        <p:txBody>
          <a:bodyPr>
            <a:normAutofit/>
          </a:bodyPr>
          <a:lstStyle/>
          <a:p>
            <a:r>
              <a:rPr lang="en-US" sz="2200" dirty="0" smtClean="0">
                <a:latin typeface="Verdana" panose="020B0604030504040204" pitchFamily="34" charset="0"/>
                <a:ea typeface="Verdana" panose="020B0604030504040204" pitchFamily="34" charset="0"/>
                <a:cs typeface="Verdana" panose="020B0604030504040204" pitchFamily="34" charset="0"/>
              </a:rPr>
              <a:t>November 3: Orange County</a:t>
            </a:r>
          </a:p>
          <a:p>
            <a:r>
              <a:rPr lang="en-US" sz="2200" dirty="0" smtClean="0">
                <a:latin typeface="Verdana" panose="020B0604030504040204" pitchFamily="34" charset="0"/>
                <a:ea typeface="Verdana" panose="020B0604030504040204" pitchFamily="34" charset="0"/>
                <a:cs typeface="Verdana" panose="020B0604030504040204" pitchFamily="34" charset="0"/>
              </a:rPr>
              <a:t>November 5: San Diego</a:t>
            </a:r>
          </a:p>
          <a:p>
            <a:r>
              <a:rPr lang="en-US" sz="2200" dirty="0" smtClean="0">
                <a:latin typeface="Verdana" panose="020B0604030504040204" pitchFamily="34" charset="0"/>
                <a:ea typeface="Verdana" panose="020B0604030504040204" pitchFamily="34" charset="0"/>
                <a:cs typeface="Verdana" panose="020B0604030504040204" pitchFamily="34" charset="0"/>
              </a:rPr>
              <a:t>November 7: Marina del Rey</a:t>
            </a:r>
          </a:p>
          <a:p>
            <a:r>
              <a:rPr lang="en-US" sz="2200" dirty="0" smtClean="0">
                <a:latin typeface="Verdana" panose="020B0604030504040204" pitchFamily="34" charset="0"/>
                <a:ea typeface="Verdana" panose="020B0604030504040204" pitchFamily="34" charset="0"/>
                <a:cs typeface="Verdana" panose="020B0604030504040204" pitchFamily="34" charset="0"/>
              </a:rPr>
              <a:t>November 12: Pasadena</a:t>
            </a:r>
          </a:p>
          <a:p>
            <a:r>
              <a:rPr lang="en-US" sz="2200" dirty="0" smtClean="0">
                <a:latin typeface="Verdana" panose="020B0604030504040204" pitchFamily="34" charset="0"/>
                <a:ea typeface="Verdana" panose="020B0604030504040204" pitchFamily="34" charset="0"/>
                <a:cs typeface="Verdana" panose="020B0604030504040204" pitchFamily="34" charset="0"/>
              </a:rPr>
              <a:t>November 17: Sacramento</a:t>
            </a:r>
          </a:p>
          <a:p>
            <a:r>
              <a:rPr lang="en-US" sz="2200" dirty="0" smtClean="0">
                <a:latin typeface="Verdana" panose="020B0604030504040204" pitchFamily="34" charset="0"/>
                <a:ea typeface="Verdana" panose="020B0604030504040204" pitchFamily="34" charset="0"/>
                <a:cs typeface="Verdana" panose="020B0604030504040204" pitchFamily="34" charset="0"/>
              </a:rPr>
              <a:t>November 19: San Francisco</a:t>
            </a:r>
          </a:p>
          <a:p>
            <a:endParaRPr lang="en-US" sz="22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200" i="1" dirty="0" smtClean="0">
                <a:latin typeface="Verdana" panose="020B0604030504040204" pitchFamily="34" charset="0"/>
                <a:ea typeface="Verdana" panose="020B0604030504040204" pitchFamily="34" charset="0"/>
                <a:cs typeface="Verdana" panose="020B0604030504040204" pitchFamily="34" charset="0"/>
              </a:rPr>
              <a:t>Funded by the Online Education Initiative.</a:t>
            </a:r>
          </a:p>
          <a:p>
            <a:endParaRPr lang="en-US" dirty="0"/>
          </a:p>
        </p:txBody>
      </p:sp>
      <p:pic>
        <p:nvPicPr>
          <p:cNvPr id="9" name="Picture 8" descr="4127595223_44b280ef70_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828800"/>
            <a:ext cx="2021204" cy="2694938"/>
          </a:xfrm>
          <a:prstGeom prst="rect">
            <a:avLst/>
          </a:prstGeom>
        </p:spPr>
      </p:pic>
    </p:spTree>
    <p:extLst>
      <p:ext uri="{BB962C8B-B14F-4D97-AF65-F5344CB8AC3E}">
        <p14:creationId xmlns:p14="http://schemas.microsoft.com/office/powerpoint/2010/main" val="20076579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563562"/>
          </a:xfrm>
        </p:spPr>
        <p:txBody>
          <a:bodyPr>
            <a:normAutofit fontScale="90000"/>
          </a:bodyPr>
          <a:lstStyle/>
          <a:p>
            <a:r>
              <a:rPr lang="en-US" dirty="0" smtClean="0">
                <a:solidFill>
                  <a:schemeClr val="bg1"/>
                </a:solidFill>
              </a:rPr>
              <a:t>Sample of Features Ideas</a:t>
            </a: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99" y="1371600"/>
            <a:ext cx="9064212" cy="4014788"/>
          </a:xfrm>
          <a:prstGeom prst="rect">
            <a:avLst/>
          </a:prstGeom>
        </p:spPr>
      </p:pic>
    </p:spTree>
    <p:extLst>
      <p:ext uri="{BB962C8B-B14F-4D97-AF65-F5344CB8AC3E}">
        <p14:creationId xmlns:p14="http://schemas.microsoft.com/office/powerpoint/2010/main" val="5993110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45664" y="0"/>
            <a:ext cx="7543800" cy="990601"/>
          </a:xfrm>
        </p:spPr>
        <p:txBody>
          <a:bodyPr>
            <a:normAutofit/>
          </a:bodyPr>
          <a:lstStyle/>
          <a:p>
            <a:r>
              <a:rPr lang="en-US" dirty="0" smtClean="0">
                <a:solidFill>
                  <a:schemeClr val="bg1"/>
                </a:solidFill>
              </a:rPr>
              <a:t>Sample of Content Ideas</a:t>
            </a: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70" y="1295400"/>
            <a:ext cx="8982075" cy="4276725"/>
          </a:xfrm>
          <a:prstGeom prst="rect">
            <a:avLst/>
          </a:prstGeom>
        </p:spPr>
      </p:pic>
    </p:spTree>
    <p:extLst>
      <p:ext uri="{BB962C8B-B14F-4D97-AF65-F5344CB8AC3E}">
        <p14:creationId xmlns:p14="http://schemas.microsoft.com/office/powerpoint/2010/main" val="16023489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1664" y="76200"/>
            <a:ext cx="7081736" cy="830997"/>
          </a:xfrm>
          <a:prstGeom prst="rect">
            <a:avLst/>
          </a:prstGeom>
          <a:noFill/>
        </p:spPr>
        <p:txBody>
          <a:bodyPr wrap="square" rtlCol="0">
            <a:spAutoFit/>
          </a:bodyPr>
          <a:lstStyle/>
          <a:p>
            <a:r>
              <a:rPr lang="en-US" sz="4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PLN Site Tour</a:t>
            </a:r>
            <a:endParaRPr lang="en-US" sz="4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ccc_overview-of-the-professional-learning-network_466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9469" y="1219200"/>
            <a:ext cx="7315200" cy="4114800"/>
          </a:xfrm>
          <a:prstGeom prst="rect">
            <a:avLst/>
          </a:prstGeom>
        </p:spPr>
      </p:pic>
    </p:spTree>
    <p:extLst>
      <p:ext uri="{BB962C8B-B14F-4D97-AF65-F5344CB8AC3E}">
        <p14:creationId xmlns:p14="http://schemas.microsoft.com/office/powerpoint/2010/main" val="755256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18568</TotalTime>
  <Words>1221</Words>
  <Application>Microsoft Office PowerPoint</Application>
  <PresentationFormat>On-screen Show (4:3)</PresentationFormat>
  <Paragraphs>174</Paragraphs>
  <Slides>29</Slides>
  <Notes>29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Courier New</vt:lpstr>
      <vt:lpstr>Verdana</vt:lpstr>
      <vt:lpstr>Wingdings</vt:lpstr>
      <vt:lpstr>Office Theme</vt:lpstr>
      <vt:lpstr>PowerPoint Presentation</vt:lpstr>
      <vt:lpstr>What is the Professional Learning Network?</vt:lpstr>
      <vt:lpstr>Today’s Agenda</vt:lpstr>
      <vt:lpstr>Background</vt:lpstr>
      <vt:lpstr>Background </vt:lpstr>
      <vt:lpstr>2014 Six Summits, 545 Participants </vt:lpstr>
      <vt:lpstr>Sample of Features Ideas</vt:lpstr>
      <vt:lpstr>Sample of Content Ideas</vt:lpstr>
      <vt:lpstr>PowerPoint Presentation</vt:lpstr>
      <vt:lpstr>PLN Site Tour- Logging In</vt:lpstr>
      <vt:lpstr>PLN Site Tour-Resources</vt:lpstr>
      <vt:lpstr>PLN Site Tour-Connect</vt:lpstr>
      <vt:lpstr>PowerPoint Presentation</vt:lpstr>
      <vt:lpstr>PowerPoint Presentation</vt:lpstr>
      <vt:lpstr>PLN Site Tour-Learn Academy</vt:lpstr>
      <vt:lpstr>PowerPoint Presentation</vt:lpstr>
      <vt:lpstr>PowerPoint Presentation</vt:lpstr>
      <vt:lpstr>PLN Learn Academy:</vt:lpstr>
      <vt:lpstr>PLN Learn Academy:</vt:lpstr>
      <vt:lpstr>Skillsoft.com</vt:lpstr>
      <vt:lpstr>PowerPoint Presentation</vt:lpstr>
      <vt:lpstr>PowerPoint Presentation</vt:lpstr>
      <vt:lpstr>PowerPoint Presentation</vt:lpstr>
      <vt:lpstr>PowerPoint Presentation</vt:lpstr>
      <vt:lpstr>Other Project Information </vt:lpstr>
      <vt:lpstr>On the Horizon</vt:lpstr>
      <vt:lpstr>Follow Us!</vt:lpstr>
      <vt:lpstr>PowerPoint Presentation</vt:lpstr>
      <vt:lpstr>Thank You!</vt:lpstr>
    </vt:vector>
  </TitlesOfParts>
  <Company>College of the Canyons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Institutional Effectiveness Partnership Initiative</dc:title>
  <dc:creator>Windows User</dc:creator>
  <cp:lastModifiedBy>Andrea Chatwood</cp:lastModifiedBy>
  <cp:revision>320</cp:revision>
  <cp:lastPrinted>2016-01-13T20:20:20Z</cp:lastPrinted>
  <dcterms:created xsi:type="dcterms:W3CDTF">2015-03-18T21:50:07Z</dcterms:created>
  <dcterms:modified xsi:type="dcterms:W3CDTF">2017-03-15T18:51:32Z</dcterms:modified>
</cp:coreProperties>
</file>