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EE31-9D17-4225-9513-CFFFBF6BA4A4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584A3-016B-483C-9312-99E0C00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41EFA-A001-4104-95EA-17D70AA0F74F}" type="datetime1">
              <a:rPr lang="en-US" smtClean="0"/>
              <a:t>8/1/2018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2018 Part-Time Faculty Leadership Institute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930D-4702-40AA-8E29-91422F4F4626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D708-6579-4A72-95C6-0B9BE1109840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E80A-9C62-4A11-B0B7-1911134B7706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3FF-3C7B-4FFE-B4A0-1992B7F4F669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40C-46A5-4583-8513-3C43EBB124DC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56C8-7EDF-43F5-A796-BDEF3246E59D}" type="datetime1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7BE2-3FCA-4AF2-8C9D-02E9F95282B0}" type="datetime1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341F-B34A-47E2-8DA5-F427C834D4DE}" type="datetime1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1A25D6C-85DB-4840-8CFF-EC87537EC899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DEA3A3-76EF-4E30-8928-0EBFAE7C4111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2018 Part-Time Faculty Leadership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3E8F97-5785-42E0-880E-4E24BB76E5BF}" type="datetime1">
              <a:rPr lang="en-US" smtClean="0"/>
              <a:t>8/1/2018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2018 Part-Time Faculty Leadership Institute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963E3D-3C2A-4FAD-BE3C-CE177651BA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ovotnydorene@fhda.edu" TargetMode="External"/><Relationship Id="rId2" Type="http://schemas.openxmlformats.org/officeDocument/2006/relationships/hyperlink" Target="mailto:sfoster@fullcol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and Interviewing for a Full Time 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599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/>
              <a:t>Sam Foster</a:t>
            </a:r>
          </a:p>
          <a:p>
            <a:r>
              <a:rPr lang="en-US" i="1" dirty="0"/>
              <a:t>ASCCC Area D Representative </a:t>
            </a:r>
          </a:p>
          <a:p>
            <a:r>
              <a:rPr lang="en-US" i="1" dirty="0"/>
              <a:t>Part-Time Faculty Committee Chair</a:t>
            </a:r>
          </a:p>
          <a:p>
            <a:endParaRPr lang="en-US" i="1" dirty="0"/>
          </a:p>
          <a:p>
            <a:r>
              <a:rPr lang="en-US" i="1" dirty="0"/>
              <a:t>Dorene Novotny,</a:t>
            </a:r>
          </a:p>
          <a:p>
            <a:r>
              <a:rPr lang="en-US" i="1" dirty="0"/>
              <a:t>Vice Chancellor, Human Resources</a:t>
            </a:r>
          </a:p>
          <a:p>
            <a:r>
              <a:rPr lang="en-US" i="1" dirty="0"/>
              <a:t>	Foothill-De Anza CCD </a:t>
            </a:r>
          </a:p>
          <a:p>
            <a:endParaRPr lang="en-US" dirty="0"/>
          </a:p>
        </p:txBody>
      </p:sp>
      <p:pic>
        <p:nvPicPr>
          <p:cNvPr id="5" name="Picture 4" descr="ASCCC_Logo">
            <a:extLst>
              <a:ext uri="{FF2B5EF4-FFF2-40B4-BE49-F238E27FC236}">
                <a16:creationId xmlns:a16="http://schemas.microsoft.com/office/drawing/2014/main" id="{7E8DF479-27DB-416A-B0FA-583C0CF6FEA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1831"/>
            <a:ext cx="4557252" cy="12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51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400" dirty="0"/>
              <a:t>Beyond the Degree…</a:t>
            </a:r>
          </a:p>
          <a:p>
            <a:pPr marL="109728" indent="0">
              <a:buNone/>
            </a:pPr>
            <a:endParaRPr lang="en-US" dirty="0"/>
          </a:p>
          <a:p>
            <a:pPr lvl="0" algn="r"/>
            <a:r>
              <a:rPr lang="en-US" dirty="0"/>
              <a:t>Teaching/CC mission – a calling </a:t>
            </a:r>
          </a:p>
          <a:p>
            <a:pPr algn="r"/>
            <a:r>
              <a:rPr lang="en-US" dirty="0"/>
              <a:t>Record of volunteerism and service </a:t>
            </a:r>
          </a:p>
          <a:p>
            <a:pPr algn="r"/>
            <a:r>
              <a:rPr lang="en-US" dirty="0"/>
              <a:t>Team player</a:t>
            </a:r>
          </a:p>
          <a:p>
            <a:pPr marL="109728" indent="0">
              <a:buNone/>
            </a:pPr>
            <a:endParaRPr lang="en-US" dirty="0"/>
          </a:p>
          <a:p>
            <a:pPr lvl="0"/>
            <a:r>
              <a:rPr lang="en-US" dirty="0"/>
              <a:t>Life-long learning mentality</a:t>
            </a:r>
          </a:p>
          <a:p>
            <a:r>
              <a:rPr lang="en-US" dirty="0"/>
              <a:t>Student equity and cultural competence</a:t>
            </a:r>
          </a:p>
          <a:p>
            <a:r>
              <a:rPr lang="en-US" dirty="0"/>
              <a:t>Ability to connect</a:t>
            </a:r>
          </a:p>
          <a:p>
            <a:pPr marL="109728" lvl="0" indent="0" algn="r">
              <a:buNone/>
            </a:pPr>
            <a:r>
              <a:rPr lang="en-US" dirty="0"/>
              <a:t> </a:t>
            </a:r>
          </a:p>
          <a:p>
            <a:pPr lvl="0" algn="r"/>
            <a:r>
              <a:rPr lang="en-US" dirty="0"/>
              <a:t>Ability to inspire</a:t>
            </a:r>
          </a:p>
          <a:p>
            <a:pPr lvl="0" algn="r"/>
            <a:r>
              <a:rPr lang="en-US" dirty="0"/>
              <a:t>Passionate about their discipline</a:t>
            </a:r>
          </a:p>
          <a:p>
            <a:pPr algn="r"/>
            <a:r>
              <a:rPr lang="en-US" dirty="0"/>
              <a:t>Authentic excitement about teaching</a:t>
            </a:r>
          </a:p>
          <a:p>
            <a:pPr algn="r"/>
            <a:endParaRPr lang="en-US" dirty="0"/>
          </a:p>
          <a:p>
            <a:r>
              <a:rPr lang="en-US" dirty="0"/>
              <a:t>Pedagogical strategies breadth/depth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9306"/>
            <a:ext cx="990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34086"/>
            <a:ext cx="2606675" cy="121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6593"/>
            <a:ext cx="2824162" cy="120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94E78-9F97-4673-A334-C9BACFF6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312729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2800" dirty="0"/>
              <a:t>Questions</a:t>
            </a:r>
            <a:r>
              <a:rPr lang="en-US" dirty="0"/>
              <a:t>…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sz="2400" dirty="0"/>
          </a:p>
          <a:p>
            <a:pPr marL="109728" indent="0" algn="ctr">
              <a:buNone/>
            </a:pPr>
            <a:r>
              <a:rPr lang="en-US" sz="2400" dirty="0"/>
              <a:t>Sam Foster: </a:t>
            </a:r>
            <a:r>
              <a:rPr lang="en-US" sz="2400" dirty="0">
                <a:hlinkClick r:id="rId2"/>
              </a:rPr>
              <a:t>sfoster@fullcoll.edu</a:t>
            </a:r>
            <a:endParaRPr lang="en-US" sz="2400" dirty="0"/>
          </a:p>
          <a:p>
            <a:pPr marL="109728" indent="0" algn="ctr">
              <a:buNone/>
            </a:pPr>
            <a:r>
              <a:rPr lang="nb-NO" sz="2400" dirty="0"/>
              <a:t>Dorene Novotny:  </a:t>
            </a:r>
            <a:r>
              <a:rPr lang="nb-NO" sz="2400" dirty="0">
                <a:hlinkClick r:id="rId3"/>
              </a:rPr>
              <a:t>novotnydorene@fhda.edu</a:t>
            </a:r>
            <a:endParaRPr lang="nb-NO" sz="2400" dirty="0"/>
          </a:p>
          <a:p>
            <a:pPr marL="109728" indent="0" algn="ctr">
              <a:buNone/>
            </a:pPr>
            <a:r>
              <a:rPr lang="en-US" sz="2400" dirty="0"/>
              <a:t> </a:t>
            </a:r>
          </a:p>
          <a:p>
            <a:pPr marL="109728" indent="0" algn="ctr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046A6-7DC8-4330-B1AB-F492CDC5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260530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81328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600" dirty="0">
                <a:solidFill>
                  <a:prstClr val="black"/>
                </a:solidFill>
              </a:rPr>
              <a:t>Overview…</a:t>
            </a: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application process: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Completing the application 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Additional materials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Tailoring your materials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Pitfalls to avoid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182880" lvl="0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interview process: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Preparing for the interview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Making a good first impression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Maintaining poise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Pitfalls to avoid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576041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3048000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8D5D9-8CB5-4D0B-8B7A-FBD3A56C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387603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81328"/>
            <a:ext cx="7620000" cy="4525963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800" dirty="0">
                <a:solidFill>
                  <a:prstClr val="black"/>
                </a:solidFill>
              </a:rPr>
              <a:t>The Application Process…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Typically…			</a:t>
            </a:r>
            <a:endParaRPr lang="en-US" sz="3600" dirty="0">
              <a:solidFill>
                <a:prstClr val="black"/>
              </a:solidFill>
            </a:endParaRP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application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Cover letter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Supporting materials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26893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254C9-9ACE-4219-8571-1C942D08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8502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328"/>
            <a:ext cx="7696200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800" dirty="0">
                <a:solidFill>
                  <a:prstClr val="black"/>
                </a:solidFill>
              </a:rPr>
              <a:t>The Application…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Fill out completely or risk disqualification	.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Even if already in the resume.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Avoid </a:t>
            </a:r>
            <a:r>
              <a:rPr lang="en-US" sz="2000" i="1" dirty="0">
                <a:solidFill>
                  <a:prstClr val="black"/>
                </a:solidFill>
              </a:rPr>
              <a:t>“ See resume”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82880" lvl="0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When in doubt..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55356"/>
            <a:ext cx="1670761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39CD0-94C0-4462-950C-B4F21580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94609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81328"/>
            <a:ext cx="7543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The Cover Letter…</a:t>
            </a:r>
          </a:p>
          <a:p>
            <a:endParaRPr lang="en-US" dirty="0"/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Distinguish yourself. 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Tailor the letter.  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Something about the college/district.</a:t>
            </a:r>
          </a:p>
          <a:p>
            <a:pPr marL="438912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Address each qualification – minimum and preferred.  </a:t>
            </a:r>
          </a:p>
          <a:p>
            <a:pPr marL="18288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201168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Be complete…but not a </a:t>
            </a:r>
            <a:r>
              <a:rPr lang="en-US" sz="2200" i="1" dirty="0">
                <a:solidFill>
                  <a:prstClr val="black"/>
                </a:solidFill>
              </a:rPr>
              <a:t>novel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marL="18288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201168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i="1" dirty="0">
                <a:solidFill>
                  <a:prstClr val="black"/>
                </a:solidFill>
              </a:rPr>
              <a:t>But what if I already work there? 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3209"/>
            <a:ext cx="3314700" cy="16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A9712-4D6D-4B5E-87DD-26CD837C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246526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1328"/>
            <a:ext cx="7772400" cy="491947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3100" dirty="0">
                <a:cs typeface="Arial" panose="020B0604020202020204" pitchFamily="34" charset="0"/>
              </a:rPr>
              <a:t>Additional Materials…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Transcripts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Unofficial transcripts </a:t>
            </a:r>
            <a:r>
              <a:rPr lang="en-US" sz="2600" i="1" dirty="0">
                <a:solidFill>
                  <a:prstClr val="black"/>
                </a:solidFill>
              </a:rPr>
              <a:t>usually</a:t>
            </a:r>
            <a:r>
              <a:rPr lang="en-US" sz="2600" dirty="0">
                <a:solidFill>
                  <a:prstClr val="black"/>
                </a:solidFill>
              </a:rPr>
              <a:t> acceptable </a:t>
            </a:r>
          </a:p>
          <a:p>
            <a:pPr marL="694944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Check to verify</a:t>
            </a:r>
          </a:p>
          <a:p>
            <a:pPr marL="694944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Show the degree (if any) awarded.  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If a masters required</a:t>
            </a:r>
          </a:p>
          <a:p>
            <a:pPr marL="694944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Include graduate AND undergraduate, </a:t>
            </a:r>
            <a:r>
              <a:rPr lang="en-US" sz="2600" i="1" dirty="0">
                <a:solidFill>
                  <a:prstClr val="black"/>
                </a:solidFill>
              </a:rPr>
              <a:t>usually 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Other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Teaching philosophy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List of courses taken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Prior courses taught</a:t>
            </a:r>
          </a:p>
          <a:p>
            <a:pPr marL="457200" lvl="1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Other requested paperwork  </a:t>
            </a:r>
          </a:p>
          <a:p>
            <a:pPr marL="201168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Materials not requested?  </a:t>
            </a:r>
          </a:p>
          <a:p>
            <a:pPr marL="457200" lvl="1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Avoid the urge…</a:t>
            </a: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057400"/>
            <a:ext cx="274843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2067083" cy="12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1F262-41C1-4BBE-990E-FC8F28AC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139486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328"/>
            <a:ext cx="7696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600" dirty="0">
                <a:cs typeface="Arial" panose="020B0604020202020204" pitchFamily="34" charset="0"/>
              </a:rPr>
              <a:t>Tips for Success…</a:t>
            </a:r>
          </a:p>
          <a:p>
            <a:pPr marL="109728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Create a digital master file 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Resume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List of Courses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Cover Letters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Modify to address the specific job opening 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Learn something about the college…</a:t>
            </a:r>
          </a:p>
          <a:p>
            <a:pPr marL="676656" lvl="2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And use that knowledge</a:t>
            </a:r>
          </a:p>
          <a:p>
            <a:pPr marL="18288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Avoid the generic approach</a:t>
            </a:r>
          </a:p>
          <a:p>
            <a:pPr marL="182880" lvl="0" indent="-182880" algn="r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i="1" dirty="0">
                <a:solidFill>
                  <a:prstClr val="black"/>
                </a:solidFill>
                <a:cs typeface="Arial" panose="020B0604020202020204" pitchFamily="34" charset="0"/>
              </a:rPr>
              <a:t>Proofread……!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159000" cy="210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65791-8AF8-4A59-A4ED-3C345831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375155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400" dirty="0"/>
              <a:t>Preparing for the Interview…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sz="2200" dirty="0"/>
              <a:t>Learn about the College/District</a:t>
            </a:r>
          </a:p>
          <a:p>
            <a:r>
              <a:rPr lang="en-US" sz="2200" dirty="0"/>
              <a:t>Learn about the students</a:t>
            </a:r>
          </a:p>
          <a:p>
            <a:r>
              <a:rPr lang="en-US" sz="2200" dirty="0"/>
              <a:t>Study the website</a:t>
            </a:r>
          </a:p>
          <a:p>
            <a:r>
              <a:rPr lang="en-US" sz="2200" dirty="0"/>
              <a:t>Summarize your strengths</a:t>
            </a:r>
          </a:p>
          <a:p>
            <a:r>
              <a:rPr lang="en-US" sz="2200" dirty="0"/>
              <a:t>Prepare your teaching demonstration</a:t>
            </a:r>
          </a:p>
          <a:p>
            <a:r>
              <a:rPr lang="en-US" sz="2200" dirty="0"/>
              <a:t>Check with college for technical support, what’s allowed, etc.</a:t>
            </a:r>
          </a:p>
          <a:p>
            <a:pPr algn="r"/>
            <a:r>
              <a:rPr lang="en-US" sz="2200" i="1" dirty="0"/>
              <a:t>Practice interview questions!...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1"/>
            <a:ext cx="3095625" cy="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76672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251B2-6B53-4B42-998B-50D1AD21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428334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547018"/>
            <a:ext cx="7467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Interview Day…</a:t>
            </a:r>
          </a:p>
          <a:p>
            <a:pPr marL="109728" indent="0">
              <a:buNone/>
            </a:pPr>
            <a:endParaRPr lang="en-US" dirty="0"/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Dress professionally 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Arrive early and relax</a:t>
            </a:r>
          </a:p>
          <a:p>
            <a:pPr marL="182880" lvl="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No uninvited visitors</a:t>
            </a:r>
          </a:p>
          <a:p>
            <a:pPr marL="182880" indent="-182880">
              <a:spcBef>
                <a:spcPct val="20000"/>
              </a:spcBef>
              <a:buClr>
                <a:srgbClr val="AD010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Copy of your materials</a:t>
            </a:r>
          </a:p>
          <a:p>
            <a:pPr marL="0" indent="0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 algn="r">
              <a:spcBef>
                <a:spcPct val="20000"/>
              </a:spcBef>
              <a:buClr>
                <a:srgbClr val="AD0101"/>
              </a:buClr>
              <a:buSzPct val="85000"/>
            </a:pPr>
            <a:r>
              <a:rPr lang="en-US" sz="2200" dirty="0">
                <a:solidFill>
                  <a:prstClr val="black"/>
                </a:solidFill>
              </a:rPr>
              <a:t>Be your</a:t>
            </a:r>
          </a:p>
          <a:p>
            <a:pPr marL="0" lvl="0" indent="0" algn="r">
              <a:spcBef>
                <a:spcPct val="20000"/>
              </a:spcBef>
              <a:buClr>
                <a:srgbClr val="AD0101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authentic self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and Interviewing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18" y="1828800"/>
            <a:ext cx="246909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18478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3152E-B568-4857-852C-B482BEAD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Part-Time Faculty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986918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1786</TotalTime>
  <Words>414</Words>
  <Application>Microsoft Office PowerPoint</Application>
  <PresentationFormat>On-screen Show (4:3)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Applying and Interviewing for a Full Time Position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  <vt:lpstr>Applying and Interviewing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and Interviewing for a Full Time Position</dc:title>
  <dc:creator>dnovotny</dc:creator>
  <cp:lastModifiedBy>Sam Foster</cp:lastModifiedBy>
  <cp:revision>22</cp:revision>
  <dcterms:created xsi:type="dcterms:W3CDTF">2018-08-01T00:55:39Z</dcterms:created>
  <dcterms:modified xsi:type="dcterms:W3CDTF">2018-08-02T06:54:50Z</dcterms:modified>
</cp:coreProperties>
</file>