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61" r:id="rId5"/>
    <p:sldId id="259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/>
    <p:restoredTop sz="95946"/>
  </p:normalViewPr>
  <p:slideViewPr>
    <p:cSldViewPr snapToGrid="0" snapToObjects="1">
      <p:cViewPr varScale="1">
        <p:scale>
          <a:sx n="82" d="100"/>
          <a:sy n="82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787D44-1875-FE41-874A-57240814DAA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32A2CF-DFDE-0246-800C-C55949568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9C851E-5F01-AA4F-BF59-294D057DB64D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57814-E8E1-0341-83A7-6DB541117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and congratulate Carrie et all for this fabulous program!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57814-E8E1-0341-83A7-6DB5411170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7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4768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91ADB0-4F4A-2D41-9876-8F87A1FB50C3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C81C9A-C381-BA40-B668-B2C3E618C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6306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E9BABE5-9071-9940-8661-495759441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087" y="403412"/>
            <a:ext cx="9299711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7C2C1B6A-1014-E543-8C93-D74BD039B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ECC3-9CD8-7D49-B768-F241FAF96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65C94D-119A-8048-B139-1A9FF48D008B}"/>
              </a:ext>
            </a:extLst>
          </p:cNvPr>
          <p:cNvSpPr/>
          <p:nvPr userDrawn="1"/>
        </p:nvSpPr>
        <p:spPr>
          <a:xfrm>
            <a:off x="0" y="0"/>
            <a:ext cx="830263" cy="6858000"/>
          </a:xfrm>
          <a:prstGeom prst="rect">
            <a:avLst/>
          </a:prstGeom>
          <a:gradFill>
            <a:gsLst>
              <a:gs pos="0">
                <a:srgbClr val="251953"/>
              </a:gs>
              <a:gs pos="100000">
                <a:srgbClr val="003D99"/>
              </a:gs>
            </a:gsLst>
            <a:lin ang="5400000" scaled="1"/>
          </a:gra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6346790-1E36-5B42-ADEF-319642B1D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08DEE3B1-FF1F-3841-A640-C4FF15CD4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053B-50E5-E94F-AF17-D2089273C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9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2724C0-75B0-5348-B87D-19EBA0BA4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AE1E0D-4146-6048-B7B3-D9A78CEFD134}"/>
              </a:ext>
            </a:extLst>
          </p:cNvPr>
          <p:cNvSpPr/>
          <p:nvPr userDrawn="1"/>
        </p:nvSpPr>
        <p:spPr>
          <a:xfrm>
            <a:off x="0" y="0"/>
            <a:ext cx="830263" cy="6858000"/>
          </a:xfrm>
          <a:prstGeom prst="rect">
            <a:avLst/>
          </a:prstGeom>
          <a:gradFill>
            <a:gsLst>
              <a:gs pos="0">
                <a:srgbClr val="251953"/>
              </a:gs>
              <a:gs pos="100000">
                <a:srgbClr val="003D99"/>
              </a:gs>
            </a:gsLst>
            <a:lin ang="5400000" scaled="1"/>
          </a:gra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1A08497-F8AD-DD45-B7A5-230A08CEB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6DE8-261E-D640-A7CD-CE7D6DB66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3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BEACF-9BD8-714B-A860-9C4838D97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2CEA1-C114-D143-9EFA-B3B4D623A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131"/>
          <a:stretch/>
        </p:blipFill>
        <p:spPr>
          <a:xfrm>
            <a:off x="0" y="0"/>
            <a:ext cx="830263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A9F751F-384D-524F-8B67-097A8F01A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5353-7BA5-0F40-96BB-50180AFAC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68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2F6965-0D76-AF4A-8198-3D9CF4C5A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349F9-7680-4041-87EC-BBEF7AC6D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131"/>
          <a:stretch/>
        </p:blipFill>
        <p:spPr>
          <a:xfrm>
            <a:off x="0" y="0"/>
            <a:ext cx="830263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C5D0786-AD0C-FA4A-B304-31E68390C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4AB2-3B77-0244-A989-631E3400C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5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98FCDDE-DDF4-8447-A9E7-08032D287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30A5A1E-96C3-994E-B094-0453A51C6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CE87-F99A-1E4D-947A-3E42F63CD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8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BEA452-0147-DC49-81AE-900AD96BC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D3C7E0-461D-4B45-BF09-C71032E81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75F1898-EE7C-7C4A-BFE8-67A3691A7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ccc.org/content/new-faculty-application-statewide-servic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id.net/about-us" TargetMode="External"/><Relationship Id="rId2" Type="http://schemas.openxmlformats.org/officeDocument/2006/relationships/hyperlink" Target="https://asccc-oeri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sfccc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602" TargetMode="External"/><Relationship Id="rId2" Type="http://schemas.openxmlformats.org/officeDocument/2006/relationships/hyperlink" Target="https://leginfo.legislature.ca.gov/faces/billTextClient.xhtml?bill_id=202120220AB150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cc.org/" TargetMode="External"/><Relationship Id="rId5" Type="http://schemas.openxmlformats.org/officeDocument/2006/relationships/hyperlink" Target="https://leginfo.legislature.ca.gov/faces/billNavClient.xhtml?bill_id=202120220AB1752" TargetMode="External"/><Relationship Id="rId4" Type="http://schemas.openxmlformats.org/officeDocument/2006/relationships/hyperlink" Target="https://leginfo.legislature.ca.gov/faces/billNavClient.xhtml?bill_id=202120220AB17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" TargetMode="External"/><Relationship Id="rId2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asccc.org/executive_committee/meetings" TargetMode="External"/><Relationship Id="rId4" Type="http://schemas.openxmlformats.org/officeDocument/2006/relationships/hyperlink" Target="https://www.asccc.org/content/new-faculty-application-statewide-serv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3BF2254-21C1-0B4F-B229-C39222D71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State of the Academic Senate 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for California Community Colleges</a:t>
            </a:r>
            <a:br>
              <a:rPr lang="en-US" altLang="en-US" dirty="0"/>
            </a:br>
            <a:r>
              <a:rPr lang="en-US" altLang="en-US" sz="2700" dirty="0">
                <a:solidFill>
                  <a:srgbClr val="FFFF00"/>
                </a:solidFill>
              </a:rPr>
              <a:t>February 10,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9166-937F-B34E-81D4-0DB9A220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400" b="1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8A80-5B7B-9043-BA56-7C1014E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7709572" cy="3693782"/>
          </a:xfrm>
        </p:spPr>
        <p:txBody>
          <a:bodyPr/>
          <a:lstStyle/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Ginni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May, ASCCC Vice President</a:t>
            </a:r>
          </a:p>
          <a:p>
            <a:endParaRPr lang="en-US" dirty="0"/>
          </a:p>
          <a:p>
            <a:pPr algn="ctr"/>
            <a:r>
              <a:rPr lang="en-US" b="1" cap="all" dirty="0">
                <a:solidFill>
                  <a:srgbClr val="0070C0"/>
                </a:solidFill>
              </a:rPr>
              <a:t>ASCCC VISION</a:t>
            </a:r>
          </a:p>
          <a:p>
            <a:pPr algn="ctr"/>
            <a:r>
              <a:rPr lang="en-US" dirty="0"/>
              <a:t>Faculty leading change, serving students, and embracing inclusion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89712-595A-CA47-891E-69DDE2A61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CECC3-9CD8-7D49-B768-F241FAF9611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EF617-275D-BC40-9A0A-9D2EF8B1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516" y="3079955"/>
            <a:ext cx="2893206" cy="2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996F-187D-3C49-A6FE-F8CBE8F9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4" cy="1068070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About the ASCCC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AD6B-81EF-A240-BAD6-41CA0745C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549831"/>
            <a:ext cx="10470064" cy="4806519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The faculty voice in regard to academic and professional matters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Formed in 1970, the Academic Senate for California Community Colleges is a 501(c)6 nonprofit organization to strengthen local academic senates and councils of community colleges.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ASCCC authority in California Code of Regulations Title 5 Section 53206: </a:t>
            </a:r>
          </a:p>
          <a:p>
            <a:r>
              <a:rPr lang="en-US" sz="2200" dirty="0"/>
              <a:t>community college faculty have a formal and effective procedure for participating in the formation of state policies on academic and professional matters. </a:t>
            </a:r>
          </a:p>
          <a:p>
            <a:r>
              <a:rPr lang="en-US" sz="2200" dirty="0"/>
              <a:t>Board of Governors recognizes the ASCCC as the representative of local academic senates.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00BB-73F6-6A43-BE32-C0EA6601D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4AB2-3B77-0244-A989-631E3400CAA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6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D101-33F7-F747-82CE-B2211E3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94" y="365126"/>
            <a:ext cx="10058400" cy="1107214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ASCCC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BF32-B730-C04A-AE29-A225CCE3D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295" y="1317356"/>
            <a:ext cx="10575410" cy="48974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Committed to equity, student learning and student success</a:t>
            </a:r>
            <a:r>
              <a:rPr lang="en-US" i="1" dirty="0"/>
              <a:t>.</a:t>
            </a:r>
            <a:r>
              <a:rPr lang="en-US" dirty="0"/>
              <a:t> The Academic Senate for California Community Colleges acts to: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Empower faculty </a:t>
            </a:r>
            <a:r>
              <a:rPr lang="en-US" sz="2200" dirty="0"/>
              <a:t>to engage in local and statewide dialog and take action for continued improvement of teaching, learning, and faculty participation in governance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Lead and advocate </a:t>
            </a:r>
            <a:r>
              <a:rPr lang="en-US" sz="2200" dirty="0"/>
              <a:t>proactively for the development of policies, processes, and practices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Include diverse faculty, perspectives, and experiences </a:t>
            </a:r>
            <a:r>
              <a:rPr lang="en-US" sz="2200" dirty="0"/>
              <a:t>that represent our student populations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Develop faculty </a:t>
            </a:r>
            <a:r>
              <a:rPr lang="en-US" sz="2200" dirty="0"/>
              <a:t>as local and statewide leaders through personal and professional development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Engage faculty </a:t>
            </a:r>
            <a:r>
              <a:rPr lang="en-US" sz="2200" dirty="0"/>
              <a:t>and system partners through collegial consultation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53CF-99C4-B946-AFAA-838843CB2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4AB2-3B77-0244-A989-631E3400CAA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49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D5E8-5C28-3549-9CA1-E17F0587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5400" b="1" dirty="0"/>
              <a:t>A Snapshot of ASCCC Initiatives and Opportunities…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E2BF-C17E-2445-B841-873136B8E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Volunteer for Statewide service: </a:t>
            </a:r>
            <a:r>
              <a:rPr lang="en-US" dirty="0">
                <a:hlinkClick r:id="rId2"/>
              </a:rPr>
              <a:t>https://www.asccc.org/content/new-faculty-application-statewide-service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ASCCC Elections: yes, part-time faculty may run</a:t>
            </a:r>
          </a:p>
          <a:p>
            <a:pPr lvl="1"/>
            <a:r>
              <a:rPr lang="en-US" dirty="0"/>
              <a:t>Requirements:</a:t>
            </a:r>
          </a:p>
          <a:p>
            <a:pPr lvl="2"/>
            <a:r>
              <a:rPr lang="en-US" dirty="0"/>
              <a:t>A delegate or local academic senate president, or</a:t>
            </a:r>
          </a:p>
          <a:p>
            <a:pPr lvl="2"/>
            <a:r>
              <a:rPr lang="en-US" dirty="0"/>
              <a:t>Within last three years served as local academic senate president or on ASCCC Executive Committee, or</a:t>
            </a:r>
          </a:p>
          <a:p>
            <a:pPr lvl="2"/>
            <a:r>
              <a:rPr lang="en-US" dirty="0"/>
              <a:t>Nominated by resolution from local academic senate endorsing candidacy, meeting minutes need to be submitted with candidacy info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2A8B-A496-9746-BFCE-E05647405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4AB2-3B77-0244-A989-631E3400CAA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2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D5E8-5C28-3549-9CA1-E17F0587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5400" b="1" dirty="0"/>
              <a:t>A Snapshot of ASCCC Initiatives and Opportunities…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E2BF-C17E-2445-B841-873136B8E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Educational Resources Initiative (OERI): </a:t>
            </a:r>
            <a:r>
              <a:rPr lang="en-US" dirty="0">
                <a:hlinkClick r:id="rId2"/>
              </a:rPr>
              <a:t>https://asccc-oeri.org</a:t>
            </a:r>
            <a:endParaRPr lang="en-US" dirty="0"/>
          </a:p>
          <a:p>
            <a:pPr lvl="1"/>
            <a:r>
              <a:rPr lang="en-US" dirty="0"/>
              <a:t>$6M over 5 years in AB 1809 (2017-18) Higher education trailer bill</a:t>
            </a:r>
          </a:p>
          <a:p>
            <a:pPr lvl="1"/>
            <a:r>
              <a:rPr lang="en-US" dirty="0"/>
              <a:t>Opportunities for faculty to create open educational resources</a:t>
            </a:r>
          </a:p>
          <a:p>
            <a:r>
              <a:rPr lang="en-US" dirty="0"/>
              <a:t>C-ID, Course Identification Numbering System: </a:t>
            </a:r>
            <a:r>
              <a:rPr lang="en-US" dirty="0">
                <a:hlinkClick r:id="rId3"/>
              </a:rPr>
              <a:t>https://www.c-id.net/about-us</a:t>
            </a:r>
            <a:endParaRPr lang="en-US" dirty="0"/>
          </a:p>
          <a:p>
            <a:pPr lvl="1"/>
            <a:r>
              <a:rPr lang="en-US" dirty="0"/>
              <a:t>Addresses the need for common course numbers by identifying comparable courses</a:t>
            </a:r>
          </a:p>
          <a:p>
            <a:pPr lvl="1"/>
            <a:r>
              <a:rPr lang="en-US" dirty="0"/>
              <a:t>Course reviewers are always needed for </a:t>
            </a:r>
            <a:r>
              <a:rPr lang="en-US"/>
              <a:t>CTE disciplines…</a:t>
            </a:r>
            <a:endParaRPr lang="en-US" dirty="0"/>
          </a:p>
          <a:p>
            <a:r>
              <a:rPr lang="en-US" dirty="0"/>
              <a:t>Academic Senate Foundation for California Community Colleges: </a:t>
            </a:r>
            <a:r>
              <a:rPr lang="en-US" dirty="0">
                <a:hlinkClick r:id="rId4"/>
              </a:rPr>
              <a:t>https://asfccc.com</a:t>
            </a:r>
            <a:endParaRPr lang="en-US" dirty="0"/>
          </a:p>
          <a:p>
            <a:pPr lvl="1"/>
            <a:r>
              <a:rPr lang="en-US" dirty="0"/>
              <a:t>Support and strengthen professional development for faculty</a:t>
            </a:r>
          </a:p>
          <a:p>
            <a:pPr lvl="1"/>
            <a:r>
              <a:rPr lang="en-US" dirty="0"/>
              <a:t>Scholarships for ASCCC events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2A8B-A496-9746-BFCE-E05647405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4AB2-3B77-0244-A989-631E3400CAA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1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716C-0AFE-E14E-AE72-E14D617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06" y="365125"/>
            <a:ext cx="10033687" cy="85924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Bills that may Impact Part-time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DFFC-259F-C749-958D-EC9AFC85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0006" y="1363851"/>
            <a:ext cx="10046043" cy="4854069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AB 1505 (Rodriguez)</a:t>
            </a:r>
            <a:r>
              <a:rPr lang="en-US" dirty="0"/>
              <a:t> – Community colleges: full-time faculty obligation.</a:t>
            </a:r>
          </a:p>
          <a:p>
            <a:pPr lvl="1"/>
            <a:r>
              <a:rPr lang="en-US" dirty="0"/>
              <a:t>Sponsored by FACCC, CFT, CCCI, supported by ASCCC</a:t>
            </a:r>
          </a:p>
          <a:p>
            <a:pPr marL="0" indent="0">
              <a:buNone/>
            </a:pPr>
            <a:r>
              <a:rPr lang="en-US" dirty="0"/>
              <a:t>Recently introduced:</a:t>
            </a:r>
          </a:p>
          <a:p>
            <a:r>
              <a:rPr lang="en-US" u="sng" dirty="0">
                <a:hlinkClick r:id="rId3"/>
              </a:rPr>
              <a:t>AB 1602 (McCarty)</a:t>
            </a:r>
            <a:r>
              <a:rPr lang="en-US" dirty="0"/>
              <a:t> – Student, faculty, and staff housing: California Student Housing Revolving Loan Fund Act of 2022.</a:t>
            </a:r>
          </a:p>
          <a:p>
            <a:r>
              <a:rPr lang="en-US" u="sng" dirty="0">
                <a:hlinkClick r:id="rId4"/>
              </a:rPr>
              <a:t>AB 1719 (Ward)</a:t>
            </a:r>
            <a:r>
              <a:rPr lang="en-US" dirty="0"/>
              <a:t> – Housing: Teacher Housing Act of 2016: faculty and community college district employees.</a:t>
            </a:r>
          </a:p>
          <a:p>
            <a:r>
              <a:rPr lang="en-US" dirty="0">
                <a:hlinkClick r:id="rId5"/>
              </a:rPr>
              <a:t>AB 1752 (Santiago</a:t>
            </a:r>
            <a:r>
              <a:rPr lang="en-US" dirty="0"/>
              <a:t>) – Community colleges: part-time employees</a:t>
            </a:r>
          </a:p>
          <a:p>
            <a:pPr marL="0" indent="0">
              <a:buNone/>
            </a:pPr>
            <a:r>
              <a:rPr lang="en-US" dirty="0"/>
              <a:t>Contact:</a:t>
            </a:r>
          </a:p>
          <a:p>
            <a:r>
              <a:rPr lang="en-US" dirty="0"/>
              <a:t>The Faculty Association for California Community Colleges (FACCC): </a:t>
            </a:r>
            <a:r>
              <a:rPr lang="en-US" dirty="0">
                <a:hlinkClick r:id="rId6"/>
              </a:rPr>
              <a:t>https://www.faccc.org</a:t>
            </a:r>
            <a:endParaRPr lang="en-US" dirty="0"/>
          </a:p>
          <a:p>
            <a:r>
              <a:rPr lang="en-US" dirty="0"/>
              <a:t>Local Bargaining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B3196-4801-F249-B2A7-F738C31CB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4AB2-3B77-0244-A989-631E3400CAA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04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3383-E8B9-3043-AF9E-ED2665EE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 b="1" dirty="0"/>
              <a:t>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6EB5-350E-9940-814F-1CE7156A2D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Questions: </a:t>
            </a:r>
            <a:r>
              <a:rPr lang="en-US" dirty="0">
                <a:hlinkClick r:id="rId2"/>
              </a:rPr>
              <a:t>info@asccc.org</a:t>
            </a:r>
            <a:endParaRPr lang="en-US" dirty="0"/>
          </a:p>
          <a:p>
            <a:r>
              <a:rPr lang="en-US" dirty="0"/>
              <a:t>ASCCC Website: </a:t>
            </a:r>
            <a:r>
              <a:rPr lang="en-US" dirty="0">
                <a:hlinkClick r:id="rId3"/>
              </a:rPr>
              <a:t>https://www.asccc.org</a:t>
            </a:r>
            <a:r>
              <a:rPr lang="en-US" dirty="0"/>
              <a:t> </a:t>
            </a:r>
          </a:p>
          <a:p>
            <a:r>
              <a:rPr lang="en-US" dirty="0"/>
              <a:t>Volunteer for Statewide Service: </a:t>
            </a:r>
            <a:r>
              <a:rPr lang="en-US" dirty="0">
                <a:hlinkClick r:id="rId4"/>
              </a:rPr>
              <a:t>https://www.asccc.org/content/new-faculty-application-statewide-service</a:t>
            </a:r>
            <a:endParaRPr lang="en-US" dirty="0"/>
          </a:p>
          <a:p>
            <a:r>
              <a:rPr lang="en-US" dirty="0"/>
              <a:t>Attend your local academic senate meetings</a:t>
            </a:r>
          </a:p>
          <a:p>
            <a:r>
              <a:rPr lang="en-US" dirty="0"/>
              <a:t>Attend ASCCC Executive Committee meetings: </a:t>
            </a:r>
            <a:r>
              <a:rPr lang="en-US" dirty="0">
                <a:hlinkClick r:id="rId5"/>
              </a:rPr>
              <a:t>https://www.asccc.org/executive_committee/meetings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400" dirty="0">
                <a:solidFill>
                  <a:schemeClr val="accent1">
                    <a:lumMod val="50000"/>
                  </a:schemeClr>
                </a:solidFill>
                <a:latin typeface="Bradley Hand" pitchFamily="2" charset="77"/>
              </a:rPr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CF80-A0CD-2E45-B14C-9A6334824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4AB2-3B77-0244-A989-631E3400CAA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20647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A 2021 B">
      <a:dk1>
        <a:srgbClr val="003366"/>
      </a:dk1>
      <a:lt1>
        <a:srgbClr val="FFFFFF"/>
      </a:lt1>
      <a:dk2>
        <a:srgbClr val="3871C7"/>
      </a:dk2>
      <a:lt2>
        <a:srgbClr val="D8E9F0"/>
      </a:lt2>
      <a:accent1>
        <a:srgbClr val="FF59AB"/>
      </a:accent1>
      <a:accent2>
        <a:srgbClr val="E7B0F5"/>
      </a:accent2>
      <a:accent3>
        <a:srgbClr val="6EAFF2"/>
      </a:accent3>
      <a:accent4>
        <a:srgbClr val="3970EC"/>
      </a:accent4>
      <a:accent5>
        <a:srgbClr val="7FC3FF"/>
      </a:accent5>
      <a:accent6>
        <a:srgbClr val="B1DAF4"/>
      </a:accent6>
      <a:hlink>
        <a:srgbClr val="005B95"/>
      </a:hlink>
      <a:folHlink>
        <a:srgbClr val="3970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2022 ppt template 1" id="{2998E0FF-7B28-2D4D-81CD-B65386B92C80}" vid="{0B54AD64-2574-8C47-B4E2-F1DDD44062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106</TotalTime>
  <Words>604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ASCCC Curriculum Inst. 2020 Theme</vt:lpstr>
      <vt:lpstr>State of the Academic Senate  for California Community Colleges February 10, 2022</vt:lpstr>
      <vt:lpstr>Welcome!</vt:lpstr>
      <vt:lpstr>About the ASCCC</vt:lpstr>
      <vt:lpstr>ASCCC Mission</vt:lpstr>
      <vt:lpstr>A Snapshot of ASCCC Initiatives and Opportunities…</vt:lpstr>
      <vt:lpstr>A Snapshot of ASCCC Initiatives and Opportunities…</vt:lpstr>
      <vt:lpstr>Bills that may Impact Part-time Faculty</vt:lpstr>
      <vt:lpstr>Get Involved!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May, Virginia</dc:creator>
  <cp:lastModifiedBy>Carrie Roberson</cp:lastModifiedBy>
  <cp:revision>9</cp:revision>
  <cp:lastPrinted>2020-11-24T19:39:26Z</cp:lastPrinted>
  <dcterms:created xsi:type="dcterms:W3CDTF">2022-02-07T15:37:04Z</dcterms:created>
  <dcterms:modified xsi:type="dcterms:W3CDTF">2022-02-09T23:23:39Z</dcterms:modified>
</cp:coreProperties>
</file>