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811" r:id="rId5"/>
  </p:sldMasterIdLst>
  <p:notesMasterIdLst>
    <p:notesMasterId r:id="rId17"/>
  </p:notesMasterIdLst>
  <p:handoutMasterIdLst>
    <p:handoutMasterId r:id="rId18"/>
  </p:handoutMasterIdLst>
  <p:sldIdLst>
    <p:sldId id="259" r:id="rId6"/>
    <p:sldId id="267" r:id="rId7"/>
    <p:sldId id="268" r:id="rId8"/>
    <p:sldId id="269" r:id="rId9"/>
    <p:sldId id="260" r:id="rId10"/>
    <p:sldId id="261" r:id="rId11"/>
    <p:sldId id="262" r:id="rId12"/>
    <p:sldId id="263" r:id="rId13"/>
    <p:sldId id="264" r:id="rId14"/>
    <p:sldId id="270" r:id="rId15"/>
    <p:sldId id="271"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82"/>
    <p:restoredTop sz="96098"/>
  </p:normalViewPr>
  <p:slideViewPr>
    <p:cSldViewPr snapToGrid="0" snapToObjects="1">
      <p:cViewPr varScale="1">
        <p:scale>
          <a:sx n="103" d="100"/>
          <a:sy n="103" d="100"/>
        </p:scale>
        <p:origin x="114" y="34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Arzola" userId="5b4af3c9-f32e-4ecb-988e-59c4a00faead" providerId="ADAL" clId="{34FB4EE0-262E-4693-8D11-043E32D7939A}"/>
    <pc:docChg chg="custSel modSld">
      <pc:chgData name="Juan Arzola" userId="5b4af3c9-f32e-4ecb-988e-59c4a00faead" providerId="ADAL" clId="{34FB4EE0-262E-4693-8D11-043E32D7939A}" dt="2022-02-10T21:12:57.116" v="224" actId="20577"/>
      <pc:docMkLst>
        <pc:docMk/>
      </pc:docMkLst>
      <pc:sldChg chg="modSp mod">
        <pc:chgData name="Juan Arzola" userId="5b4af3c9-f32e-4ecb-988e-59c4a00faead" providerId="ADAL" clId="{34FB4EE0-262E-4693-8D11-043E32D7939A}" dt="2022-02-10T21:12:24.548" v="218" actId="20577"/>
        <pc:sldMkLst>
          <pc:docMk/>
          <pc:sldMk cId="0" sldId="263"/>
        </pc:sldMkLst>
        <pc:spChg chg="mod">
          <ac:chgData name="Juan Arzola" userId="5b4af3c9-f32e-4ecb-988e-59c4a00faead" providerId="ADAL" clId="{34FB4EE0-262E-4693-8D11-043E32D7939A}" dt="2022-02-10T21:12:24.548" v="218" actId="20577"/>
          <ac:spMkLst>
            <pc:docMk/>
            <pc:sldMk cId="0" sldId="263"/>
            <ac:spMk id="129" creationId="{00000000-0000-0000-0000-000000000000}"/>
          </ac:spMkLst>
        </pc:spChg>
      </pc:sldChg>
      <pc:sldChg chg="modSp mod">
        <pc:chgData name="Juan Arzola" userId="5b4af3c9-f32e-4ecb-988e-59c4a00faead" providerId="ADAL" clId="{34FB4EE0-262E-4693-8D11-043E32D7939A}" dt="2022-02-10T21:09:35.188" v="201" actId="20577"/>
        <pc:sldMkLst>
          <pc:docMk/>
          <pc:sldMk cId="0" sldId="264"/>
        </pc:sldMkLst>
        <pc:spChg chg="mod">
          <ac:chgData name="Juan Arzola" userId="5b4af3c9-f32e-4ecb-988e-59c4a00faead" providerId="ADAL" clId="{34FB4EE0-262E-4693-8D11-043E32D7939A}" dt="2022-02-10T21:08:07.762" v="146" actId="20577"/>
          <ac:spMkLst>
            <pc:docMk/>
            <pc:sldMk cId="0" sldId="264"/>
            <ac:spMk id="137" creationId="{00000000-0000-0000-0000-000000000000}"/>
          </ac:spMkLst>
        </pc:spChg>
        <pc:spChg chg="mod">
          <ac:chgData name="Juan Arzola" userId="5b4af3c9-f32e-4ecb-988e-59c4a00faead" providerId="ADAL" clId="{34FB4EE0-262E-4693-8D11-043E32D7939A}" dt="2022-02-10T21:09:35.188" v="201" actId="20577"/>
          <ac:spMkLst>
            <pc:docMk/>
            <pc:sldMk cId="0" sldId="264"/>
            <ac:spMk id="138" creationId="{00000000-0000-0000-0000-000000000000}"/>
          </ac:spMkLst>
        </pc:spChg>
      </pc:sldChg>
      <pc:sldChg chg="modSp mod">
        <pc:chgData name="Juan Arzola" userId="5b4af3c9-f32e-4ecb-988e-59c4a00faead" providerId="ADAL" clId="{34FB4EE0-262E-4693-8D11-043E32D7939A}" dt="2022-02-10T21:12:57.116" v="224" actId="20577"/>
        <pc:sldMkLst>
          <pc:docMk/>
          <pc:sldMk cId="0" sldId="267"/>
        </pc:sldMkLst>
        <pc:spChg chg="mod">
          <ac:chgData name="Juan Arzola" userId="5b4af3c9-f32e-4ecb-988e-59c4a00faead" providerId="ADAL" clId="{34FB4EE0-262E-4693-8D11-043E32D7939A}" dt="2022-02-10T21:12:57.116" v="224" actId="20577"/>
          <ac:spMkLst>
            <pc:docMk/>
            <pc:sldMk cId="0" sldId="267"/>
            <ac:spMk id="8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C20609C-B903-9544-BDA2-AB878F4D3FF0}" type="datetimeFigureOut">
              <a:rPr lang="en-US"/>
              <a:pPr>
                <a:defRPr/>
              </a:pPr>
              <a:t>2/10/2022</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99B2A47-D0DC-4843-8914-9F33EF6EB80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85FBB80-337B-E645-9B84-05C74AD52D91}" type="datetimeFigureOut">
              <a:rPr lang="en-US"/>
              <a:pPr>
                <a:defRPr/>
              </a:pPr>
              <a:t>2/10/2022</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EBAE007-6DF9-5441-B208-646E28C29D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Cheryl (1 min)</a:t>
            </a:r>
            <a:endParaRPr/>
          </a:p>
        </p:txBody>
      </p:sp>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solidFill>
                  <a:srgbClr val="FF0000"/>
                </a:solidFill>
              </a:rPr>
              <a:t>Leslie (3 min)</a:t>
            </a:r>
            <a:endParaRPr>
              <a:solidFill>
                <a:srgbClr val="FF0000"/>
              </a:solidFill>
            </a:endParaRPr>
          </a:p>
          <a:p>
            <a:pPr marL="0" lvl="0" indent="0" algn="l" rtl="0">
              <a:lnSpc>
                <a:spcPct val="100000"/>
              </a:lnSpc>
              <a:spcBef>
                <a:spcPts val="0"/>
              </a:spcBef>
              <a:spcAft>
                <a:spcPts val="0"/>
              </a:spcAft>
              <a:buClr>
                <a:schemeClr val="dk1"/>
              </a:buClr>
              <a:buSzPts val="1200"/>
              <a:buFont typeface="Calibri"/>
              <a:buNone/>
            </a:pPr>
            <a:r>
              <a:rPr lang="en-US">
                <a:solidFill>
                  <a:srgbClr val="FF0000"/>
                </a:solidFill>
              </a:rPr>
              <a:t>Finally, friends.  Do not mistake this work for Ease and Comfort due to the winding boardwalk.  Acknowledgement that Equity work is emotional work is critical.  </a:t>
            </a:r>
            <a:endParaRPr>
              <a:solidFill>
                <a:srgbClr val="FF0000"/>
              </a:solidFill>
            </a:endParaRPr>
          </a:p>
          <a:p>
            <a:pPr marL="0" lvl="0" indent="0" algn="l" rtl="0">
              <a:lnSpc>
                <a:spcPct val="100000"/>
              </a:lnSpc>
              <a:spcBef>
                <a:spcPts val="0"/>
              </a:spcBef>
              <a:spcAft>
                <a:spcPts val="0"/>
              </a:spcAft>
              <a:buClr>
                <a:schemeClr val="dk1"/>
              </a:buClr>
              <a:buSzPts val="1200"/>
              <a:buFont typeface="Calibri"/>
              <a:buNone/>
            </a:pPr>
            <a:r>
              <a:rPr lang="en-US">
                <a:solidFill>
                  <a:srgbClr val="FF0000"/>
                </a:solidFill>
              </a:rPr>
              <a:t>Some ideas:  If you are faculty:  creating safe spaces for honest dialogue that value all feelings in your classrooms and create a community.  Likewise - creating that same community amongst your staff and on campus.</a:t>
            </a:r>
            <a:endParaRPr>
              <a:solidFill>
                <a:srgbClr val="FF0000"/>
              </a:solidFill>
            </a:endParaRPr>
          </a:p>
          <a:p>
            <a:pPr marL="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lvl="0" indent="0" algn="l" rtl="0">
              <a:lnSpc>
                <a:spcPct val="100000"/>
              </a:lnSpc>
              <a:spcBef>
                <a:spcPts val="0"/>
              </a:spcBef>
              <a:spcAft>
                <a:spcPts val="0"/>
              </a:spcAft>
              <a:buClr>
                <a:schemeClr val="dk1"/>
              </a:buClr>
              <a:buSzPts val="1200"/>
              <a:buFont typeface="Calibri"/>
              <a:buNone/>
            </a:pPr>
            <a:r>
              <a:rPr lang="en-US">
                <a:solidFill>
                  <a:srgbClr val="FF0000"/>
                </a:solidFill>
              </a:rPr>
              <a:t>How do we keep moving forward to support our students and colleagues.    This is possible with goals, with acknowledgement of the emotions, asking questions openly, addressing biases within and without, getting uncomfortable and sitting with the discomfort, when we start to seek out others who do not look like us, with the creation of safe spaces that community and trust, with a vision and with teamwork, with a plan, our institutions will slowly see success.</a:t>
            </a:r>
            <a:endParaRPr>
              <a:solidFill>
                <a:srgbClr val="FF0000"/>
              </a:solidFill>
            </a:endParaRPr>
          </a:p>
          <a:p>
            <a:pPr marL="0" lvl="0" indent="0" algn="l" rtl="0">
              <a:lnSpc>
                <a:spcPct val="100000"/>
              </a:lnSpc>
              <a:spcBef>
                <a:spcPts val="0"/>
              </a:spcBef>
              <a:spcAft>
                <a:spcPts val="0"/>
              </a:spcAft>
              <a:buSzPts val="1400"/>
              <a:buNone/>
            </a:pPr>
            <a:endParaRPr/>
          </a:p>
        </p:txBody>
      </p:sp>
      <p:sp>
        <p:nvSpPr>
          <p:cNvPr id="158" name="Google Shape;15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dcb4f6154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dcb4f6154_5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Michelle (3 min)</a:t>
            </a:r>
            <a:endParaRPr/>
          </a:p>
        </p:txBody>
      </p:sp>
      <p:sp>
        <p:nvSpPr>
          <p:cNvPr id="88" name="Google Shape;88;g10dcb4f6154_5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Leslie (2 min)</a:t>
            </a:r>
            <a:endParaRPr/>
          </a:p>
          <a:p>
            <a:pPr marL="0" lvl="0" indent="0" algn="l" rtl="0">
              <a:lnSpc>
                <a:spcPct val="100000"/>
              </a:lnSpc>
              <a:spcBef>
                <a:spcPts val="0"/>
              </a:spcBef>
              <a:spcAft>
                <a:spcPts val="0"/>
              </a:spcAft>
              <a:buClr>
                <a:schemeClr val="dk1"/>
              </a:buClr>
              <a:buSzPts val="1400"/>
              <a:buFont typeface="Arial"/>
              <a:buNone/>
            </a:pPr>
            <a:endParaRPr/>
          </a:p>
          <a:p>
            <a:pPr marL="0" lvl="1" indent="0" algn="l" rtl="0">
              <a:lnSpc>
                <a:spcPct val="100000"/>
              </a:lnSpc>
              <a:spcBef>
                <a:spcPts val="0"/>
              </a:spcBef>
              <a:spcAft>
                <a:spcPts val="0"/>
              </a:spcAft>
              <a:buSzPts val="1400"/>
              <a:buNone/>
            </a:pPr>
            <a:r>
              <a:rPr lang="en-US"/>
              <a:t>Image based on one person’s interpretation of Ibram X. Kendi’s </a:t>
            </a:r>
            <a:r>
              <a:rPr lang="en-US" i="1"/>
              <a:t>How to be Anti-Racist</a:t>
            </a:r>
            <a:endParaRPr/>
          </a:p>
          <a:p>
            <a:pPr marL="0" lvl="1" indent="0" algn="l" rtl="0">
              <a:lnSpc>
                <a:spcPct val="100000"/>
              </a:lnSpc>
              <a:spcBef>
                <a:spcPts val="0"/>
              </a:spcBef>
              <a:spcAft>
                <a:spcPts val="0"/>
              </a:spcAft>
              <a:buSzPts val="1400"/>
              <a:buNone/>
            </a:pPr>
            <a:r>
              <a:rPr lang="en-US"/>
              <a:t>Journeys also referred to in </a:t>
            </a:r>
            <a:r>
              <a:rPr lang="en-US" i="1"/>
              <a:t>The Racial Healing Handbook </a:t>
            </a:r>
            <a:r>
              <a:rPr lang="en-US"/>
              <a:t>– Anneliese A. Singh, PhD, LPC </a:t>
            </a:r>
            <a:endParaRPr/>
          </a:p>
          <a:p>
            <a:pPr marL="0" lvl="0" indent="0" algn="l" rtl="0">
              <a:lnSpc>
                <a:spcPct val="100000"/>
              </a:lnSpc>
              <a:spcBef>
                <a:spcPts val="0"/>
              </a:spcBef>
              <a:spcAft>
                <a:spcPts val="0"/>
              </a:spcAft>
              <a:buSzPts val="1400"/>
              <a:buNone/>
            </a:pPr>
            <a:endParaRPr/>
          </a:p>
        </p:txBody>
      </p:sp>
      <p:sp>
        <p:nvSpPr>
          <p:cNvPr id="96" name="Google Shape;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Juan (3 min)</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https://www.cccco.edu/-/media/CCCCO-Website/Files/Communications/vision-for-success/8-dei-glossary-of-terms.pdf?la=en&amp;hash=21FCA99EAE353E6F481025115DC98272EAA36BA9</a:t>
            </a:r>
            <a:endParaRPr/>
          </a:p>
        </p:txBody>
      </p:sp>
      <p:sp>
        <p:nvSpPr>
          <p:cNvPr id="104" name="Google Shape;1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eddc2118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0eddc2118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Michelle (3 min)</a:t>
            </a:r>
            <a:endParaRPr/>
          </a:p>
          <a:p>
            <a:pPr marL="0" lvl="0" indent="0" algn="l" rtl="0">
              <a:lnSpc>
                <a:spcPct val="100000"/>
              </a:lnSpc>
              <a:spcBef>
                <a:spcPts val="0"/>
              </a:spcBef>
              <a:spcAft>
                <a:spcPts val="0"/>
              </a:spcAft>
              <a:buSzPts val="1400"/>
              <a:buNone/>
            </a:pPr>
            <a:r>
              <a:rPr lang="en-US"/>
              <a:t>Ingrained in our processes–systemic issues continue. </a:t>
            </a:r>
            <a:endParaRPr/>
          </a:p>
          <a:p>
            <a:pPr marL="457200" lvl="0" indent="-317500" algn="l" rtl="0">
              <a:lnSpc>
                <a:spcPct val="100000"/>
              </a:lnSpc>
              <a:spcBef>
                <a:spcPts val="0"/>
              </a:spcBef>
              <a:spcAft>
                <a:spcPts val="0"/>
              </a:spcAft>
              <a:buSzPts val="1400"/>
              <a:buChar char="●"/>
            </a:pPr>
            <a:r>
              <a:rPr lang="en-US"/>
              <a:t>How have we as a collective faculty perpetuated this?</a:t>
            </a:r>
            <a:endParaRPr/>
          </a:p>
          <a:p>
            <a:pPr marL="457200" lvl="0" indent="-317500" algn="l" rtl="0">
              <a:lnSpc>
                <a:spcPct val="100000"/>
              </a:lnSpc>
              <a:spcBef>
                <a:spcPts val="0"/>
              </a:spcBef>
              <a:spcAft>
                <a:spcPts val="0"/>
              </a:spcAft>
              <a:buSzPts val="1400"/>
              <a:buChar char="●"/>
            </a:pPr>
            <a:r>
              <a:rPr lang="en-US"/>
              <a:t>What radical transformation is needed? </a:t>
            </a: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400"/>
              <a:buNone/>
            </a:pPr>
            <a:r>
              <a:rPr lang="en-US"/>
              <a:t>However, we must be REAL and honest:</a:t>
            </a:r>
            <a:endParaRPr/>
          </a:p>
          <a:p>
            <a:pPr marL="457200" lvl="0" indent="-317500" algn="l" rtl="0">
              <a:lnSpc>
                <a:spcPct val="100000"/>
              </a:lnSpc>
              <a:spcBef>
                <a:spcPts val="0"/>
              </a:spcBef>
              <a:spcAft>
                <a:spcPts val="0"/>
              </a:spcAft>
              <a:buSzPts val="1400"/>
              <a:buChar char="●"/>
            </a:pPr>
            <a:r>
              <a:rPr lang="en-US"/>
              <a:t>It will take awhile to dismantle, and we need to actively invest in awareness and training. </a:t>
            </a:r>
            <a:endParaRPr/>
          </a:p>
          <a:p>
            <a:pPr marL="457200" lvl="0" indent="-317500" algn="l" rtl="0">
              <a:lnSpc>
                <a:spcPct val="100000"/>
              </a:lnSpc>
              <a:spcBef>
                <a:spcPts val="0"/>
              </a:spcBef>
              <a:spcAft>
                <a:spcPts val="0"/>
              </a:spcAft>
              <a:buSzPts val="1400"/>
              <a:buChar char="●"/>
            </a:pPr>
            <a:r>
              <a:rPr lang="en-US"/>
              <a:t>Do we have common language to address racism?</a:t>
            </a:r>
            <a:endParaRPr/>
          </a:p>
          <a:p>
            <a:pPr marL="0" lvl="0" indent="0" algn="l" rtl="0">
              <a:spcBef>
                <a:spcPts val="0"/>
              </a:spcBef>
              <a:spcAft>
                <a:spcPts val="0"/>
              </a:spcAft>
              <a:buNone/>
            </a:pPr>
            <a:endParaRPr/>
          </a:p>
          <a:p>
            <a:pPr marL="0" lvl="0" indent="0" algn="l" rtl="0">
              <a:spcBef>
                <a:spcPts val="0"/>
              </a:spcBef>
              <a:spcAft>
                <a:spcPts val="0"/>
              </a:spcAft>
              <a:buNone/>
            </a:pPr>
            <a:r>
              <a:rPr lang="en-US"/>
              <a:t>Source: https://www.racialequitytools.org/resourcefiles/race_power_policy_workbook.pdf</a:t>
            </a:r>
            <a:endParaRPr/>
          </a:p>
          <a:p>
            <a:pPr marL="457200" lvl="0" indent="-304800" algn="l" rtl="0">
              <a:lnSpc>
                <a:spcPct val="100000"/>
              </a:lnSpc>
              <a:spcBef>
                <a:spcPts val="0"/>
              </a:spcBef>
              <a:spcAft>
                <a:spcPts val="0"/>
              </a:spcAft>
              <a:buClr>
                <a:srgbClr val="04A193"/>
              </a:buClr>
              <a:buSzPts val="1200"/>
              <a:buChar char="●"/>
            </a:pPr>
            <a:r>
              <a:rPr lang="en-US">
                <a:solidFill>
                  <a:srgbClr val="3A3838"/>
                </a:solidFill>
                <a:latin typeface="Gill Sans"/>
                <a:ea typeface="Gill Sans"/>
                <a:cs typeface="Gill Sans"/>
                <a:sym typeface="Gill Sans"/>
              </a:rPr>
              <a:t>Racism is dynamic and ever-changing. </a:t>
            </a:r>
            <a:endParaRPr>
              <a:solidFill>
                <a:srgbClr val="3A3838"/>
              </a:solidFill>
              <a:latin typeface="Gill Sans"/>
              <a:ea typeface="Gill Sans"/>
              <a:cs typeface="Gill Sans"/>
              <a:sym typeface="Gill Sans"/>
            </a:endParaRPr>
          </a:p>
          <a:p>
            <a:pPr marL="457200" lvl="0" indent="-304800" algn="l" rtl="0">
              <a:lnSpc>
                <a:spcPct val="100000"/>
              </a:lnSpc>
              <a:spcBef>
                <a:spcPts val="0"/>
              </a:spcBef>
              <a:spcAft>
                <a:spcPts val="0"/>
              </a:spcAft>
              <a:buClr>
                <a:srgbClr val="04A193"/>
              </a:buClr>
              <a:buSzPts val="1200"/>
              <a:buChar char="●"/>
            </a:pPr>
            <a:r>
              <a:rPr lang="en-US">
                <a:solidFill>
                  <a:srgbClr val="3A3838"/>
                </a:solidFill>
                <a:latin typeface="Gill Sans"/>
                <a:ea typeface="Gill Sans"/>
                <a:cs typeface="Gill Sans"/>
                <a:sym typeface="Gill Sans"/>
              </a:rPr>
              <a:t>Structural racialization is a system of social structures that produces and reproduces cumulative, durable, race-based inequalities.</a:t>
            </a:r>
            <a:endParaRPr>
              <a:solidFill>
                <a:srgbClr val="3A3838"/>
              </a:solidFill>
              <a:latin typeface="Gill Sans"/>
              <a:ea typeface="Gill Sans"/>
              <a:cs typeface="Gill Sans"/>
              <a:sym typeface="Gill Sans"/>
            </a:endParaRPr>
          </a:p>
          <a:p>
            <a:pPr marL="457200" lvl="0" indent="-304800" algn="l" rtl="0">
              <a:lnSpc>
                <a:spcPct val="100000"/>
              </a:lnSpc>
              <a:spcBef>
                <a:spcPts val="0"/>
              </a:spcBef>
              <a:spcAft>
                <a:spcPts val="0"/>
              </a:spcAft>
              <a:buClr>
                <a:srgbClr val="04A193"/>
              </a:buClr>
              <a:buSzPts val="1200"/>
              <a:buChar char="●"/>
            </a:pPr>
            <a:r>
              <a:rPr lang="en-US">
                <a:solidFill>
                  <a:srgbClr val="3A3838"/>
                </a:solidFill>
                <a:latin typeface="Gill Sans"/>
                <a:ea typeface="Gill Sans"/>
                <a:cs typeface="Gill Sans"/>
                <a:sym typeface="Gill Sans"/>
              </a:rPr>
              <a:t>The critical aspect of racism that we must address today is the accumulation and incorporation of long-standing racialized practices into all of our social, economic, and educational structures.</a:t>
            </a:r>
            <a:endParaRPr/>
          </a:p>
        </p:txBody>
      </p:sp>
      <p:sp>
        <p:nvSpPr>
          <p:cNvPr id="111" name="Google Shape;111;g10eddc21181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73f17e187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f73f17e187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Juan (5 minutes)</a:t>
            </a:r>
            <a:endParaRPr/>
          </a:p>
        </p:txBody>
      </p:sp>
      <p:sp>
        <p:nvSpPr>
          <p:cNvPr id="119" name="Google Shape;119;gf73f17e187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73f17e187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f73f17e187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Leslie give directions (2 min)</a:t>
            </a:r>
            <a:endParaRPr/>
          </a:p>
        </p:txBody>
      </p:sp>
      <p:sp>
        <p:nvSpPr>
          <p:cNvPr id="127" name="Google Shape;127;gf73f17e187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cb4f6154_5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dcb4f6154_5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a:solidFill>
                  <a:srgbClr val="3A3838"/>
                </a:solidFill>
                <a:latin typeface="Arial"/>
                <a:ea typeface="Arial"/>
                <a:cs typeface="Arial"/>
                <a:sym typeface="Arial"/>
              </a:rPr>
              <a:t>(15 min)</a:t>
            </a:r>
            <a:endParaRPr>
              <a:solidFill>
                <a:srgbClr val="3A3838"/>
              </a:solidFill>
              <a:latin typeface="Arial"/>
              <a:ea typeface="Arial"/>
              <a:cs typeface="Arial"/>
              <a:sym typeface="Arial"/>
            </a:endParaRPr>
          </a:p>
          <a:p>
            <a:pPr marL="457200" lvl="0" indent="-304800" algn="l" rtl="0">
              <a:lnSpc>
                <a:spcPct val="115000"/>
              </a:lnSpc>
              <a:spcBef>
                <a:spcPts val="1200"/>
              </a:spcBef>
              <a:spcAft>
                <a:spcPts val="0"/>
              </a:spcAft>
              <a:buClr>
                <a:srgbClr val="04A193"/>
              </a:buClr>
              <a:buSzPts val="1200"/>
              <a:buChar char="•"/>
            </a:pPr>
            <a:r>
              <a:rPr lang="en-US">
                <a:solidFill>
                  <a:srgbClr val="3A3838"/>
                </a:solidFill>
                <a:latin typeface="Arial"/>
                <a:ea typeface="Arial"/>
                <a:cs typeface="Arial"/>
                <a:sym typeface="Arial"/>
              </a:rPr>
              <a:t>Brreakout ROOM Question: share your anti-racist journey and any struggles or successes in doing anti-racist work.</a:t>
            </a:r>
            <a:endParaRPr/>
          </a:p>
        </p:txBody>
      </p:sp>
      <p:sp>
        <p:nvSpPr>
          <p:cNvPr id="135" name="Google Shape;135;g10dcb4f6154_5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Cheryl give directions and recap as people write (5 min)</a:t>
            </a:r>
            <a:endParaRPr/>
          </a:p>
          <a:p>
            <a:pPr marL="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lvl="0" indent="0" algn="l" rtl="0">
              <a:lnSpc>
                <a:spcPct val="100000"/>
              </a:lnSpc>
              <a:spcBef>
                <a:spcPts val="0"/>
              </a:spcBef>
              <a:spcAft>
                <a:spcPts val="0"/>
              </a:spcAft>
              <a:buClr>
                <a:schemeClr val="dk1"/>
              </a:buClr>
              <a:buSzPts val="1200"/>
              <a:buFont typeface="Calibri"/>
              <a:buNone/>
            </a:pPr>
            <a:endParaRPr>
              <a:solidFill>
                <a:srgbClr val="FF0000"/>
              </a:solidFill>
            </a:endParaRPr>
          </a:p>
        </p:txBody>
      </p:sp>
      <p:sp>
        <p:nvSpPr>
          <p:cNvPr id="150" name="Google Shape;15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418058" y="518962"/>
            <a:ext cx="4267199" cy="5852160"/>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59061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35"/>
        <p:cNvGrpSpPr/>
        <p:nvPr/>
      </p:nvGrpSpPr>
      <p:grpSpPr>
        <a:xfrm>
          <a:off x="0" y="0"/>
          <a:ext cx="0" cy="0"/>
          <a:chOff x="0" y="0"/>
          <a:chExt cx="0" cy="0"/>
        </a:xfrm>
      </p:grpSpPr>
      <p:grpSp>
        <p:nvGrpSpPr>
          <p:cNvPr id="36" name="Google Shape;36;gfb0064779c_0_19"/>
          <p:cNvGrpSpPr/>
          <p:nvPr/>
        </p:nvGrpSpPr>
        <p:grpSpPr>
          <a:xfrm>
            <a:off x="0" y="0"/>
            <a:ext cx="12192000" cy="6858109"/>
            <a:chOff x="0" y="0"/>
            <a:chExt cx="12192000" cy="6858109"/>
          </a:xfrm>
        </p:grpSpPr>
        <p:sp>
          <p:nvSpPr>
            <p:cNvPr id="37" name="Google Shape;37;gfb0064779c_0_19"/>
            <p:cNvSpPr/>
            <p:nvPr/>
          </p:nvSpPr>
          <p:spPr>
            <a:xfrm>
              <a:off x="0" y="0"/>
              <a:ext cx="12192000" cy="1884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gfb0064779c_0_19"/>
            <p:cNvSpPr/>
            <p:nvPr/>
          </p:nvSpPr>
          <p:spPr>
            <a:xfrm>
              <a:off x="0" y="6276109"/>
              <a:ext cx="12192000" cy="58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gfb0064779c_0_19"/>
            <p:cNvSpPr/>
            <p:nvPr/>
          </p:nvSpPr>
          <p:spPr>
            <a:xfrm>
              <a:off x="0" y="1867368"/>
              <a:ext cx="12192000" cy="149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0" name="Google Shape;40;gfb0064779c_0_19"/>
          <p:cNvSpPr txBox="1">
            <a:spLocks noGrp="1"/>
          </p:cNvSpPr>
          <p:nvPr>
            <p:ph type="title"/>
          </p:nvPr>
        </p:nvSpPr>
        <p:spPr>
          <a:xfrm>
            <a:off x="831850" y="434518"/>
            <a:ext cx="10515600" cy="1312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fb0064779c_0_19"/>
          <p:cNvSpPr txBox="1">
            <a:spLocks noGrp="1"/>
          </p:cNvSpPr>
          <p:nvPr>
            <p:ph type="body" idx="1"/>
          </p:nvPr>
        </p:nvSpPr>
        <p:spPr>
          <a:xfrm>
            <a:off x="831850" y="2221728"/>
            <a:ext cx="10515600" cy="70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3000"/>
              <a:buNone/>
              <a:defRPr sz="3000">
                <a:solidFill>
                  <a:srgbClr val="3A3838"/>
                </a:solidFill>
              </a:defRPr>
            </a:lvl1pPr>
            <a:lvl2pPr marL="914400" lvl="1" indent="-228600" algn="l">
              <a:lnSpc>
                <a:spcPct val="90000"/>
              </a:lnSpc>
              <a:spcBef>
                <a:spcPts val="500"/>
              </a:spcBef>
              <a:spcAft>
                <a:spcPts val="0"/>
              </a:spcAft>
              <a:buClr>
                <a:srgbClr val="88BEB5"/>
              </a:buClr>
              <a:buSzPts val="2000"/>
              <a:buNone/>
              <a:defRPr sz="2000">
                <a:solidFill>
                  <a:srgbClr val="88BEB5"/>
                </a:solidFill>
              </a:defRPr>
            </a:lvl2pPr>
            <a:lvl3pPr marL="1371600" lvl="2" indent="-228600" algn="l">
              <a:lnSpc>
                <a:spcPct val="90000"/>
              </a:lnSpc>
              <a:spcBef>
                <a:spcPts val="500"/>
              </a:spcBef>
              <a:spcAft>
                <a:spcPts val="0"/>
              </a:spcAft>
              <a:buClr>
                <a:srgbClr val="88BEB5"/>
              </a:buClr>
              <a:buSzPts val="1800"/>
              <a:buNone/>
              <a:defRPr sz="1800">
                <a:solidFill>
                  <a:srgbClr val="88BEB5"/>
                </a:solidFill>
              </a:defRPr>
            </a:lvl3pPr>
            <a:lvl4pPr marL="1828800" lvl="3" indent="-228600" algn="l">
              <a:lnSpc>
                <a:spcPct val="90000"/>
              </a:lnSpc>
              <a:spcBef>
                <a:spcPts val="500"/>
              </a:spcBef>
              <a:spcAft>
                <a:spcPts val="0"/>
              </a:spcAft>
              <a:buClr>
                <a:srgbClr val="88BEB5"/>
              </a:buClr>
              <a:buSzPts val="1600"/>
              <a:buNone/>
              <a:defRPr sz="1600">
                <a:solidFill>
                  <a:srgbClr val="88BEB5"/>
                </a:solidFill>
              </a:defRPr>
            </a:lvl4pPr>
            <a:lvl5pPr marL="2286000" lvl="4" indent="-228600" algn="l">
              <a:lnSpc>
                <a:spcPct val="90000"/>
              </a:lnSpc>
              <a:spcBef>
                <a:spcPts val="500"/>
              </a:spcBef>
              <a:spcAft>
                <a:spcPts val="0"/>
              </a:spcAft>
              <a:buClr>
                <a:srgbClr val="88BEB5"/>
              </a:buClr>
              <a:buSzPts val="1600"/>
              <a:buNone/>
              <a:defRPr sz="1600">
                <a:solidFill>
                  <a:srgbClr val="88BEB5"/>
                </a:solidFill>
              </a:defRPr>
            </a:lvl5pPr>
            <a:lvl6pPr marL="2743200" lvl="5" indent="-228600" algn="l">
              <a:lnSpc>
                <a:spcPct val="90000"/>
              </a:lnSpc>
              <a:spcBef>
                <a:spcPts val="500"/>
              </a:spcBef>
              <a:spcAft>
                <a:spcPts val="0"/>
              </a:spcAft>
              <a:buClr>
                <a:srgbClr val="88BEB5"/>
              </a:buClr>
              <a:buSzPts val="1600"/>
              <a:buNone/>
              <a:defRPr sz="1600">
                <a:solidFill>
                  <a:srgbClr val="88BEB5"/>
                </a:solidFill>
              </a:defRPr>
            </a:lvl6pPr>
            <a:lvl7pPr marL="3200400" lvl="6" indent="-228600" algn="l">
              <a:lnSpc>
                <a:spcPct val="90000"/>
              </a:lnSpc>
              <a:spcBef>
                <a:spcPts val="500"/>
              </a:spcBef>
              <a:spcAft>
                <a:spcPts val="0"/>
              </a:spcAft>
              <a:buClr>
                <a:srgbClr val="88BEB5"/>
              </a:buClr>
              <a:buSzPts val="1600"/>
              <a:buNone/>
              <a:defRPr sz="1600">
                <a:solidFill>
                  <a:srgbClr val="88BEB5"/>
                </a:solidFill>
              </a:defRPr>
            </a:lvl7pPr>
            <a:lvl8pPr marL="3657600" lvl="7" indent="-228600" algn="l">
              <a:lnSpc>
                <a:spcPct val="90000"/>
              </a:lnSpc>
              <a:spcBef>
                <a:spcPts val="500"/>
              </a:spcBef>
              <a:spcAft>
                <a:spcPts val="0"/>
              </a:spcAft>
              <a:buClr>
                <a:srgbClr val="88BEB5"/>
              </a:buClr>
              <a:buSzPts val="1600"/>
              <a:buNone/>
              <a:defRPr sz="1600">
                <a:solidFill>
                  <a:srgbClr val="88BEB5"/>
                </a:solidFill>
              </a:defRPr>
            </a:lvl8pPr>
            <a:lvl9pPr marL="4114800" lvl="8" indent="-228600" algn="l">
              <a:lnSpc>
                <a:spcPct val="90000"/>
              </a:lnSpc>
              <a:spcBef>
                <a:spcPts val="500"/>
              </a:spcBef>
              <a:spcAft>
                <a:spcPts val="0"/>
              </a:spcAft>
              <a:buClr>
                <a:srgbClr val="88BEB5"/>
              </a:buClr>
              <a:buSzPts val="1600"/>
              <a:buNone/>
              <a:defRPr sz="1600">
                <a:solidFill>
                  <a:srgbClr val="88BEB5"/>
                </a:solidFill>
              </a:defRPr>
            </a:lvl9pPr>
          </a:lstStyle>
          <a:p>
            <a:endParaRPr/>
          </a:p>
        </p:txBody>
      </p:sp>
      <p:sp>
        <p:nvSpPr>
          <p:cNvPr id="42" name="Google Shape;42;gfb0064779c_0_19"/>
          <p:cNvSpPr txBox="1">
            <a:spLocks noGrp="1"/>
          </p:cNvSpPr>
          <p:nvPr>
            <p:ph type="body" idx="2"/>
          </p:nvPr>
        </p:nvSpPr>
        <p:spPr>
          <a:xfrm>
            <a:off x="831850" y="2997965"/>
            <a:ext cx="10515600" cy="3093300"/>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3A3838"/>
              </a:buClr>
              <a:buSzPts val="2600"/>
              <a:buChar char="•"/>
              <a:defRPr sz="2600"/>
            </a:lvl1pPr>
            <a:lvl2pPr marL="914400" lvl="1" indent="-381000" algn="l">
              <a:lnSpc>
                <a:spcPct val="90000"/>
              </a:lnSpc>
              <a:spcBef>
                <a:spcPts val="500"/>
              </a:spcBef>
              <a:spcAft>
                <a:spcPts val="0"/>
              </a:spcAft>
              <a:buClr>
                <a:srgbClr val="3A3838"/>
              </a:buClr>
              <a:buSzPts val="2400"/>
              <a:buChar char="•"/>
              <a:defRPr sz="24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gfb0064779c_0_19"/>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4" name="Google Shape;44;gfb0064779c_0_19" descr="A picture containing text, clipart&#10;&#10;Description automatically generated"/>
          <p:cNvPicPr preferRelativeResize="0"/>
          <p:nvPr/>
        </p:nvPicPr>
        <p:blipFill rotWithShape="1">
          <a:blip r:embed="rId2">
            <a:alphaModFix/>
          </a:blip>
          <a:srcRect/>
          <a:stretch/>
        </p:blipFill>
        <p:spPr>
          <a:xfrm>
            <a:off x="800427" y="6345089"/>
            <a:ext cx="419026" cy="419026"/>
          </a:xfrm>
          <a:prstGeom prst="rect">
            <a:avLst/>
          </a:prstGeom>
          <a:noFill/>
          <a:ln>
            <a:noFill/>
          </a:ln>
        </p:spPr>
      </p:pic>
    </p:spTree>
    <p:extLst>
      <p:ext uri="{BB962C8B-B14F-4D97-AF65-F5344CB8AC3E}">
        <p14:creationId xmlns:p14="http://schemas.microsoft.com/office/powerpoint/2010/main" val="250157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45"/>
        <p:cNvGrpSpPr/>
        <p:nvPr/>
      </p:nvGrpSpPr>
      <p:grpSpPr>
        <a:xfrm>
          <a:off x="0" y="0"/>
          <a:ext cx="0" cy="0"/>
          <a:chOff x="0" y="0"/>
          <a:chExt cx="0" cy="0"/>
        </a:xfrm>
      </p:grpSpPr>
      <p:grpSp>
        <p:nvGrpSpPr>
          <p:cNvPr id="46" name="Google Shape;46;gfb0064779c_0_29"/>
          <p:cNvGrpSpPr/>
          <p:nvPr/>
        </p:nvGrpSpPr>
        <p:grpSpPr>
          <a:xfrm>
            <a:off x="0" y="0"/>
            <a:ext cx="12192000" cy="798828"/>
            <a:chOff x="0" y="0"/>
            <a:chExt cx="12192000" cy="798828"/>
          </a:xfrm>
        </p:grpSpPr>
        <p:sp>
          <p:nvSpPr>
            <p:cNvPr id="47" name="Google Shape;47;gfb0064779c_0_29"/>
            <p:cNvSpPr/>
            <p:nvPr/>
          </p:nvSpPr>
          <p:spPr>
            <a:xfrm>
              <a:off x="0" y="0"/>
              <a:ext cx="12192000" cy="6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gfb0064779c_0_29"/>
            <p:cNvSpPr/>
            <p:nvPr/>
          </p:nvSpPr>
          <p:spPr>
            <a:xfrm>
              <a:off x="0" y="674328"/>
              <a:ext cx="12192000" cy="124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9" name="Google Shape;49;gfb0064779c_0_29"/>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fb0064779c_0_29"/>
          <p:cNvSpPr txBox="1">
            <a:spLocks noGrp="1"/>
          </p:cNvSpPr>
          <p:nvPr>
            <p:ph type="body" idx="1"/>
          </p:nvPr>
        </p:nvSpPr>
        <p:spPr>
          <a:xfrm>
            <a:off x="838200" y="2286442"/>
            <a:ext cx="5181600" cy="400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gfb0064779c_0_29"/>
          <p:cNvSpPr txBox="1">
            <a:spLocks noGrp="1"/>
          </p:cNvSpPr>
          <p:nvPr>
            <p:ph type="body" idx="2"/>
          </p:nvPr>
        </p:nvSpPr>
        <p:spPr>
          <a:xfrm>
            <a:off x="6172200" y="2286442"/>
            <a:ext cx="5181600" cy="400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gfb0064779c_0_29"/>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1754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53"/>
        <p:cNvGrpSpPr/>
        <p:nvPr/>
      </p:nvGrpSpPr>
      <p:grpSpPr>
        <a:xfrm>
          <a:off x="0" y="0"/>
          <a:ext cx="0" cy="0"/>
          <a:chOff x="0" y="0"/>
          <a:chExt cx="0" cy="0"/>
        </a:xfrm>
      </p:grpSpPr>
      <p:sp>
        <p:nvSpPr>
          <p:cNvPr id="54" name="Google Shape;54;gfb0064779c_0_37"/>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fb0064779c_0_37"/>
          <p:cNvSpPr txBox="1">
            <a:spLocks noGrp="1"/>
          </p:cNvSpPr>
          <p:nvPr>
            <p:ph type="body" idx="1"/>
          </p:nvPr>
        </p:nvSpPr>
        <p:spPr>
          <a:xfrm>
            <a:off x="838200" y="2286443"/>
            <a:ext cx="10515600" cy="400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6" name="Google Shape;56;gfb0064779c_0_37"/>
          <p:cNvGrpSpPr/>
          <p:nvPr/>
        </p:nvGrpSpPr>
        <p:grpSpPr>
          <a:xfrm>
            <a:off x="0" y="0"/>
            <a:ext cx="12192000" cy="798828"/>
            <a:chOff x="0" y="0"/>
            <a:chExt cx="12192000" cy="798828"/>
          </a:xfrm>
        </p:grpSpPr>
        <p:sp>
          <p:nvSpPr>
            <p:cNvPr id="57" name="Google Shape;57;gfb0064779c_0_37"/>
            <p:cNvSpPr/>
            <p:nvPr/>
          </p:nvSpPr>
          <p:spPr>
            <a:xfrm>
              <a:off x="0" y="0"/>
              <a:ext cx="12192000" cy="6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gfb0064779c_0_37"/>
            <p:cNvSpPr/>
            <p:nvPr/>
          </p:nvSpPr>
          <p:spPr>
            <a:xfrm>
              <a:off x="0" y="674328"/>
              <a:ext cx="12192000" cy="124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9" name="Google Shape;59;gfb0064779c_0_37"/>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5953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sp>
        <p:nvSpPr>
          <p:cNvPr id="61" name="Google Shape;61;gfb0064779c_0_5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fb0064779c_0_5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gfb0064779c_0_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gfb0064779c_0_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gfb0064779c_0_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48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ECEE67-94E1-944E-8ADD-E1823A3E2F5F}"/>
              </a:ext>
            </a:extLst>
          </p:cNvPr>
          <p:cNvPicPr>
            <a:picLocks noChangeAspect="1"/>
          </p:cNvPicPr>
          <p:nvPr userDrawn="1"/>
        </p:nvPicPr>
        <p:blipFill>
          <a:blip r:embed="rId2"/>
          <a:stretch>
            <a:fillRect/>
          </a:stretch>
        </p:blipFill>
        <p:spPr>
          <a:xfrm>
            <a:off x="0" y="1588"/>
            <a:ext cx="4008438" cy="6923087"/>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9C89A8D3-4850-824B-A4FF-8428FB1E9E44}"/>
              </a:ext>
            </a:extLst>
          </p:cNvPr>
          <p:cNvSpPr/>
          <p:nvPr userDrawn="1"/>
        </p:nvSpPr>
        <p:spPr>
          <a:xfrm>
            <a:off x="0" y="1133475"/>
            <a:ext cx="4008438" cy="4619625"/>
          </a:xfrm>
          <a:prstGeom prst="rect">
            <a:avLst/>
          </a:prstGeom>
          <a:solidFill>
            <a:schemeClr val="tx2">
              <a:lumMod val="7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a:extLst>
              <a:ext uri="{FF2B5EF4-FFF2-40B4-BE49-F238E27FC236}">
                <a16:creationId xmlns:a16="http://schemas.microsoft.com/office/drawing/2014/main" id="{A5E193FB-9889-6D4D-9E20-D3AB5BCF50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0C9619A-017C-2542-94E2-D0701973C868}"/>
              </a:ext>
            </a:extLst>
          </p:cNvPr>
          <p:cNvSpPr/>
          <p:nvPr userDrawn="1"/>
        </p:nvSpPr>
        <p:spPr>
          <a:xfrm>
            <a:off x="11490325" y="0"/>
            <a:ext cx="701675" cy="6858000"/>
          </a:xfrm>
          <a:prstGeom prst="rect">
            <a:avLst/>
          </a:prstGeom>
          <a:solidFill>
            <a:schemeClr val="accent1"/>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2947086"/>
            <a:ext cx="3583461" cy="2575824"/>
          </a:xfrm>
          <a:ln>
            <a:noFill/>
          </a:ln>
        </p:spPr>
        <p:txBody>
          <a:bodyPr>
            <a:normAutofit/>
          </a:bodyPr>
          <a:lstStyle>
            <a:lvl1pPr marL="0" indent="0" algn="ctr">
              <a:buNone/>
              <a:defRPr sz="2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86213C16-794E-6C47-A78D-8B90D58D13B0}"/>
              </a:ext>
            </a:extLst>
          </p:cNvPr>
          <p:cNvSpPr>
            <a:spLocks noGrp="1"/>
          </p:cNvSpPr>
          <p:nvPr>
            <p:ph type="sldNum" sz="quarter" idx="10"/>
          </p:nvPr>
        </p:nvSpPr>
        <p:spPr>
          <a:xfrm>
            <a:off x="9890125" y="6356350"/>
            <a:ext cx="1143000" cy="368300"/>
          </a:xfrm>
        </p:spPr>
        <p:txBody>
          <a:bodyPr/>
          <a:lstStyle>
            <a:lvl1pPr>
              <a:defRPr/>
            </a:lvl1pPr>
          </a:lstStyle>
          <a:p>
            <a:pPr>
              <a:defRPr/>
            </a:pPr>
            <a:fld id="{B930C92A-8C86-FA49-8B34-2BB7E473BF92}" type="slidenum">
              <a:rPr lang="en-US" altLang="en-US"/>
              <a:pPr>
                <a:defRPr/>
              </a:pPr>
              <a:t>‹#›</a:t>
            </a:fld>
            <a:endParaRPr lang="en-US" altLang="en-US"/>
          </a:p>
        </p:txBody>
      </p:sp>
    </p:spTree>
    <p:extLst>
      <p:ext uri="{BB962C8B-B14F-4D97-AF65-F5344CB8AC3E}">
        <p14:creationId xmlns:p14="http://schemas.microsoft.com/office/powerpoint/2010/main" val="364599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7015C-0347-234C-80FE-39518EB9C2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3DE8848-3DA3-F94D-8E76-C5A1943616B9}"/>
              </a:ext>
            </a:extLst>
          </p:cNvPr>
          <p:cNvPicPr>
            <a:picLocks noChangeAspect="1"/>
          </p:cNvPicPr>
          <p:nvPr userDrawn="1"/>
        </p:nvPicPr>
        <p:blipFill rotWithShape="1">
          <a:blip r:embed="rId3"/>
          <a:srcRect l="12131"/>
          <a:stretch/>
        </p:blipFill>
        <p:spPr>
          <a:xfrm>
            <a:off x="0" y="0"/>
            <a:ext cx="830263"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6AC5B757-5D12-9842-AE92-44B3C0324C99}"/>
              </a:ext>
            </a:extLst>
          </p:cNvPr>
          <p:cNvSpPr>
            <a:spLocks noGrp="1"/>
          </p:cNvSpPr>
          <p:nvPr>
            <p:ph type="sldNum" sz="quarter" idx="10"/>
          </p:nvPr>
        </p:nvSpPr>
        <p:spPr/>
        <p:txBody>
          <a:bodyPr/>
          <a:lstStyle>
            <a:lvl1pPr>
              <a:defRPr/>
            </a:lvl1pPr>
          </a:lstStyle>
          <a:p>
            <a:pPr>
              <a:defRPr/>
            </a:pPr>
            <a:fld id="{E733CBDE-069E-324B-8E7F-4752CFCAC8FC}" type="slidenum">
              <a:rPr lang="en-US" altLang="en-US"/>
              <a:pPr>
                <a:defRPr/>
              </a:pPr>
              <a:t>‹#›</a:t>
            </a:fld>
            <a:endParaRPr lang="en-US" altLang="en-US"/>
          </a:p>
        </p:txBody>
      </p:sp>
    </p:spTree>
    <p:extLst>
      <p:ext uri="{BB962C8B-B14F-4D97-AF65-F5344CB8AC3E}">
        <p14:creationId xmlns:p14="http://schemas.microsoft.com/office/powerpoint/2010/main" val="46569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39BB492-8748-A648-98BD-D9A3B1974E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E1FD084-16BD-CE4E-B100-E9B7F1C9028C}"/>
              </a:ext>
            </a:extLst>
          </p:cNvPr>
          <p:cNvPicPr>
            <a:picLocks noChangeAspect="1"/>
          </p:cNvPicPr>
          <p:nvPr userDrawn="1"/>
        </p:nvPicPr>
        <p:blipFill rotWithShape="1">
          <a:blip r:embed="rId3"/>
          <a:srcRect l="12131"/>
          <a:stretch/>
        </p:blipFill>
        <p:spPr>
          <a:xfrm>
            <a:off x="0" y="0"/>
            <a:ext cx="830263"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8A650F3-FD76-A842-B1FA-F58A83D55514}"/>
              </a:ext>
            </a:extLst>
          </p:cNvPr>
          <p:cNvSpPr>
            <a:spLocks noGrp="1"/>
          </p:cNvSpPr>
          <p:nvPr>
            <p:ph type="sldNum" sz="quarter" idx="10"/>
          </p:nvPr>
        </p:nvSpPr>
        <p:spPr/>
        <p:txBody>
          <a:bodyPr/>
          <a:lstStyle>
            <a:lvl1pPr>
              <a:defRPr/>
            </a:lvl1pPr>
          </a:lstStyle>
          <a:p>
            <a:pPr>
              <a:defRPr/>
            </a:pPr>
            <a:fld id="{0C557762-9A05-1149-A61A-A47FE27F1000}" type="slidenum">
              <a:rPr lang="en-US" altLang="en-US"/>
              <a:pPr>
                <a:defRPr/>
              </a:pPr>
              <a:t>‹#›</a:t>
            </a:fld>
            <a:endParaRPr lang="en-US" altLang="en-US"/>
          </a:p>
        </p:txBody>
      </p:sp>
    </p:spTree>
    <p:extLst>
      <p:ext uri="{BB962C8B-B14F-4D97-AF65-F5344CB8AC3E}">
        <p14:creationId xmlns:p14="http://schemas.microsoft.com/office/powerpoint/2010/main" val="72625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87DFF95-6DFF-E647-9FB2-67640AD318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C9E1502C-5976-294B-B9FC-D6D677E16732}"/>
              </a:ext>
            </a:extLst>
          </p:cNvPr>
          <p:cNvSpPr>
            <a:spLocks noGrp="1"/>
          </p:cNvSpPr>
          <p:nvPr>
            <p:ph type="sldNum" sz="quarter" idx="10"/>
          </p:nvPr>
        </p:nvSpPr>
        <p:spPr>
          <a:xfrm>
            <a:off x="10298113" y="6356350"/>
            <a:ext cx="1055687" cy="365125"/>
          </a:xfrm>
        </p:spPr>
        <p:txBody>
          <a:bodyPr/>
          <a:lstStyle>
            <a:lvl1pPr>
              <a:defRPr/>
            </a:lvl1pPr>
          </a:lstStyle>
          <a:p>
            <a:pPr>
              <a:defRPr/>
            </a:pPr>
            <a:fld id="{535F3FB9-7643-1748-9905-FE8DD1ACCF33}" type="slidenum">
              <a:rPr lang="en-US" altLang="en-US"/>
              <a:pPr>
                <a:defRPr/>
              </a:pPr>
              <a:t>‹#›</a:t>
            </a:fld>
            <a:endParaRPr lang="en-US" altLang="en-US"/>
          </a:p>
        </p:txBody>
      </p:sp>
    </p:spTree>
    <p:extLst>
      <p:ext uri="{BB962C8B-B14F-4D97-AF65-F5344CB8AC3E}">
        <p14:creationId xmlns:p14="http://schemas.microsoft.com/office/powerpoint/2010/main" val="42535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gfb0064779c_0_4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gfb0064779c_0_4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gfb0064779c_0_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gfb0064779c_0_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 name="Google Shape;19;gfb0064779c_0_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5993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gfb0064779c_0_44"/>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5657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gfb0064779c_0_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fb0064779c_0_5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gfb0064779c_0_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gfb0064779c_0_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gfb0064779c_0_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162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28"/>
        <p:cNvGrpSpPr/>
        <p:nvPr/>
      </p:nvGrpSpPr>
      <p:grpSpPr>
        <a:xfrm>
          <a:off x="0" y="0"/>
          <a:ext cx="0" cy="0"/>
          <a:chOff x="0" y="0"/>
          <a:chExt cx="0" cy="0"/>
        </a:xfrm>
      </p:grpSpPr>
      <p:grpSp>
        <p:nvGrpSpPr>
          <p:cNvPr id="29" name="Google Shape;29;gfb0064779c_0_12"/>
          <p:cNvGrpSpPr/>
          <p:nvPr/>
        </p:nvGrpSpPr>
        <p:grpSpPr>
          <a:xfrm>
            <a:off x="0" y="2812290"/>
            <a:ext cx="12192000" cy="4045710"/>
            <a:chOff x="0" y="2812290"/>
            <a:chExt cx="12192000" cy="4045710"/>
          </a:xfrm>
        </p:grpSpPr>
        <p:sp>
          <p:nvSpPr>
            <p:cNvPr id="30" name="Google Shape;30;gfb0064779c_0_12"/>
            <p:cNvSpPr/>
            <p:nvPr/>
          </p:nvSpPr>
          <p:spPr>
            <a:xfrm rot="10800000">
              <a:off x="0" y="3177300"/>
              <a:ext cx="12192000" cy="3680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gfb0064779c_0_12"/>
            <p:cNvSpPr/>
            <p:nvPr/>
          </p:nvSpPr>
          <p:spPr>
            <a:xfrm rot="10800000">
              <a:off x="0" y="2812290"/>
              <a:ext cx="12192000" cy="3651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2" name="Google Shape;32;gfb0064779c_0_12"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33" name="Google Shape;33;gfb0064779c_0_12"/>
          <p:cNvSpPr txBox="1">
            <a:spLocks noGrp="1"/>
          </p:cNvSpPr>
          <p:nvPr>
            <p:ph type="title"/>
          </p:nvPr>
        </p:nvSpPr>
        <p:spPr>
          <a:xfrm>
            <a:off x="2133598" y="3310152"/>
            <a:ext cx="9213900" cy="1312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fb0064779c_0_12"/>
          <p:cNvSpPr txBox="1">
            <a:spLocks noGrp="1"/>
          </p:cNvSpPr>
          <p:nvPr>
            <p:ph type="subTitle" idx="1"/>
          </p:nvPr>
        </p:nvSpPr>
        <p:spPr>
          <a:xfrm>
            <a:off x="2133597" y="4755561"/>
            <a:ext cx="92139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34786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D19B675-A48A-184D-AAA7-749516FF467C}"/>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9753744-483D-574E-A186-E946D24AB1B1}"/>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7F74ECA1-74DB-614C-BCA2-5D2A617B6A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fb0064779c_0_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gfb0064779c_0_7"/>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 name="Google Shape;12;gfb0064779c_0_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 name="Google Shape;13;gfb0064779c_0_7" descr="A picture containing text, clipart&#10;&#10;Description automatically generated"/>
          <p:cNvPicPr preferRelativeResize="0"/>
          <p:nvPr/>
        </p:nvPicPr>
        <p:blipFill rotWithShape="1">
          <a:blip r:embed="rId10">
            <a:alphaModFix/>
          </a:blip>
          <a:srcRect/>
          <a:stretch/>
        </p:blipFill>
        <p:spPr>
          <a:xfrm>
            <a:off x="800427" y="6345089"/>
            <a:ext cx="419026" cy="419026"/>
          </a:xfrm>
          <a:prstGeom prst="rect">
            <a:avLst/>
          </a:prstGeom>
          <a:noFill/>
          <a:ln>
            <a:noFill/>
          </a:ln>
        </p:spPr>
      </p:pic>
    </p:spTree>
    <p:extLst>
      <p:ext uri="{BB962C8B-B14F-4D97-AF65-F5344CB8AC3E}">
        <p14:creationId xmlns:p14="http://schemas.microsoft.com/office/powerpoint/2010/main" val="2368046420"/>
      </p:ext>
    </p:extLst>
  </p:cSld>
  <p:clrMap bg1="lt1" tx1="dk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cccco.edu/-/media/CCCCO-Website/Files/Communications/vision-for-success/8-dei-glossary-of-terms.pdf?la=en&amp;hash=21FCA99EAE353E6F481025115DC98272EAA36BA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AFFE22D4-BE4E-FD4E-9F5C-115C29A8B452}"/>
              </a:ext>
            </a:extLst>
          </p:cNvPr>
          <p:cNvSpPr>
            <a:spLocks noGrp="1" noChangeArrowheads="1"/>
          </p:cNvSpPr>
          <p:nvPr>
            <p:ph type="title"/>
          </p:nvPr>
        </p:nvSpPr>
        <p:spPr>
          <a:xfrm>
            <a:off x="7531100" y="211015"/>
            <a:ext cx="4267200" cy="6485207"/>
          </a:xfrm>
        </p:spPr>
        <p:txBody>
          <a:bodyPr>
            <a:normAutofit fontScale="90000"/>
          </a:bodyPr>
          <a:lstStyle/>
          <a:p>
            <a:r>
              <a:rPr lang="en-US" altLang="en-US" sz="4000" dirty="0"/>
              <a:t>I.D.E.A. Practitioners: Considerations for Part-Time Faculty </a:t>
            </a:r>
            <a:br>
              <a:rPr lang="en-US" altLang="en-US" dirty="0"/>
            </a:br>
            <a:br>
              <a:rPr lang="en-US" altLang="en-US" sz="2200" dirty="0"/>
            </a:br>
            <a:r>
              <a:rPr lang="en-US" altLang="en-US" sz="2200" dirty="0"/>
              <a:t>Ian </a:t>
            </a:r>
            <a:r>
              <a:rPr lang="en-US" altLang="en-US" sz="2200" dirty="0" err="1"/>
              <a:t>Colmer</a:t>
            </a:r>
            <a:r>
              <a:rPr lang="en-US" altLang="en-US" sz="2200" dirty="0"/>
              <a:t>, Santa Monica College, ASCCC Part-Time Faculty Committee Member</a:t>
            </a:r>
            <a:br>
              <a:rPr lang="en-US" altLang="en-US" sz="2200" dirty="0"/>
            </a:br>
            <a:r>
              <a:rPr lang="en-US" altLang="en-US" sz="2200" dirty="0"/>
              <a:t>Anastasia </a:t>
            </a:r>
            <a:r>
              <a:rPr lang="en-US" altLang="en-US" sz="2200" dirty="0" err="1"/>
              <a:t>Zavodny</a:t>
            </a:r>
            <a:r>
              <a:rPr lang="en-US" altLang="en-US" sz="2200" dirty="0"/>
              <a:t>,  Palomar College, ASCCC Part-Time Faculty Committee Member</a:t>
            </a:r>
            <a:br>
              <a:rPr lang="en-US" altLang="en-US" sz="2200" dirty="0"/>
            </a:br>
            <a:r>
              <a:rPr lang="en-US" altLang="en-US" sz="2200" dirty="0"/>
              <a:t>Juan Arzola, College of the Sequoias, ASCCC Part-Time Faculty Committee 2</a:t>
            </a:r>
            <a:r>
              <a:rPr lang="en-US" altLang="en-US" sz="2200" baseline="30000" dirty="0"/>
              <a:t>nd</a:t>
            </a:r>
            <a:r>
              <a:rPr lang="en-US" altLang="en-US" sz="2200" dirty="0"/>
              <a:t> </a:t>
            </a:r>
            <a:endParaRPr lang="en-US" altLang="en-US" dirty="0"/>
          </a:p>
        </p:txBody>
      </p:sp>
      <p:sp>
        <p:nvSpPr>
          <p:cNvPr id="4" name="TextBox 3">
            <a:extLst>
              <a:ext uri="{FF2B5EF4-FFF2-40B4-BE49-F238E27FC236}">
                <a16:creationId xmlns:a16="http://schemas.microsoft.com/office/drawing/2014/main" id="{88CAD397-0BC1-4884-A4F6-A4EEB5CA413E}"/>
              </a:ext>
            </a:extLst>
          </p:cNvPr>
          <p:cNvSpPr txBox="1"/>
          <p:nvPr/>
        </p:nvSpPr>
        <p:spPr>
          <a:xfrm>
            <a:off x="3049172" y="3240817"/>
            <a:ext cx="6098344" cy="369332"/>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CD18F066-6066-4D58-87A7-6CA460D32F44}"/>
              </a:ext>
            </a:extLst>
          </p:cNvPr>
          <p:cNvSpPr txBox="1"/>
          <p:nvPr/>
        </p:nvSpPr>
        <p:spPr>
          <a:xfrm>
            <a:off x="3049172" y="3240817"/>
            <a:ext cx="6098344" cy="369332"/>
          </a:xfrm>
          <a:prstGeom prst="rect">
            <a:avLst/>
          </a:prstGeom>
          <a:noFill/>
        </p:spPr>
        <p:txBody>
          <a:bodyPr wrap="square">
            <a:spAutoFit/>
          </a:bodyPr>
          <a:lstStyle/>
          <a:p>
            <a:r>
              <a:rPr lang="en-US" b="0" dirty="0">
                <a:effectLst/>
              </a:rPr>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8"/>
          <p:cNvPicPr preferRelativeResize="0"/>
          <p:nvPr/>
        </p:nvPicPr>
        <p:blipFill rotWithShape="1">
          <a:blip r:embed="rId3">
            <a:alphaModFix/>
          </a:blip>
          <a:srcRect l="1713" r="13913" b="-1"/>
          <a:stretch/>
        </p:blipFill>
        <p:spPr>
          <a:xfrm>
            <a:off x="3523488" y="10"/>
            <a:ext cx="8668512" cy="6857990"/>
          </a:xfrm>
          <a:prstGeom prst="rect">
            <a:avLst/>
          </a:prstGeom>
          <a:noFill/>
          <a:ln>
            <a:noFill/>
          </a:ln>
        </p:spPr>
      </p:pic>
      <p:sp>
        <p:nvSpPr>
          <p:cNvPr id="153" name="Google Shape;153;p28"/>
          <p:cNvSpPr txBox="1"/>
          <p:nvPr/>
        </p:nvSpPr>
        <p:spPr>
          <a:xfrm>
            <a:off x="220969" y="122830"/>
            <a:ext cx="3438144" cy="6619164"/>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04A193"/>
              </a:buClr>
              <a:buSzPts val="2800"/>
              <a:buFont typeface="Calibri"/>
              <a:buNone/>
              <a:tabLst/>
              <a:defRPr/>
            </a:pPr>
            <a:r>
              <a:rPr kumimoji="0" lang="en-US" sz="2800" b="0" i="0" u="none" strike="noStrike" kern="0" cap="none" spc="0" normalizeH="0" baseline="0" noProof="0" dirty="0">
                <a:ln>
                  <a:noFill/>
                </a:ln>
                <a:solidFill>
                  <a:srgbClr val="04A193"/>
                </a:solidFill>
                <a:effectLst/>
                <a:uLnTx/>
                <a:uFillTx/>
                <a:latin typeface="Calibri"/>
                <a:ea typeface="Calibri"/>
                <a:cs typeface="Calibri"/>
                <a:sym typeface="Calibri"/>
              </a:rPr>
              <a:t>What are the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4A193"/>
              </a:buClr>
              <a:buSzPts val="2800"/>
              <a:buFont typeface="Calibri"/>
              <a:buNone/>
              <a:tabLst/>
              <a:defRPr/>
            </a:pPr>
            <a:r>
              <a:rPr kumimoji="0" lang="en-US" sz="2800" b="0" i="0" u="none" strike="noStrike" kern="0" cap="none" spc="0" normalizeH="0" baseline="0" noProof="0" dirty="0">
                <a:ln>
                  <a:noFill/>
                </a:ln>
                <a:solidFill>
                  <a:srgbClr val="04A193"/>
                </a:solidFill>
                <a:effectLst/>
                <a:uLnTx/>
                <a:uFillTx/>
                <a:latin typeface="Calibri"/>
                <a:ea typeface="Calibri"/>
                <a:cs typeface="Calibri"/>
                <a:sym typeface="Calibri"/>
              </a:rPr>
              <a:t>next steps in your personal anti-racism journey?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4A193"/>
              </a:buClr>
              <a:buSzPts val="2800"/>
              <a:buFont typeface="Calibri"/>
              <a:buNone/>
              <a:tabLst/>
              <a:defRPr/>
            </a:pPr>
            <a:endParaRPr kumimoji="0" sz="2800" b="0" i="0" u="none" strike="noStrike" kern="0" cap="none" spc="0" normalizeH="0" baseline="0" noProof="0" dirty="0">
              <a:ln>
                <a:noFill/>
              </a:ln>
              <a:solidFill>
                <a:srgbClr val="04A193"/>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4A193"/>
              </a:buClr>
              <a:buSzPts val="2800"/>
              <a:buFont typeface="Calibri"/>
              <a:buNone/>
              <a:tabLst/>
              <a:defRPr/>
            </a:pPr>
            <a:r>
              <a:rPr kumimoji="0" lang="en-US" sz="2800" b="0" i="0" u="none" strike="noStrike" kern="0" cap="none" spc="0" normalizeH="0" baseline="0" noProof="0" dirty="0">
                <a:ln>
                  <a:noFill/>
                </a:ln>
                <a:solidFill>
                  <a:srgbClr val="04A193"/>
                </a:solidFill>
                <a:effectLst/>
                <a:uLnTx/>
                <a:uFillTx/>
                <a:latin typeface="Calibri"/>
                <a:ea typeface="Calibri"/>
                <a:cs typeface="Calibri"/>
                <a:sym typeface="Calibri"/>
              </a:rPr>
              <a:t>What are the next steps in your college’s anti-racism journey? </a:t>
            </a:r>
            <a:endParaRPr kumimoji="0" sz="2800" b="0" i="0" u="none" strike="noStrike" kern="0" cap="none" spc="0" normalizeH="0" baseline="0" noProof="0" dirty="0">
              <a:ln>
                <a:noFill/>
              </a:ln>
              <a:solidFill>
                <a:srgbClr val="04A193"/>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4A193"/>
              </a:buClr>
              <a:buSzPts val="2800"/>
              <a:buFont typeface="Calibri"/>
              <a:buNone/>
              <a:tabLst/>
              <a:defRPr/>
            </a:pPr>
            <a:br>
              <a:rPr kumimoji="0" lang="en-US" sz="2800" b="0" i="0" u="none" strike="noStrike" kern="0" cap="none" spc="0" normalizeH="0" baseline="0" noProof="0" dirty="0">
                <a:ln>
                  <a:noFill/>
                </a:ln>
                <a:solidFill>
                  <a:srgbClr val="04A193"/>
                </a:solidFill>
                <a:effectLst/>
                <a:uLnTx/>
                <a:uFillTx/>
                <a:latin typeface="Calibri"/>
                <a:ea typeface="Calibri"/>
                <a:cs typeface="Calibri"/>
                <a:sym typeface="Calibri"/>
              </a:rPr>
            </a:br>
            <a:r>
              <a:rPr kumimoji="0" lang="en-US" sz="2800" b="0" i="0" u="none" strike="noStrike" kern="0" cap="none" spc="0" normalizeH="0" baseline="0" noProof="0" dirty="0">
                <a:ln>
                  <a:noFill/>
                </a:ln>
                <a:solidFill>
                  <a:srgbClr val="04A193"/>
                </a:solidFill>
                <a:effectLst/>
                <a:uLnTx/>
                <a:uFillTx/>
                <a:latin typeface="Calibri"/>
                <a:ea typeface="Calibri"/>
                <a:cs typeface="Calibri"/>
                <a:sym typeface="Calibri"/>
              </a:rPr>
              <a:t>How will you contribute to college efforts?</a:t>
            </a:r>
            <a:endParaRPr kumimoji="0" sz="2800" b="0" i="0" u="none" strike="noStrike" kern="0" cap="none" spc="0" normalizeH="0" baseline="0" noProof="0" dirty="0">
              <a:ln>
                <a:noFill/>
              </a:ln>
              <a:solidFill>
                <a:srgbClr val="04A193"/>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4A193"/>
              </a:buClr>
              <a:buSzPts val="2800"/>
              <a:buFont typeface="Calibri"/>
              <a:buNone/>
              <a:tabLst/>
              <a:defRPr/>
            </a:pPr>
            <a:endParaRPr kumimoji="0" sz="2800" b="0" i="0" u="none" strike="noStrike" kern="0" cap="none" spc="0" normalizeH="0" baseline="0" noProof="0" dirty="0">
              <a:ln>
                <a:noFill/>
              </a:ln>
              <a:solidFill>
                <a:srgbClr val="04A193"/>
              </a:solidFill>
              <a:effectLst/>
              <a:uLnTx/>
              <a:uFillTx/>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2"/>
          <p:cNvPicPr preferRelativeResize="0"/>
          <p:nvPr/>
        </p:nvPicPr>
        <p:blipFill rotWithShape="1">
          <a:blip r:embed="rId3">
            <a:alphaModFix/>
          </a:blip>
          <a:srcRect l="583" t="6792" r="17533" b="-2"/>
          <a:stretch/>
        </p:blipFill>
        <p:spPr>
          <a:xfrm>
            <a:off x="3523488" y="10"/>
            <a:ext cx="8668512" cy="6857990"/>
          </a:xfrm>
          <a:prstGeom prst="rect">
            <a:avLst/>
          </a:prstGeom>
          <a:noFill/>
          <a:ln>
            <a:noFill/>
          </a:ln>
        </p:spPr>
      </p:pic>
      <p:sp>
        <p:nvSpPr>
          <p:cNvPr id="161" name="Google Shape;161;p32"/>
          <p:cNvSpPr txBox="1"/>
          <p:nvPr/>
        </p:nvSpPr>
        <p:spPr>
          <a:xfrm>
            <a:off x="85344" y="234320"/>
            <a:ext cx="3259435" cy="2099806"/>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FFFFFF"/>
              </a:buClr>
              <a:buSzPts val="3200"/>
              <a:buFont typeface="Calibri"/>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Professional Development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3200"/>
              <a:buFont typeface="Calibri"/>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and Self Care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2" name="Google Shape;162;p32"/>
          <p:cNvSpPr txBox="1"/>
          <p:nvPr/>
        </p:nvSpPr>
        <p:spPr>
          <a:xfrm>
            <a:off x="213750" y="2493825"/>
            <a:ext cx="3131100" cy="3875100"/>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90000"/>
              </a:lnSpc>
              <a:spcBef>
                <a:spcPts val="0"/>
              </a:spcBef>
              <a:spcAft>
                <a:spcPts val="0"/>
              </a:spcAft>
              <a:buClr>
                <a:srgbClr val="04A193"/>
              </a:buClr>
              <a:buSzPts val="2400"/>
              <a:buFont typeface="Arial"/>
              <a:buNone/>
              <a:tabLst/>
              <a:defRPr/>
            </a:pPr>
            <a:r>
              <a:rPr kumimoji="0" lang="en-US" sz="2400" b="0" i="0" u="none" strike="noStrike" kern="0" cap="none" spc="0" normalizeH="0" baseline="0" noProof="0">
                <a:ln>
                  <a:noFill/>
                </a:ln>
                <a:solidFill>
                  <a:srgbClr val="04A193"/>
                </a:solidFill>
                <a:effectLst/>
                <a:uLnTx/>
                <a:uFillTx/>
                <a:latin typeface="Calibri"/>
                <a:ea typeface="Calibri"/>
                <a:cs typeface="Calibri"/>
                <a:sym typeface="Calibri"/>
              </a:rPr>
              <a:t>Equity work is emotional work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1000"/>
              </a:spcBef>
              <a:spcAft>
                <a:spcPts val="0"/>
              </a:spcAft>
              <a:buClr>
                <a:srgbClr val="04A193"/>
              </a:buClr>
              <a:buSzPts val="2400"/>
              <a:buFont typeface="Arial"/>
              <a:buNone/>
              <a:tabLst/>
              <a:defRPr/>
            </a:pPr>
            <a:endParaRPr kumimoji="0" sz="1600" b="0" i="0" u="none" strike="noStrike" kern="0" cap="none" spc="0" normalizeH="0" baseline="0" noProof="0">
              <a:ln>
                <a:noFill/>
              </a:ln>
              <a:solidFill>
                <a:srgbClr val="04A193"/>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
                <a:srgbClr val="04A193"/>
              </a:buClr>
              <a:buSzPts val="2400"/>
              <a:buFont typeface="Arial"/>
              <a:buNone/>
              <a:tabLst/>
              <a:defRPr/>
            </a:pPr>
            <a:r>
              <a:rPr kumimoji="0" lang="en-US" sz="2400" b="0" i="0" u="none" strike="noStrike" kern="0" cap="none" spc="0" normalizeH="0" baseline="0" noProof="0">
                <a:ln>
                  <a:noFill/>
                </a:ln>
                <a:solidFill>
                  <a:srgbClr val="04A193"/>
                </a:solidFill>
                <a:effectLst/>
                <a:uLnTx/>
                <a:uFillTx/>
                <a:latin typeface="Calibri"/>
                <a:ea typeface="Calibri"/>
                <a:cs typeface="Calibri"/>
                <a:sym typeface="Calibri"/>
              </a:rPr>
              <a:t>Create safe spaces for honest dialogue that values feelings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1000"/>
              </a:spcBef>
              <a:spcAft>
                <a:spcPts val="0"/>
              </a:spcAft>
              <a:buClr>
                <a:srgbClr val="04A193"/>
              </a:buClr>
              <a:buSzPts val="2400"/>
              <a:buFont typeface="Arial"/>
              <a:buNone/>
              <a:tabLst/>
              <a:defRPr/>
            </a:pPr>
            <a:endParaRPr kumimoji="0" sz="1700" b="0" i="0" u="none" strike="noStrike" kern="0" cap="none" spc="0" normalizeH="0" baseline="0" noProof="0">
              <a:ln>
                <a:noFill/>
              </a:ln>
              <a:solidFill>
                <a:srgbClr val="04A193"/>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
                <a:srgbClr val="04A193"/>
              </a:buClr>
              <a:buSzPts val="2400"/>
              <a:buFont typeface="Arial"/>
              <a:buNone/>
              <a:tabLst/>
              <a:defRPr/>
            </a:pPr>
            <a:r>
              <a:rPr kumimoji="0" lang="en-US" sz="2400" b="0" i="0" u="none" strike="noStrike" kern="0" cap="none" spc="0" normalizeH="0" baseline="0" noProof="0">
                <a:ln>
                  <a:noFill/>
                </a:ln>
                <a:solidFill>
                  <a:srgbClr val="04A193"/>
                </a:solidFill>
                <a:effectLst/>
                <a:uLnTx/>
                <a:uFillTx/>
                <a:latin typeface="Calibri"/>
                <a:ea typeface="Calibri"/>
                <a:cs typeface="Calibri"/>
                <a:sym typeface="Calibri"/>
              </a:rPr>
              <a:t>Plan a way forward to support our students and colleagues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p:nvPr/>
        </p:nvSpPr>
        <p:spPr>
          <a:xfrm>
            <a:off x="484100" y="470925"/>
            <a:ext cx="4381009" cy="5641690"/>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9" name="Google Shape;79;p3"/>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b="1">
                <a:solidFill>
                  <a:srgbClr val="FFFFFF"/>
                </a:solidFill>
              </a:rPr>
              <a:t>Session Outcomes     </a:t>
            </a:r>
            <a:endParaRPr/>
          </a:p>
        </p:txBody>
      </p:sp>
      <p:grpSp>
        <p:nvGrpSpPr>
          <p:cNvPr id="80" name="Google Shape;80;p3"/>
          <p:cNvGrpSpPr/>
          <p:nvPr/>
        </p:nvGrpSpPr>
        <p:grpSpPr>
          <a:xfrm>
            <a:off x="5194300" y="499257"/>
            <a:ext cx="6513603" cy="6358693"/>
            <a:chOff x="0" y="28333"/>
            <a:chExt cx="6513603" cy="6358693"/>
          </a:xfrm>
        </p:grpSpPr>
        <p:sp>
          <p:nvSpPr>
            <p:cNvPr id="81" name="Google Shape;81;p3"/>
            <p:cNvSpPr/>
            <p:nvPr/>
          </p:nvSpPr>
          <p:spPr>
            <a:xfrm>
              <a:off x="0" y="28333"/>
              <a:ext cx="6513603" cy="78624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82;p3"/>
            <p:cNvSpPr txBox="1"/>
            <p:nvPr/>
          </p:nvSpPr>
          <p:spPr>
            <a:xfrm>
              <a:off x="38381" y="66714"/>
              <a:ext cx="6436841" cy="709478"/>
            </a:xfrm>
            <a:prstGeom prst="rect">
              <a:avLst/>
            </a:prstGeom>
            <a:noFill/>
            <a:ln>
              <a:noFill/>
            </a:ln>
          </p:spPr>
          <p:txBody>
            <a:bodyPr spcFirstLastPara="1" wrap="square" lIns="160000" tIns="160000" rIns="160000" bIns="160000" anchor="ctr" anchorCtr="0">
              <a:noAutofit/>
            </a:bodyPr>
            <a:lstStyle/>
            <a:p>
              <a:pPr marL="0" marR="0" lvl="0" indent="0" algn="l" defTabSz="914400" rtl="0" eaLnBrk="1" fontAlgn="auto" latinLnBrk="0" hangingPunct="1">
                <a:lnSpc>
                  <a:spcPct val="90000"/>
                </a:lnSpc>
                <a:spcBef>
                  <a:spcPts val="0"/>
                </a:spcBef>
                <a:spcAft>
                  <a:spcPts val="0"/>
                </a:spcAft>
                <a:buClr>
                  <a:srgbClr val="04A193"/>
                </a:buClr>
                <a:buSzPts val="4200"/>
                <a:buFont typeface="Calibri"/>
                <a:buNone/>
                <a:tabLst/>
                <a:defRPr/>
              </a:pPr>
              <a:endParaRPr kumimoji="0" sz="4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 name="Google Shape;83;p3"/>
            <p:cNvSpPr/>
            <p:nvPr/>
          </p:nvSpPr>
          <p:spPr>
            <a:xfrm>
              <a:off x="0" y="814573"/>
              <a:ext cx="6513603" cy="504252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84;p3"/>
            <p:cNvSpPr txBox="1"/>
            <p:nvPr/>
          </p:nvSpPr>
          <p:spPr>
            <a:xfrm>
              <a:off x="0" y="852954"/>
              <a:ext cx="6513600" cy="5534072"/>
            </a:xfrm>
            <a:prstGeom prst="rect">
              <a:avLst/>
            </a:prstGeom>
            <a:noFill/>
            <a:ln>
              <a:noFill/>
            </a:ln>
          </p:spPr>
          <p:txBody>
            <a:bodyPr spcFirstLastPara="1" wrap="square" lIns="206800" tIns="53325" rIns="298700" bIns="53325" anchor="t" anchorCtr="0">
              <a:noAutofit/>
            </a:bodyPr>
            <a:lstStyle/>
            <a:p>
              <a:pPr marL="285750" marR="0" lvl="1" indent="-266700" algn="l" defTabSz="914400" rtl="0" eaLnBrk="1" fontAlgn="auto" latinLnBrk="0" hangingPunct="1">
                <a:lnSpc>
                  <a:spcPct val="90000"/>
                </a:lnSpc>
                <a:spcBef>
                  <a:spcPts val="0"/>
                </a:spcBef>
                <a:spcAft>
                  <a:spcPts val="0"/>
                </a:spcAft>
                <a:buClr>
                  <a:srgbClr val="04A193"/>
                </a:buClr>
                <a:buSzPts val="3000"/>
                <a:buFont typeface="Calibri"/>
                <a:buChar char="•"/>
                <a:tabLst/>
                <a:defRPr/>
              </a:pPr>
              <a:r>
                <a:rPr kumimoji="0" lang="en-US" sz="2800" b="0" i="0" u="none" strike="noStrike" kern="0" cap="none" spc="0" normalizeH="0" baseline="0" noProof="0" dirty="0">
                  <a:ln>
                    <a:noFill/>
                  </a:ln>
                  <a:solidFill>
                    <a:srgbClr val="04A193"/>
                  </a:solidFill>
                  <a:effectLst/>
                  <a:uLnTx/>
                  <a:uFillTx/>
                  <a:latin typeface="Calibri"/>
                  <a:ea typeface="Calibri"/>
                  <a:cs typeface="Calibri"/>
                  <a:sym typeface="Calibri"/>
                </a:rPr>
                <a:t>Understand how DEI work and anti-racism is a journey</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1" indent="-266700" algn="l" defTabSz="914400" rtl="0" eaLnBrk="1" fontAlgn="auto" latinLnBrk="0" hangingPunct="1">
                <a:lnSpc>
                  <a:spcPct val="90000"/>
                </a:lnSpc>
                <a:spcBef>
                  <a:spcPts val="660"/>
                </a:spcBef>
                <a:spcAft>
                  <a:spcPts val="0"/>
                </a:spcAft>
                <a:buClr>
                  <a:srgbClr val="04A193"/>
                </a:buClr>
                <a:buSzPts val="3000"/>
                <a:buFont typeface="Calibri"/>
                <a:buChar char="•"/>
                <a:tabLst/>
                <a:defRPr/>
              </a:pPr>
              <a:r>
                <a:rPr kumimoji="0" lang="en-US" sz="2800" b="0" i="0" u="none" strike="noStrike" kern="0" cap="none" spc="0" normalizeH="0" baseline="0" noProof="0" dirty="0">
                  <a:ln>
                    <a:noFill/>
                  </a:ln>
                  <a:solidFill>
                    <a:srgbClr val="04A193"/>
                  </a:solidFill>
                  <a:effectLst/>
                  <a:uLnTx/>
                  <a:uFillTx/>
                  <a:latin typeface="Calibri"/>
                  <a:ea typeface="Calibri"/>
                  <a:cs typeface="Calibri"/>
                  <a:sym typeface="Calibri"/>
                </a:rPr>
                <a:t>Share a common language to support a productive conversation on race  </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a:p>
              <a:pPr marL="285750" marR="0" lvl="1" indent="-266700" algn="l" defTabSz="914400" rtl="0" eaLnBrk="1" fontAlgn="auto" latinLnBrk="0" hangingPunct="1">
                <a:lnSpc>
                  <a:spcPct val="90000"/>
                </a:lnSpc>
                <a:spcBef>
                  <a:spcPts val="660"/>
                </a:spcBef>
                <a:spcAft>
                  <a:spcPts val="0"/>
                </a:spcAft>
                <a:buClr>
                  <a:srgbClr val="04A193"/>
                </a:buClr>
                <a:buSzPts val="3000"/>
                <a:buFont typeface="Calibri"/>
                <a:buChar char="•"/>
                <a:tabLst/>
                <a:defRPr/>
              </a:pPr>
              <a:r>
                <a:rPr kumimoji="0" lang="en-US" sz="2800" b="0" i="0" u="none" strike="noStrike" kern="0" cap="none" spc="0" normalizeH="0" baseline="0" noProof="0" dirty="0">
                  <a:ln>
                    <a:noFill/>
                  </a:ln>
                  <a:solidFill>
                    <a:srgbClr val="04A193"/>
                  </a:solidFill>
                  <a:effectLst/>
                  <a:uLnTx/>
                  <a:uFillTx/>
                  <a:latin typeface="Calibri"/>
                  <a:ea typeface="Calibri"/>
                  <a:cs typeface="Calibri"/>
                  <a:sym typeface="Calibri"/>
                </a:rPr>
                <a:t>Share experiences, challenges, and successes in combat structural racism from a </a:t>
              </a:r>
              <a:r>
                <a:rPr lang="en-US" sz="2800" kern="0" dirty="0">
                  <a:solidFill>
                    <a:srgbClr val="04A193"/>
                  </a:solidFill>
                  <a:latin typeface="Calibri"/>
                  <a:ea typeface="Calibri"/>
                  <a:cs typeface="Calibri"/>
                  <a:sym typeface="Calibri"/>
                </a:rPr>
                <a:t>part-time faculty position</a:t>
              </a:r>
            </a:p>
            <a:p>
              <a:pPr marL="285750" lvl="1" indent="-266700" eaLnBrk="1" fontAlgn="auto" hangingPunct="1">
                <a:lnSpc>
                  <a:spcPct val="90000"/>
                </a:lnSpc>
                <a:spcBef>
                  <a:spcPts val="660"/>
                </a:spcBef>
                <a:spcAft>
                  <a:spcPts val="0"/>
                </a:spcAft>
                <a:buClr>
                  <a:srgbClr val="04A193"/>
                </a:buClr>
                <a:buSzPts val="3000"/>
                <a:buFont typeface="Calibri"/>
                <a:buChar char="•"/>
                <a:defRPr/>
              </a:pPr>
              <a:r>
                <a:rPr kumimoji="0" lang="en-US" sz="2800" b="0" i="0" u="none" strike="noStrike" kern="0" cap="none" spc="0" normalizeH="0" baseline="0" noProof="0" dirty="0">
                  <a:ln>
                    <a:noFill/>
                  </a:ln>
                  <a:solidFill>
                    <a:srgbClr val="04A193"/>
                  </a:solidFill>
                  <a:effectLst/>
                  <a:uLnTx/>
                  <a:uFillTx/>
                  <a:latin typeface="Calibri"/>
                  <a:ea typeface="Calibri"/>
                  <a:cs typeface="Calibri"/>
                  <a:sym typeface="Calibri"/>
                </a:rPr>
                <a:t>Discuss </a:t>
              </a:r>
              <a:r>
                <a:rPr lang="en-US" sz="2800" kern="0" dirty="0">
                  <a:solidFill>
                    <a:srgbClr val="04A193"/>
                  </a:solidFill>
                  <a:latin typeface="Calibri"/>
                  <a:ea typeface="Calibri"/>
                  <a:cs typeface="Calibri"/>
                  <a:sym typeface="Calibri"/>
                </a:rPr>
                <a:t>the approaches Part-time Faculty can use to engage </a:t>
              </a:r>
              <a:r>
                <a:rPr lang="en-US" sz="2800" kern="0">
                  <a:solidFill>
                    <a:srgbClr val="04A193"/>
                  </a:solidFill>
                  <a:latin typeface="Calibri"/>
                  <a:ea typeface="Calibri"/>
                  <a:cs typeface="Calibri"/>
                  <a:sym typeface="Calibri"/>
                </a:rPr>
                <a:t>in IDEA</a:t>
              </a:r>
              <a:endParaRPr lang="en-US" sz="2800" kern="0" dirty="0">
                <a:solidFill>
                  <a:srgbClr val="04A193"/>
                </a:solidFill>
                <a:latin typeface="Calibri"/>
                <a:ea typeface="Calibri"/>
                <a:cs typeface="Calibri"/>
                <a:sym typeface="Calibri"/>
              </a:endParaRPr>
            </a:p>
            <a:p>
              <a:pPr marL="285750" marR="0" lvl="1" indent="-266700" algn="l" defTabSz="914400" rtl="0" eaLnBrk="1" fontAlgn="auto" latinLnBrk="0" hangingPunct="1">
                <a:lnSpc>
                  <a:spcPct val="90000"/>
                </a:lnSpc>
                <a:spcBef>
                  <a:spcPts val="660"/>
                </a:spcBef>
                <a:spcAft>
                  <a:spcPts val="0"/>
                </a:spcAft>
                <a:buClr>
                  <a:srgbClr val="04A193"/>
                </a:buClr>
                <a:buSzPts val="3000"/>
                <a:buFont typeface="Calibri"/>
                <a:buChar char="•"/>
                <a:tabLst/>
                <a:defRPr/>
              </a:pPr>
              <a:r>
                <a:rPr lang="en-US" sz="2800" kern="0" dirty="0">
                  <a:solidFill>
                    <a:srgbClr val="04A193"/>
                  </a:solidFill>
                  <a:latin typeface="Calibri"/>
                  <a:ea typeface="Calibri"/>
                  <a:cs typeface="Calibri"/>
                  <a:sym typeface="Calibri"/>
                </a:rPr>
                <a:t>Recognize the importance of professional development and self-care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0dcb4f6154_5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100">
                <a:solidFill>
                  <a:srgbClr val="000000"/>
                </a:solidFill>
                <a:latin typeface="Calibri"/>
                <a:ea typeface="Calibri"/>
                <a:cs typeface="Calibri"/>
                <a:sym typeface="Calibri"/>
              </a:rPr>
              <a:t>This is work of the HEART!</a:t>
            </a:r>
            <a:endParaRPr/>
          </a:p>
        </p:txBody>
      </p:sp>
      <p:sp>
        <p:nvSpPr>
          <p:cNvPr id="91" name="Google Shape;91;g10dcb4f6154_5_0"/>
          <p:cNvSpPr txBox="1">
            <a:spLocks noGrp="1"/>
          </p:cNvSpPr>
          <p:nvPr>
            <p:ph type="body" idx="1"/>
          </p:nvPr>
        </p:nvSpPr>
        <p:spPr>
          <a:xfrm>
            <a:off x="838200" y="1487500"/>
            <a:ext cx="10515600" cy="4689300"/>
          </a:xfrm>
          <a:prstGeom prst="rect">
            <a:avLst/>
          </a:prstGeom>
        </p:spPr>
        <p:txBody>
          <a:bodyPr spcFirstLastPara="1" wrap="square" lIns="91425" tIns="45700" rIns="91425" bIns="45700" anchor="t" anchorCtr="0">
            <a:normAutofit/>
          </a:bodyPr>
          <a:lstStyle/>
          <a:p>
            <a:pPr marL="457200" lvl="0" indent="-406400" algn="l" rtl="0">
              <a:spcBef>
                <a:spcPts val="0"/>
              </a:spcBef>
              <a:spcAft>
                <a:spcPts val="0"/>
              </a:spcAft>
              <a:buClr>
                <a:srgbClr val="000000"/>
              </a:buClr>
              <a:buSzPts val="2800"/>
              <a:buChar char="•"/>
            </a:pPr>
            <a:r>
              <a:rPr lang="en-US" sz="2800">
                <a:solidFill>
                  <a:srgbClr val="000000"/>
                </a:solidFill>
                <a:latin typeface="Calibri"/>
                <a:ea typeface="Calibri"/>
                <a:cs typeface="Calibri"/>
                <a:sym typeface="Calibri"/>
              </a:rPr>
              <a:t>Approach diversity, equity, inclusion, accessibility, and antiracism work with a lens of </a:t>
            </a:r>
            <a:r>
              <a:rPr lang="en-US" sz="2800" b="1">
                <a:solidFill>
                  <a:srgbClr val="000000"/>
                </a:solidFill>
                <a:latin typeface="Calibri"/>
                <a:ea typeface="Calibri"/>
                <a:cs typeface="Calibri"/>
                <a:sym typeface="Calibri"/>
              </a:rPr>
              <a:t>empathy and humanity</a:t>
            </a:r>
            <a:endParaRPr sz="2800" b="1">
              <a:solidFill>
                <a:srgbClr val="000000"/>
              </a:solidFill>
              <a:latin typeface="Calibri"/>
              <a:ea typeface="Calibri"/>
              <a:cs typeface="Calibri"/>
              <a:sym typeface="Calibri"/>
            </a:endParaRPr>
          </a:p>
          <a:p>
            <a:pPr marL="457200" lvl="0" indent="-406400" algn="l" rtl="0">
              <a:spcBef>
                <a:spcPts val="0"/>
              </a:spcBef>
              <a:spcAft>
                <a:spcPts val="0"/>
              </a:spcAft>
              <a:buClr>
                <a:srgbClr val="000000"/>
              </a:buClr>
              <a:buSzPts val="2800"/>
              <a:buChar char="•"/>
            </a:pPr>
            <a:r>
              <a:rPr lang="en-US" sz="2800" b="1">
                <a:solidFill>
                  <a:srgbClr val="000000"/>
                </a:solidFill>
                <a:latin typeface="Calibri"/>
                <a:ea typeface="Calibri"/>
                <a:cs typeface="Calibri"/>
                <a:sym typeface="Calibri"/>
              </a:rPr>
              <a:t>Self-awareness</a:t>
            </a:r>
            <a:r>
              <a:rPr lang="en-US" sz="2800">
                <a:solidFill>
                  <a:srgbClr val="000000"/>
                </a:solidFill>
                <a:latin typeface="Calibri"/>
                <a:ea typeface="Calibri"/>
                <a:cs typeface="Calibri"/>
                <a:sym typeface="Calibri"/>
              </a:rPr>
              <a:t> is a skill and involves emotion</a:t>
            </a:r>
            <a:endParaRPr sz="2800">
              <a:solidFill>
                <a:srgbClr val="000000"/>
              </a:solidFill>
              <a:latin typeface="Calibri"/>
              <a:ea typeface="Calibri"/>
              <a:cs typeface="Calibri"/>
              <a:sym typeface="Calibri"/>
            </a:endParaRPr>
          </a:p>
          <a:p>
            <a:pPr marL="457200" lvl="0" indent="-406400" algn="l" rtl="0">
              <a:spcBef>
                <a:spcPts val="0"/>
              </a:spcBef>
              <a:spcAft>
                <a:spcPts val="0"/>
              </a:spcAft>
              <a:buClr>
                <a:srgbClr val="000000"/>
              </a:buClr>
              <a:buSzPts val="2800"/>
              <a:buChar char="•"/>
            </a:pPr>
            <a:r>
              <a:rPr lang="en-US" sz="2800">
                <a:solidFill>
                  <a:srgbClr val="000000"/>
                </a:solidFill>
                <a:latin typeface="Calibri"/>
                <a:ea typeface="Calibri"/>
                <a:cs typeface="Calibri"/>
                <a:sym typeface="Calibri"/>
              </a:rPr>
              <a:t>We are all responsible for </a:t>
            </a:r>
            <a:r>
              <a:rPr lang="en-US" sz="2800" b="1">
                <a:solidFill>
                  <a:srgbClr val="000000"/>
                </a:solidFill>
                <a:latin typeface="Calibri"/>
                <a:ea typeface="Calibri"/>
                <a:cs typeface="Calibri"/>
                <a:sym typeface="Calibri"/>
              </a:rPr>
              <a:t>our own growth</a:t>
            </a:r>
            <a:endParaRPr sz="2800" b="1">
              <a:solidFill>
                <a:srgbClr val="000000"/>
              </a:solidFill>
              <a:latin typeface="Calibri"/>
              <a:ea typeface="Calibri"/>
              <a:cs typeface="Calibri"/>
              <a:sym typeface="Calibri"/>
            </a:endParaRPr>
          </a:p>
          <a:p>
            <a:pPr marL="457200" lvl="0" indent="-406400" algn="l" rtl="0">
              <a:spcBef>
                <a:spcPts val="0"/>
              </a:spcBef>
              <a:spcAft>
                <a:spcPts val="0"/>
              </a:spcAft>
              <a:buClr>
                <a:srgbClr val="000000"/>
              </a:buClr>
              <a:buSzPts val="2800"/>
              <a:buChar char="•"/>
            </a:pPr>
            <a:r>
              <a:rPr lang="en-US" sz="2800" b="1">
                <a:solidFill>
                  <a:srgbClr val="000000"/>
                </a:solidFill>
                <a:latin typeface="Calibri"/>
                <a:ea typeface="Calibri"/>
                <a:cs typeface="Calibri"/>
                <a:sym typeface="Calibri"/>
              </a:rPr>
              <a:t>Open-mindedness </a:t>
            </a:r>
            <a:r>
              <a:rPr lang="en-US" sz="2800">
                <a:solidFill>
                  <a:srgbClr val="000000"/>
                </a:solidFill>
                <a:latin typeface="Calibri"/>
                <a:ea typeface="Calibri"/>
                <a:cs typeface="Calibri"/>
                <a:sym typeface="Calibri"/>
              </a:rPr>
              <a:t>and </a:t>
            </a:r>
            <a:r>
              <a:rPr lang="en-US" sz="2800" b="1">
                <a:solidFill>
                  <a:srgbClr val="000000"/>
                </a:solidFill>
                <a:latin typeface="Calibri"/>
                <a:ea typeface="Calibri"/>
                <a:cs typeface="Calibri"/>
                <a:sym typeface="Calibri"/>
              </a:rPr>
              <a:t>care </a:t>
            </a:r>
            <a:r>
              <a:rPr lang="en-US" sz="2800">
                <a:solidFill>
                  <a:srgbClr val="000000"/>
                </a:solidFill>
                <a:latin typeface="Calibri"/>
                <a:ea typeface="Calibri"/>
                <a:cs typeface="Calibri"/>
                <a:sym typeface="Calibri"/>
              </a:rPr>
              <a:t>are needed–no judgement or blame</a:t>
            </a:r>
            <a:endParaRPr sz="2800" b="1">
              <a:solidFill>
                <a:srgbClr val="000000"/>
              </a:solidFill>
              <a:latin typeface="Calibri"/>
              <a:ea typeface="Calibri"/>
              <a:cs typeface="Calibri"/>
              <a:sym typeface="Calibri"/>
            </a:endParaRPr>
          </a:p>
          <a:p>
            <a:pPr marL="457200" lvl="0" indent="0" algn="l" rtl="0">
              <a:spcBef>
                <a:spcPts val="0"/>
              </a:spcBef>
              <a:spcAft>
                <a:spcPts val="0"/>
              </a:spcAft>
              <a:buNone/>
            </a:pPr>
            <a:endParaRPr sz="2800" b="1">
              <a:solidFill>
                <a:srgbClr val="000000"/>
              </a:solidFill>
              <a:latin typeface="Calibri"/>
              <a:ea typeface="Calibri"/>
              <a:cs typeface="Calibri"/>
              <a:sym typeface="Calibri"/>
            </a:endParaRPr>
          </a:p>
          <a:p>
            <a:pPr marL="0" lvl="0" indent="0" algn="l" rtl="0">
              <a:spcBef>
                <a:spcPts val="0"/>
              </a:spcBef>
              <a:spcAft>
                <a:spcPts val="0"/>
              </a:spcAft>
              <a:buNone/>
            </a:pPr>
            <a:r>
              <a:rPr lang="en-US" sz="2800" b="1">
                <a:solidFill>
                  <a:srgbClr val="000000"/>
                </a:solidFill>
                <a:latin typeface="Calibri"/>
                <a:ea typeface="Calibri"/>
                <a:cs typeface="Calibri"/>
                <a:sym typeface="Calibri"/>
              </a:rPr>
              <a:t>Community Agreements:</a:t>
            </a:r>
            <a:endParaRPr sz="2800" b="1">
              <a:solidFill>
                <a:srgbClr val="000000"/>
              </a:solidFill>
              <a:latin typeface="Calibri"/>
              <a:ea typeface="Calibri"/>
              <a:cs typeface="Calibri"/>
              <a:sym typeface="Calibri"/>
            </a:endParaRPr>
          </a:p>
          <a:p>
            <a:pPr marL="457200" lvl="0" indent="-406400" algn="l" rtl="0">
              <a:spcBef>
                <a:spcPts val="0"/>
              </a:spcBef>
              <a:spcAft>
                <a:spcPts val="0"/>
              </a:spcAft>
              <a:buClr>
                <a:srgbClr val="000000"/>
              </a:buClr>
              <a:buSzPts val="2800"/>
              <a:buFont typeface="Calibri"/>
              <a:buAutoNum type="arabicPeriod"/>
            </a:pPr>
            <a:r>
              <a:rPr lang="en-US" sz="2800">
                <a:solidFill>
                  <a:srgbClr val="000000"/>
                </a:solidFill>
                <a:latin typeface="Calibri"/>
                <a:ea typeface="Calibri"/>
                <a:cs typeface="Calibri"/>
                <a:sym typeface="Calibri"/>
              </a:rPr>
              <a:t>Stay engaged</a:t>
            </a:r>
            <a:endParaRPr sz="2800">
              <a:solidFill>
                <a:srgbClr val="000000"/>
              </a:solidFill>
              <a:latin typeface="Calibri"/>
              <a:ea typeface="Calibri"/>
              <a:cs typeface="Calibri"/>
              <a:sym typeface="Calibri"/>
            </a:endParaRPr>
          </a:p>
          <a:p>
            <a:pPr marL="457200" lvl="0" indent="-406400" algn="l" rtl="0">
              <a:spcBef>
                <a:spcPts val="0"/>
              </a:spcBef>
              <a:spcAft>
                <a:spcPts val="0"/>
              </a:spcAft>
              <a:buClr>
                <a:srgbClr val="000000"/>
              </a:buClr>
              <a:buSzPts val="2800"/>
              <a:buFont typeface="Calibri"/>
              <a:buAutoNum type="arabicPeriod"/>
            </a:pPr>
            <a:r>
              <a:rPr lang="en-US" sz="2800">
                <a:solidFill>
                  <a:srgbClr val="000000"/>
                </a:solidFill>
                <a:latin typeface="Calibri"/>
                <a:ea typeface="Calibri"/>
                <a:cs typeface="Calibri"/>
                <a:sym typeface="Calibri"/>
              </a:rPr>
              <a:t>Experience discomfort</a:t>
            </a:r>
            <a:endParaRPr sz="2800">
              <a:solidFill>
                <a:srgbClr val="000000"/>
              </a:solidFill>
              <a:latin typeface="Calibri"/>
              <a:ea typeface="Calibri"/>
              <a:cs typeface="Calibri"/>
              <a:sym typeface="Calibri"/>
            </a:endParaRPr>
          </a:p>
          <a:p>
            <a:pPr marL="457200" lvl="0" indent="-406400" algn="l" rtl="0">
              <a:spcBef>
                <a:spcPts val="0"/>
              </a:spcBef>
              <a:spcAft>
                <a:spcPts val="0"/>
              </a:spcAft>
              <a:buClr>
                <a:srgbClr val="000000"/>
              </a:buClr>
              <a:buSzPts val="2800"/>
              <a:buFont typeface="Calibri"/>
              <a:buAutoNum type="arabicPeriod"/>
            </a:pPr>
            <a:r>
              <a:rPr lang="en-US" sz="2800">
                <a:solidFill>
                  <a:srgbClr val="000000"/>
                </a:solidFill>
                <a:latin typeface="Calibri"/>
                <a:ea typeface="Calibri"/>
                <a:cs typeface="Calibri"/>
                <a:sym typeface="Calibri"/>
              </a:rPr>
              <a:t>Speak your truth</a:t>
            </a:r>
            <a:endParaRPr sz="2800">
              <a:solidFill>
                <a:srgbClr val="000000"/>
              </a:solidFill>
              <a:latin typeface="Calibri"/>
              <a:ea typeface="Calibri"/>
              <a:cs typeface="Calibri"/>
              <a:sym typeface="Calibri"/>
            </a:endParaRPr>
          </a:p>
          <a:p>
            <a:pPr marL="457200" lvl="0" indent="-406400" algn="l" rtl="0">
              <a:spcBef>
                <a:spcPts val="0"/>
              </a:spcBef>
              <a:spcAft>
                <a:spcPts val="0"/>
              </a:spcAft>
              <a:buClr>
                <a:srgbClr val="000000"/>
              </a:buClr>
              <a:buSzPts val="2800"/>
              <a:buFont typeface="Calibri"/>
              <a:buAutoNum type="arabicPeriod"/>
            </a:pPr>
            <a:r>
              <a:rPr lang="en-US" sz="2800">
                <a:solidFill>
                  <a:srgbClr val="000000"/>
                </a:solidFill>
                <a:latin typeface="Calibri"/>
                <a:ea typeface="Calibri"/>
                <a:cs typeface="Calibri"/>
                <a:sym typeface="Calibri"/>
              </a:rPr>
              <a:t>Accept non-closure </a:t>
            </a:r>
            <a:endParaRPr sz="2800">
              <a:solidFill>
                <a:srgbClr val="000000"/>
              </a:solidFill>
              <a:latin typeface="Calibri"/>
              <a:ea typeface="Calibri"/>
              <a:cs typeface="Calibri"/>
              <a:sym typeface="Calibri"/>
            </a:endParaRPr>
          </a:p>
          <a:p>
            <a:pPr marL="0" lvl="0" indent="0" algn="l" rtl="0">
              <a:spcBef>
                <a:spcPts val="1000"/>
              </a:spcBef>
              <a:spcAft>
                <a:spcPts val="0"/>
              </a:spcAft>
              <a:buNone/>
            </a:pPr>
            <a:endParaRPr/>
          </a:p>
        </p:txBody>
      </p:sp>
      <p:pic>
        <p:nvPicPr>
          <p:cNvPr id="92" name="Google Shape;92;g10dcb4f6154_5_0"/>
          <p:cNvPicPr preferRelativeResize="0"/>
          <p:nvPr/>
        </p:nvPicPr>
        <p:blipFill>
          <a:blip r:embed="rId3">
            <a:alphaModFix/>
          </a:blip>
          <a:stretch>
            <a:fillRect/>
          </a:stretch>
        </p:blipFill>
        <p:spPr>
          <a:xfrm>
            <a:off x="5370488" y="3859613"/>
            <a:ext cx="2543175" cy="254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6"/>
          <p:cNvSpPr txBox="1">
            <a:spLocks noGrp="1"/>
          </p:cNvSpPr>
          <p:nvPr>
            <p:ph type="title"/>
          </p:nvPr>
        </p:nvSpPr>
        <p:spPr>
          <a:xfrm>
            <a:off x="120316" y="184650"/>
            <a:ext cx="3296652" cy="656506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latin typeface="Calibri"/>
                <a:ea typeface="Calibri"/>
                <a:cs typeface="Calibri"/>
                <a:sym typeface="Calibri"/>
              </a:rPr>
              <a:t>Anti-Racism as  a Journey</a:t>
            </a:r>
            <a:endParaRPr/>
          </a:p>
        </p:txBody>
      </p:sp>
      <p:sp>
        <p:nvSpPr>
          <p:cNvPr id="99" name="Google Shape;99;p6"/>
          <p:cNvSpPr txBox="1">
            <a:spLocks noGrp="1"/>
          </p:cNvSpPr>
          <p:nvPr>
            <p:ph type="body" idx="1"/>
          </p:nvPr>
        </p:nvSpPr>
        <p:spPr>
          <a:xfrm>
            <a:off x="838201" y="1825624"/>
            <a:ext cx="5382126" cy="456314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00" name="Google Shape;100;p6"/>
          <p:cNvPicPr preferRelativeResize="0"/>
          <p:nvPr/>
        </p:nvPicPr>
        <p:blipFill rotWithShape="1">
          <a:blip r:embed="rId3">
            <a:alphaModFix/>
          </a:blip>
          <a:srcRect/>
          <a:stretch/>
        </p:blipFill>
        <p:spPr>
          <a:xfrm>
            <a:off x="4247148" y="0"/>
            <a:ext cx="7106652" cy="69422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0"/>
          <p:cNvSpPr txBox="1"/>
          <p:nvPr/>
        </p:nvSpPr>
        <p:spPr>
          <a:xfrm>
            <a:off x="538475" y="495775"/>
            <a:ext cx="4321500" cy="5736600"/>
          </a:xfrm>
          <a:prstGeom prst="rect">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t" anchorCtr="0">
            <a:normAutofit fontScale="97500"/>
          </a:bodyPr>
          <a:lstStyle/>
          <a:p>
            <a:pPr marL="0" marR="0" lvl="0" indent="0" algn="ctr" defTabSz="914400" rtl="0" eaLnBrk="1" fontAlgn="auto" latinLnBrk="0" hangingPunct="1">
              <a:lnSpc>
                <a:spcPct val="90000"/>
              </a:lnSpc>
              <a:spcBef>
                <a:spcPts val="0"/>
              </a:spcBef>
              <a:spcAft>
                <a:spcPts val="0"/>
              </a:spcAft>
              <a:buClr>
                <a:srgbClr val="04A193"/>
              </a:buClr>
              <a:buSzPct val="102564"/>
              <a:buFont typeface="Calibri"/>
              <a:buNone/>
              <a:tabLst/>
              <a:defRPr/>
            </a:pPr>
            <a:endParaRPr kumimoji="0" sz="44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04A193"/>
              </a:buClr>
              <a:buSzPct val="102564"/>
              <a:buFont typeface="Calibri"/>
              <a:buNone/>
              <a:tabLst/>
              <a:defRPr/>
            </a:pPr>
            <a:r>
              <a:rPr kumimoji="0" lang="en-US" sz="4400" b="1" i="0" u="none" strike="noStrike" kern="0" cap="none" spc="0" normalizeH="0" baseline="0" noProof="0">
                <a:ln>
                  <a:noFill/>
                </a:ln>
                <a:solidFill>
                  <a:srgbClr val="FFFFFF"/>
                </a:solidFill>
                <a:effectLst/>
                <a:uLnTx/>
                <a:uFillTx/>
                <a:latin typeface="Calibri"/>
                <a:ea typeface="Calibri"/>
                <a:cs typeface="Calibri"/>
                <a:sym typeface="Calibri"/>
              </a:rPr>
              <a:t>The Language of Anti-Racism Education</a:t>
            </a:r>
            <a:br>
              <a:rPr kumimoji="0" lang="en-US" sz="4400" b="1" i="0" u="none" strike="noStrike" kern="0" cap="none" spc="0" normalizeH="0" baseline="0" noProof="0">
                <a:ln>
                  <a:noFill/>
                </a:ln>
                <a:solidFill>
                  <a:srgbClr val="FFFFFF"/>
                </a:solidFill>
                <a:effectLst/>
                <a:uLnTx/>
                <a:uFillTx/>
                <a:latin typeface="Calibri"/>
                <a:ea typeface="Calibri"/>
                <a:cs typeface="Calibri"/>
                <a:sym typeface="Calibri"/>
              </a:rPr>
            </a:br>
            <a:br>
              <a:rPr kumimoji="0" lang="en-US" sz="4400" b="1" i="0" u="none" strike="noStrike" kern="0" cap="none" spc="0" normalizeH="0" baseline="0" noProof="0">
                <a:ln>
                  <a:noFill/>
                </a:ln>
                <a:solidFill>
                  <a:srgbClr val="FFFFFF"/>
                </a:solidFill>
                <a:effectLst/>
                <a:uLnTx/>
                <a:uFillTx/>
                <a:latin typeface="Calibri"/>
                <a:ea typeface="Calibri"/>
                <a:cs typeface="Calibri"/>
                <a:sym typeface="Calibri"/>
              </a:rPr>
            </a:br>
            <a:br>
              <a:rPr kumimoji="0" lang="en-US" sz="4400" b="1" i="0" u="none" strike="noStrike" kern="0" cap="none" spc="0" normalizeH="0" baseline="0" noProof="0">
                <a:ln>
                  <a:noFill/>
                </a:ln>
                <a:solidFill>
                  <a:srgbClr val="FFFFFF"/>
                </a:solidFill>
                <a:effectLst/>
                <a:uLnTx/>
                <a:uFillTx/>
                <a:latin typeface="Calibri"/>
                <a:ea typeface="Calibri"/>
                <a:cs typeface="Calibri"/>
                <a:sym typeface="Calibri"/>
              </a:rPr>
            </a:br>
            <a:r>
              <a:rPr kumimoji="0" lang="en-US" sz="4400" b="1" i="0" u="sng" strike="noStrike" kern="0" cap="none" spc="0" normalizeH="0" baseline="0" noProof="0">
                <a:ln>
                  <a:noFill/>
                </a:ln>
                <a:solidFill>
                  <a:srgbClr val="FFFFFF"/>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CCC DEI Glossary</a:t>
            </a:r>
            <a:endParaRPr kumimoji="0" sz="4400" b="1"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 name="Google Shape;107;p10"/>
          <p:cNvSpPr txBox="1"/>
          <p:nvPr/>
        </p:nvSpPr>
        <p:spPr>
          <a:xfrm>
            <a:off x="5700150" y="109725"/>
            <a:ext cx="6305700" cy="6638700"/>
          </a:xfrm>
          <a:prstGeom prst="rect">
            <a:avLst/>
          </a:prstGeom>
          <a:noFill/>
          <a:ln>
            <a:noFill/>
          </a:ln>
        </p:spPr>
        <p:txBody>
          <a:bodyPr spcFirstLastPara="1" wrap="square" lIns="91425" tIns="45700" rIns="91425" bIns="45700" anchor="ctr" anchorCtr="0">
            <a:normAutofit/>
          </a:bodyPr>
          <a:lstStyle/>
          <a:p>
            <a:pPr marL="457200" marR="0" lvl="0" indent="-444500" algn="l" defTabSz="914400" rtl="0" eaLnBrk="1" fontAlgn="auto" latinLnBrk="0" hangingPunct="1">
              <a:lnSpc>
                <a:spcPct val="90000"/>
              </a:lnSpc>
              <a:spcBef>
                <a:spcPts val="0"/>
              </a:spcBef>
              <a:spcAft>
                <a:spcPts val="0"/>
              </a:spcAft>
              <a:buClr>
                <a:srgbClr val="000000"/>
              </a:buClr>
              <a:buSzPts val="3400"/>
              <a:buFont typeface="Calibri"/>
              <a:buChar char="●"/>
              <a:tabLst/>
              <a:defRPr/>
            </a:pPr>
            <a:r>
              <a:rPr kumimoji="0" lang="en-US" sz="3400" b="0" i="0" u="none" strike="noStrike" kern="0" cap="none" spc="0" normalizeH="0" baseline="0" noProof="0">
                <a:ln>
                  <a:noFill/>
                </a:ln>
                <a:solidFill>
                  <a:srgbClr val="000000"/>
                </a:solidFill>
                <a:effectLst/>
                <a:uLnTx/>
                <a:uFillTx/>
                <a:latin typeface="Calibri"/>
                <a:ea typeface="Calibri"/>
                <a:cs typeface="Calibri"/>
                <a:sym typeface="Calibri"/>
              </a:rPr>
              <a:t>What is race? </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444500" algn="l" defTabSz="914400" rtl="0" eaLnBrk="1" fontAlgn="auto" latinLnBrk="0" hangingPunct="1">
              <a:lnSpc>
                <a:spcPct val="90000"/>
              </a:lnSpc>
              <a:spcBef>
                <a:spcPts val="0"/>
              </a:spcBef>
              <a:spcAft>
                <a:spcPts val="0"/>
              </a:spcAft>
              <a:buClr>
                <a:srgbClr val="000000"/>
              </a:buClr>
              <a:buSzPts val="3400"/>
              <a:buFont typeface="Calibri"/>
              <a:buChar char="●"/>
              <a:tabLst/>
              <a:defRPr/>
            </a:pPr>
            <a:r>
              <a:rPr kumimoji="0" lang="en-US" sz="3400" b="0" i="0" u="none" strike="noStrike" kern="0" cap="none" spc="0" normalizeH="0" baseline="0" noProof="0">
                <a:ln>
                  <a:noFill/>
                </a:ln>
                <a:solidFill>
                  <a:srgbClr val="000000"/>
                </a:solidFill>
                <a:effectLst/>
                <a:uLnTx/>
                <a:uFillTx/>
                <a:latin typeface="Calibri"/>
                <a:ea typeface="Calibri"/>
                <a:cs typeface="Calibri"/>
                <a:sym typeface="Calibri"/>
              </a:rPr>
              <a:t>What is racism?</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444500" algn="l" defTabSz="914400" rtl="0" eaLnBrk="1" fontAlgn="auto" latinLnBrk="0" hangingPunct="1">
              <a:lnSpc>
                <a:spcPct val="90000"/>
              </a:lnSpc>
              <a:spcBef>
                <a:spcPts val="0"/>
              </a:spcBef>
              <a:spcAft>
                <a:spcPts val="0"/>
              </a:spcAft>
              <a:buClr>
                <a:srgbClr val="000000"/>
              </a:buClr>
              <a:buSzPts val="3400"/>
              <a:buFont typeface="Calibri"/>
              <a:buChar char="●"/>
              <a:tabLst/>
              <a:defRPr/>
            </a:pPr>
            <a:r>
              <a:rPr kumimoji="0" lang="en-US" sz="3400" b="0" i="0" u="none" strike="noStrike" kern="0" cap="none" spc="0" normalizeH="0" baseline="0" noProof="0">
                <a:ln>
                  <a:noFill/>
                </a:ln>
                <a:solidFill>
                  <a:srgbClr val="000000"/>
                </a:solidFill>
                <a:effectLst/>
                <a:uLnTx/>
                <a:uFillTx/>
                <a:latin typeface="Calibri"/>
                <a:ea typeface="Calibri"/>
                <a:cs typeface="Calibri"/>
                <a:sym typeface="Calibri"/>
              </a:rPr>
              <a:t>Forms of racism:</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914400" marR="0" lvl="1" indent="-444500" algn="l" defTabSz="914400" rtl="0" eaLnBrk="1" fontAlgn="auto" latinLnBrk="0" hangingPunct="1">
              <a:lnSpc>
                <a:spcPct val="90000"/>
              </a:lnSpc>
              <a:spcBef>
                <a:spcPts val="0"/>
              </a:spcBef>
              <a:spcAft>
                <a:spcPts val="0"/>
              </a:spcAft>
              <a:buClr>
                <a:srgbClr val="000000"/>
              </a:buClr>
              <a:buSzPts val="3400"/>
              <a:buFont typeface="Calibri"/>
              <a:buChar char="○"/>
              <a:tabLst/>
              <a:defRPr/>
            </a:pPr>
            <a:r>
              <a:rPr kumimoji="0" lang="en-US" sz="3400" b="0" i="0" u="none" strike="noStrike" kern="0" cap="none" spc="0" normalizeH="0" baseline="0" noProof="0">
                <a:ln>
                  <a:noFill/>
                </a:ln>
                <a:solidFill>
                  <a:srgbClr val="000000"/>
                </a:solidFill>
                <a:effectLst/>
                <a:uLnTx/>
                <a:uFillTx/>
                <a:latin typeface="Calibri"/>
                <a:ea typeface="Calibri"/>
                <a:cs typeface="Calibri"/>
                <a:sym typeface="Calibri"/>
              </a:rPr>
              <a:t>Interpersonal Racism </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914400" marR="0" lvl="1" indent="-444500" algn="l" defTabSz="914400" rtl="0" eaLnBrk="1" fontAlgn="auto" latinLnBrk="0" hangingPunct="1">
              <a:lnSpc>
                <a:spcPct val="90000"/>
              </a:lnSpc>
              <a:spcBef>
                <a:spcPts val="0"/>
              </a:spcBef>
              <a:spcAft>
                <a:spcPts val="0"/>
              </a:spcAft>
              <a:buClr>
                <a:srgbClr val="000000"/>
              </a:buClr>
              <a:buSzPts val="3400"/>
              <a:buFont typeface="Calibri"/>
              <a:buChar char="○"/>
              <a:tabLst/>
              <a:defRPr/>
            </a:pPr>
            <a:r>
              <a:rPr kumimoji="0" lang="en-US" sz="3400" b="0" i="0" u="none" strike="noStrike" kern="0" cap="none" spc="0" normalizeH="0" baseline="0" noProof="0">
                <a:ln>
                  <a:noFill/>
                </a:ln>
                <a:solidFill>
                  <a:srgbClr val="000000"/>
                </a:solidFill>
                <a:effectLst/>
                <a:uLnTx/>
                <a:uFillTx/>
                <a:latin typeface="Calibri"/>
                <a:ea typeface="Calibri"/>
                <a:cs typeface="Calibri"/>
                <a:sym typeface="Calibri"/>
              </a:rPr>
              <a:t>Internalized Racism</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914400" marR="0" lvl="1" indent="-444500" algn="l" defTabSz="914400" rtl="0" eaLnBrk="1" fontAlgn="auto" latinLnBrk="0" hangingPunct="1">
              <a:lnSpc>
                <a:spcPct val="90000"/>
              </a:lnSpc>
              <a:spcBef>
                <a:spcPts val="0"/>
              </a:spcBef>
              <a:spcAft>
                <a:spcPts val="0"/>
              </a:spcAft>
              <a:buClr>
                <a:srgbClr val="000000"/>
              </a:buClr>
              <a:buSzPts val="3400"/>
              <a:buFont typeface="Calibri"/>
              <a:buChar char="○"/>
              <a:tabLst/>
              <a:defRPr/>
            </a:pPr>
            <a:r>
              <a:rPr kumimoji="0" lang="en-US" sz="3400" b="0" i="0" u="none" strike="noStrike" kern="0" cap="none" spc="0" normalizeH="0" baseline="0" noProof="0">
                <a:ln>
                  <a:noFill/>
                </a:ln>
                <a:solidFill>
                  <a:srgbClr val="000000"/>
                </a:solidFill>
                <a:effectLst/>
                <a:uLnTx/>
                <a:uFillTx/>
                <a:latin typeface="Calibri"/>
                <a:ea typeface="Calibri"/>
                <a:cs typeface="Calibri"/>
                <a:sym typeface="Calibri"/>
              </a:rPr>
              <a:t>Institutional Racism</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914400" marR="0" lvl="1" indent="-444500" algn="l" defTabSz="914400" rtl="0" eaLnBrk="1" fontAlgn="auto" latinLnBrk="0" hangingPunct="1">
              <a:lnSpc>
                <a:spcPct val="90000"/>
              </a:lnSpc>
              <a:spcBef>
                <a:spcPts val="0"/>
              </a:spcBef>
              <a:spcAft>
                <a:spcPts val="0"/>
              </a:spcAft>
              <a:buClr>
                <a:srgbClr val="000000"/>
              </a:buClr>
              <a:buSzPts val="3400"/>
              <a:buFont typeface="Calibri"/>
              <a:buChar char="○"/>
              <a:tabLst/>
              <a:defRPr/>
            </a:pPr>
            <a:r>
              <a:rPr kumimoji="0" lang="en-US" sz="3400" b="0" i="0" u="none" strike="noStrike" kern="0" cap="none" spc="0" normalizeH="0" baseline="0" noProof="0">
                <a:ln>
                  <a:noFill/>
                </a:ln>
                <a:solidFill>
                  <a:srgbClr val="000000"/>
                </a:solidFill>
                <a:effectLst/>
                <a:uLnTx/>
                <a:uFillTx/>
                <a:latin typeface="Calibri"/>
                <a:ea typeface="Calibri"/>
                <a:cs typeface="Calibri"/>
                <a:sym typeface="Calibri"/>
              </a:rPr>
              <a:t>Structural Racialization</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444500" algn="l" defTabSz="914400" rtl="0" eaLnBrk="1" fontAlgn="auto" latinLnBrk="0" hangingPunct="1">
              <a:lnSpc>
                <a:spcPct val="90000"/>
              </a:lnSpc>
              <a:spcBef>
                <a:spcPts val="0"/>
              </a:spcBef>
              <a:spcAft>
                <a:spcPts val="0"/>
              </a:spcAft>
              <a:buClr>
                <a:srgbClr val="000000"/>
              </a:buClr>
              <a:buSzPts val="3400"/>
              <a:buFont typeface="Calibri"/>
              <a:buChar char="●"/>
              <a:tabLst/>
              <a:defRPr/>
            </a:pPr>
            <a:r>
              <a:rPr kumimoji="0" lang="en-US" sz="3400" b="0" i="0" u="none" strike="noStrike" kern="0" cap="none" spc="0" normalizeH="0" baseline="0" noProof="0">
                <a:ln>
                  <a:noFill/>
                </a:ln>
                <a:solidFill>
                  <a:srgbClr val="000000"/>
                </a:solidFill>
                <a:effectLst/>
                <a:uLnTx/>
                <a:uFillTx/>
                <a:latin typeface="Calibri"/>
                <a:ea typeface="Calibri"/>
                <a:cs typeface="Calibri"/>
                <a:sym typeface="Calibri"/>
              </a:rPr>
              <a:t>What is anti-racism?</a:t>
            </a:r>
            <a:endParaRPr kumimoji="0" sz="3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444500" algn="l" defTabSz="914400" rtl="0" eaLnBrk="1" fontAlgn="auto" latinLnBrk="0" hangingPunct="1">
              <a:lnSpc>
                <a:spcPct val="90000"/>
              </a:lnSpc>
              <a:spcBef>
                <a:spcPts val="0"/>
              </a:spcBef>
              <a:spcAft>
                <a:spcPts val="0"/>
              </a:spcAft>
              <a:buClr>
                <a:srgbClr val="000000"/>
              </a:buClr>
              <a:buSzPts val="3400"/>
              <a:buFont typeface="Calibri"/>
              <a:buChar char="●"/>
              <a:tabLst/>
              <a:defRPr/>
            </a:pPr>
            <a:r>
              <a:rPr kumimoji="0" lang="en-US" sz="3400" b="0" i="0" u="none" strike="noStrike" kern="0" cap="none" spc="0" normalizeH="0" baseline="0" noProof="0">
                <a:ln>
                  <a:noFill/>
                </a:ln>
                <a:solidFill>
                  <a:srgbClr val="000000"/>
                </a:solidFill>
                <a:effectLst/>
                <a:uLnTx/>
                <a:uFillTx/>
                <a:latin typeface="Calibri"/>
                <a:ea typeface="Calibri"/>
                <a:cs typeface="Calibri"/>
                <a:sym typeface="Calibri"/>
              </a:rPr>
              <a:t>What does it mean to be anti-racist?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444500" algn="l" defTabSz="914400" rtl="0" eaLnBrk="1" fontAlgn="auto" latinLnBrk="0" hangingPunct="1">
              <a:lnSpc>
                <a:spcPct val="90000"/>
              </a:lnSpc>
              <a:spcBef>
                <a:spcPts val="0"/>
              </a:spcBef>
              <a:spcAft>
                <a:spcPts val="0"/>
              </a:spcAft>
              <a:buClr>
                <a:srgbClr val="000000"/>
              </a:buClr>
              <a:buSzPts val="3400"/>
              <a:buFont typeface="Calibri"/>
              <a:buChar char="●"/>
              <a:tabLst/>
              <a:defRPr/>
            </a:pPr>
            <a:r>
              <a:rPr kumimoji="0" lang="en-US" sz="3400" b="0" i="0" u="none" strike="noStrike" kern="0" cap="none" spc="0" normalizeH="0" baseline="0" noProof="0">
                <a:ln>
                  <a:noFill/>
                </a:ln>
                <a:solidFill>
                  <a:srgbClr val="000000"/>
                </a:solidFill>
                <a:effectLst/>
                <a:uLnTx/>
                <a:uFillTx/>
                <a:latin typeface="Calibri"/>
                <a:ea typeface="Calibri"/>
                <a:cs typeface="Calibri"/>
                <a:sym typeface="Calibri"/>
              </a:rPr>
              <a:t>How do we get to racial justice?</a:t>
            </a:r>
            <a:endParaRPr kumimoji="0" sz="3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0eddc21181_1_0"/>
          <p:cNvSpPr txBox="1"/>
          <p:nvPr/>
        </p:nvSpPr>
        <p:spPr>
          <a:xfrm>
            <a:off x="1357525" y="391300"/>
            <a:ext cx="9166200" cy="7632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4A193"/>
              </a:buClr>
              <a:buSzPts val="4400"/>
              <a:buFont typeface="Calibri"/>
              <a:buNone/>
              <a:tabLst/>
              <a:defRPr/>
            </a:pPr>
            <a:r>
              <a:rPr kumimoji="0" lang="en-US" sz="4400" b="1" i="0" u="none" strike="noStrike" kern="0" cap="none" spc="0" normalizeH="0" baseline="0" noProof="0">
                <a:ln>
                  <a:noFill/>
                </a:ln>
                <a:solidFill>
                  <a:srgbClr val="04A193"/>
                </a:solidFill>
                <a:effectLst/>
                <a:uLnTx/>
                <a:uFillTx/>
                <a:latin typeface="Calibri"/>
                <a:ea typeface="Calibri"/>
                <a:cs typeface="Calibri"/>
                <a:sym typeface="Calibri"/>
              </a:rPr>
              <a:t>We are not in a post-racial society.</a:t>
            </a:r>
            <a:endParaRPr kumimoji="0" sz="4400" b="1" i="0" u="none" strike="noStrike" kern="0" cap="none" spc="0" normalizeH="0" baseline="0" noProof="0">
              <a:ln>
                <a:noFill/>
              </a:ln>
              <a:solidFill>
                <a:srgbClr val="04A193"/>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4A193"/>
              </a:buClr>
              <a:buSzPts val="4400"/>
              <a:buFont typeface="Calibri"/>
              <a:buNone/>
              <a:tabLst/>
              <a:defRPr/>
            </a:pPr>
            <a:endParaRPr kumimoji="0" sz="4400" b="1" i="0" u="none" strike="noStrike" kern="0" cap="none" spc="0" normalizeH="0" baseline="0" noProof="0">
              <a:ln>
                <a:noFill/>
              </a:ln>
              <a:solidFill>
                <a:srgbClr val="04A193"/>
              </a:solidFill>
              <a:effectLst/>
              <a:uLnTx/>
              <a:uFillTx/>
              <a:latin typeface="Calibri"/>
              <a:ea typeface="Calibri"/>
              <a:cs typeface="Calibri"/>
              <a:sym typeface="Calibri"/>
            </a:endParaRPr>
          </a:p>
        </p:txBody>
      </p:sp>
      <p:sp>
        <p:nvSpPr>
          <p:cNvPr id="114" name="Google Shape;114;g10eddc21181_1_0"/>
          <p:cNvSpPr txBox="1"/>
          <p:nvPr/>
        </p:nvSpPr>
        <p:spPr>
          <a:xfrm>
            <a:off x="1462225" y="1154625"/>
            <a:ext cx="10515600" cy="1722300"/>
          </a:xfrm>
          <a:prstGeom prst="rect">
            <a:avLst/>
          </a:prstGeom>
          <a:noFill/>
          <a:ln>
            <a:noFill/>
          </a:ln>
        </p:spPr>
        <p:txBody>
          <a:bodyPr spcFirstLastPara="1" wrap="square" lIns="91425" tIns="91425" rIns="91425" bIns="91425" anchor="t" anchorCtr="0">
            <a:spAutoFit/>
          </a:bodyPr>
          <a:lstStyle/>
          <a:p>
            <a:pPr marL="457200" marR="0" lvl="0" indent="-457200" algn="l" defTabSz="914400" rtl="0" eaLnBrk="1" fontAlgn="auto" latinLnBrk="0" hangingPunct="1">
              <a:lnSpc>
                <a:spcPct val="90000"/>
              </a:lnSpc>
              <a:spcBef>
                <a:spcPts val="0"/>
              </a:spcBef>
              <a:spcAft>
                <a:spcPts val="0"/>
              </a:spcAft>
              <a:buClr>
                <a:srgbClr val="044C7F"/>
              </a:buClr>
              <a:buSzPts val="3700"/>
              <a:buFont typeface="Calibri"/>
              <a:buChar char="●"/>
              <a:tabLst/>
              <a:defRPr/>
            </a:pPr>
            <a:r>
              <a:rPr kumimoji="0" lang="en-US" sz="3700" b="1" i="0" u="none" strike="noStrike" kern="0" cap="none" spc="0" normalizeH="0" baseline="0" noProof="0">
                <a:ln>
                  <a:noFill/>
                </a:ln>
                <a:solidFill>
                  <a:srgbClr val="044C7F"/>
                </a:solidFill>
                <a:effectLst/>
                <a:uLnTx/>
                <a:uFillTx/>
                <a:latin typeface="Calibri"/>
                <a:ea typeface="Calibri"/>
                <a:cs typeface="Calibri"/>
                <a:sym typeface="Calibri"/>
              </a:rPr>
              <a:t>Impacts of racism have not ended.</a:t>
            </a:r>
            <a:endParaRPr kumimoji="0" sz="700" b="0" i="0" u="none" strike="noStrike" kern="0" cap="none" spc="0" normalizeH="0" baseline="0" noProof="0">
              <a:ln>
                <a:noFill/>
              </a:ln>
              <a:solidFill>
                <a:srgbClr val="044C7F"/>
              </a:solidFill>
              <a:effectLs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44C7F"/>
              </a:buClr>
              <a:buSzPts val="3700"/>
              <a:buFont typeface="Calibri"/>
              <a:buChar char="●"/>
              <a:tabLst/>
              <a:defRPr/>
            </a:pPr>
            <a:r>
              <a:rPr kumimoji="0" lang="en-US" sz="3700" b="1" i="0" u="none" strike="noStrike" kern="0" cap="none" spc="0" normalizeH="0" baseline="0" noProof="0">
                <a:ln>
                  <a:noFill/>
                </a:ln>
                <a:solidFill>
                  <a:srgbClr val="044C7F"/>
                </a:solidFill>
                <a:effectLst/>
                <a:uLnTx/>
                <a:uFillTx/>
                <a:latin typeface="Calibri"/>
                <a:ea typeface="Calibri"/>
                <a:cs typeface="Calibri"/>
                <a:sym typeface="Calibri"/>
              </a:rPr>
              <a:t>The harm continues. </a:t>
            </a:r>
            <a:endParaRPr kumimoji="0" sz="3700" b="1" i="0" u="none" strike="noStrike" kern="0" cap="none" spc="0" normalizeH="0" baseline="0" noProof="0">
              <a:ln>
                <a:noFill/>
              </a:ln>
              <a:solidFill>
                <a:srgbClr val="044C7F"/>
              </a:solidFill>
              <a:effectLs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44C7F"/>
              </a:buClr>
              <a:buSzPts val="3700"/>
              <a:buFont typeface="Calibri"/>
              <a:buChar char="●"/>
              <a:tabLst/>
              <a:defRPr/>
            </a:pPr>
            <a:r>
              <a:rPr kumimoji="0" lang="en-US" sz="3700" b="1" i="0" u="none" strike="noStrike" kern="0" cap="none" spc="0" normalizeH="0" baseline="0" noProof="0">
                <a:ln>
                  <a:noFill/>
                </a:ln>
                <a:solidFill>
                  <a:srgbClr val="044C7F"/>
                </a:solidFill>
                <a:effectLst/>
                <a:uLnTx/>
                <a:uFillTx/>
                <a:latin typeface="Calibri"/>
                <a:ea typeface="Calibri"/>
                <a:cs typeface="Calibri"/>
                <a:sym typeface="Calibri"/>
              </a:rPr>
              <a:t>How have we perpetuated the harm?</a:t>
            </a:r>
            <a:endParaRPr kumimoji="0" sz="3700" b="1" i="0" u="none" strike="noStrike" kern="0" cap="none" spc="0" normalizeH="0" baseline="0" noProof="0">
              <a:ln>
                <a:noFill/>
              </a:ln>
              <a:solidFill>
                <a:srgbClr val="044C7F"/>
              </a:solidFill>
              <a:effectLst/>
              <a:uLnTx/>
              <a:uFillTx/>
              <a:latin typeface="Calibri"/>
              <a:ea typeface="Calibri"/>
              <a:cs typeface="Calibri"/>
              <a:sym typeface="Calibri"/>
            </a:endParaRPr>
          </a:p>
        </p:txBody>
      </p:sp>
      <p:pic>
        <p:nvPicPr>
          <p:cNvPr id="115" name="Google Shape;115;g10eddc21181_1_0"/>
          <p:cNvPicPr preferRelativeResize="0"/>
          <p:nvPr/>
        </p:nvPicPr>
        <p:blipFill>
          <a:blip r:embed="rId3">
            <a:alphaModFix/>
          </a:blip>
          <a:stretch>
            <a:fillRect/>
          </a:stretch>
        </p:blipFill>
        <p:spPr>
          <a:xfrm>
            <a:off x="3851328" y="3310748"/>
            <a:ext cx="5054577" cy="2843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f73f17e187_0_44"/>
          <p:cNvSpPr txBox="1">
            <a:spLocks noGrp="1"/>
          </p:cNvSpPr>
          <p:nvPr>
            <p:ph type="title"/>
          </p:nvPr>
        </p:nvSpPr>
        <p:spPr>
          <a:xfrm>
            <a:off x="550650" y="365125"/>
            <a:ext cx="11203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US" b="1">
                <a:latin typeface="Calibri"/>
                <a:ea typeface="Calibri"/>
                <a:cs typeface="Calibri"/>
                <a:sym typeface="Calibri"/>
              </a:rPr>
              <a:t>Implications of and Practical Approaches to Engaging in Anti-racist Work on Your Campus</a:t>
            </a:r>
            <a:endParaRPr b="1">
              <a:latin typeface="Calibri"/>
              <a:ea typeface="Calibri"/>
              <a:cs typeface="Calibri"/>
              <a:sym typeface="Calibri"/>
            </a:endParaRPr>
          </a:p>
        </p:txBody>
      </p:sp>
      <p:sp>
        <p:nvSpPr>
          <p:cNvPr id="122" name="Google Shape;122;gf73f17e187_0_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a:bodyPr>
          <a:lstStyle/>
          <a:p>
            <a:pPr marL="457200" lvl="0" indent="-342900" algn="l" rtl="0">
              <a:lnSpc>
                <a:spcPct val="115000"/>
              </a:lnSpc>
              <a:spcBef>
                <a:spcPts val="1200"/>
              </a:spcBef>
              <a:spcAft>
                <a:spcPts val="0"/>
              </a:spcAft>
              <a:buSzPts val="1800"/>
              <a:buAutoNum type="alphaUcPeriod"/>
            </a:pPr>
            <a:r>
              <a:rPr lang="en-US"/>
              <a:t>Implications:</a:t>
            </a:r>
            <a:endParaRPr/>
          </a:p>
          <a:p>
            <a:pPr marL="800100" lvl="0" indent="-342900" algn="l" rtl="0">
              <a:lnSpc>
                <a:spcPct val="115000"/>
              </a:lnSpc>
              <a:spcBef>
                <a:spcPts val="0"/>
              </a:spcBef>
              <a:spcAft>
                <a:spcPts val="0"/>
              </a:spcAft>
              <a:buSzPts val="1800"/>
              <a:buAutoNum type="arabicPeriod"/>
            </a:pPr>
            <a:r>
              <a:rPr lang="en-US"/>
              <a:t>Political Backlash</a:t>
            </a:r>
            <a:endParaRPr/>
          </a:p>
          <a:p>
            <a:pPr marL="800100" lvl="0" indent="-342900" algn="l" rtl="0">
              <a:lnSpc>
                <a:spcPct val="115000"/>
              </a:lnSpc>
              <a:spcBef>
                <a:spcPts val="0"/>
              </a:spcBef>
              <a:spcAft>
                <a:spcPts val="0"/>
              </a:spcAft>
              <a:buSzPts val="1800"/>
              <a:buAutoNum type="arabicPeriod"/>
            </a:pPr>
            <a:r>
              <a:rPr lang="en-US"/>
              <a:t>Societal Ostracization/Isolation</a:t>
            </a:r>
            <a:endParaRPr/>
          </a:p>
          <a:p>
            <a:pPr marL="800100" lvl="0" indent="-342900" algn="l" rtl="0">
              <a:lnSpc>
                <a:spcPct val="115000"/>
              </a:lnSpc>
              <a:spcBef>
                <a:spcPts val="0"/>
              </a:spcBef>
              <a:spcAft>
                <a:spcPts val="0"/>
              </a:spcAft>
              <a:buSzPts val="1800"/>
              <a:buAutoNum type="arabicPeriod"/>
            </a:pPr>
            <a:r>
              <a:rPr lang="en-US"/>
              <a:t>Emotional Trauma</a:t>
            </a:r>
            <a:endParaRPr/>
          </a:p>
          <a:p>
            <a:pPr marL="800100" lvl="0" indent="-342900" algn="l" rtl="0">
              <a:lnSpc>
                <a:spcPct val="115000"/>
              </a:lnSpc>
              <a:spcBef>
                <a:spcPts val="0"/>
              </a:spcBef>
              <a:spcAft>
                <a:spcPts val="0"/>
              </a:spcAft>
              <a:buSzPts val="1800"/>
              <a:buAutoNum type="arabicPeriod"/>
            </a:pPr>
            <a:r>
              <a:rPr lang="en-US"/>
              <a:t>Psychological and Physical Exhaustion</a:t>
            </a:r>
            <a:endParaRPr/>
          </a:p>
          <a:p>
            <a:pPr marL="457200" lvl="0" indent="-342900" algn="l" rtl="0">
              <a:lnSpc>
                <a:spcPct val="115000"/>
              </a:lnSpc>
              <a:spcBef>
                <a:spcPts val="0"/>
              </a:spcBef>
              <a:spcAft>
                <a:spcPts val="0"/>
              </a:spcAft>
              <a:buSzPts val="1800"/>
              <a:buAutoNum type="alphaUcPeriod" startAt="2"/>
            </a:pPr>
            <a:r>
              <a:rPr lang="en-US"/>
              <a:t>Practical Approaches</a:t>
            </a:r>
            <a:endParaRPr/>
          </a:p>
          <a:p>
            <a:pPr marL="800100" lvl="0" indent="-342900" algn="l" rtl="0">
              <a:lnSpc>
                <a:spcPct val="115000"/>
              </a:lnSpc>
              <a:spcBef>
                <a:spcPts val="0"/>
              </a:spcBef>
              <a:spcAft>
                <a:spcPts val="0"/>
              </a:spcAft>
              <a:buSzPts val="1800"/>
              <a:buAutoNum type="arabicPeriod"/>
            </a:pPr>
            <a:r>
              <a:rPr lang="en-US"/>
              <a:t>Recognize the Colonizer’s Gameplan</a:t>
            </a:r>
            <a:endParaRPr/>
          </a:p>
          <a:p>
            <a:pPr marL="800100" lvl="0" indent="-342900" algn="l" rtl="0">
              <a:lnSpc>
                <a:spcPct val="115000"/>
              </a:lnSpc>
              <a:spcBef>
                <a:spcPts val="0"/>
              </a:spcBef>
              <a:spcAft>
                <a:spcPts val="0"/>
              </a:spcAft>
              <a:buSzPts val="1800"/>
              <a:buAutoNum type="arabicPeriod"/>
            </a:pPr>
            <a:r>
              <a:rPr lang="en-US"/>
              <a:t>Decolonization of Individual and Collective mindset</a:t>
            </a:r>
            <a:endParaRPr/>
          </a:p>
          <a:p>
            <a:pPr marL="800100" lvl="0" indent="-342900" algn="l" rtl="0">
              <a:lnSpc>
                <a:spcPct val="115000"/>
              </a:lnSpc>
              <a:spcBef>
                <a:spcPts val="0"/>
              </a:spcBef>
              <a:spcAft>
                <a:spcPts val="0"/>
              </a:spcAft>
              <a:buSzPts val="1800"/>
              <a:buAutoNum type="arabicPeriod"/>
            </a:pPr>
            <a:r>
              <a:rPr lang="en-US"/>
              <a:t>Find Strength in the Tried-and-Tested Strategies and Tactics of Past Solidarity Movements</a:t>
            </a:r>
            <a:endParaRPr/>
          </a:p>
          <a:p>
            <a:pPr marL="0" lvl="0" indent="0" algn="l" rtl="0">
              <a:lnSpc>
                <a:spcPct val="90000"/>
              </a:lnSpc>
              <a:spcBef>
                <a:spcPts val="1200"/>
              </a:spcBef>
              <a:spcAft>
                <a:spcPts val="0"/>
              </a:spcAft>
              <a:buSzPts val="1800"/>
              <a:buNone/>
            </a:pPr>
            <a:endParaRPr/>
          </a:p>
        </p:txBody>
      </p:sp>
      <p:pic>
        <p:nvPicPr>
          <p:cNvPr id="123" name="Google Shape;123;gf73f17e187_0_44"/>
          <p:cNvPicPr preferRelativeResize="0"/>
          <p:nvPr/>
        </p:nvPicPr>
        <p:blipFill>
          <a:blip r:embed="rId3">
            <a:alphaModFix/>
          </a:blip>
          <a:stretch>
            <a:fillRect/>
          </a:stretch>
        </p:blipFill>
        <p:spPr>
          <a:xfrm>
            <a:off x="7150025" y="2066275"/>
            <a:ext cx="3775175" cy="2313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f73f17e187_0_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Let’s Talk….break out rooms</a:t>
            </a:r>
            <a:endParaRPr dirty="0"/>
          </a:p>
        </p:txBody>
      </p:sp>
      <p:sp>
        <p:nvSpPr>
          <p:cNvPr id="130" name="Google Shape;130;gf73f17e187_0_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93700" algn="l" rtl="0">
              <a:lnSpc>
                <a:spcPct val="115000"/>
              </a:lnSpc>
              <a:spcBef>
                <a:spcPts val="1200"/>
              </a:spcBef>
              <a:spcAft>
                <a:spcPts val="0"/>
              </a:spcAft>
              <a:buSzPts val="2600"/>
              <a:buFont typeface="Arial"/>
              <a:buChar char="•"/>
            </a:pPr>
            <a:r>
              <a:rPr lang="en-US" dirty="0">
                <a:latin typeface="Arial"/>
                <a:ea typeface="Arial"/>
                <a:cs typeface="Arial"/>
                <a:sym typeface="Arial"/>
              </a:rPr>
              <a:t>Let’s take time to chat and </a:t>
            </a:r>
            <a:r>
              <a:rPr lang="en-US" b="1" dirty="0">
                <a:latin typeface="Arial"/>
                <a:ea typeface="Arial"/>
                <a:cs typeface="Arial"/>
                <a:sym typeface="Arial"/>
              </a:rPr>
              <a:t>share your anti-racist journey </a:t>
            </a:r>
            <a:r>
              <a:rPr lang="en-US" dirty="0">
                <a:latin typeface="Arial"/>
                <a:ea typeface="Arial"/>
                <a:cs typeface="Arial"/>
                <a:sym typeface="Arial"/>
              </a:rPr>
              <a:t>and </a:t>
            </a:r>
            <a:r>
              <a:rPr lang="en-US" b="1" dirty="0">
                <a:latin typeface="Arial"/>
                <a:ea typeface="Arial"/>
                <a:cs typeface="Arial"/>
                <a:sym typeface="Arial"/>
              </a:rPr>
              <a:t>any struggles </a:t>
            </a:r>
            <a:r>
              <a:rPr lang="en-US" dirty="0">
                <a:latin typeface="Arial"/>
                <a:ea typeface="Arial"/>
                <a:cs typeface="Arial"/>
                <a:sym typeface="Arial"/>
              </a:rPr>
              <a:t>or</a:t>
            </a:r>
            <a:r>
              <a:rPr lang="en-US" b="1" dirty="0">
                <a:latin typeface="Arial"/>
                <a:ea typeface="Arial"/>
                <a:cs typeface="Arial"/>
                <a:sym typeface="Arial"/>
              </a:rPr>
              <a:t> successes </a:t>
            </a:r>
            <a:r>
              <a:rPr lang="en-US" dirty="0">
                <a:latin typeface="Arial"/>
                <a:ea typeface="Arial"/>
                <a:cs typeface="Arial"/>
                <a:sym typeface="Arial"/>
              </a:rPr>
              <a:t>in doing</a:t>
            </a:r>
            <a:r>
              <a:rPr lang="en-US" b="1" dirty="0">
                <a:latin typeface="Arial"/>
                <a:ea typeface="Arial"/>
                <a:cs typeface="Arial"/>
                <a:sym typeface="Arial"/>
              </a:rPr>
              <a:t> anti-racist work.</a:t>
            </a:r>
            <a:endParaRPr b="1" dirty="0">
              <a:latin typeface="Arial"/>
              <a:ea typeface="Arial"/>
              <a:cs typeface="Arial"/>
              <a:sym typeface="Arial"/>
            </a:endParaRPr>
          </a:p>
          <a:p>
            <a:pPr marL="457200" lvl="0" indent="-393700" algn="l" rtl="0">
              <a:lnSpc>
                <a:spcPct val="115000"/>
              </a:lnSpc>
              <a:spcBef>
                <a:spcPts val="0"/>
              </a:spcBef>
              <a:spcAft>
                <a:spcPts val="0"/>
              </a:spcAft>
              <a:buSzPts val="2600"/>
              <a:buFont typeface="Arial"/>
              <a:buChar char="•"/>
            </a:pPr>
            <a:r>
              <a:rPr lang="en-US" dirty="0">
                <a:latin typeface="Arial"/>
                <a:ea typeface="Arial"/>
                <a:cs typeface="Arial"/>
                <a:sym typeface="Arial"/>
              </a:rPr>
              <a:t>Person who most recently visited a snowy place goes first.  </a:t>
            </a:r>
            <a:endParaRPr sz="3800" dirty="0"/>
          </a:p>
        </p:txBody>
      </p:sp>
      <p:pic>
        <p:nvPicPr>
          <p:cNvPr id="131" name="Google Shape;131;gf73f17e187_0_50"/>
          <p:cNvPicPr preferRelativeResize="0"/>
          <p:nvPr/>
        </p:nvPicPr>
        <p:blipFill>
          <a:blip r:embed="rId3">
            <a:alphaModFix/>
          </a:blip>
          <a:stretch>
            <a:fillRect/>
          </a:stretch>
        </p:blipFill>
        <p:spPr>
          <a:xfrm>
            <a:off x="3282775" y="3928500"/>
            <a:ext cx="5036625" cy="237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0dcb4f6154_5_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Main Room Follow-up Question</a:t>
            </a:r>
            <a:endParaRPr dirty="0"/>
          </a:p>
        </p:txBody>
      </p:sp>
      <p:sp>
        <p:nvSpPr>
          <p:cNvPr id="138" name="Google Shape;138;g10dcb4f6154_5_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3500" dirty="0">
                <a:solidFill>
                  <a:srgbClr val="201F1E"/>
                </a:solidFill>
                <a:highlight>
                  <a:srgbClr val="FFFFFF"/>
                </a:highlight>
                <a:latin typeface="Calibri"/>
                <a:ea typeface="Calibri"/>
                <a:cs typeface="Calibri"/>
                <a:sym typeface="Calibri"/>
              </a:rPr>
              <a:t>If you are committed to the type of radical transformation that the system is calling for, it means that you will likely experience setbacks, resistance, disappointment, and apathy from others. What have you learned, as a Part-time Faculty member, from those lessons, and what advice or successes can you offer others engaged in anti-racist work?</a:t>
            </a:r>
            <a:endParaRPr sz="3500" dirty="0">
              <a:solidFill>
                <a:srgbClr val="201F1E"/>
              </a:solidFill>
              <a:highlight>
                <a:srgbClr val="FFFFFF"/>
              </a:highlight>
              <a:latin typeface="Calibri"/>
              <a:ea typeface="Calibri"/>
              <a:cs typeface="Calibri"/>
              <a:sym typeface="Calibri"/>
            </a:endParaRPr>
          </a:p>
          <a:p>
            <a:pPr marL="0" lvl="0" indent="0" algn="l" rtl="0">
              <a:spcBef>
                <a:spcPts val="1000"/>
              </a:spcBef>
              <a:spcAft>
                <a:spcPts val="0"/>
              </a:spcAft>
              <a:buNone/>
            </a:pPr>
            <a:endParaRPr dirty="0"/>
          </a:p>
        </p:txBody>
      </p:sp>
    </p:spTree>
  </p:cSld>
  <p:clrMapOvr>
    <a:masterClrMapping/>
  </p:clrMapOvr>
</p:sld>
</file>

<file path=ppt/theme/theme1.xml><?xml version="1.0" encoding="utf-8"?>
<a:theme xmlns:a="http://schemas.openxmlformats.org/drawingml/2006/main" name="ASCCC Curriculum Inst. 2020 Theme">
  <a:themeElements>
    <a:clrScheme name="ASCCC PTFI Colors 2022">
      <a:dk1>
        <a:srgbClr val="000000"/>
      </a:dk1>
      <a:lt1>
        <a:srgbClr val="FFFFFF"/>
      </a:lt1>
      <a:dk2>
        <a:srgbClr val="2E58AA"/>
      </a:dk2>
      <a:lt2>
        <a:srgbClr val="D8E9F0"/>
      </a:lt2>
      <a:accent1>
        <a:srgbClr val="B93C99"/>
      </a:accent1>
      <a:accent2>
        <a:srgbClr val="128E8A"/>
      </a:accent2>
      <a:accent3>
        <a:srgbClr val="BEE66F"/>
      </a:accent3>
      <a:accent4>
        <a:srgbClr val="009BEA"/>
      </a:accent4>
      <a:accent5>
        <a:srgbClr val="FFD643"/>
      </a:accent5>
      <a:accent6>
        <a:srgbClr val="E05AAD"/>
      </a:accent6>
      <a:hlink>
        <a:srgbClr val="118E8A"/>
      </a:hlink>
      <a:folHlink>
        <a:srgbClr val="2A5E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2022 ppt template 2" id="{EE9B9271-4E88-6C40-901A-35BB03D2AC8F}" vid="{3689D309-0072-234B-83A0-C8A8E2A5DFBD}"/>
    </a:ext>
  </a:extLst>
</a:theme>
</file>

<file path=ppt/theme/theme2.xml><?xml version="1.0" encoding="utf-8"?>
<a:theme xmlns:a="http://schemas.openxmlformats.org/drawingml/2006/main" name="1_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6176DB7803C244910EDBBC3400AA66" ma:contentTypeVersion="13" ma:contentTypeDescription="Create a new document." ma:contentTypeScope="" ma:versionID="d5ebcd1461050c3cf646167b3424df33">
  <xsd:schema xmlns:xsd="http://www.w3.org/2001/XMLSchema" xmlns:xs="http://www.w3.org/2001/XMLSchema" xmlns:p="http://schemas.microsoft.com/office/2006/metadata/properties" xmlns:ns3="4ad519f3-e198-4a83-bedb-de2b9be36ed0" xmlns:ns4="6db51cd7-a2c7-45c5-b7a6-d1b7dd138819" targetNamespace="http://schemas.microsoft.com/office/2006/metadata/properties" ma:root="true" ma:fieldsID="2905270bb9aa2a878a30567eb6d68e79" ns3:_="" ns4:_="">
    <xsd:import namespace="4ad519f3-e198-4a83-bedb-de2b9be36ed0"/>
    <xsd:import namespace="6db51cd7-a2c7-45c5-b7a6-d1b7dd1388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519f3-e198-4a83-bedb-de2b9be36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b51cd7-a2c7-45c5-b7a6-d1b7dd1388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5AFEC7-9E50-405D-B7E9-C05A51B6B828}">
  <ds:schemaRef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purl.org/dc/dcmitype/"/>
    <ds:schemaRef ds:uri="http://purl.org/dc/elements/1.1/"/>
    <ds:schemaRef ds:uri="4ad519f3-e198-4a83-bedb-de2b9be36ed0"/>
    <ds:schemaRef ds:uri="http://purl.org/dc/terms/"/>
    <ds:schemaRef ds:uri="http://schemas.openxmlformats.org/package/2006/metadata/core-properties"/>
    <ds:schemaRef ds:uri="6db51cd7-a2c7-45c5-b7a6-d1b7dd138819"/>
  </ds:schemaRefs>
</ds:datastoreItem>
</file>

<file path=customXml/itemProps2.xml><?xml version="1.0" encoding="utf-8"?>
<ds:datastoreItem xmlns:ds="http://schemas.openxmlformats.org/officeDocument/2006/customXml" ds:itemID="{2183C4B1-E233-4E68-B75D-A71774500D00}">
  <ds:schemaRefs>
    <ds:schemaRef ds:uri="http://schemas.microsoft.com/sharepoint/v3/contenttype/forms"/>
  </ds:schemaRefs>
</ds:datastoreItem>
</file>

<file path=customXml/itemProps3.xml><?xml version="1.0" encoding="utf-8"?>
<ds:datastoreItem xmlns:ds="http://schemas.openxmlformats.org/officeDocument/2006/customXml" ds:itemID="{E6D3A930-24EC-4A53-9085-682B4BF3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519f3-e198-4a83-bedb-de2b9be36ed0"/>
    <ds:schemaRef ds:uri="6db51cd7-a2c7-45c5-b7a6-d1b7dd1388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ASCCC PTFI 2022 ppt template 2</Template>
  <TotalTime>532</TotalTime>
  <Words>912</Words>
  <Application>Microsoft Office PowerPoint</Application>
  <PresentationFormat>Widescreen</PresentationFormat>
  <Paragraphs>106</Paragraphs>
  <Slides>11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Gill Sans</vt:lpstr>
      <vt:lpstr>Palatino</vt:lpstr>
      <vt:lpstr>ASCCC Curriculum Inst. 2020 Theme</vt:lpstr>
      <vt:lpstr>1_Office Theme</vt:lpstr>
      <vt:lpstr>I.D.E.A. Practitioners: Considerations for Part-Time Faculty   Ian Colmer, Santa Monica College, ASCCC Part-Time Faculty Committee Member Anastasia Zavodny,  Palomar College, ASCCC Part-Time Faculty Committee Member Juan Arzola, College of the Sequoias, ASCCC Part-Time Faculty Committee 2nd </vt:lpstr>
      <vt:lpstr>Session Outcomes     </vt:lpstr>
      <vt:lpstr>This is work of the HEART!</vt:lpstr>
      <vt:lpstr>Anti-Racism as  a Journey</vt:lpstr>
      <vt:lpstr>PowerPoint Presentation</vt:lpstr>
      <vt:lpstr>PowerPoint Presentation</vt:lpstr>
      <vt:lpstr>Implications of and Practical Approaches to Engaging in Anti-racist Work on Your Campus</vt:lpstr>
      <vt:lpstr>Let’s Talk….break out rooms</vt:lpstr>
      <vt:lpstr>Main Room Follow-up Question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Arzola</dc:creator>
  <cp:lastModifiedBy>Juan Arzola</cp:lastModifiedBy>
  <cp:revision>4</cp:revision>
  <cp:lastPrinted>2020-11-24T19:39:26Z</cp:lastPrinted>
  <dcterms:created xsi:type="dcterms:W3CDTF">2022-01-14T17:10:23Z</dcterms:created>
  <dcterms:modified xsi:type="dcterms:W3CDTF">2022-02-10T21:13:08Z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0x010100036176DB7803C244910EDBBC3400AA66</vt:lpwstr>
  </property>
</Properties>
</file>