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50" r:id="rId1"/>
  </p:sldMasterIdLst>
  <p:handoutMasterIdLst>
    <p:handoutMasterId r:id="rId13"/>
  </p:handoutMasterIdLst>
  <p:sldIdLst>
    <p:sldId id="256" r:id="rId2"/>
    <p:sldId id="257" r:id="rId3"/>
    <p:sldId id="271" r:id="rId4"/>
    <p:sldId id="259" r:id="rId5"/>
    <p:sldId id="258"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75" d="100"/>
          <a:sy n="75" d="100"/>
        </p:scale>
        <p:origin x="-173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79DE89F-DEBE-A248-9891-0609589394E5}" type="datetimeFigureOut">
              <a:rPr lang="en-US" smtClean="0"/>
              <a:t>6/17/15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5AA82E-8AD8-1047-8092-FF8C5E169C96}" type="slidenum">
              <a:rPr lang="en-US" smtClean="0"/>
              <a:t>‹#›</a:t>
            </a:fld>
            <a:endParaRPr lang="en-US"/>
          </a:p>
        </p:txBody>
      </p:sp>
    </p:spTree>
    <p:extLst>
      <p:ext uri="{BB962C8B-B14F-4D97-AF65-F5344CB8AC3E}">
        <p14:creationId xmlns:p14="http://schemas.microsoft.com/office/powerpoint/2010/main" val="372914843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46DD205-D3CA-7143-8AF6-B6CAE463EA28}"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dirty="0">
              <a:solidFill>
                <a:schemeClr val="tx2"/>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DD205-D3CA-7143-8AF6-B6CAE463EA28}"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DD205-D3CA-7143-8AF6-B6CAE463EA28}" type="datetimeFigureOut">
              <a:rPr lang="en-US" smtClean="0"/>
              <a:t>6/17/15</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6DD205-D3CA-7143-8AF6-B6CAE463EA28}"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6DD205-D3CA-7143-8AF6-B6CAE463EA28}" type="datetimeFigureOut">
              <a:rPr lang="en-US" smtClean="0"/>
              <a:t>6/17/15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6DD205-D3CA-7143-8AF6-B6CAE463EA28}" type="datetimeFigureOut">
              <a:rPr lang="en-US" smtClean="0"/>
              <a:t>6/17/15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6DD205-D3CA-7143-8AF6-B6CAE463EA28}" type="datetimeFigureOut">
              <a:rPr lang="en-US" smtClean="0"/>
              <a:t>6/17/15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6DD205-D3CA-7143-8AF6-B6CAE463EA28}" type="datetimeFigureOut">
              <a:rPr lang="en-US" smtClean="0"/>
              <a:t>6/17/15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6DD205-D3CA-7143-8AF6-B6CAE463EA28}" type="datetimeFigureOut">
              <a:rPr lang="en-US" smtClean="0"/>
              <a:t>6/17/15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2905B-DEAA-9B4A-9174-E96DC507F2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6DD205-D3CA-7143-8AF6-B6CAE463EA28}" type="datetimeFigureOut">
              <a:rPr lang="en-US" smtClean="0"/>
              <a:t>6/17/15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46DD205-D3CA-7143-8AF6-B6CAE463EA28}" type="datetimeFigureOut">
              <a:rPr lang="en-US" smtClean="0"/>
              <a:t>6/17/15</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382905B-DEAA-9B4A-9174-E96DC507F2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D46DD205-D3CA-7143-8AF6-B6CAE463EA28}" type="datetimeFigureOut">
              <a:rPr lang="en-US" smtClean="0"/>
              <a:t>6/17/15</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1382905B-DEAA-9B4A-9174-E96DC507F2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dmorse@lbcc.edu" TargetMode="External"/><Relationship Id="rId3" Type="http://schemas.openxmlformats.org/officeDocument/2006/relationships/hyperlink" Target="mailto:jbruno@sierracollege.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5407"/>
            <a:ext cx="7772400" cy="3337424"/>
          </a:xfrm>
        </p:spPr>
        <p:txBody>
          <a:bodyPr>
            <a:normAutofit/>
          </a:bodyPr>
          <a:lstStyle/>
          <a:p>
            <a:r>
              <a:rPr lang="en-US" dirty="0"/>
              <a:t>Developing Leadership Style: How to Be Strategic and</a:t>
            </a:r>
            <a:br>
              <a:rPr lang="en-US" dirty="0"/>
            </a:br>
            <a:r>
              <a:rPr lang="en-US" dirty="0"/>
              <a:t>Political Without Being Negative and Paranoid</a:t>
            </a:r>
          </a:p>
        </p:txBody>
      </p:sp>
      <p:sp>
        <p:nvSpPr>
          <p:cNvPr id="3" name="Subtitle 2"/>
          <p:cNvSpPr>
            <a:spLocks noGrp="1"/>
          </p:cNvSpPr>
          <p:nvPr>
            <p:ph type="subTitle" idx="1"/>
          </p:nvPr>
        </p:nvSpPr>
        <p:spPr>
          <a:xfrm>
            <a:off x="1371600" y="5288598"/>
            <a:ext cx="6400800" cy="853671"/>
          </a:xfrm>
        </p:spPr>
        <p:txBody>
          <a:bodyPr>
            <a:normAutofit/>
          </a:bodyPr>
          <a:lstStyle/>
          <a:p>
            <a:r>
              <a:rPr lang="en-US" sz="2500" dirty="0" smtClean="0"/>
              <a:t>David Morse, ASCCC President</a:t>
            </a:r>
          </a:p>
          <a:p>
            <a:r>
              <a:rPr lang="en-US" sz="2500" dirty="0" smtClean="0"/>
              <a:t>Julie Bruno, ASCCC Vice-President</a:t>
            </a:r>
            <a:endParaRPr lang="en-US"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idx="1"/>
          </p:nvPr>
        </p:nvSpPr>
        <p:spPr/>
        <p:txBody>
          <a:bodyPr/>
          <a:lstStyle/>
          <a:p>
            <a:r>
              <a:rPr lang="en-US" dirty="0" smtClean="0"/>
              <a:t>What can you do to be a politically astute faculty leader?</a:t>
            </a:r>
          </a:p>
          <a:p>
            <a:r>
              <a:rPr lang="en-US" dirty="0" smtClean="0"/>
              <a:t>What qualities will allow a leader able to manage conflict well?</a:t>
            </a:r>
          </a:p>
          <a:p>
            <a:r>
              <a:rPr lang="en-US" dirty="0" smtClean="0"/>
              <a:t>What resources can you draw on to help you resolve difficult issues on your campus?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Joining Us</a:t>
            </a:r>
            <a:endParaRPr lang="en-US" dirty="0"/>
          </a:p>
        </p:txBody>
      </p:sp>
      <p:sp>
        <p:nvSpPr>
          <p:cNvPr id="3" name="Content Placeholder 2"/>
          <p:cNvSpPr>
            <a:spLocks noGrp="1"/>
          </p:cNvSpPr>
          <p:nvPr>
            <p:ph idx="1"/>
          </p:nvPr>
        </p:nvSpPr>
        <p:spPr/>
        <p:txBody>
          <a:bodyPr>
            <a:normAutofit/>
          </a:bodyPr>
          <a:lstStyle/>
          <a:p>
            <a:pPr>
              <a:buNone/>
            </a:pPr>
            <a:r>
              <a:rPr lang="en-US" dirty="0" smtClean="0"/>
              <a:t>For further assistance contact the following:</a:t>
            </a:r>
          </a:p>
          <a:p>
            <a:endParaRPr lang="en-US" dirty="0" smtClean="0"/>
          </a:p>
          <a:p>
            <a:r>
              <a:rPr lang="en-US" dirty="0" smtClean="0"/>
              <a:t>David Morse </a:t>
            </a:r>
            <a:r>
              <a:rPr lang="en-US" dirty="0" smtClean="0">
                <a:hlinkClick r:id="rId2"/>
              </a:rPr>
              <a:t>dmorse@lbcc.edu</a:t>
            </a:r>
            <a:endParaRPr lang="en-US" dirty="0" smtClean="0"/>
          </a:p>
          <a:p>
            <a:r>
              <a:rPr lang="en-US" dirty="0" smtClean="0"/>
              <a:t>Julie Bruno </a:t>
            </a:r>
            <a:r>
              <a:rPr lang="en-US" dirty="0" smtClean="0">
                <a:hlinkClick r:id="rId3"/>
              </a:rPr>
              <a:t>jbruno@sierracollege.edu</a:t>
            </a:r>
            <a:endParaRPr lang="en-US" dirty="0" smtClean="0"/>
          </a:p>
          <a:p>
            <a:endParaRPr lang="en-US" dirty="0" smtClean="0"/>
          </a:p>
          <a:p>
            <a:r>
              <a:rPr lang="en-US" dirty="0" err="1" smtClean="0"/>
              <a:t>info@asccc.org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Is a Senate President </a:t>
            </a:r>
            <a:br>
              <a:rPr lang="en-US" dirty="0" smtClean="0"/>
            </a:br>
            <a:r>
              <a:rPr lang="en-US" dirty="0" smtClean="0"/>
              <a:t>Responsible To?</a:t>
            </a:r>
            <a:endParaRPr lang="en-US" dirty="0"/>
          </a:p>
        </p:txBody>
      </p:sp>
      <p:sp>
        <p:nvSpPr>
          <p:cNvPr id="3" name="Content Placeholder 2"/>
          <p:cNvSpPr>
            <a:spLocks noGrp="1"/>
          </p:cNvSpPr>
          <p:nvPr>
            <p:ph idx="1"/>
          </p:nvPr>
        </p:nvSpPr>
        <p:spPr/>
        <p:txBody>
          <a:bodyPr/>
          <a:lstStyle/>
          <a:p>
            <a:r>
              <a:rPr lang="en-US" dirty="0" smtClean="0"/>
              <a:t>Faculty . . .Obviously</a:t>
            </a:r>
          </a:p>
          <a:p>
            <a:r>
              <a:rPr lang="en-US" dirty="0" smtClean="0"/>
              <a:t>The Institution—must think of the overall good</a:t>
            </a:r>
          </a:p>
          <a:p>
            <a:r>
              <a:rPr lang="en-US" dirty="0" smtClean="0"/>
              <a:t>Students—what we are all here for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Suggestions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Always communicate as fully as time allows.  Hear all sides of every story.</a:t>
            </a:r>
          </a:p>
          <a:p>
            <a:r>
              <a:rPr lang="en-US" dirty="0" smtClean="0"/>
              <a:t>Make sure that any action you agree to take falls under the academic senate’s purview.</a:t>
            </a:r>
          </a:p>
          <a:p>
            <a:r>
              <a:rPr lang="en-US" dirty="0" smtClean="0"/>
              <a:t>Do not see the administration or the board as the enemy.  Assume good intentions even when disagreeing.</a:t>
            </a:r>
          </a:p>
          <a:p>
            <a:r>
              <a:rPr lang="en-US" dirty="0" smtClean="0"/>
              <a:t>Every issue that confronts you, without exception, has political implications.  Be sure that you think them through.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 For Discussion</a:t>
            </a:r>
            <a:endParaRPr lang="en-US" dirty="0"/>
          </a:p>
        </p:txBody>
      </p:sp>
      <p:sp>
        <p:nvSpPr>
          <p:cNvPr id="3" name="Content Placeholder 2"/>
          <p:cNvSpPr>
            <a:spLocks noGrp="1"/>
          </p:cNvSpPr>
          <p:nvPr>
            <p:ph idx="1"/>
          </p:nvPr>
        </p:nvSpPr>
        <p:spPr>
          <a:xfrm>
            <a:off x="457199" y="1775191"/>
            <a:ext cx="8517467" cy="4625609"/>
          </a:xfrm>
        </p:spPr>
        <p:txBody>
          <a:bodyPr>
            <a:normAutofit/>
          </a:bodyPr>
          <a:lstStyle/>
          <a:p>
            <a:pPr>
              <a:buNone/>
            </a:pPr>
            <a:r>
              <a:rPr lang="en-US" dirty="0" smtClean="0"/>
              <a:t>	Questions to ask yourself regarding responses:</a:t>
            </a:r>
          </a:p>
          <a:p>
            <a:pPr lvl="2"/>
            <a:r>
              <a:rPr lang="en-US" dirty="0" smtClean="0"/>
              <a:t>Does the issue fall under the 10 + 1, and if so where?</a:t>
            </a:r>
          </a:p>
          <a:p>
            <a:pPr lvl="2"/>
            <a:r>
              <a:rPr lang="en-US" dirty="0" smtClean="0"/>
              <a:t>What further information might you need to make a good decision?</a:t>
            </a:r>
          </a:p>
          <a:p>
            <a:pPr lvl="2"/>
            <a:r>
              <a:rPr lang="en-US" dirty="0" smtClean="0"/>
              <a:t>What will the short-term and long-term consequences of each possible response be for the following groups:</a:t>
            </a:r>
          </a:p>
          <a:p>
            <a:pPr lvl="3"/>
            <a:r>
              <a:rPr lang="en-US" dirty="0" smtClean="0"/>
              <a:t>Faculty</a:t>
            </a:r>
          </a:p>
          <a:p>
            <a:pPr lvl="3"/>
            <a:r>
              <a:rPr lang="en-US" dirty="0" smtClean="0"/>
              <a:t>The institution</a:t>
            </a:r>
          </a:p>
          <a:p>
            <a:pPr lvl="3"/>
            <a:r>
              <a:rPr lang="en-US" dirty="0" smtClean="0"/>
              <a:t>Students</a:t>
            </a:r>
          </a:p>
          <a:p>
            <a:pPr lvl="2"/>
            <a:r>
              <a:rPr lang="en-US" dirty="0" smtClean="0"/>
              <a:t>Is this a hill worth </a:t>
            </a:r>
            <a:r>
              <a:rPr lang="en-US" dirty="0"/>
              <a:t>d</a:t>
            </a:r>
            <a:r>
              <a:rPr lang="en-US" dirty="0" smtClean="0"/>
              <a:t>ying on?</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pPr>
              <a:buNone/>
            </a:pPr>
            <a:r>
              <a:rPr lang="en-US" dirty="0" smtClean="0"/>
              <a:t>	The vice-president of instruction comes to you with a finalized version of the Student Equity Plan and asks for your signature on it just three days before the plan is due.  You have no academic senate meeting scheduled in those three days.  How do you respond?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pPr>
              <a:buNone/>
            </a:pPr>
            <a:r>
              <a:rPr lang="en-US" dirty="0" smtClean="0"/>
              <a:t>	The college president is quoted in a local newspaper as having decided to create a new program without consulting faculty.  The academic senate is outraged and directs you to write a letter to the newspaper denouncing the comments and the decision.  You have had no direct discussion of the matter with the college president.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pPr lvl="1">
              <a:buNone/>
            </a:pPr>
            <a:r>
              <a:rPr lang="en-US" dirty="0" smtClean="0"/>
              <a:t>	During difficult budget times, the college makes a decision to discontinue two programs. As a result, the administration announces that five faculty from those programs will be laid off while also announcing that ten new tenure track faculty will be hired.  The faculty union comes to you and requests that the academic senate withhold all participation in the hiring process based on the position that hiring new faculty while laying off old faculty is inherently wrong.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p:txBody>
          <a:bodyPr/>
          <a:lstStyle/>
          <a:p>
            <a:pPr>
              <a:buNone/>
            </a:pPr>
            <a:r>
              <a:rPr lang="en-US" dirty="0" smtClean="0"/>
              <a:t>	A member of your board of trustees comes to you seeking your support for the creation of a new center for the college.  You know that the college president has expressed skepticism about establishing this center.  To the best of your knowledge, the president is unaware that the board member has approached you on this topic.</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p:txBody>
          <a:bodyPr>
            <a:normAutofit fontScale="92500" lnSpcReduction="10000"/>
          </a:bodyPr>
          <a:lstStyle/>
          <a:p>
            <a:pPr lvl="1">
              <a:buNone/>
            </a:pPr>
            <a:r>
              <a:rPr lang="en-US" dirty="0" smtClean="0"/>
              <a:t>	Your district has purchased a parcel of land a mile from campus which it hopes to use both as a rental property and as </a:t>
            </a:r>
            <a:r>
              <a:rPr lang="en-US" smtClean="0"/>
              <a:t>the </a:t>
            </a:r>
            <a:r>
              <a:rPr lang="en-US" smtClean="0"/>
              <a:t>site </a:t>
            </a:r>
            <a:r>
              <a:rPr lang="en-US" dirty="0" smtClean="0"/>
              <a:t>for a new CTE program.  The academic senate disagrees with the purchase and has sent you with a list of questions to ask the Chief Business Officer.  You have asked the CBO these same questions twice previously and have returned with answers that did not satisfy the senate.  The CBO has so far been patient with the repeated questions but you personally feel that another meeting will be a waste of time and may begin to border on harassment.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866</TotalTime>
  <Words>207</Words>
  <Application>Microsoft Macintosh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Developing Leadership Style: How to Be Strategic and Political Without Being Negative and Paranoid</vt:lpstr>
      <vt:lpstr>Who Is a Senate President  Responsible To?</vt:lpstr>
      <vt:lpstr>A Few Suggestions</vt:lpstr>
      <vt:lpstr>Scenarios For Discussion</vt:lpstr>
      <vt:lpstr>Scenario #1</vt:lpstr>
      <vt:lpstr>Scenario #2</vt:lpstr>
      <vt:lpstr>Scenario #3</vt:lpstr>
      <vt:lpstr>Scenario #4</vt:lpstr>
      <vt:lpstr>Scenario #5</vt:lpstr>
      <vt:lpstr>Discussion Questions</vt:lpstr>
      <vt:lpstr>Thank you for Joining Us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Leadership Style: How to Be Strategic and Political Without Being Negative and Paranoid</dc:title>
  <dc:creator>David Morse</dc:creator>
  <cp:lastModifiedBy>Julie Bruno</cp:lastModifiedBy>
  <cp:revision>7</cp:revision>
  <cp:lastPrinted>2015-06-11T03:56:53Z</cp:lastPrinted>
  <dcterms:created xsi:type="dcterms:W3CDTF">2015-06-09T03:17:35Z</dcterms:created>
  <dcterms:modified xsi:type="dcterms:W3CDTF">2015-06-18T00:19:26Z</dcterms:modified>
</cp:coreProperties>
</file>