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handoutMasterIdLst>
    <p:handoutMasterId r:id="rId29"/>
  </p:handoutMasterIdLst>
  <p:sldIdLst>
    <p:sldId id="303" r:id="rId2"/>
    <p:sldId id="328" r:id="rId3"/>
    <p:sldId id="304" r:id="rId4"/>
    <p:sldId id="329" r:id="rId5"/>
    <p:sldId id="330" r:id="rId6"/>
    <p:sldId id="331" r:id="rId7"/>
    <p:sldId id="305" r:id="rId8"/>
    <p:sldId id="332" r:id="rId9"/>
    <p:sldId id="333" r:id="rId10"/>
    <p:sldId id="334" r:id="rId11"/>
    <p:sldId id="335" r:id="rId12"/>
    <p:sldId id="336" r:id="rId13"/>
    <p:sldId id="337" r:id="rId14"/>
    <p:sldId id="338" r:id="rId15"/>
    <p:sldId id="339" r:id="rId16"/>
    <p:sldId id="346" r:id="rId17"/>
    <p:sldId id="340" r:id="rId18"/>
    <p:sldId id="343" r:id="rId19"/>
    <p:sldId id="326" r:id="rId20"/>
    <p:sldId id="341" r:id="rId21"/>
    <p:sldId id="342" r:id="rId22"/>
    <p:sldId id="344" r:id="rId23"/>
    <p:sldId id="325" r:id="rId24"/>
    <p:sldId id="347" r:id="rId25"/>
    <p:sldId id="349" r:id="rId26"/>
    <p:sldId id="34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C10DF-D2DB-4F26-B4A3-6532CBCCF10E}" v="2" dt="2019-11-01T18:31:23.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60"/>
  </p:normalViewPr>
  <p:slideViewPr>
    <p:cSldViewPr snapToGrid="0" snapToObjects="1">
      <p:cViewPr>
        <p:scale>
          <a:sx n="105" d="100"/>
          <a:sy n="105" d="100"/>
        </p:scale>
        <p:origin x="-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ruzzese" userId="bbcd682ecbc0d8d0" providerId="LiveId" clId="{CD1C10DF-D2DB-4F26-B4A3-6532CBCCF10E}"/>
    <pc:docChg chg="custSel modSld">
      <pc:chgData name="Anna Bruzzese" userId="bbcd682ecbc0d8d0" providerId="LiveId" clId="{CD1C10DF-D2DB-4F26-B4A3-6532CBCCF10E}" dt="2019-11-01T18:32:26.220" v="9" actId="14100"/>
      <pc:docMkLst>
        <pc:docMk/>
      </pc:docMkLst>
      <pc:sldChg chg="modSp">
        <pc:chgData name="Anna Bruzzese" userId="bbcd682ecbc0d8d0" providerId="LiveId" clId="{CD1C10DF-D2DB-4F26-B4A3-6532CBCCF10E}" dt="2019-11-01T18:31:18.945" v="0" actId="20577"/>
        <pc:sldMkLst>
          <pc:docMk/>
          <pc:sldMk cId="1395849603" sldId="331"/>
        </pc:sldMkLst>
        <pc:graphicFrameChg chg="mod">
          <ac:chgData name="Anna Bruzzese" userId="bbcd682ecbc0d8d0" providerId="LiveId" clId="{CD1C10DF-D2DB-4F26-B4A3-6532CBCCF10E}" dt="2019-11-01T18:31:18.945" v="0" actId="20577"/>
          <ac:graphicFrameMkLst>
            <pc:docMk/>
            <pc:sldMk cId="1395849603" sldId="331"/>
            <ac:graphicFrameMk id="11269" creationId="{A48CB0DA-CF00-43D7-9807-6870230DB7EB}"/>
          </ac:graphicFrameMkLst>
        </pc:graphicFrameChg>
      </pc:sldChg>
      <pc:sldChg chg="modSp">
        <pc:chgData name="Anna Bruzzese" userId="bbcd682ecbc0d8d0" providerId="LiveId" clId="{CD1C10DF-D2DB-4F26-B4A3-6532CBCCF10E}" dt="2019-11-01T18:32:26.220" v="9" actId="14100"/>
        <pc:sldMkLst>
          <pc:docMk/>
          <pc:sldMk cId="3482751292" sldId="339"/>
        </pc:sldMkLst>
        <pc:spChg chg="mod">
          <ac:chgData name="Anna Bruzzese" userId="bbcd682ecbc0d8d0" providerId="LiveId" clId="{CD1C10DF-D2DB-4F26-B4A3-6532CBCCF10E}" dt="2019-11-01T18:32:06.954" v="6" actId="14100"/>
          <ac:spMkLst>
            <pc:docMk/>
            <pc:sldMk cId="3482751292" sldId="339"/>
            <ac:spMk id="31746" creationId="{00000000-0000-0000-0000-000000000000}"/>
          </ac:spMkLst>
        </pc:spChg>
        <pc:spChg chg="mod">
          <ac:chgData name="Anna Bruzzese" userId="bbcd682ecbc0d8d0" providerId="LiveId" clId="{CD1C10DF-D2DB-4F26-B4A3-6532CBCCF10E}" dt="2019-11-01T18:32:26.220" v="9" actId="14100"/>
          <ac:spMkLst>
            <pc:docMk/>
            <pc:sldMk cId="3482751292" sldId="339"/>
            <ac:spMk id="31747"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7AAFF-96DF-4D66-B1C1-ED68BC4282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0DAD39-EDE5-46FB-A797-449CAC8775F5}">
      <dgm:prSet custT="1"/>
      <dgm:spPr/>
      <dgm:t>
        <a:bodyPr/>
        <a:lstStyle/>
        <a:p>
          <a:pPr>
            <a:lnSpc>
              <a:spcPct val="100000"/>
            </a:lnSpc>
          </a:pPr>
          <a:r>
            <a:rPr lang="en-US" sz="2800" dirty="0"/>
            <a:t>California Code of Regulations</a:t>
          </a:r>
        </a:p>
      </dgm:t>
    </dgm:pt>
    <dgm:pt modelId="{B37FC13D-0F89-4E09-B5C2-9B20EDCBC87A}" type="parTrans" cxnId="{64CDDC97-4ADE-484F-AC67-441D40755181}">
      <dgm:prSet/>
      <dgm:spPr/>
      <dgm:t>
        <a:bodyPr/>
        <a:lstStyle/>
        <a:p>
          <a:endParaRPr lang="en-US"/>
        </a:p>
      </dgm:t>
    </dgm:pt>
    <dgm:pt modelId="{434E59A5-ED39-4260-922E-55B5C3D29C71}" type="sibTrans" cxnId="{64CDDC97-4ADE-484F-AC67-441D40755181}">
      <dgm:prSet/>
      <dgm:spPr/>
      <dgm:t>
        <a:bodyPr/>
        <a:lstStyle/>
        <a:p>
          <a:endParaRPr lang="en-US"/>
        </a:p>
      </dgm:t>
    </dgm:pt>
    <dgm:pt modelId="{C5E49BF5-7C33-4B63-93AE-95A45EFB3CDC}">
      <dgm:prSet custT="1"/>
      <dgm:spPr/>
      <dgm:t>
        <a:bodyPr/>
        <a:lstStyle/>
        <a:p>
          <a:pPr>
            <a:lnSpc>
              <a:spcPct val="100000"/>
            </a:lnSpc>
          </a:pPr>
          <a:r>
            <a:rPr lang="en-US" sz="2400" dirty="0"/>
            <a:t>Derived by the Board of Governors from Ed. Code</a:t>
          </a:r>
        </a:p>
      </dgm:t>
    </dgm:pt>
    <dgm:pt modelId="{06DECB26-2B9A-408C-B7D6-71F941362958}" type="parTrans" cxnId="{3BB30E62-FD1C-4F87-964D-B10761FD5AE0}">
      <dgm:prSet/>
      <dgm:spPr/>
      <dgm:t>
        <a:bodyPr/>
        <a:lstStyle/>
        <a:p>
          <a:endParaRPr lang="en-US"/>
        </a:p>
      </dgm:t>
    </dgm:pt>
    <dgm:pt modelId="{CCEB4D8A-72AB-4E72-BE6A-236530C27040}" type="sibTrans" cxnId="{3BB30E62-FD1C-4F87-964D-B10761FD5AE0}">
      <dgm:prSet/>
      <dgm:spPr/>
      <dgm:t>
        <a:bodyPr/>
        <a:lstStyle/>
        <a:p>
          <a:endParaRPr lang="en-US"/>
        </a:p>
      </dgm:t>
    </dgm:pt>
    <dgm:pt modelId="{BF01768C-FBA6-4BFD-939B-3C71CEAB8910}">
      <dgm:prSet custT="1"/>
      <dgm:spPr/>
      <dgm:t>
        <a:bodyPr/>
        <a:lstStyle/>
        <a:p>
          <a:pPr>
            <a:lnSpc>
              <a:spcPct val="100000"/>
            </a:lnSpc>
          </a:pPr>
          <a:r>
            <a:rPr lang="en-US" sz="2800" dirty="0"/>
            <a:t>Division 6 - applies to California Community Colleges</a:t>
          </a:r>
        </a:p>
      </dgm:t>
    </dgm:pt>
    <dgm:pt modelId="{BE1DCAF4-97FA-46DB-A5A0-5BE2E4E62983}" type="parTrans" cxnId="{7C2D3D19-626C-4AB6-B367-66A50C6F52BB}">
      <dgm:prSet/>
      <dgm:spPr/>
      <dgm:t>
        <a:bodyPr/>
        <a:lstStyle/>
        <a:p>
          <a:endParaRPr lang="en-US"/>
        </a:p>
      </dgm:t>
    </dgm:pt>
    <dgm:pt modelId="{9F326A17-54B8-4C87-A631-CFDB34CF2F7E}" type="sibTrans" cxnId="{7C2D3D19-626C-4AB6-B367-66A50C6F52BB}">
      <dgm:prSet/>
      <dgm:spPr/>
      <dgm:t>
        <a:bodyPr/>
        <a:lstStyle/>
        <a:p>
          <a:endParaRPr lang="en-US"/>
        </a:p>
      </dgm:t>
    </dgm:pt>
    <dgm:pt modelId="{230F29EA-D616-49E6-A1C3-CE347B6BF781}">
      <dgm:prSet custT="1"/>
      <dgm:spPr/>
      <dgm:t>
        <a:bodyPr/>
        <a:lstStyle/>
        <a:p>
          <a:pPr>
            <a:lnSpc>
              <a:spcPct val="100000"/>
            </a:lnSpc>
          </a:pPr>
          <a:r>
            <a:rPr lang="en-US" sz="2800" dirty="0"/>
            <a:t>Regulation with the force of law</a:t>
          </a:r>
        </a:p>
      </dgm:t>
    </dgm:pt>
    <dgm:pt modelId="{F7506FA0-EF72-40A6-B849-497EEBA9219C}" type="parTrans" cxnId="{9C9D5111-3572-41D1-A0F4-E7E9A18A9FE8}">
      <dgm:prSet/>
      <dgm:spPr/>
      <dgm:t>
        <a:bodyPr/>
        <a:lstStyle/>
        <a:p>
          <a:endParaRPr lang="en-US"/>
        </a:p>
      </dgm:t>
    </dgm:pt>
    <dgm:pt modelId="{3507B30D-2F4C-4690-BB30-41E72C9467F1}" type="sibTrans" cxnId="{9C9D5111-3572-41D1-A0F4-E7E9A18A9FE8}">
      <dgm:prSet/>
      <dgm:spPr/>
      <dgm:t>
        <a:bodyPr/>
        <a:lstStyle/>
        <a:p>
          <a:endParaRPr lang="en-US"/>
        </a:p>
      </dgm:t>
    </dgm:pt>
    <dgm:pt modelId="{1D9EAB65-D7B5-4432-92FD-5A58DAB40CE3}" type="pres">
      <dgm:prSet presAssocID="{8D37AAFF-96DF-4D66-B1C1-ED68BC42820F}" presName="root" presStyleCnt="0">
        <dgm:presLayoutVars>
          <dgm:dir/>
          <dgm:resizeHandles val="exact"/>
        </dgm:presLayoutVars>
      </dgm:prSet>
      <dgm:spPr/>
      <dgm:t>
        <a:bodyPr/>
        <a:lstStyle/>
        <a:p>
          <a:endParaRPr lang="en-US"/>
        </a:p>
      </dgm:t>
    </dgm:pt>
    <dgm:pt modelId="{9A81D34A-4BF7-43B2-8551-4BA28251B459}" type="pres">
      <dgm:prSet presAssocID="{2D0DAD39-EDE5-46FB-A797-449CAC8775F5}" presName="compNode" presStyleCnt="0"/>
      <dgm:spPr/>
    </dgm:pt>
    <dgm:pt modelId="{6E758FE0-FAA2-47F7-A9A4-AC6A14547554}" type="pres">
      <dgm:prSet presAssocID="{2D0DAD39-EDE5-46FB-A797-449CAC8775F5}" presName="bgRect" presStyleLbl="bgShp" presStyleIdx="0" presStyleCnt="4"/>
      <dgm:spPr/>
    </dgm:pt>
    <dgm:pt modelId="{7C7936E4-4353-4DFE-914A-8CD548759ED8}" type="pres">
      <dgm:prSet presAssocID="{2D0DAD39-EDE5-46FB-A797-449CAC8775F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Gavel"/>
        </a:ext>
      </dgm:extLst>
    </dgm:pt>
    <dgm:pt modelId="{C864B76A-F72E-40F6-BC1D-430CACCE3335}" type="pres">
      <dgm:prSet presAssocID="{2D0DAD39-EDE5-46FB-A797-449CAC8775F5}" presName="spaceRect" presStyleCnt="0"/>
      <dgm:spPr/>
    </dgm:pt>
    <dgm:pt modelId="{CE2DB3E7-A80A-41E8-AC3C-E61D84FC9A41}" type="pres">
      <dgm:prSet presAssocID="{2D0DAD39-EDE5-46FB-A797-449CAC8775F5}" presName="parTx" presStyleLbl="revTx" presStyleIdx="0" presStyleCnt="4">
        <dgm:presLayoutVars>
          <dgm:chMax val="0"/>
          <dgm:chPref val="0"/>
        </dgm:presLayoutVars>
      </dgm:prSet>
      <dgm:spPr/>
      <dgm:t>
        <a:bodyPr/>
        <a:lstStyle/>
        <a:p>
          <a:endParaRPr lang="en-US"/>
        </a:p>
      </dgm:t>
    </dgm:pt>
    <dgm:pt modelId="{A2F9331A-9DCA-497C-964E-ABECC506765F}" type="pres">
      <dgm:prSet presAssocID="{434E59A5-ED39-4260-922E-55B5C3D29C71}" presName="sibTrans" presStyleCnt="0"/>
      <dgm:spPr/>
    </dgm:pt>
    <dgm:pt modelId="{567B045E-F46C-4A17-9571-B417D81BB524}" type="pres">
      <dgm:prSet presAssocID="{C5E49BF5-7C33-4B63-93AE-95A45EFB3CDC}" presName="compNode" presStyleCnt="0"/>
      <dgm:spPr/>
    </dgm:pt>
    <dgm:pt modelId="{6AAA7102-72B9-40F8-8CD2-D9637781375E}" type="pres">
      <dgm:prSet presAssocID="{C5E49BF5-7C33-4B63-93AE-95A45EFB3CDC}" presName="bgRect" presStyleLbl="bgShp" presStyleIdx="1" presStyleCnt="4"/>
      <dgm:spPr/>
    </dgm:pt>
    <dgm:pt modelId="{02E9A820-F951-4032-89A8-859A522F0B39}" type="pres">
      <dgm:prSet presAssocID="{C5E49BF5-7C33-4B63-93AE-95A45EFB3CD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ranching Diagram"/>
        </a:ext>
      </dgm:extLst>
    </dgm:pt>
    <dgm:pt modelId="{327F6D17-60D0-4C73-8473-862710017AAF}" type="pres">
      <dgm:prSet presAssocID="{C5E49BF5-7C33-4B63-93AE-95A45EFB3CDC}" presName="spaceRect" presStyleCnt="0"/>
      <dgm:spPr/>
    </dgm:pt>
    <dgm:pt modelId="{03F4FECE-1830-476E-ACA1-95289F9C544B}" type="pres">
      <dgm:prSet presAssocID="{C5E49BF5-7C33-4B63-93AE-95A45EFB3CDC}" presName="parTx" presStyleLbl="revTx" presStyleIdx="1" presStyleCnt="4">
        <dgm:presLayoutVars>
          <dgm:chMax val="0"/>
          <dgm:chPref val="0"/>
        </dgm:presLayoutVars>
      </dgm:prSet>
      <dgm:spPr/>
      <dgm:t>
        <a:bodyPr/>
        <a:lstStyle/>
        <a:p>
          <a:endParaRPr lang="en-US"/>
        </a:p>
      </dgm:t>
    </dgm:pt>
    <dgm:pt modelId="{948A1F13-AA5C-436D-8D33-23674F09AA63}" type="pres">
      <dgm:prSet presAssocID="{CCEB4D8A-72AB-4E72-BE6A-236530C27040}" presName="sibTrans" presStyleCnt="0"/>
      <dgm:spPr/>
    </dgm:pt>
    <dgm:pt modelId="{87196394-D54D-455D-998E-6F7F86266F15}" type="pres">
      <dgm:prSet presAssocID="{BF01768C-FBA6-4BFD-939B-3C71CEAB8910}" presName="compNode" presStyleCnt="0"/>
      <dgm:spPr/>
    </dgm:pt>
    <dgm:pt modelId="{E92273F9-AFDA-450C-A325-1C3D31AFE541}" type="pres">
      <dgm:prSet presAssocID="{BF01768C-FBA6-4BFD-939B-3C71CEAB8910}" presName="bgRect" presStyleLbl="bgShp" presStyleIdx="2" presStyleCnt="4"/>
      <dgm:spPr/>
    </dgm:pt>
    <dgm:pt modelId="{A16C471A-113F-45AD-ABDA-DAD7FEEA5928}" type="pres">
      <dgm:prSet presAssocID="{BF01768C-FBA6-4BFD-939B-3C71CEAB891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choolhouse"/>
        </a:ext>
      </dgm:extLst>
    </dgm:pt>
    <dgm:pt modelId="{3A913473-9525-47E7-92D9-C0507D932586}" type="pres">
      <dgm:prSet presAssocID="{BF01768C-FBA6-4BFD-939B-3C71CEAB8910}" presName="spaceRect" presStyleCnt="0"/>
      <dgm:spPr/>
    </dgm:pt>
    <dgm:pt modelId="{C5D7082B-D28A-4884-A7F2-C20D4AE19781}" type="pres">
      <dgm:prSet presAssocID="{BF01768C-FBA6-4BFD-939B-3C71CEAB8910}" presName="parTx" presStyleLbl="revTx" presStyleIdx="2" presStyleCnt="4" custScaleX="114657">
        <dgm:presLayoutVars>
          <dgm:chMax val="0"/>
          <dgm:chPref val="0"/>
        </dgm:presLayoutVars>
      </dgm:prSet>
      <dgm:spPr/>
      <dgm:t>
        <a:bodyPr/>
        <a:lstStyle/>
        <a:p>
          <a:endParaRPr lang="en-US"/>
        </a:p>
      </dgm:t>
    </dgm:pt>
    <dgm:pt modelId="{FBFAB963-945A-4E81-A064-9E6C902AAAE8}" type="pres">
      <dgm:prSet presAssocID="{9F326A17-54B8-4C87-A631-CFDB34CF2F7E}" presName="sibTrans" presStyleCnt="0"/>
      <dgm:spPr/>
    </dgm:pt>
    <dgm:pt modelId="{C2A48736-787D-43D0-8B1E-B48A29668F9F}" type="pres">
      <dgm:prSet presAssocID="{230F29EA-D616-49E6-A1C3-CE347B6BF781}" presName="compNode" presStyleCnt="0"/>
      <dgm:spPr/>
    </dgm:pt>
    <dgm:pt modelId="{87484FB2-89F9-4D7D-9439-73DB8795DC9A}" type="pres">
      <dgm:prSet presAssocID="{230F29EA-D616-49E6-A1C3-CE347B6BF781}" presName="bgRect" presStyleLbl="bgShp" presStyleIdx="3" presStyleCnt="4"/>
      <dgm:spPr/>
    </dgm:pt>
    <dgm:pt modelId="{8626506C-0E02-4F88-BA39-6D217C143671}" type="pres">
      <dgm:prSet presAssocID="{230F29EA-D616-49E6-A1C3-CE347B6BF781}"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1084F66F-42A8-4A09-A726-7D0C32BA2DBB}" type="pres">
      <dgm:prSet presAssocID="{230F29EA-D616-49E6-A1C3-CE347B6BF781}" presName="spaceRect" presStyleCnt="0"/>
      <dgm:spPr/>
    </dgm:pt>
    <dgm:pt modelId="{6D8132E7-9021-4647-AB00-1B8356E32C30}" type="pres">
      <dgm:prSet presAssocID="{230F29EA-D616-49E6-A1C3-CE347B6BF781}" presName="parTx" presStyleLbl="revTx" presStyleIdx="3" presStyleCnt="4">
        <dgm:presLayoutVars>
          <dgm:chMax val="0"/>
          <dgm:chPref val="0"/>
        </dgm:presLayoutVars>
      </dgm:prSet>
      <dgm:spPr/>
      <dgm:t>
        <a:bodyPr/>
        <a:lstStyle/>
        <a:p>
          <a:endParaRPr lang="en-US"/>
        </a:p>
      </dgm:t>
    </dgm:pt>
  </dgm:ptLst>
  <dgm:cxnLst>
    <dgm:cxn modelId="{ACEA8E2A-DD98-6E4D-A5BA-831AE04BEB80}" type="presOf" srcId="{C5E49BF5-7C33-4B63-93AE-95A45EFB3CDC}" destId="{03F4FECE-1830-476E-ACA1-95289F9C544B}" srcOrd="0" destOrd="0" presId="urn:microsoft.com/office/officeart/2018/2/layout/IconVerticalSolidList"/>
    <dgm:cxn modelId="{8B9CE2AF-551F-5E4B-B063-CC7BAFF15B35}" type="presOf" srcId="{8D37AAFF-96DF-4D66-B1C1-ED68BC42820F}" destId="{1D9EAB65-D7B5-4432-92FD-5A58DAB40CE3}" srcOrd="0" destOrd="0" presId="urn:microsoft.com/office/officeart/2018/2/layout/IconVerticalSolidList"/>
    <dgm:cxn modelId="{9C9D5111-3572-41D1-A0F4-E7E9A18A9FE8}" srcId="{8D37AAFF-96DF-4D66-B1C1-ED68BC42820F}" destId="{230F29EA-D616-49E6-A1C3-CE347B6BF781}" srcOrd="3" destOrd="0" parTransId="{F7506FA0-EF72-40A6-B849-497EEBA9219C}" sibTransId="{3507B30D-2F4C-4690-BB30-41E72C9467F1}"/>
    <dgm:cxn modelId="{3BB30E62-FD1C-4F87-964D-B10761FD5AE0}" srcId="{8D37AAFF-96DF-4D66-B1C1-ED68BC42820F}" destId="{C5E49BF5-7C33-4B63-93AE-95A45EFB3CDC}" srcOrd="1" destOrd="0" parTransId="{06DECB26-2B9A-408C-B7D6-71F941362958}" sibTransId="{CCEB4D8A-72AB-4E72-BE6A-236530C27040}"/>
    <dgm:cxn modelId="{59A9B828-F24A-6348-86EB-DEE033928505}" type="presOf" srcId="{230F29EA-D616-49E6-A1C3-CE347B6BF781}" destId="{6D8132E7-9021-4647-AB00-1B8356E32C30}" srcOrd="0" destOrd="0" presId="urn:microsoft.com/office/officeart/2018/2/layout/IconVerticalSolidList"/>
    <dgm:cxn modelId="{64CDDC97-4ADE-484F-AC67-441D40755181}" srcId="{8D37AAFF-96DF-4D66-B1C1-ED68BC42820F}" destId="{2D0DAD39-EDE5-46FB-A797-449CAC8775F5}" srcOrd="0" destOrd="0" parTransId="{B37FC13D-0F89-4E09-B5C2-9B20EDCBC87A}" sibTransId="{434E59A5-ED39-4260-922E-55B5C3D29C71}"/>
    <dgm:cxn modelId="{069636EC-C0E2-634D-A76F-C0DA611A4D24}" type="presOf" srcId="{BF01768C-FBA6-4BFD-939B-3C71CEAB8910}" destId="{C5D7082B-D28A-4884-A7F2-C20D4AE19781}" srcOrd="0" destOrd="0" presId="urn:microsoft.com/office/officeart/2018/2/layout/IconVerticalSolidList"/>
    <dgm:cxn modelId="{7C2D3D19-626C-4AB6-B367-66A50C6F52BB}" srcId="{8D37AAFF-96DF-4D66-B1C1-ED68BC42820F}" destId="{BF01768C-FBA6-4BFD-939B-3C71CEAB8910}" srcOrd="2" destOrd="0" parTransId="{BE1DCAF4-97FA-46DB-A5A0-5BE2E4E62983}" sibTransId="{9F326A17-54B8-4C87-A631-CFDB34CF2F7E}"/>
    <dgm:cxn modelId="{6B0CEE22-DEA6-F749-AE8D-375423407E98}" type="presOf" srcId="{2D0DAD39-EDE5-46FB-A797-449CAC8775F5}" destId="{CE2DB3E7-A80A-41E8-AC3C-E61D84FC9A41}" srcOrd="0" destOrd="0" presId="urn:microsoft.com/office/officeart/2018/2/layout/IconVerticalSolidList"/>
    <dgm:cxn modelId="{8163CF70-5D6F-484C-8E59-0C7AB78E3E35}" type="presParOf" srcId="{1D9EAB65-D7B5-4432-92FD-5A58DAB40CE3}" destId="{9A81D34A-4BF7-43B2-8551-4BA28251B459}" srcOrd="0" destOrd="0" presId="urn:microsoft.com/office/officeart/2018/2/layout/IconVerticalSolidList"/>
    <dgm:cxn modelId="{83F4828D-5D14-1945-82BB-4B39CB653F98}" type="presParOf" srcId="{9A81D34A-4BF7-43B2-8551-4BA28251B459}" destId="{6E758FE0-FAA2-47F7-A9A4-AC6A14547554}" srcOrd="0" destOrd="0" presId="urn:microsoft.com/office/officeart/2018/2/layout/IconVerticalSolidList"/>
    <dgm:cxn modelId="{02224BC0-B43E-FE4A-AC20-177AF8967FE4}" type="presParOf" srcId="{9A81D34A-4BF7-43B2-8551-4BA28251B459}" destId="{7C7936E4-4353-4DFE-914A-8CD548759ED8}" srcOrd="1" destOrd="0" presId="urn:microsoft.com/office/officeart/2018/2/layout/IconVerticalSolidList"/>
    <dgm:cxn modelId="{10FDCF0D-28CD-3C40-A74A-7EBF9079961B}" type="presParOf" srcId="{9A81D34A-4BF7-43B2-8551-4BA28251B459}" destId="{C864B76A-F72E-40F6-BC1D-430CACCE3335}" srcOrd="2" destOrd="0" presId="urn:microsoft.com/office/officeart/2018/2/layout/IconVerticalSolidList"/>
    <dgm:cxn modelId="{60E0AC12-5331-024F-B06C-4D8934F557DA}" type="presParOf" srcId="{9A81D34A-4BF7-43B2-8551-4BA28251B459}" destId="{CE2DB3E7-A80A-41E8-AC3C-E61D84FC9A41}" srcOrd="3" destOrd="0" presId="urn:microsoft.com/office/officeart/2018/2/layout/IconVerticalSolidList"/>
    <dgm:cxn modelId="{3F0D1CF4-B9FE-C54E-BA91-9FF27D1D1C4F}" type="presParOf" srcId="{1D9EAB65-D7B5-4432-92FD-5A58DAB40CE3}" destId="{A2F9331A-9DCA-497C-964E-ABECC506765F}" srcOrd="1" destOrd="0" presId="urn:microsoft.com/office/officeart/2018/2/layout/IconVerticalSolidList"/>
    <dgm:cxn modelId="{605C3F31-144F-F048-8920-D582901B8990}" type="presParOf" srcId="{1D9EAB65-D7B5-4432-92FD-5A58DAB40CE3}" destId="{567B045E-F46C-4A17-9571-B417D81BB524}" srcOrd="2" destOrd="0" presId="urn:microsoft.com/office/officeart/2018/2/layout/IconVerticalSolidList"/>
    <dgm:cxn modelId="{37C68465-C9BD-F34E-9F13-A51F6FDEB616}" type="presParOf" srcId="{567B045E-F46C-4A17-9571-B417D81BB524}" destId="{6AAA7102-72B9-40F8-8CD2-D9637781375E}" srcOrd="0" destOrd="0" presId="urn:microsoft.com/office/officeart/2018/2/layout/IconVerticalSolidList"/>
    <dgm:cxn modelId="{715CC0FA-002F-8B44-BE13-F1C5C3CE737F}" type="presParOf" srcId="{567B045E-F46C-4A17-9571-B417D81BB524}" destId="{02E9A820-F951-4032-89A8-859A522F0B39}" srcOrd="1" destOrd="0" presId="urn:microsoft.com/office/officeart/2018/2/layout/IconVerticalSolidList"/>
    <dgm:cxn modelId="{52EA7EAF-DC01-4D42-BBB2-01CBF8C6386E}" type="presParOf" srcId="{567B045E-F46C-4A17-9571-B417D81BB524}" destId="{327F6D17-60D0-4C73-8473-862710017AAF}" srcOrd="2" destOrd="0" presId="urn:microsoft.com/office/officeart/2018/2/layout/IconVerticalSolidList"/>
    <dgm:cxn modelId="{B1AB2EB4-01CC-174E-9311-FAF9AD2BDEB0}" type="presParOf" srcId="{567B045E-F46C-4A17-9571-B417D81BB524}" destId="{03F4FECE-1830-476E-ACA1-95289F9C544B}" srcOrd="3" destOrd="0" presId="urn:microsoft.com/office/officeart/2018/2/layout/IconVerticalSolidList"/>
    <dgm:cxn modelId="{85929250-BB23-7042-ADD2-45054F595916}" type="presParOf" srcId="{1D9EAB65-D7B5-4432-92FD-5A58DAB40CE3}" destId="{948A1F13-AA5C-436D-8D33-23674F09AA63}" srcOrd="3" destOrd="0" presId="urn:microsoft.com/office/officeart/2018/2/layout/IconVerticalSolidList"/>
    <dgm:cxn modelId="{B6BD9D95-D2A3-3444-9C79-0DDB62ACBAF9}" type="presParOf" srcId="{1D9EAB65-D7B5-4432-92FD-5A58DAB40CE3}" destId="{87196394-D54D-455D-998E-6F7F86266F15}" srcOrd="4" destOrd="0" presId="urn:microsoft.com/office/officeart/2018/2/layout/IconVerticalSolidList"/>
    <dgm:cxn modelId="{62BB63D1-8ADB-C447-8E4A-6BF4A9E716A8}" type="presParOf" srcId="{87196394-D54D-455D-998E-6F7F86266F15}" destId="{E92273F9-AFDA-450C-A325-1C3D31AFE541}" srcOrd="0" destOrd="0" presId="urn:microsoft.com/office/officeart/2018/2/layout/IconVerticalSolidList"/>
    <dgm:cxn modelId="{F7DCE262-D32B-004D-8DB9-50FA1F95783E}" type="presParOf" srcId="{87196394-D54D-455D-998E-6F7F86266F15}" destId="{A16C471A-113F-45AD-ABDA-DAD7FEEA5928}" srcOrd="1" destOrd="0" presId="urn:microsoft.com/office/officeart/2018/2/layout/IconVerticalSolidList"/>
    <dgm:cxn modelId="{D541AA64-8061-7146-8D9D-C8950B7A26AD}" type="presParOf" srcId="{87196394-D54D-455D-998E-6F7F86266F15}" destId="{3A913473-9525-47E7-92D9-C0507D932586}" srcOrd="2" destOrd="0" presId="urn:microsoft.com/office/officeart/2018/2/layout/IconVerticalSolidList"/>
    <dgm:cxn modelId="{F476BD3A-364D-AA49-8A6F-C70620F32442}" type="presParOf" srcId="{87196394-D54D-455D-998E-6F7F86266F15}" destId="{C5D7082B-D28A-4884-A7F2-C20D4AE19781}" srcOrd="3" destOrd="0" presId="urn:microsoft.com/office/officeart/2018/2/layout/IconVerticalSolidList"/>
    <dgm:cxn modelId="{9EFFE911-251E-064B-9BAF-823C6ECF1131}" type="presParOf" srcId="{1D9EAB65-D7B5-4432-92FD-5A58DAB40CE3}" destId="{FBFAB963-945A-4E81-A064-9E6C902AAAE8}" srcOrd="5" destOrd="0" presId="urn:microsoft.com/office/officeart/2018/2/layout/IconVerticalSolidList"/>
    <dgm:cxn modelId="{F239B3C2-166C-B446-974A-7F95BF9B924B}" type="presParOf" srcId="{1D9EAB65-D7B5-4432-92FD-5A58DAB40CE3}" destId="{C2A48736-787D-43D0-8B1E-B48A29668F9F}" srcOrd="6" destOrd="0" presId="urn:microsoft.com/office/officeart/2018/2/layout/IconVerticalSolidList"/>
    <dgm:cxn modelId="{51478AE7-D82E-5C45-8819-AB2C9C9EC80F}" type="presParOf" srcId="{C2A48736-787D-43D0-8B1E-B48A29668F9F}" destId="{87484FB2-89F9-4D7D-9439-73DB8795DC9A}" srcOrd="0" destOrd="0" presId="urn:microsoft.com/office/officeart/2018/2/layout/IconVerticalSolidList"/>
    <dgm:cxn modelId="{7402A83E-C6E0-AC4B-AED2-FDB5103E51A9}" type="presParOf" srcId="{C2A48736-787D-43D0-8B1E-B48A29668F9F}" destId="{8626506C-0E02-4F88-BA39-6D217C143671}" srcOrd="1" destOrd="0" presId="urn:microsoft.com/office/officeart/2018/2/layout/IconVerticalSolidList"/>
    <dgm:cxn modelId="{ADFBB641-486A-9246-A524-289416EFB071}" type="presParOf" srcId="{C2A48736-787D-43D0-8B1E-B48A29668F9F}" destId="{1084F66F-42A8-4A09-A726-7D0C32BA2DBB}" srcOrd="2" destOrd="0" presId="urn:microsoft.com/office/officeart/2018/2/layout/IconVerticalSolidList"/>
    <dgm:cxn modelId="{4A711CD9-D9EE-AD4D-8EEA-34DE5B96005A}" type="presParOf" srcId="{C2A48736-787D-43D0-8B1E-B48A29668F9F}" destId="{6D8132E7-9021-4647-AB00-1B8356E32C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65B443-C389-400C-9AB0-0BB3ED8301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4F55B6-458C-4F30-80D7-84BAEEF9CA41}">
      <dgm:prSet custT="1"/>
      <dgm:spPr/>
      <dgm:t>
        <a:bodyPr/>
        <a:lstStyle/>
        <a:p>
          <a:pPr>
            <a:lnSpc>
              <a:spcPct val="100000"/>
            </a:lnSpc>
          </a:pPr>
          <a:r>
            <a:rPr lang="en-US" sz="2400" dirty="0"/>
            <a:t>(A) Governing Board shall adopt policies delegating authority and responsibility to its Academic Senate.</a:t>
          </a:r>
        </a:p>
      </dgm:t>
    </dgm:pt>
    <dgm:pt modelId="{7689F59F-C43D-4D6B-957C-5C69C237088C}" type="parTrans" cxnId="{B0B0812A-8A8F-4149-BDBF-6267EA7380F8}">
      <dgm:prSet/>
      <dgm:spPr/>
      <dgm:t>
        <a:bodyPr/>
        <a:lstStyle/>
        <a:p>
          <a:endParaRPr lang="en-US"/>
        </a:p>
      </dgm:t>
    </dgm:pt>
    <dgm:pt modelId="{F2767958-DEDE-4647-A662-4D6795C3BB61}" type="sibTrans" cxnId="{B0B0812A-8A8F-4149-BDBF-6267EA7380F8}">
      <dgm:prSet phldrT="1" phldr="0"/>
      <dgm:spPr/>
      <dgm:t>
        <a:bodyPr/>
        <a:lstStyle/>
        <a:p>
          <a:endParaRPr lang="en-US"/>
        </a:p>
      </dgm:t>
    </dgm:pt>
    <dgm:pt modelId="{5833D583-C16D-4D2E-9EB8-556556B6C895}">
      <dgm:prSet/>
      <dgm:spPr/>
      <dgm:t>
        <a:bodyPr/>
        <a:lstStyle/>
        <a:p>
          <a:pPr>
            <a:lnSpc>
              <a:spcPct val="100000"/>
            </a:lnSpc>
          </a:pPr>
          <a:r>
            <a:rPr lang="en-US" dirty="0"/>
            <a:t>(B) Policies in (A) shall be adopted through </a:t>
          </a:r>
          <a:r>
            <a:rPr lang="en-US" i="1" dirty="0"/>
            <a:t>collegial consultation </a:t>
          </a:r>
          <a:r>
            <a:rPr lang="en-US" dirty="0"/>
            <a:t>with the Academic Senate.</a:t>
          </a:r>
        </a:p>
      </dgm:t>
    </dgm:pt>
    <dgm:pt modelId="{FE1DC0E2-DA82-4169-8D38-3DB3938BE9C5}" type="parTrans" cxnId="{9CFD5CCD-A58E-434D-928A-DB05E8E6045A}">
      <dgm:prSet/>
      <dgm:spPr/>
      <dgm:t>
        <a:bodyPr/>
        <a:lstStyle/>
        <a:p>
          <a:endParaRPr lang="en-US"/>
        </a:p>
      </dgm:t>
    </dgm:pt>
    <dgm:pt modelId="{67813BAD-E62B-401E-B9A6-E49317574DAB}" type="sibTrans" cxnId="{9CFD5CCD-A58E-434D-928A-DB05E8E6045A}">
      <dgm:prSet phldrT="2" phldr="0"/>
      <dgm:spPr/>
      <dgm:t>
        <a:bodyPr/>
        <a:lstStyle/>
        <a:p>
          <a:endParaRPr lang="en-US"/>
        </a:p>
      </dgm:t>
    </dgm:pt>
    <dgm:pt modelId="{4FB252E0-CE2A-4249-A07E-08D6559466D5}">
      <dgm:prSet/>
      <dgm:spPr/>
      <dgm:t>
        <a:bodyPr/>
        <a:lstStyle/>
        <a:p>
          <a:pPr>
            <a:lnSpc>
              <a:spcPct val="100000"/>
            </a:lnSpc>
          </a:pPr>
          <a:r>
            <a:rPr lang="en-US" dirty="0"/>
            <a:t>(C) Guarantees the Academic Senate the right to meet with or appear before the board.</a:t>
          </a:r>
        </a:p>
      </dgm:t>
    </dgm:pt>
    <dgm:pt modelId="{3E2DCA16-EE4A-4A57-81C3-DDAF44999A00}" type="parTrans" cxnId="{5BE624E8-CF4E-4ACD-906D-5E342BFD75A7}">
      <dgm:prSet/>
      <dgm:spPr/>
      <dgm:t>
        <a:bodyPr/>
        <a:lstStyle/>
        <a:p>
          <a:endParaRPr lang="en-US"/>
        </a:p>
      </dgm:t>
    </dgm:pt>
    <dgm:pt modelId="{6C57081F-8A36-41CE-A022-0E967E8C6EFF}" type="sibTrans" cxnId="{5BE624E8-CF4E-4ACD-906D-5E342BFD75A7}">
      <dgm:prSet phldrT="3" phldr="0"/>
      <dgm:spPr/>
      <dgm:t>
        <a:bodyPr/>
        <a:lstStyle/>
        <a:p>
          <a:endParaRPr lang="en-US"/>
        </a:p>
      </dgm:t>
    </dgm:pt>
    <dgm:pt modelId="{3581BC93-6884-4DC8-86BD-AE4EA3C0DC36}" type="pres">
      <dgm:prSet presAssocID="{DD65B443-C389-400C-9AB0-0BB3ED83012A}" presName="root" presStyleCnt="0">
        <dgm:presLayoutVars>
          <dgm:dir/>
          <dgm:resizeHandles val="exact"/>
        </dgm:presLayoutVars>
      </dgm:prSet>
      <dgm:spPr/>
      <dgm:t>
        <a:bodyPr/>
        <a:lstStyle/>
        <a:p>
          <a:endParaRPr lang="en-US"/>
        </a:p>
      </dgm:t>
    </dgm:pt>
    <dgm:pt modelId="{945EC310-DCF7-4B83-A6E3-FF5420874F05}" type="pres">
      <dgm:prSet presAssocID="{B04F55B6-458C-4F30-80D7-84BAEEF9CA41}" presName="compNode" presStyleCnt="0"/>
      <dgm:spPr/>
    </dgm:pt>
    <dgm:pt modelId="{38D49E1C-9C7C-497B-B957-9BBA293E7B76}" type="pres">
      <dgm:prSet presAssocID="{B04F55B6-458C-4F30-80D7-84BAEEF9CA41}" presName="bgRect" presStyleLbl="bgShp" presStyleIdx="0" presStyleCnt="3"/>
      <dgm:spPr/>
    </dgm:pt>
    <dgm:pt modelId="{5C96E6C4-E6F1-44A6-836A-28776594BBCD}" type="pres">
      <dgm:prSet presAssocID="{B04F55B6-458C-4F30-80D7-84BAEEF9CA4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BF623AD1-B079-4EB8-86F8-75CE35E6BFE3}" type="pres">
      <dgm:prSet presAssocID="{B04F55B6-458C-4F30-80D7-84BAEEF9CA41}" presName="spaceRect" presStyleCnt="0"/>
      <dgm:spPr/>
    </dgm:pt>
    <dgm:pt modelId="{41F6565D-7111-448B-A859-CFA4DA0E0EBC}" type="pres">
      <dgm:prSet presAssocID="{B04F55B6-458C-4F30-80D7-84BAEEF9CA41}" presName="parTx" presStyleLbl="revTx" presStyleIdx="0" presStyleCnt="3" custScaleX="106650" custScaleY="170070">
        <dgm:presLayoutVars>
          <dgm:chMax val="0"/>
          <dgm:chPref val="0"/>
        </dgm:presLayoutVars>
      </dgm:prSet>
      <dgm:spPr/>
      <dgm:t>
        <a:bodyPr/>
        <a:lstStyle/>
        <a:p>
          <a:endParaRPr lang="en-US"/>
        </a:p>
      </dgm:t>
    </dgm:pt>
    <dgm:pt modelId="{7681FA34-36AE-4E18-9A7F-093ABBC21E03}" type="pres">
      <dgm:prSet presAssocID="{F2767958-DEDE-4647-A662-4D6795C3BB61}" presName="sibTrans" presStyleCnt="0"/>
      <dgm:spPr/>
    </dgm:pt>
    <dgm:pt modelId="{196A2DB1-55B9-4BA8-B8BF-313BC300F5AD}" type="pres">
      <dgm:prSet presAssocID="{5833D583-C16D-4D2E-9EB8-556556B6C895}" presName="compNode" presStyleCnt="0"/>
      <dgm:spPr/>
    </dgm:pt>
    <dgm:pt modelId="{FC32C4C0-81D3-41F9-8C64-EAA25D705ACB}" type="pres">
      <dgm:prSet presAssocID="{5833D583-C16D-4D2E-9EB8-556556B6C895}" presName="bgRect" presStyleLbl="bgShp" presStyleIdx="1" presStyleCnt="3"/>
      <dgm:spPr/>
    </dgm:pt>
    <dgm:pt modelId="{B5D93556-131C-4662-9175-DA91184DEEBC}" type="pres">
      <dgm:prSet presAssocID="{5833D583-C16D-4D2E-9EB8-556556B6C89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549019AE-D3AF-4104-A370-8728BE4FB9D5}" type="pres">
      <dgm:prSet presAssocID="{5833D583-C16D-4D2E-9EB8-556556B6C895}" presName="spaceRect" presStyleCnt="0"/>
      <dgm:spPr/>
    </dgm:pt>
    <dgm:pt modelId="{1B2EC135-F71B-440C-B84A-573F9C236A3E}" type="pres">
      <dgm:prSet presAssocID="{5833D583-C16D-4D2E-9EB8-556556B6C895}" presName="parTx" presStyleLbl="revTx" presStyleIdx="1" presStyleCnt="3">
        <dgm:presLayoutVars>
          <dgm:chMax val="0"/>
          <dgm:chPref val="0"/>
        </dgm:presLayoutVars>
      </dgm:prSet>
      <dgm:spPr/>
      <dgm:t>
        <a:bodyPr/>
        <a:lstStyle/>
        <a:p>
          <a:endParaRPr lang="en-US"/>
        </a:p>
      </dgm:t>
    </dgm:pt>
    <dgm:pt modelId="{8D1A6DFB-0832-40E3-8A49-AD0613E47573}" type="pres">
      <dgm:prSet presAssocID="{67813BAD-E62B-401E-B9A6-E49317574DAB}" presName="sibTrans" presStyleCnt="0"/>
      <dgm:spPr/>
    </dgm:pt>
    <dgm:pt modelId="{28850B37-7CCE-4601-8694-F54A5B07552D}" type="pres">
      <dgm:prSet presAssocID="{4FB252E0-CE2A-4249-A07E-08D6559466D5}" presName="compNode" presStyleCnt="0"/>
      <dgm:spPr/>
    </dgm:pt>
    <dgm:pt modelId="{2CE340C6-494E-4E16-98E3-82B065305968}" type="pres">
      <dgm:prSet presAssocID="{4FB252E0-CE2A-4249-A07E-08D6559466D5}" presName="bgRect" presStyleLbl="bgShp" presStyleIdx="2" presStyleCnt="3"/>
      <dgm:spPr/>
    </dgm:pt>
    <dgm:pt modelId="{46CA5B99-6122-4E79-8463-9CBD7BF53EDB}" type="pres">
      <dgm:prSet presAssocID="{4FB252E0-CE2A-4249-A07E-08D6559466D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ank"/>
        </a:ext>
      </dgm:extLst>
    </dgm:pt>
    <dgm:pt modelId="{9B19D5CE-C9C1-4A51-93E1-9B77EB9347AA}" type="pres">
      <dgm:prSet presAssocID="{4FB252E0-CE2A-4249-A07E-08D6559466D5}" presName="spaceRect" presStyleCnt="0"/>
      <dgm:spPr/>
    </dgm:pt>
    <dgm:pt modelId="{71BC47F8-D7C0-4C4A-9F46-DDA10600C111}" type="pres">
      <dgm:prSet presAssocID="{4FB252E0-CE2A-4249-A07E-08D6559466D5}" presName="parTx" presStyleLbl="revTx" presStyleIdx="2" presStyleCnt="3">
        <dgm:presLayoutVars>
          <dgm:chMax val="0"/>
          <dgm:chPref val="0"/>
        </dgm:presLayoutVars>
      </dgm:prSet>
      <dgm:spPr/>
      <dgm:t>
        <a:bodyPr/>
        <a:lstStyle/>
        <a:p>
          <a:endParaRPr lang="en-US"/>
        </a:p>
      </dgm:t>
    </dgm:pt>
  </dgm:ptLst>
  <dgm:cxnLst>
    <dgm:cxn modelId="{8E488C0A-A6AC-C245-9C1B-1A0B8AA22BA9}" type="presOf" srcId="{4FB252E0-CE2A-4249-A07E-08D6559466D5}" destId="{71BC47F8-D7C0-4C4A-9F46-DDA10600C111}" srcOrd="0" destOrd="0" presId="urn:microsoft.com/office/officeart/2018/2/layout/IconVerticalSolidList"/>
    <dgm:cxn modelId="{9CFD5CCD-A58E-434D-928A-DB05E8E6045A}" srcId="{DD65B443-C389-400C-9AB0-0BB3ED83012A}" destId="{5833D583-C16D-4D2E-9EB8-556556B6C895}" srcOrd="1" destOrd="0" parTransId="{FE1DC0E2-DA82-4169-8D38-3DB3938BE9C5}" sibTransId="{67813BAD-E62B-401E-B9A6-E49317574DAB}"/>
    <dgm:cxn modelId="{E713BB27-D870-FA4E-9984-D405CBBC9917}" type="presOf" srcId="{B04F55B6-458C-4F30-80D7-84BAEEF9CA41}" destId="{41F6565D-7111-448B-A859-CFA4DA0E0EBC}" srcOrd="0" destOrd="0" presId="urn:microsoft.com/office/officeart/2018/2/layout/IconVerticalSolidList"/>
    <dgm:cxn modelId="{5BE624E8-CF4E-4ACD-906D-5E342BFD75A7}" srcId="{DD65B443-C389-400C-9AB0-0BB3ED83012A}" destId="{4FB252E0-CE2A-4249-A07E-08D6559466D5}" srcOrd="2" destOrd="0" parTransId="{3E2DCA16-EE4A-4A57-81C3-DDAF44999A00}" sibTransId="{6C57081F-8A36-41CE-A022-0E967E8C6EFF}"/>
    <dgm:cxn modelId="{731E8812-EED5-1340-A0A8-493E638C454B}" type="presOf" srcId="{5833D583-C16D-4D2E-9EB8-556556B6C895}" destId="{1B2EC135-F71B-440C-B84A-573F9C236A3E}" srcOrd="0" destOrd="0" presId="urn:microsoft.com/office/officeart/2018/2/layout/IconVerticalSolidList"/>
    <dgm:cxn modelId="{D28EA98D-EA75-A34F-A4EB-EF173F42BEAE}" type="presOf" srcId="{DD65B443-C389-400C-9AB0-0BB3ED83012A}" destId="{3581BC93-6884-4DC8-86BD-AE4EA3C0DC36}" srcOrd="0" destOrd="0" presId="urn:microsoft.com/office/officeart/2018/2/layout/IconVerticalSolidList"/>
    <dgm:cxn modelId="{B0B0812A-8A8F-4149-BDBF-6267EA7380F8}" srcId="{DD65B443-C389-400C-9AB0-0BB3ED83012A}" destId="{B04F55B6-458C-4F30-80D7-84BAEEF9CA41}" srcOrd="0" destOrd="0" parTransId="{7689F59F-C43D-4D6B-957C-5C69C237088C}" sibTransId="{F2767958-DEDE-4647-A662-4D6795C3BB61}"/>
    <dgm:cxn modelId="{674D3337-BE79-D541-A4B4-44FBF931C221}" type="presParOf" srcId="{3581BC93-6884-4DC8-86BD-AE4EA3C0DC36}" destId="{945EC310-DCF7-4B83-A6E3-FF5420874F05}" srcOrd="0" destOrd="0" presId="urn:microsoft.com/office/officeart/2018/2/layout/IconVerticalSolidList"/>
    <dgm:cxn modelId="{A1A4AE5D-4335-5042-9AA5-12B308D67A3D}" type="presParOf" srcId="{945EC310-DCF7-4B83-A6E3-FF5420874F05}" destId="{38D49E1C-9C7C-497B-B957-9BBA293E7B76}" srcOrd="0" destOrd="0" presId="urn:microsoft.com/office/officeart/2018/2/layout/IconVerticalSolidList"/>
    <dgm:cxn modelId="{199909A7-037F-1A44-B4D7-94A15E86AD66}" type="presParOf" srcId="{945EC310-DCF7-4B83-A6E3-FF5420874F05}" destId="{5C96E6C4-E6F1-44A6-836A-28776594BBCD}" srcOrd="1" destOrd="0" presId="urn:microsoft.com/office/officeart/2018/2/layout/IconVerticalSolidList"/>
    <dgm:cxn modelId="{F10EFF11-25E3-614B-B932-D175785AD0AF}" type="presParOf" srcId="{945EC310-DCF7-4B83-A6E3-FF5420874F05}" destId="{BF623AD1-B079-4EB8-86F8-75CE35E6BFE3}" srcOrd="2" destOrd="0" presId="urn:microsoft.com/office/officeart/2018/2/layout/IconVerticalSolidList"/>
    <dgm:cxn modelId="{9C605B92-862F-494F-9CE5-BF45CB667544}" type="presParOf" srcId="{945EC310-DCF7-4B83-A6E3-FF5420874F05}" destId="{41F6565D-7111-448B-A859-CFA4DA0E0EBC}" srcOrd="3" destOrd="0" presId="urn:microsoft.com/office/officeart/2018/2/layout/IconVerticalSolidList"/>
    <dgm:cxn modelId="{89305AA4-4E73-B546-8ECE-0920A9745661}" type="presParOf" srcId="{3581BC93-6884-4DC8-86BD-AE4EA3C0DC36}" destId="{7681FA34-36AE-4E18-9A7F-093ABBC21E03}" srcOrd="1" destOrd="0" presId="urn:microsoft.com/office/officeart/2018/2/layout/IconVerticalSolidList"/>
    <dgm:cxn modelId="{AE3F1D2F-074E-0943-B6BA-6E80E1899919}" type="presParOf" srcId="{3581BC93-6884-4DC8-86BD-AE4EA3C0DC36}" destId="{196A2DB1-55B9-4BA8-B8BF-313BC300F5AD}" srcOrd="2" destOrd="0" presId="urn:microsoft.com/office/officeart/2018/2/layout/IconVerticalSolidList"/>
    <dgm:cxn modelId="{C1D23828-A992-8E42-A4F6-DED9D6A86F80}" type="presParOf" srcId="{196A2DB1-55B9-4BA8-B8BF-313BC300F5AD}" destId="{FC32C4C0-81D3-41F9-8C64-EAA25D705ACB}" srcOrd="0" destOrd="0" presId="urn:microsoft.com/office/officeart/2018/2/layout/IconVerticalSolidList"/>
    <dgm:cxn modelId="{30B4AC27-29CF-884D-A381-ECD4D14FF11C}" type="presParOf" srcId="{196A2DB1-55B9-4BA8-B8BF-313BC300F5AD}" destId="{B5D93556-131C-4662-9175-DA91184DEEBC}" srcOrd="1" destOrd="0" presId="urn:microsoft.com/office/officeart/2018/2/layout/IconVerticalSolidList"/>
    <dgm:cxn modelId="{CB3A7737-79F4-8E4D-B3CB-3234347EB6C0}" type="presParOf" srcId="{196A2DB1-55B9-4BA8-B8BF-313BC300F5AD}" destId="{549019AE-D3AF-4104-A370-8728BE4FB9D5}" srcOrd="2" destOrd="0" presId="urn:microsoft.com/office/officeart/2018/2/layout/IconVerticalSolidList"/>
    <dgm:cxn modelId="{7A34A6A2-F9CD-4044-A8B5-6F64A4F8633F}" type="presParOf" srcId="{196A2DB1-55B9-4BA8-B8BF-313BC300F5AD}" destId="{1B2EC135-F71B-440C-B84A-573F9C236A3E}" srcOrd="3" destOrd="0" presId="urn:microsoft.com/office/officeart/2018/2/layout/IconVerticalSolidList"/>
    <dgm:cxn modelId="{82CD8D31-5467-ED43-9D5F-1565C200CDB8}" type="presParOf" srcId="{3581BC93-6884-4DC8-86BD-AE4EA3C0DC36}" destId="{8D1A6DFB-0832-40E3-8A49-AD0613E47573}" srcOrd="3" destOrd="0" presId="urn:microsoft.com/office/officeart/2018/2/layout/IconVerticalSolidList"/>
    <dgm:cxn modelId="{7A6E40DE-335F-2E41-BC97-778799000622}" type="presParOf" srcId="{3581BC93-6884-4DC8-86BD-AE4EA3C0DC36}" destId="{28850B37-7CCE-4601-8694-F54A5B07552D}" srcOrd="4" destOrd="0" presId="urn:microsoft.com/office/officeart/2018/2/layout/IconVerticalSolidList"/>
    <dgm:cxn modelId="{C0F80ECD-FC21-B847-B0B1-9FAC9A72A94D}" type="presParOf" srcId="{28850B37-7CCE-4601-8694-F54A5B07552D}" destId="{2CE340C6-494E-4E16-98E3-82B065305968}" srcOrd="0" destOrd="0" presId="urn:microsoft.com/office/officeart/2018/2/layout/IconVerticalSolidList"/>
    <dgm:cxn modelId="{78BF0926-B3D1-8A41-BFEE-CC082E0604D8}" type="presParOf" srcId="{28850B37-7CCE-4601-8694-F54A5B07552D}" destId="{46CA5B99-6122-4E79-8463-9CBD7BF53EDB}" srcOrd="1" destOrd="0" presId="urn:microsoft.com/office/officeart/2018/2/layout/IconVerticalSolidList"/>
    <dgm:cxn modelId="{57ABF09E-D41F-6944-94BB-3C908FB6BBF9}" type="presParOf" srcId="{28850B37-7CCE-4601-8694-F54A5B07552D}" destId="{9B19D5CE-C9C1-4A51-93E1-9B77EB9347AA}" srcOrd="2" destOrd="0" presId="urn:microsoft.com/office/officeart/2018/2/layout/IconVerticalSolidList"/>
    <dgm:cxn modelId="{C26948C3-0704-D248-908F-090DF94E9C74}" type="presParOf" srcId="{28850B37-7CCE-4601-8694-F54A5B07552D}" destId="{71BC47F8-D7C0-4C4A-9F46-DDA10600C1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68661-404B-46C0-B7A1-DB9C4C9EDF15}" type="doc">
      <dgm:prSet loTypeId="urn:microsoft.com/office/officeart/2005/8/layout/process4" loCatId="process" qsTypeId="urn:microsoft.com/office/officeart/2005/8/quickstyle/simple1" qsCatId="simple" csTypeId="urn:microsoft.com/office/officeart/2005/8/colors/accent0_3" csCatId="mainScheme"/>
      <dgm:spPr/>
      <dgm:t>
        <a:bodyPr/>
        <a:lstStyle/>
        <a:p>
          <a:endParaRPr lang="en-US"/>
        </a:p>
      </dgm:t>
    </dgm:pt>
    <dgm:pt modelId="{B11F94D8-4B33-41A2-B7BD-1BC89A2DDE8F}">
      <dgm:prSet custT="1"/>
      <dgm:spPr/>
      <dgm:t>
        <a:bodyPr/>
        <a:lstStyle/>
        <a:p>
          <a:r>
            <a:rPr lang="en-US" sz="2800" dirty="0"/>
            <a:t>(B) Academic Senate means an organization whose primary function is to make recommendations with respect to academic and professional matters.</a:t>
          </a:r>
          <a:r>
            <a:rPr lang="en-US" sz="2400" dirty="0"/>
            <a:t/>
          </a:r>
          <a:br>
            <a:rPr lang="en-US" sz="2400" dirty="0"/>
          </a:br>
          <a:endParaRPr lang="en-US" sz="2400" dirty="0"/>
        </a:p>
      </dgm:t>
    </dgm:pt>
    <dgm:pt modelId="{22DB332B-093F-432B-BDB5-3FF142C6EDCA}" type="parTrans" cxnId="{AB1D98AD-4C19-4775-B25A-40FA6A98BE62}">
      <dgm:prSet/>
      <dgm:spPr/>
      <dgm:t>
        <a:bodyPr/>
        <a:lstStyle/>
        <a:p>
          <a:endParaRPr lang="en-US"/>
        </a:p>
      </dgm:t>
    </dgm:pt>
    <dgm:pt modelId="{02642708-01DA-4819-9300-045ADBCD4892}" type="sibTrans" cxnId="{AB1D98AD-4C19-4775-B25A-40FA6A98BE62}">
      <dgm:prSet/>
      <dgm:spPr/>
      <dgm:t>
        <a:bodyPr/>
        <a:lstStyle/>
        <a:p>
          <a:endParaRPr lang="en-US"/>
        </a:p>
      </dgm:t>
    </dgm:pt>
    <dgm:pt modelId="{80B8A425-C2CC-44BA-BDAF-900E515AC1F0}">
      <dgm:prSet/>
      <dgm:spPr/>
      <dgm:t>
        <a:bodyPr/>
        <a:lstStyle/>
        <a:p>
          <a:r>
            <a:rPr lang="en-US" dirty="0"/>
            <a:t>(C) Academic and Professional matters means the following policy development and implementation matters:</a:t>
          </a:r>
        </a:p>
      </dgm:t>
    </dgm:pt>
    <dgm:pt modelId="{A9B7F4E2-A5EB-4F32-BE14-E8D2C7DF3943}" type="parTrans" cxnId="{A55FB5F6-86A3-42D3-9DAD-59734CEFF986}">
      <dgm:prSet/>
      <dgm:spPr/>
      <dgm:t>
        <a:bodyPr/>
        <a:lstStyle/>
        <a:p>
          <a:endParaRPr lang="en-US"/>
        </a:p>
      </dgm:t>
    </dgm:pt>
    <dgm:pt modelId="{D45005C9-5FB1-4737-9DF0-9F9064105861}" type="sibTrans" cxnId="{A55FB5F6-86A3-42D3-9DAD-59734CEFF986}">
      <dgm:prSet/>
      <dgm:spPr/>
      <dgm:t>
        <a:bodyPr/>
        <a:lstStyle/>
        <a:p>
          <a:endParaRPr lang="en-US"/>
        </a:p>
      </dgm:t>
    </dgm:pt>
    <dgm:pt modelId="{B488DB60-FF72-6742-904E-360C5DB6EB65}" type="pres">
      <dgm:prSet presAssocID="{BB568661-404B-46C0-B7A1-DB9C4C9EDF15}" presName="Name0" presStyleCnt="0">
        <dgm:presLayoutVars>
          <dgm:dir/>
          <dgm:animLvl val="lvl"/>
          <dgm:resizeHandles val="exact"/>
        </dgm:presLayoutVars>
      </dgm:prSet>
      <dgm:spPr/>
      <dgm:t>
        <a:bodyPr/>
        <a:lstStyle/>
        <a:p>
          <a:endParaRPr lang="en-US"/>
        </a:p>
      </dgm:t>
    </dgm:pt>
    <dgm:pt modelId="{69AB2405-DB04-D64F-BF88-292B055D3EA2}" type="pres">
      <dgm:prSet presAssocID="{80B8A425-C2CC-44BA-BDAF-900E515AC1F0}" presName="boxAndChildren" presStyleCnt="0"/>
      <dgm:spPr/>
    </dgm:pt>
    <dgm:pt modelId="{F7410A4A-DEA6-8C4A-8399-7BB449B12B95}" type="pres">
      <dgm:prSet presAssocID="{80B8A425-C2CC-44BA-BDAF-900E515AC1F0}" presName="parentTextBox" presStyleLbl="node1" presStyleIdx="0" presStyleCnt="2"/>
      <dgm:spPr/>
      <dgm:t>
        <a:bodyPr/>
        <a:lstStyle/>
        <a:p>
          <a:endParaRPr lang="en-US"/>
        </a:p>
      </dgm:t>
    </dgm:pt>
    <dgm:pt modelId="{B9B2DA30-F635-AB43-B0C0-AD82A21D48BC}" type="pres">
      <dgm:prSet presAssocID="{02642708-01DA-4819-9300-045ADBCD4892}" presName="sp" presStyleCnt="0"/>
      <dgm:spPr/>
    </dgm:pt>
    <dgm:pt modelId="{5688910C-5FFA-C643-96A6-6C2F7F0B6C79}" type="pres">
      <dgm:prSet presAssocID="{B11F94D8-4B33-41A2-B7BD-1BC89A2DDE8F}" presName="arrowAndChildren" presStyleCnt="0"/>
      <dgm:spPr/>
    </dgm:pt>
    <dgm:pt modelId="{7E4CE0FA-A3D9-F542-BAF8-7F2DC2035BAB}" type="pres">
      <dgm:prSet presAssocID="{B11F94D8-4B33-41A2-B7BD-1BC89A2DDE8F}" presName="parentTextArrow" presStyleLbl="node1" presStyleIdx="1" presStyleCnt="2"/>
      <dgm:spPr/>
      <dgm:t>
        <a:bodyPr/>
        <a:lstStyle/>
        <a:p>
          <a:endParaRPr lang="en-US"/>
        </a:p>
      </dgm:t>
    </dgm:pt>
  </dgm:ptLst>
  <dgm:cxnLst>
    <dgm:cxn modelId="{49D56D6F-D789-0A4A-9FAD-FBA37DB503B7}" type="presOf" srcId="{B11F94D8-4B33-41A2-B7BD-1BC89A2DDE8F}" destId="{7E4CE0FA-A3D9-F542-BAF8-7F2DC2035BAB}" srcOrd="0" destOrd="0" presId="urn:microsoft.com/office/officeart/2005/8/layout/process4"/>
    <dgm:cxn modelId="{BBB72AFA-CB86-724A-BAB2-6B572B5A715B}" type="presOf" srcId="{80B8A425-C2CC-44BA-BDAF-900E515AC1F0}" destId="{F7410A4A-DEA6-8C4A-8399-7BB449B12B95}" srcOrd="0" destOrd="0" presId="urn:microsoft.com/office/officeart/2005/8/layout/process4"/>
    <dgm:cxn modelId="{AB1D98AD-4C19-4775-B25A-40FA6A98BE62}" srcId="{BB568661-404B-46C0-B7A1-DB9C4C9EDF15}" destId="{B11F94D8-4B33-41A2-B7BD-1BC89A2DDE8F}" srcOrd="0" destOrd="0" parTransId="{22DB332B-093F-432B-BDB5-3FF142C6EDCA}" sibTransId="{02642708-01DA-4819-9300-045ADBCD4892}"/>
    <dgm:cxn modelId="{ED4C57E0-92F2-1D49-BB9B-429ED1243853}" type="presOf" srcId="{BB568661-404B-46C0-B7A1-DB9C4C9EDF15}" destId="{B488DB60-FF72-6742-904E-360C5DB6EB65}" srcOrd="0" destOrd="0" presId="urn:microsoft.com/office/officeart/2005/8/layout/process4"/>
    <dgm:cxn modelId="{A55FB5F6-86A3-42D3-9DAD-59734CEFF986}" srcId="{BB568661-404B-46C0-B7A1-DB9C4C9EDF15}" destId="{80B8A425-C2CC-44BA-BDAF-900E515AC1F0}" srcOrd="1" destOrd="0" parTransId="{A9B7F4E2-A5EB-4F32-BE14-E8D2C7DF3943}" sibTransId="{D45005C9-5FB1-4737-9DF0-9F9064105861}"/>
    <dgm:cxn modelId="{1AD35564-95E9-F946-85E2-36110E0FB9C7}" type="presParOf" srcId="{B488DB60-FF72-6742-904E-360C5DB6EB65}" destId="{69AB2405-DB04-D64F-BF88-292B055D3EA2}" srcOrd="0" destOrd="0" presId="urn:microsoft.com/office/officeart/2005/8/layout/process4"/>
    <dgm:cxn modelId="{81E9DD69-347C-3A4E-B89C-B49489BAF4EB}" type="presParOf" srcId="{69AB2405-DB04-D64F-BF88-292B055D3EA2}" destId="{F7410A4A-DEA6-8C4A-8399-7BB449B12B95}" srcOrd="0" destOrd="0" presId="urn:microsoft.com/office/officeart/2005/8/layout/process4"/>
    <dgm:cxn modelId="{AB08E775-0D8D-974B-853B-528BE129920A}" type="presParOf" srcId="{B488DB60-FF72-6742-904E-360C5DB6EB65}" destId="{B9B2DA30-F635-AB43-B0C0-AD82A21D48BC}" srcOrd="1" destOrd="0" presId="urn:microsoft.com/office/officeart/2005/8/layout/process4"/>
    <dgm:cxn modelId="{668D88DA-C2DC-9942-87D5-7BEEF3B65CE8}" type="presParOf" srcId="{B488DB60-FF72-6742-904E-360C5DB6EB65}" destId="{5688910C-5FFA-C643-96A6-6C2F7F0B6C79}" srcOrd="2" destOrd="0" presId="urn:microsoft.com/office/officeart/2005/8/layout/process4"/>
    <dgm:cxn modelId="{CD308C88-23FD-C74B-9E41-D2F67FE29E27}" type="presParOf" srcId="{5688910C-5FFA-C643-96A6-6C2F7F0B6C79}" destId="{7E4CE0FA-A3D9-F542-BAF8-7F2DC2035BA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58FE0-FAA2-47F7-A9A4-AC6A14547554}">
      <dsp:nvSpPr>
        <dsp:cNvPr id="0" name=""/>
        <dsp:cNvSpPr/>
      </dsp:nvSpPr>
      <dsp:spPr>
        <a:xfrm>
          <a:off x="0" y="6534"/>
          <a:ext cx="5294668" cy="12550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7936E4-4353-4DFE-914A-8CD548759ED8}">
      <dsp:nvSpPr>
        <dsp:cNvPr id="0" name=""/>
        <dsp:cNvSpPr/>
      </dsp:nvSpPr>
      <dsp:spPr>
        <a:xfrm>
          <a:off x="379661" y="288927"/>
          <a:ext cx="690968" cy="6902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2DB3E7-A80A-41E8-AC3C-E61D84FC9A41}">
      <dsp:nvSpPr>
        <dsp:cNvPr id="0" name=""/>
        <dsp:cNvSpPr/>
      </dsp:nvSpPr>
      <dsp:spPr>
        <a:xfrm>
          <a:off x="1450290" y="6534"/>
          <a:ext cx="3521095" cy="125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59" tIns="132959" rIns="132959" bIns="132959" numCol="1" spcCol="1270" anchor="ctr" anchorCtr="0">
          <a:noAutofit/>
        </a:bodyPr>
        <a:lstStyle/>
        <a:p>
          <a:pPr lvl="0" algn="l" defTabSz="1244600">
            <a:lnSpc>
              <a:spcPct val="100000"/>
            </a:lnSpc>
            <a:spcBef>
              <a:spcPct val="0"/>
            </a:spcBef>
            <a:spcAft>
              <a:spcPct val="35000"/>
            </a:spcAft>
          </a:pPr>
          <a:r>
            <a:rPr lang="en-US" sz="2800" kern="1200" dirty="0"/>
            <a:t>California Code of Regulations</a:t>
          </a:r>
        </a:p>
      </dsp:txBody>
      <dsp:txXfrm>
        <a:off x="1450290" y="6534"/>
        <a:ext cx="3521095" cy="1256305"/>
      </dsp:txXfrm>
    </dsp:sp>
    <dsp:sp modelId="{6AAA7102-72B9-40F8-8CD2-D9637781375E}">
      <dsp:nvSpPr>
        <dsp:cNvPr id="0" name=""/>
        <dsp:cNvSpPr/>
      </dsp:nvSpPr>
      <dsp:spPr>
        <a:xfrm>
          <a:off x="0" y="1567399"/>
          <a:ext cx="5294668" cy="12550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9A820-F951-4032-89A8-859A522F0B39}">
      <dsp:nvSpPr>
        <dsp:cNvPr id="0" name=""/>
        <dsp:cNvSpPr/>
      </dsp:nvSpPr>
      <dsp:spPr>
        <a:xfrm>
          <a:off x="379661" y="1849792"/>
          <a:ext cx="690968" cy="69029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F4FECE-1830-476E-ACA1-95289F9C544B}">
      <dsp:nvSpPr>
        <dsp:cNvPr id="0" name=""/>
        <dsp:cNvSpPr/>
      </dsp:nvSpPr>
      <dsp:spPr>
        <a:xfrm>
          <a:off x="1450290" y="1567399"/>
          <a:ext cx="3521095" cy="125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59" tIns="132959" rIns="132959" bIns="132959" numCol="1" spcCol="1270" anchor="ctr" anchorCtr="0">
          <a:noAutofit/>
        </a:bodyPr>
        <a:lstStyle/>
        <a:p>
          <a:pPr lvl="0" algn="l" defTabSz="1066800">
            <a:lnSpc>
              <a:spcPct val="100000"/>
            </a:lnSpc>
            <a:spcBef>
              <a:spcPct val="0"/>
            </a:spcBef>
            <a:spcAft>
              <a:spcPct val="35000"/>
            </a:spcAft>
          </a:pPr>
          <a:r>
            <a:rPr lang="en-US" sz="2400" kern="1200" dirty="0"/>
            <a:t>Derived by the Board of Governors from Ed. Code</a:t>
          </a:r>
        </a:p>
      </dsp:txBody>
      <dsp:txXfrm>
        <a:off x="1450290" y="1567399"/>
        <a:ext cx="3521095" cy="1256305"/>
      </dsp:txXfrm>
    </dsp:sp>
    <dsp:sp modelId="{E92273F9-AFDA-450C-A325-1C3D31AFE541}">
      <dsp:nvSpPr>
        <dsp:cNvPr id="0" name=""/>
        <dsp:cNvSpPr/>
      </dsp:nvSpPr>
      <dsp:spPr>
        <a:xfrm>
          <a:off x="0" y="3128263"/>
          <a:ext cx="5294668" cy="12550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C471A-113F-45AD-ABDA-DAD7FEEA5928}">
      <dsp:nvSpPr>
        <dsp:cNvPr id="0" name=""/>
        <dsp:cNvSpPr/>
      </dsp:nvSpPr>
      <dsp:spPr>
        <a:xfrm>
          <a:off x="379661" y="3410656"/>
          <a:ext cx="690968" cy="69029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D7082B-D28A-4884-A7F2-C20D4AE19781}">
      <dsp:nvSpPr>
        <dsp:cNvPr id="0" name=""/>
        <dsp:cNvSpPr/>
      </dsp:nvSpPr>
      <dsp:spPr>
        <a:xfrm>
          <a:off x="1192247" y="3128263"/>
          <a:ext cx="4037182" cy="125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59" tIns="132959" rIns="132959" bIns="132959" numCol="1" spcCol="1270" anchor="ctr" anchorCtr="0">
          <a:noAutofit/>
        </a:bodyPr>
        <a:lstStyle/>
        <a:p>
          <a:pPr lvl="0" algn="l" defTabSz="1244600">
            <a:lnSpc>
              <a:spcPct val="100000"/>
            </a:lnSpc>
            <a:spcBef>
              <a:spcPct val="0"/>
            </a:spcBef>
            <a:spcAft>
              <a:spcPct val="35000"/>
            </a:spcAft>
          </a:pPr>
          <a:r>
            <a:rPr lang="en-US" sz="2800" kern="1200" dirty="0"/>
            <a:t>Division 6 - applies to California Community Colleges</a:t>
          </a:r>
        </a:p>
      </dsp:txBody>
      <dsp:txXfrm>
        <a:off x="1192247" y="3128263"/>
        <a:ext cx="4037182" cy="1256305"/>
      </dsp:txXfrm>
    </dsp:sp>
    <dsp:sp modelId="{87484FB2-89F9-4D7D-9439-73DB8795DC9A}">
      <dsp:nvSpPr>
        <dsp:cNvPr id="0" name=""/>
        <dsp:cNvSpPr/>
      </dsp:nvSpPr>
      <dsp:spPr>
        <a:xfrm>
          <a:off x="0" y="4689128"/>
          <a:ext cx="5294668" cy="125507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6506C-0E02-4F88-BA39-6D217C143671}">
      <dsp:nvSpPr>
        <dsp:cNvPr id="0" name=""/>
        <dsp:cNvSpPr/>
      </dsp:nvSpPr>
      <dsp:spPr>
        <a:xfrm>
          <a:off x="379661" y="4971521"/>
          <a:ext cx="690968" cy="69029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8132E7-9021-4647-AB00-1B8356E32C30}">
      <dsp:nvSpPr>
        <dsp:cNvPr id="0" name=""/>
        <dsp:cNvSpPr/>
      </dsp:nvSpPr>
      <dsp:spPr>
        <a:xfrm>
          <a:off x="1450290" y="4689128"/>
          <a:ext cx="3521095" cy="125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59" tIns="132959" rIns="132959" bIns="132959" numCol="1" spcCol="1270" anchor="ctr" anchorCtr="0">
          <a:noAutofit/>
        </a:bodyPr>
        <a:lstStyle/>
        <a:p>
          <a:pPr lvl="0" algn="l" defTabSz="1244600">
            <a:lnSpc>
              <a:spcPct val="100000"/>
            </a:lnSpc>
            <a:spcBef>
              <a:spcPct val="0"/>
            </a:spcBef>
            <a:spcAft>
              <a:spcPct val="35000"/>
            </a:spcAft>
          </a:pPr>
          <a:r>
            <a:rPr lang="en-US" sz="2800" kern="1200" dirty="0"/>
            <a:t>Regulation with the force of law</a:t>
          </a:r>
        </a:p>
      </dsp:txBody>
      <dsp:txXfrm>
        <a:off x="1450290" y="4689128"/>
        <a:ext cx="3521095" cy="1256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49E1C-9C7C-497B-B957-9BBA293E7B76}">
      <dsp:nvSpPr>
        <dsp:cNvPr id="0" name=""/>
        <dsp:cNvSpPr/>
      </dsp:nvSpPr>
      <dsp:spPr>
        <a:xfrm>
          <a:off x="-115887" y="491167"/>
          <a:ext cx="8651719" cy="13720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6E6C4-E6F1-44A6-836A-28776594BBCD}">
      <dsp:nvSpPr>
        <dsp:cNvPr id="0" name=""/>
        <dsp:cNvSpPr/>
      </dsp:nvSpPr>
      <dsp:spPr>
        <a:xfrm>
          <a:off x="299163" y="799882"/>
          <a:ext cx="754637" cy="7546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F6565D-7111-448B-A859-CFA4DA0E0EBC}">
      <dsp:nvSpPr>
        <dsp:cNvPr id="0" name=""/>
        <dsp:cNvSpPr/>
      </dsp:nvSpPr>
      <dsp:spPr>
        <a:xfrm>
          <a:off x="1233977" y="10463"/>
          <a:ext cx="7533628" cy="233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11" tIns="145211" rIns="145211" bIns="145211" numCol="1" spcCol="1270" anchor="ctr" anchorCtr="0">
          <a:noAutofit/>
        </a:bodyPr>
        <a:lstStyle/>
        <a:p>
          <a:pPr lvl="0" algn="l" defTabSz="1066800">
            <a:lnSpc>
              <a:spcPct val="100000"/>
            </a:lnSpc>
            <a:spcBef>
              <a:spcPct val="0"/>
            </a:spcBef>
            <a:spcAft>
              <a:spcPct val="35000"/>
            </a:spcAft>
          </a:pPr>
          <a:r>
            <a:rPr lang="en-US" sz="2400" kern="1200" dirty="0"/>
            <a:t>(A) Governing Board shall adopt policies delegating authority and responsibility to its Academic Senate.</a:t>
          </a:r>
        </a:p>
      </dsp:txBody>
      <dsp:txXfrm>
        <a:off x="1233977" y="10463"/>
        <a:ext cx="7533628" cy="2333476"/>
      </dsp:txXfrm>
    </dsp:sp>
    <dsp:sp modelId="{FC32C4C0-81D3-41F9-8C64-EAA25D705ACB}">
      <dsp:nvSpPr>
        <dsp:cNvPr id="0" name=""/>
        <dsp:cNvSpPr/>
      </dsp:nvSpPr>
      <dsp:spPr>
        <a:xfrm>
          <a:off x="-115887" y="2686956"/>
          <a:ext cx="8651719" cy="13720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93556-131C-4662-9175-DA91184DEEBC}">
      <dsp:nvSpPr>
        <dsp:cNvPr id="0" name=""/>
        <dsp:cNvSpPr/>
      </dsp:nvSpPr>
      <dsp:spPr>
        <a:xfrm>
          <a:off x="299163" y="2995672"/>
          <a:ext cx="754637" cy="75463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EC135-F71B-440C-B84A-573F9C236A3E}">
      <dsp:nvSpPr>
        <dsp:cNvPr id="0" name=""/>
        <dsp:cNvSpPr/>
      </dsp:nvSpPr>
      <dsp:spPr>
        <a:xfrm>
          <a:off x="1468851" y="2686956"/>
          <a:ext cx="7063880" cy="137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11" tIns="145211" rIns="145211" bIns="145211" numCol="1" spcCol="1270" anchor="ctr" anchorCtr="0">
          <a:noAutofit/>
        </a:bodyPr>
        <a:lstStyle/>
        <a:p>
          <a:pPr lvl="0" algn="l" defTabSz="1111250">
            <a:lnSpc>
              <a:spcPct val="100000"/>
            </a:lnSpc>
            <a:spcBef>
              <a:spcPct val="0"/>
            </a:spcBef>
            <a:spcAft>
              <a:spcPct val="35000"/>
            </a:spcAft>
          </a:pPr>
          <a:r>
            <a:rPr lang="en-US" sz="2500" kern="1200" dirty="0"/>
            <a:t>(B) Policies in (A) shall be adopted through </a:t>
          </a:r>
          <a:r>
            <a:rPr lang="en-US" sz="2500" i="1" kern="1200" dirty="0"/>
            <a:t>collegial consultation </a:t>
          </a:r>
          <a:r>
            <a:rPr lang="en-US" sz="2500" kern="1200" dirty="0"/>
            <a:t>with the Academic Senate.</a:t>
          </a:r>
        </a:p>
      </dsp:txBody>
      <dsp:txXfrm>
        <a:off x="1468851" y="2686956"/>
        <a:ext cx="7063880" cy="1372068"/>
      </dsp:txXfrm>
    </dsp:sp>
    <dsp:sp modelId="{2CE340C6-494E-4E16-98E3-82B065305968}">
      <dsp:nvSpPr>
        <dsp:cNvPr id="0" name=""/>
        <dsp:cNvSpPr/>
      </dsp:nvSpPr>
      <dsp:spPr>
        <a:xfrm>
          <a:off x="-115887" y="4402042"/>
          <a:ext cx="8651719" cy="13720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A5B99-6122-4E79-8463-9CBD7BF53EDB}">
      <dsp:nvSpPr>
        <dsp:cNvPr id="0" name=""/>
        <dsp:cNvSpPr/>
      </dsp:nvSpPr>
      <dsp:spPr>
        <a:xfrm>
          <a:off x="299163" y="4710757"/>
          <a:ext cx="754637" cy="75463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BC47F8-D7C0-4C4A-9F46-DDA10600C111}">
      <dsp:nvSpPr>
        <dsp:cNvPr id="0" name=""/>
        <dsp:cNvSpPr/>
      </dsp:nvSpPr>
      <dsp:spPr>
        <a:xfrm>
          <a:off x="1468851" y="4402042"/>
          <a:ext cx="7063880" cy="137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11" tIns="145211" rIns="145211" bIns="145211" numCol="1" spcCol="1270" anchor="ctr" anchorCtr="0">
          <a:noAutofit/>
        </a:bodyPr>
        <a:lstStyle/>
        <a:p>
          <a:pPr lvl="0" algn="l" defTabSz="1111250">
            <a:lnSpc>
              <a:spcPct val="100000"/>
            </a:lnSpc>
            <a:spcBef>
              <a:spcPct val="0"/>
            </a:spcBef>
            <a:spcAft>
              <a:spcPct val="35000"/>
            </a:spcAft>
          </a:pPr>
          <a:r>
            <a:rPr lang="en-US" sz="2500" kern="1200" dirty="0"/>
            <a:t>(C) Guarantees the Academic Senate the right to meet with or appear before the board.</a:t>
          </a:r>
        </a:p>
      </dsp:txBody>
      <dsp:txXfrm>
        <a:off x="1468851" y="4402042"/>
        <a:ext cx="7063880" cy="137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10A4A-DEA6-8C4A-8399-7BB449B12B95}">
      <dsp:nvSpPr>
        <dsp:cNvPr id="0" name=""/>
        <dsp:cNvSpPr/>
      </dsp:nvSpPr>
      <dsp:spPr>
        <a:xfrm>
          <a:off x="0" y="2816932"/>
          <a:ext cx="8422105" cy="1848212"/>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a:t>(C) Academic and Professional matters means the following policy development and implementation matters:</a:t>
          </a:r>
        </a:p>
      </dsp:txBody>
      <dsp:txXfrm>
        <a:off x="0" y="2816932"/>
        <a:ext cx="8422105" cy="1848212"/>
      </dsp:txXfrm>
    </dsp:sp>
    <dsp:sp modelId="{7E4CE0FA-A3D9-F542-BAF8-7F2DC2035BAB}">
      <dsp:nvSpPr>
        <dsp:cNvPr id="0" name=""/>
        <dsp:cNvSpPr/>
      </dsp:nvSpPr>
      <dsp:spPr>
        <a:xfrm rot="10800000">
          <a:off x="0" y="2104"/>
          <a:ext cx="8422105" cy="2842551"/>
        </a:xfrm>
        <a:prstGeom prst="upArrowCallou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t>(B) Academic Senate means an organization whose primary function is to make recommendations with respect to academic and professional matters.</a:t>
          </a:r>
          <a:r>
            <a:rPr lang="en-US" sz="2400" kern="1200" dirty="0"/>
            <a:t/>
          </a:r>
          <a:br>
            <a:rPr lang="en-US" sz="2400" kern="1200" dirty="0"/>
          </a:br>
          <a:endParaRPr lang="en-US" sz="2400" kern="1200" dirty="0"/>
        </a:p>
      </dsp:txBody>
      <dsp:txXfrm rot="10800000">
        <a:off x="0" y="2104"/>
        <a:ext cx="8422105" cy="18470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56"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11/4/2019</a:t>
            </a:fld>
            <a:endParaRPr lang="en-US"/>
          </a:p>
        </p:txBody>
      </p:sp>
      <p:sp>
        <p:nvSpPr>
          <p:cNvPr id="1048757"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58"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27253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49"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50"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11/4/2019</a:t>
            </a:fld>
            <a:endParaRPr lang="en-US"/>
          </a:p>
        </p:txBody>
      </p:sp>
      <p:sp>
        <p:nvSpPr>
          <p:cNvPr id="1048751"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52"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3"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54"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33907097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Slide Image Placeholder 1"/>
          <p:cNvSpPr>
            <a:spLocks noGrp="1" noRot="1" noChangeAspect="1"/>
          </p:cNvSpPr>
          <p:nvPr>
            <p:ph type="sldImg"/>
          </p:nvPr>
        </p:nvSpPr>
        <p:spPr/>
      </p:sp>
      <p:sp>
        <p:nvSpPr>
          <p:cNvPr id="1048591" name="Notes Placeholder 2"/>
          <p:cNvSpPr>
            <a:spLocks noGrp="1"/>
          </p:cNvSpPr>
          <p:nvPr>
            <p:ph type="body" idx="1"/>
          </p:nvPr>
        </p:nvSpPr>
        <p:spPr/>
        <p:txBody>
          <a:bodyPr/>
          <a:lstStyle/>
          <a:p>
            <a:endParaRPr lang="en-US"/>
          </a:p>
        </p:txBody>
      </p:sp>
      <p:sp>
        <p:nvSpPr>
          <p:cNvPr id="1048592"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5B3C248C-A22F-F04D-91FE-3D854396446B}" type="slidenum">
              <a:rPr lang="en-US">
                <a:solidFill>
                  <a:schemeClr val="bg1"/>
                </a:solidFill>
              </a:rPr>
              <a:pPr/>
              <a:t>15</a:t>
            </a:fld>
            <a:endParaRPr lang="en-US">
              <a:solidFill>
                <a:schemeClr val="bg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2496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Slide Image Placeholder 1"/>
          <p:cNvSpPr>
            <a:spLocks noGrp="1" noRot="1" noChangeAspect="1"/>
          </p:cNvSpPr>
          <p:nvPr>
            <p:ph type="sldImg"/>
          </p:nvPr>
        </p:nvSpPr>
        <p:spPr/>
      </p:sp>
      <p:sp>
        <p:nvSpPr>
          <p:cNvPr id="1048688" name="Notes Placeholder 2"/>
          <p:cNvSpPr>
            <a:spLocks noGrp="1"/>
          </p:cNvSpPr>
          <p:nvPr>
            <p:ph type="body" idx="1"/>
          </p:nvPr>
        </p:nvSpPr>
        <p:spPr/>
        <p:txBody>
          <a:bodyPr/>
          <a:lstStyle/>
          <a:p>
            <a:r>
              <a:rPr lang="en-US" dirty="0"/>
              <a:t>AUTHORITY?!</a:t>
            </a:r>
          </a:p>
        </p:txBody>
      </p:sp>
      <p:sp>
        <p:nvSpPr>
          <p:cNvPr id="1048689" name="Slide Number Placeholder 3"/>
          <p:cNvSpPr>
            <a:spLocks noGrp="1"/>
          </p:cNvSpPr>
          <p:nvPr>
            <p:ph type="sldNum" sz="quarter" idx="5"/>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12251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Slide Image Placeholder 1"/>
          <p:cNvSpPr>
            <a:spLocks noGrp="1" noRot="1" noChangeAspect="1"/>
          </p:cNvSpPr>
          <p:nvPr>
            <p:ph type="sldImg"/>
          </p:nvPr>
        </p:nvSpPr>
        <p:spPr/>
      </p:sp>
      <p:sp>
        <p:nvSpPr>
          <p:cNvPr id="1048693" name="Notes Placeholder 2"/>
          <p:cNvSpPr>
            <a:spLocks noGrp="1"/>
          </p:cNvSpPr>
          <p:nvPr>
            <p:ph type="body" idx="1"/>
          </p:nvPr>
        </p:nvSpPr>
        <p:spPr/>
        <p:txBody>
          <a:bodyPr/>
          <a:lstStyle/>
          <a:p>
            <a:r>
              <a:rPr lang="en-US" dirty="0"/>
              <a:t>Go round and round with dynamics at play… hard to figure out just what dynamic most influences the constructive or </a:t>
            </a:r>
            <a:r>
              <a:rPr lang="en-US" dirty="0" err="1"/>
              <a:t>destructuve</a:t>
            </a:r>
            <a:r>
              <a:rPr lang="en-US" dirty="0"/>
              <a:t> components of relationship building</a:t>
            </a:r>
          </a:p>
        </p:txBody>
      </p:sp>
      <p:sp>
        <p:nvSpPr>
          <p:cNvPr id="1048694" name="Slide Number Placeholder 3"/>
          <p:cNvSpPr>
            <a:spLocks noGrp="1"/>
          </p:cNvSpPr>
          <p:nvPr>
            <p:ph type="sldNum" sz="quarter" idx="5"/>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738644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Slide Image Placeholder 1"/>
          <p:cNvSpPr>
            <a:spLocks noGrp="1" noRot="1" noChangeAspect="1"/>
          </p:cNvSpPr>
          <p:nvPr>
            <p:ph type="sldImg"/>
          </p:nvPr>
        </p:nvSpPr>
        <p:spPr/>
      </p:sp>
      <p:sp>
        <p:nvSpPr>
          <p:cNvPr id="1048707" name="Notes Placeholder 2"/>
          <p:cNvSpPr>
            <a:spLocks noGrp="1"/>
          </p:cNvSpPr>
          <p:nvPr>
            <p:ph type="body" idx="1"/>
          </p:nvPr>
        </p:nvSpPr>
        <p:spPr/>
        <p:txBody>
          <a:bodyPr/>
          <a:lstStyle/>
          <a:p>
            <a:r>
              <a:rPr lang="en-US" dirty="0"/>
              <a:t>Sometimes is cordial, collegial, or just on an as needed basis!</a:t>
            </a:r>
          </a:p>
          <a:p>
            <a:r>
              <a:rPr lang="en-US" dirty="0"/>
              <a:t>Easier said, than done- right? </a:t>
            </a:r>
          </a:p>
          <a:p>
            <a:r>
              <a:rPr lang="en-US" dirty="0"/>
              <a:t>If relationships were easy, we wouldn’t have 10000x resources (and everyone would have the answers)</a:t>
            </a:r>
          </a:p>
          <a:p>
            <a:r>
              <a:rPr lang="en-US" dirty="0"/>
              <a:t>Relationships with yourself!</a:t>
            </a:r>
          </a:p>
        </p:txBody>
      </p:sp>
      <p:sp>
        <p:nvSpPr>
          <p:cNvPr id="1048708" name="Slide Number Placeholder 3"/>
          <p:cNvSpPr>
            <a:spLocks noGrp="1"/>
          </p:cNvSpPr>
          <p:nvPr>
            <p:ph type="sldNum" sz="quarter" idx="5"/>
          </p:nvPr>
        </p:nvSpPr>
        <p:spPr/>
        <p:txBody>
          <a:bodyPr/>
          <a:lstStyle/>
          <a:p>
            <a:fld id="{76E77EC7-3D42-4340-B5F7-26BCB61F7111}" type="slidenum">
              <a:rPr lang="en-US" smtClean="0"/>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dbe2208e4_3_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3dbe2208e4_3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Google Shape;133;g3dbe2208e4_3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3336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dbe2208e4_3_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3dbe2208e4_3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Google Shape;133;g3dbe2208e4_3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685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Slide Image Placeholder 1"/>
          <p:cNvSpPr>
            <a:spLocks noGrp="1" noRot="1" noChangeAspect="1"/>
          </p:cNvSpPr>
          <p:nvPr>
            <p:ph type="sldImg"/>
          </p:nvPr>
        </p:nvSpPr>
        <p:spPr/>
      </p:sp>
      <p:sp>
        <p:nvSpPr>
          <p:cNvPr id="1048703" name="Notes Placeholder 2"/>
          <p:cNvSpPr>
            <a:spLocks noGrp="1"/>
          </p:cNvSpPr>
          <p:nvPr>
            <p:ph type="body" idx="1"/>
          </p:nvPr>
        </p:nvSpPr>
        <p:spPr/>
        <p:txBody>
          <a:bodyPr/>
          <a:lstStyle/>
          <a:p>
            <a:endParaRPr lang="en-US" dirty="0"/>
          </a:p>
        </p:txBody>
      </p:sp>
      <p:sp>
        <p:nvSpPr>
          <p:cNvPr id="1048704" name="Slide Number Placeholder 3"/>
          <p:cNvSpPr>
            <a:spLocks noGrp="1"/>
          </p:cNvSpPr>
          <p:nvPr>
            <p:ph type="sldNum" sz="quarter" idx="5"/>
          </p:nvPr>
        </p:nvSpPr>
        <p:spPr/>
        <p:txBody>
          <a:bodyPr/>
          <a:lstStyle/>
          <a:p>
            <a:fld id="{76E77EC7-3D42-4340-B5F7-26BCB61F7111}" type="slidenum">
              <a:rPr lang="en-US" smtClean="0"/>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101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Slide Image Placeholder 1"/>
          <p:cNvSpPr>
            <a:spLocks noGrp="1" noRot="1" noChangeAspect="1"/>
          </p:cNvSpPr>
          <p:nvPr>
            <p:ph type="sldImg"/>
          </p:nvPr>
        </p:nvSpPr>
        <p:spPr/>
      </p:sp>
      <p:sp>
        <p:nvSpPr>
          <p:cNvPr id="1048601"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1048602" name="Slide Number Placeholder 3"/>
          <p:cNvSpPr>
            <a:spLocks noGrp="1"/>
          </p:cNvSpPr>
          <p:nvPr>
            <p:ph type="sldNum" sz="quarter" idx="10"/>
          </p:nvPr>
        </p:nvSpPr>
        <p:spPr/>
        <p:txBody>
          <a:bodyPr/>
          <a:lstStyle/>
          <a:p>
            <a:fld id="{A898C551-7708-9B49-90E3-D153F408E57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4</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7663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3CD2263-2E7E-A54F-867A-22E6E765AC96}" type="slidenum">
              <a:rPr lang="en-US">
                <a:solidFill>
                  <a:schemeClr val="bg1"/>
                </a:solidFill>
              </a:rPr>
              <a:pPr/>
              <a:t>6</a:t>
            </a:fld>
            <a:endParaRPr lang="en-US">
              <a:solidFill>
                <a:schemeClr val="bg1"/>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920" y="4343713"/>
            <a:ext cx="5689023" cy="974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Title 5 can be changed by the Board of Governors; e.g. math/English requirements – began </a:t>
            </a:r>
          </a:p>
          <a:p>
            <a:r>
              <a:rPr lang="en-US">
                <a:latin typeface="Times New Roman" charset="0"/>
                <a:ea typeface="ＭＳ Ｐゴシック" charset="0"/>
                <a:cs typeface="ＭＳ Ｐゴシック" charset="0"/>
              </a:rPr>
              <a:t>with the Academic Senate, then through Consultation Council, then to the Board of </a:t>
            </a:r>
          </a:p>
          <a:p>
            <a:r>
              <a:rPr lang="en-US">
                <a:latin typeface="Times New Roman" charset="0"/>
                <a:ea typeface="ＭＳ Ｐゴシック" charset="0"/>
                <a:cs typeface="ＭＳ Ｐゴシック" charset="0"/>
              </a:rPr>
              <a:t>Governors</a:t>
            </a:r>
          </a:p>
        </p:txBody>
      </p:sp>
    </p:spTree>
    <p:extLst>
      <p:ext uri="{BB962C8B-B14F-4D97-AF65-F5344CB8AC3E}">
        <p14:creationId xmlns:p14="http://schemas.microsoft.com/office/powerpoint/2010/main" val="271146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Slide Image Placeholder 1"/>
          <p:cNvSpPr>
            <a:spLocks noGrp="1" noRot="1" noChangeAspect="1"/>
          </p:cNvSpPr>
          <p:nvPr>
            <p:ph type="sldImg"/>
          </p:nvPr>
        </p:nvSpPr>
        <p:spPr/>
      </p:sp>
      <p:sp>
        <p:nvSpPr>
          <p:cNvPr id="1048608" name="Notes Placeholder 2"/>
          <p:cNvSpPr>
            <a:spLocks noGrp="1"/>
          </p:cNvSpPr>
          <p:nvPr>
            <p:ph type="body" idx="1"/>
          </p:nvPr>
        </p:nvSpPr>
        <p:spPr/>
        <p:txBody>
          <a:bodyPr/>
          <a:lstStyle/>
          <a:p>
            <a:endParaRPr lang="en-US" dirty="0"/>
          </a:p>
        </p:txBody>
      </p:sp>
      <p:sp>
        <p:nvSpPr>
          <p:cNvPr id="1048609" name="Slide Number Placeholder 3"/>
          <p:cNvSpPr>
            <a:spLocks noGrp="1"/>
          </p:cNvSpPr>
          <p:nvPr>
            <p:ph type="sldNum" sz="quarter" idx="5"/>
          </p:nvPr>
        </p:nvSpPr>
        <p:spPr/>
        <p:txBody>
          <a:bodyPr/>
          <a:lstStyle/>
          <a:p>
            <a:fld id="{A898C551-7708-9B49-90E3-D153F408E57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697EAA49-E3E9-544B-820A-C7485BAE835A}" type="slidenum">
              <a:rPr lang="en-US">
                <a:solidFill>
                  <a:schemeClr val="bg1"/>
                </a:solidFill>
              </a:rPr>
              <a:pPr/>
              <a:t>8</a:t>
            </a:fld>
            <a:endParaRPr lang="en-US">
              <a:solidFill>
                <a:schemeClr val="bg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920" y="4343713"/>
            <a:ext cx="5777865" cy="2705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9047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9</a:t>
            </a:fld>
            <a:endParaRPr lang="en-US">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7090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6B15591-4B94-3247-AC20-4F612D0BC543}" type="slidenum">
              <a:rPr lang="en-US">
                <a:solidFill>
                  <a:schemeClr val="bg1"/>
                </a:solidFill>
              </a:rPr>
              <a:pPr/>
              <a:t>10</a:t>
            </a:fld>
            <a:endParaRPr lang="en-US">
              <a:solidFill>
                <a:schemeClr val="bg1"/>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920" y="4343713"/>
            <a:ext cx="5947756" cy="505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Defined in Title 5 but not Education Code; note that the 2005 appellate court decision </a:t>
            </a:r>
          </a:p>
          <a:p>
            <a:r>
              <a:rPr lang="en-US">
                <a:latin typeface="Times New Roman" charset="0"/>
                <a:ea typeface="ＭＳ Ｐゴシック" charset="0"/>
                <a:cs typeface="ＭＳ Ｐゴシック" charset="0"/>
              </a:rPr>
              <a:t>recognized local senates as having legal standing</a:t>
            </a:r>
          </a:p>
        </p:txBody>
      </p:sp>
    </p:spTree>
    <p:extLst>
      <p:ext uri="{BB962C8B-B14F-4D97-AF65-F5344CB8AC3E}">
        <p14:creationId xmlns:p14="http://schemas.microsoft.com/office/powerpoint/2010/main" val="111780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42255BA7-7896-4C43-994C-3C7791959424}" type="slidenum">
              <a:rPr lang="en-US">
                <a:solidFill>
                  <a:schemeClr val="bg1"/>
                </a:solidFill>
              </a:rPr>
              <a:pPr/>
              <a:t>13</a:t>
            </a:fld>
            <a:endParaRPr lang="en-US">
              <a:solidFill>
                <a:schemeClr val="bg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921" y="4343713"/>
            <a:ext cx="6049067" cy="505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Examples may include: Faculty office reorganization; reorganization; classroom usage; marketing plan; efforts </a:t>
            </a:r>
          </a:p>
          <a:p>
            <a:r>
              <a:rPr lang="en-US" dirty="0">
                <a:latin typeface="Times New Roman" charset="0"/>
                <a:ea typeface="ＭＳ Ｐゴシック" charset="0"/>
                <a:cs typeface="ＭＳ Ｐゴシック" charset="0"/>
              </a:rPr>
              <a:t>of the college foundation</a:t>
            </a:r>
          </a:p>
        </p:txBody>
      </p:sp>
    </p:spTree>
    <p:extLst>
      <p:ext uri="{BB962C8B-B14F-4D97-AF65-F5344CB8AC3E}">
        <p14:creationId xmlns:p14="http://schemas.microsoft.com/office/powerpoint/2010/main" val="318127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3"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1048584"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585" name="Date Placeholder 3"/>
          <p:cNvSpPr>
            <a:spLocks noGrp="1"/>
          </p:cNvSpPr>
          <p:nvPr>
            <p:ph type="dt" sz="half" idx="10"/>
          </p:nvPr>
        </p:nvSpPr>
        <p:spPr/>
        <p:txBody>
          <a:bodyPr/>
          <a:lstStyle/>
          <a:p>
            <a:fld id="{C8A432C8-69A7-458B-9684-2BFA64B31948}" type="datetime2">
              <a:rPr lang="en-US" smtClean="0"/>
              <a:t>Monday, November 04, 2019</a:t>
            </a:fld>
            <a:endParaRPr lang="en-US"/>
          </a:p>
        </p:txBody>
      </p:sp>
      <p:sp>
        <p:nvSpPr>
          <p:cNvPr id="1048586" name="Footer Placeholder 4"/>
          <p:cNvSpPr>
            <a:spLocks noGrp="1"/>
          </p:cNvSpPr>
          <p:nvPr>
            <p:ph type="ftr" sz="quarter" idx="11"/>
          </p:nvPr>
        </p:nvSpPr>
        <p:spPr/>
        <p:txBody>
          <a:bodyPr/>
          <a:lstStyle/>
          <a:p>
            <a:pPr algn="r"/>
            <a:endParaRPr lang="en-US" dirty="0"/>
          </a:p>
        </p:txBody>
      </p:sp>
      <p:sp>
        <p:nvSpPr>
          <p:cNvPr id="1048587" name="Slide Number Placeholder 5"/>
          <p:cNvSpPr>
            <a:spLocks noGrp="1"/>
          </p:cNvSpPr>
          <p:nvPr>
            <p:ph type="sldNum" sz="quarter" idx="12"/>
          </p:nvPr>
        </p:nvSpPr>
        <p:spPr/>
        <p:txBody>
          <a:bodyPr/>
          <a:lstStyle/>
          <a:p>
            <a:fld id="{0CFEC368-1D7A-4F81-ABF6-AE0E36BAF64C}" type="slidenum">
              <a:rPr lang="en-US" smtClean="0"/>
              <a:t>‹#›</a:t>
            </a:fld>
            <a:endParaRPr lang="en-US"/>
          </a:p>
        </p:txBody>
      </p:sp>
      <p:cxnSp>
        <p:nvCxnSpPr>
          <p:cNvPr id="3145728" name="Straight Connector 7"/>
          <p:cNvCxnSpPr>
            <a:cxnSpLocks/>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25" name="Title 1"/>
          <p:cNvSpPr>
            <a:spLocks noGrp="1"/>
          </p:cNvSpPr>
          <p:nvPr>
            <p:ph type="title"/>
          </p:nvPr>
        </p:nvSpPr>
        <p:spPr/>
        <p:txBody>
          <a:bodyPr/>
          <a:lstStyle/>
          <a:p>
            <a:r>
              <a:rPr lang="en-US"/>
              <a:t>Click to edit Master title style</a:t>
            </a:r>
          </a:p>
        </p:txBody>
      </p:sp>
      <p:sp>
        <p:nvSpPr>
          <p:cNvPr id="104872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7" name="Date Placeholder 3"/>
          <p:cNvSpPr>
            <a:spLocks noGrp="1"/>
          </p:cNvSpPr>
          <p:nvPr>
            <p:ph type="dt" sz="half" idx="10"/>
          </p:nvPr>
        </p:nvSpPr>
        <p:spPr/>
        <p:txBody>
          <a:bodyPr/>
          <a:lstStyle/>
          <a:p>
            <a:fld id="{8CC057FC-95B6-4D89-AFDA-ABA33EE921E5}" type="datetime2">
              <a:rPr lang="en-US" smtClean="0"/>
              <a:t>Monday, November 04, 2019</a:t>
            </a:fld>
            <a:endParaRPr lang="en-US"/>
          </a:p>
        </p:txBody>
      </p:sp>
      <p:sp>
        <p:nvSpPr>
          <p:cNvPr id="1048728" name="Footer Placeholder 4"/>
          <p:cNvSpPr>
            <a:spLocks noGrp="1"/>
          </p:cNvSpPr>
          <p:nvPr>
            <p:ph type="ftr" sz="quarter" idx="11"/>
          </p:nvPr>
        </p:nvSpPr>
        <p:spPr/>
        <p:txBody>
          <a:bodyPr/>
          <a:lstStyle/>
          <a:p>
            <a:pPr algn="r"/>
            <a:endParaRPr lang="en-US" dirty="0"/>
          </a:p>
        </p:txBody>
      </p:sp>
      <p:sp>
        <p:nvSpPr>
          <p:cNvPr id="1048729" name="Slide Number Placeholder 5"/>
          <p:cNvSpPr>
            <a:spLocks noGrp="1"/>
          </p:cNvSpPr>
          <p:nvPr>
            <p:ph type="sldNum" sz="quarter" idx="12"/>
          </p:nvPr>
        </p:nvSpPr>
        <p:spPr/>
        <p:txBody>
          <a:bodyPr/>
          <a:lstStyle/>
          <a:p>
            <a:fld id="{0CFEC368-1D7A-4F81-ABF6-AE0E36BAF6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14"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1048715"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6" name="Date Placeholder 3"/>
          <p:cNvSpPr>
            <a:spLocks noGrp="1"/>
          </p:cNvSpPr>
          <p:nvPr>
            <p:ph type="dt" sz="half" idx="10"/>
          </p:nvPr>
        </p:nvSpPr>
        <p:spPr/>
        <p:txBody>
          <a:bodyPr/>
          <a:lstStyle/>
          <a:p>
            <a:fld id="{EC4549AC-EB31-477F-92A9-B1988E232878}" type="datetime2">
              <a:rPr lang="en-US" smtClean="0"/>
              <a:t>Monday, November 04, 2019</a:t>
            </a:fld>
            <a:endParaRPr lang="en-US"/>
          </a:p>
        </p:txBody>
      </p:sp>
      <p:sp>
        <p:nvSpPr>
          <p:cNvPr id="1048717" name="Footer Placeholder 4"/>
          <p:cNvSpPr>
            <a:spLocks noGrp="1"/>
          </p:cNvSpPr>
          <p:nvPr>
            <p:ph type="ftr" sz="quarter" idx="11"/>
          </p:nvPr>
        </p:nvSpPr>
        <p:spPr/>
        <p:txBody>
          <a:bodyPr/>
          <a:lstStyle/>
          <a:p>
            <a:pPr algn="r"/>
            <a:endParaRPr lang="en-US" dirty="0"/>
          </a:p>
        </p:txBody>
      </p:sp>
      <p:sp>
        <p:nvSpPr>
          <p:cNvPr id="1048718" name="Slide Number Placeholder 5"/>
          <p:cNvSpPr>
            <a:spLocks noGrp="1"/>
          </p:cNvSpPr>
          <p:nvPr>
            <p:ph type="sldNum" sz="quarter" idx="12"/>
          </p:nvPr>
        </p:nvSpPr>
        <p:spPr/>
        <p:txBody>
          <a:bodyPr/>
          <a:lstStyle/>
          <a:p>
            <a:fld id="{0CFEC368-1D7A-4F81-ABF6-AE0E36BAF6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3"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1048594" name="Content Placeholder 2"/>
          <p:cNvSpPr>
            <a:spLocks noGrp="1"/>
          </p:cNvSpPr>
          <p:nvPr>
            <p:ph idx="1"/>
          </p:nvPr>
        </p:nvSpPr>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95" name="Date Placeholder 3"/>
          <p:cNvSpPr>
            <a:spLocks noGrp="1"/>
          </p:cNvSpPr>
          <p:nvPr>
            <p:ph type="dt" sz="half" idx="10"/>
          </p:nvPr>
        </p:nvSpPr>
        <p:spPr/>
        <p:txBody>
          <a:bodyPr/>
          <a:lstStyle/>
          <a:p>
            <a:endParaRPr lang="en-US" dirty="0"/>
          </a:p>
        </p:txBody>
      </p:sp>
      <p:sp>
        <p:nvSpPr>
          <p:cNvPr id="1048596" name="Footer Placeholder 4"/>
          <p:cNvSpPr>
            <a:spLocks noGrp="1"/>
          </p:cNvSpPr>
          <p:nvPr>
            <p:ph type="ftr" sz="quarter" idx="11"/>
          </p:nvPr>
        </p:nvSpPr>
        <p:spPr/>
        <p:txBody>
          <a:bodyPr/>
          <a:lstStyle/>
          <a:p>
            <a:pPr algn="r"/>
            <a:endParaRPr lang="en-US" dirty="0"/>
          </a:p>
        </p:txBody>
      </p:sp>
      <p:sp>
        <p:nvSpPr>
          <p:cNvPr id="1048597" name="Slide Number Placeholder 5"/>
          <p:cNvSpPr>
            <a:spLocks noGrp="1"/>
          </p:cNvSpPr>
          <p:nvPr>
            <p:ph type="sldNum" sz="quarter" idx="12"/>
          </p:nvPr>
        </p:nvSpPr>
        <p:spPr/>
        <p:txBody>
          <a:bodyPr/>
          <a:lstStyle/>
          <a:p>
            <a:fld id="{0CFEC368-1D7A-4F81-ABF6-AE0E36BAF6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1048730"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1048731"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32" name="Date Placeholder 3"/>
          <p:cNvSpPr>
            <a:spLocks noGrp="1"/>
          </p:cNvSpPr>
          <p:nvPr>
            <p:ph type="dt" sz="half" idx="10"/>
          </p:nvPr>
        </p:nvSpPr>
        <p:spPr/>
        <p:txBody>
          <a:bodyPr/>
          <a:lstStyle/>
          <a:p>
            <a:fld id="{9933D019-A32C-4EAD-B8E6-DBDA699692FD}" type="datetime2">
              <a:rPr lang="en-US" smtClean="0"/>
              <a:t>Monday, November 04, 2019</a:t>
            </a:fld>
            <a:endParaRPr lang="en-US"/>
          </a:p>
        </p:txBody>
      </p:sp>
      <p:sp>
        <p:nvSpPr>
          <p:cNvPr id="1048733" name="Footer Placeholder 4"/>
          <p:cNvSpPr>
            <a:spLocks noGrp="1"/>
          </p:cNvSpPr>
          <p:nvPr>
            <p:ph type="ftr" sz="quarter" idx="11"/>
          </p:nvPr>
        </p:nvSpPr>
        <p:spPr/>
        <p:txBody>
          <a:bodyPr/>
          <a:lstStyle/>
          <a:p>
            <a:pPr algn="r"/>
            <a:endParaRPr lang="en-US" dirty="0"/>
          </a:p>
        </p:txBody>
      </p:sp>
      <p:sp>
        <p:nvSpPr>
          <p:cNvPr id="1048734" name="Slide Number Placeholder 5"/>
          <p:cNvSpPr>
            <a:spLocks noGrp="1"/>
          </p:cNvSpPr>
          <p:nvPr>
            <p:ph type="sldNum" sz="quarter" idx="12"/>
          </p:nvPr>
        </p:nvSpPr>
        <p:spPr/>
        <p:txBody>
          <a:bodyPr/>
          <a:lstStyle/>
          <a:p>
            <a:fld id="{0CFEC368-1D7A-4F81-ABF6-AE0E36BAF64C}" type="slidenum">
              <a:rPr lang="en-US" smtClean="0"/>
              <a:t>‹#›</a:t>
            </a:fld>
            <a:endParaRPr lang="en-US"/>
          </a:p>
        </p:txBody>
      </p:sp>
      <p:cxnSp>
        <p:nvCxnSpPr>
          <p:cNvPr id="3145729" name="Straight Connector 6"/>
          <p:cNvCxnSpPr>
            <a:cxnSpLocks/>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8" name="Title 1"/>
          <p:cNvSpPr>
            <a:spLocks noGrp="1"/>
          </p:cNvSpPr>
          <p:nvPr>
            <p:ph type="title"/>
          </p:nvPr>
        </p:nvSpPr>
        <p:spPr/>
        <p:txBody>
          <a:bodyPr/>
          <a:lstStyle/>
          <a:p>
            <a:r>
              <a:rPr lang="en-US"/>
              <a:t>Click to edit Master title style</a:t>
            </a:r>
          </a:p>
        </p:txBody>
      </p:sp>
      <p:sp>
        <p:nvSpPr>
          <p:cNvPr id="1048649"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0"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1" name="Date Placeholder 4"/>
          <p:cNvSpPr>
            <a:spLocks noGrp="1"/>
          </p:cNvSpPr>
          <p:nvPr>
            <p:ph type="dt" sz="half" idx="10"/>
          </p:nvPr>
        </p:nvSpPr>
        <p:spPr/>
        <p:txBody>
          <a:bodyPr/>
          <a:lstStyle/>
          <a:p>
            <a:fld id="{CCEBA98F-560C-4997-81C4-81D4D9187EAB}" type="datetime2">
              <a:rPr lang="en-US" smtClean="0"/>
              <a:t>Monday, November 04, 2019</a:t>
            </a:fld>
            <a:endParaRPr lang="en-US"/>
          </a:p>
        </p:txBody>
      </p:sp>
      <p:sp>
        <p:nvSpPr>
          <p:cNvPr id="1048652" name="Footer Placeholder 5"/>
          <p:cNvSpPr>
            <a:spLocks noGrp="1"/>
          </p:cNvSpPr>
          <p:nvPr>
            <p:ph type="ftr" sz="quarter" idx="11"/>
          </p:nvPr>
        </p:nvSpPr>
        <p:spPr/>
        <p:txBody>
          <a:bodyPr/>
          <a:lstStyle/>
          <a:p>
            <a:pPr algn="r"/>
            <a:endParaRPr lang="en-US" dirty="0"/>
          </a:p>
        </p:txBody>
      </p:sp>
      <p:sp>
        <p:nvSpPr>
          <p:cNvPr id="1048653" name="Slide Number Placeholder 6"/>
          <p:cNvSpPr>
            <a:spLocks noGrp="1"/>
          </p:cNvSpPr>
          <p:nvPr>
            <p:ph type="sldNum" sz="quarter" idx="12"/>
          </p:nvPr>
        </p:nvSpPr>
        <p:spPr/>
        <p:txBody>
          <a:bodyPr/>
          <a:lstStyle/>
          <a:p>
            <a:fld id="{0CFEC368-1D7A-4F81-ABF6-AE0E36BAF6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35" name="Title 1"/>
          <p:cNvSpPr>
            <a:spLocks noGrp="1"/>
          </p:cNvSpPr>
          <p:nvPr>
            <p:ph type="title"/>
          </p:nvPr>
        </p:nvSpPr>
        <p:spPr/>
        <p:txBody>
          <a:bodyPr/>
          <a:lstStyle/>
          <a:p>
            <a:r>
              <a:rPr lang="en-US"/>
              <a:t>Click to edit Master title style</a:t>
            </a:r>
            <a:endParaRPr lang="en-US" dirty="0"/>
          </a:p>
        </p:txBody>
      </p:sp>
      <p:sp>
        <p:nvSpPr>
          <p:cNvPr id="1048736"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a:srgbClr val="000000"/>
          </a:fontRef>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37"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38"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a:srgbClr val="000000"/>
          </a:fontRef>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39"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0" name="Date Placeholder 6"/>
          <p:cNvSpPr>
            <a:spLocks noGrp="1"/>
          </p:cNvSpPr>
          <p:nvPr>
            <p:ph type="dt" sz="half" idx="10"/>
          </p:nvPr>
        </p:nvSpPr>
        <p:spPr/>
        <p:txBody>
          <a:bodyPr/>
          <a:lstStyle/>
          <a:p>
            <a:fld id="{150972B2-CA5C-437D-87D0-8081271A9E4B}" type="datetime2">
              <a:rPr lang="en-US" smtClean="0"/>
              <a:t>Monday, November 04, 2019</a:t>
            </a:fld>
            <a:endParaRPr lang="en-US"/>
          </a:p>
        </p:txBody>
      </p:sp>
      <p:sp>
        <p:nvSpPr>
          <p:cNvPr id="1048741" name="Footer Placeholder 7"/>
          <p:cNvSpPr>
            <a:spLocks noGrp="1"/>
          </p:cNvSpPr>
          <p:nvPr>
            <p:ph type="ftr" sz="quarter" idx="11"/>
          </p:nvPr>
        </p:nvSpPr>
        <p:spPr/>
        <p:txBody>
          <a:bodyPr/>
          <a:lstStyle/>
          <a:p>
            <a:pPr algn="r"/>
            <a:endParaRPr lang="en-US" dirty="0"/>
          </a:p>
        </p:txBody>
      </p:sp>
      <p:sp>
        <p:nvSpPr>
          <p:cNvPr id="1048742" name="Slide Number Placeholder 8"/>
          <p:cNvSpPr>
            <a:spLocks noGrp="1"/>
          </p:cNvSpPr>
          <p:nvPr>
            <p:ph type="sldNum" sz="quarter" idx="12"/>
          </p:nvPr>
        </p:nvSpPr>
        <p:spPr/>
        <p:txBody>
          <a:bodyPr/>
          <a:lstStyle/>
          <a:p>
            <a:fld id="{0CFEC368-1D7A-4F81-ABF6-AE0E36BAF64C}" type="slidenum">
              <a:rPr lang="en-US" smtClean="0"/>
              <a:t>‹#›</a:t>
            </a:fld>
            <a:endParaRPr lang="en-US"/>
          </a:p>
        </p:txBody>
      </p:sp>
      <p:cxnSp>
        <p:nvCxnSpPr>
          <p:cNvPr id="3145730" name="Straight Connector 10"/>
          <p:cNvCxnSpPr>
            <a:cxnSpLocks/>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r>
              <a:rPr lang="en-US"/>
              <a:t>Click to edit Master title style</a:t>
            </a:r>
          </a:p>
        </p:txBody>
      </p:sp>
      <p:sp>
        <p:nvSpPr>
          <p:cNvPr id="1048711" name="Date Placeholder 2"/>
          <p:cNvSpPr>
            <a:spLocks noGrp="1"/>
          </p:cNvSpPr>
          <p:nvPr>
            <p:ph type="dt" sz="half" idx="10"/>
          </p:nvPr>
        </p:nvSpPr>
        <p:spPr/>
        <p:txBody>
          <a:bodyPr/>
          <a:lstStyle/>
          <a:p>
            <a:fld id="{79CD4847-11EF-4466-A8AD-85CDB7B49118}" type="datetime2">
              <a:rPr lang="en-US" smtClean="0"/>
              <a:t>Monday, November 04, 2019</a:t>
            </a:fld>
            <a:endParaRPr lang="en-US"/>
          </a:p>
        </p:txBody>
      </p:sp>
      <p:sp>
        <p:nvSpPr>
          <p:cNvPr id="1048712" name="Footer Placeholder 3"/>
          <p:cNvSpPr>
            <a:spLocks noGrp="1"/>
          </p:cNvSpPr>
          <p:nvPr>
            <p:ph type="ftr" sz="quarter" idx="11"/>
          </p:nvPr>
        </p:nvSpPr>
        <p:spPr/>
        <p:txBody>
          <a:bodyPr/>
          <a:lstStyle/>
          <a:p>
            <a:pPr algn="r"/>
            <a:endParaRPr lang="en-US" dirty="0"/>
          </a:p>
        </p:txBody>
      </p:sp>
      <p:sp>
        <p:nvSpPr>
          <p:cNvPr id="1048713" name="Slide Number Placeholder 4"/>
          <p:cNvSpPr>
            <a:spLocks noGrp="1"/>
          </p:cNvSpPr>
          <p:nvPr>
            <p:ph type="sldNum" sz="quarter" idx="12"/>
          </p:nvPr>
        </p:nvSpPr>
        <p:spPr/>
        <p:txBody>
          <a:bodyPr/>
          <a:lstStyle/>
          <a:p>
            <a:fld id="{0CFEC368-1D7A-4F81-ABF6-AE0E36BAF6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3" name="Date Placeholder 1"/>
          <p:cNvSpPr>
            <a:spLocks noGrp="1"/>
          </p:cNvSpPr>
          <p:nvPr>
            <p:ph type="dt" sz="half" idx="10"/>
          </p:nvPr>
        </p:nvSpPr>
        <p:spPr/>
        <p:txBody>
          <a:bodyPr/>
          <a:lstStyle/>
          <a:p>
            <a:fld id="{F168457A-3AB9-4880-8A0C-9F8524491207}" type="datetime2">
              <a:rPr lang="en-US" smtClean="0"/>
              <a:t>Monday, November 04, 2019</a:t>
            </a:fld>
            <a:endParaRPr lang="en-US"/>
          </a:p>
        </p:txBody>
      </p:sp>
      <p:sp>
        <p:nvSpPr>
          <p:cNvPr id="1048604" name="Footer Placeholder 2"/>
          <p:cNvSpPr>
            <a:spLocks noGrp="1"/>
          </p:cNvSpPr>
          <p:nvPr>
            <p:ph type="ftr" sz="quarter" idx="11"/>
          </p:nvPr>
        </p:nvSpPr>
        <p:spPr/>
        <p:txBody>
          <a:bodyPr/>
          <a:lstStyle/>
          <a:p>
            <a:pPr algn="r"/>
            <a:endParaRPr lang="en-US" dirty="0"/>
          </a:p>
        </p:txBody>
      </p:sp>
      <p:sp>
        <p:nvSpPr>
          <p:cNvPr id="1048605" name="Slide Number Placeholder 3"/>
          <p:cNvSpPr>
            <a:spLocks noGrp="1"/>
          </p:cNvSpPr>
          <p:nvPr>
            <p:ph type="sldNum" sz="quarter" idx="12"/>
          </p:nvPr>
        </p:nvSpPr>
        <p:spPr/>
        <p:txBody>
          <a:bodyPr/>
          <a:lstStyle/>
          <a:p>
            <a:fld id="{0CFEC368-1D7A-4F81-ABF6-AE0E36BAF6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43"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1048744"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5"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46" name="Date Placeholder 4"/>
          <p:cNvSpPr>
            <a:spLocks noGrp="1"/>
          </p:cNvSpPr>
          <p:nvPr>
            <p:ph type="dt" sz="half" idx="10"/>
          </p:nvPr>
        </p:nvSpPr>
        <p:spPr/>
        <p:txBody>
          <a:bodyPr/>
          <a:lstStyle/>
          <a:p>
            <a:fld id="{3FE976D3-5B7F-4300-ABED-C91F1B2AE209}" type="datetime2">
              <a:rPr lang="en-US" smtClean="0"/>
              <a:t>Monday, November 04, 2019</a:t>
            </a:fld>
            <a:endParaRPr lang="en-US"/>
          </a:p>
        </p:txBody>
      </p:sp>
      <p:sp>
        <p:nvSpPr>
          <p:cNvPr id="1048747" name="Footer Placeholder 5"/>
          <p:cNvSpPr>
            <a:spLocks noGrp="1"/>
          </p:cNvSpPr>
          <p:nvPr>
            <p:ph type="ftr" sz="quarter" idx="11"/>
          </p:nvPr>
        </p:nvSpPr>
        <p:spPr/>
        <p:txBody>
          <a:bodyPr/>
          <a:lstStyle/>
          <a:p>
            <a:pPr algn="r"/>
            <a:endParaRPr lang="en-US" dirty="0"/>
          </a:p>
        </p:txBody>
      </p:sp>
      <p:sp>
        <p:nvSpPr>
          <p:cNvPr id="1048748" name="Slide Number Placeholder 6"/>
          <p:cNvSpPr>
            <a:spLocks noGrp="1"/>
          </p:cNvSpPr>
          <p:nvPr>
            <p:ph type="sldNum" sz="quarter" idx="12"/>
          </p:nvPr>
        </p:nvSpPr>
        <p:spPr/>
        <p:txBody>
          <a:bodyPr/>
          <a:lstStyle/>
          <a:p>
            <a:fld id="{0CFEC368-1D7A-4F81-ABF6-AE0E36BAF64C}" type="slidenum">
              <a:rPr lang="en-US" smtClean="0"/>
              <a:t>‹#›</a:t>
            </a:fld>
            <a:endParaRPr lang="en-US"/>
          </a:p>
        </p:txBody>
      </p:sp>
      <p:cxnSp>
        <p:nvCxnSpPr>
          <p:cNvPr id="3145731" name="Straight Connector 8"/>
          <p:cNvCxnSpPr>
            <a:cxnSpLocks/>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19"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1048720"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721"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22" name="Date Placeholder 4"/>
          <p:cNvSpPr>
            <a:spLocks noGrp="1"/>
          </p:cNvSpPr>
          <p:nvPr>
            <p:ph type="dt" sz="half" idx="10"/>
          </p:nvPr>
        </p:nvSpPr>
        <p:spPr/>
        <p:txBody>
          <a:bodyPr/>
          <a:lstStyle/>
          <a:p>
            <a:fld id="{EBDC1E59-17DD-41CE-97CA-624A472382D4}" type="datetime2">
              <a:rPr lang="en-US" smtClean="0"/>
              <a:t>Monday, November 04, 2019</a:t>
            </a:fld>
            <a:endParaRPr lang="en-US"/>
          </a:p>
        </p:txBody>
      </p:sp>
      <p:sp>
        <p:nvSpPr>
          <p:cNvPr id="1048723" name="Footer Placeholder 5"/>
          <p:cNvSpPr>
            <a:spLocks noGrp="1"/>
          </p:cNvSpPr>
          <p:nvPr>
            <p:ph type="ftr" sz="quarter" idx="11"/>
          </p:nvPr>
        </p:nvSpPr>
        <p:spPr/>
        <p:txBody>
          <a:bodyPr/>
          <a:lstStyle/>
          <a:p>
            <a:pPr algn="r"/>
            <a:endParaRPr lang="en-US" dirty="0"/>
          </a:p>
        </p:txBody>
      </p:sp>
      <p:sp>
        <p:nvSpPr>
          <p:cNvPr id="1048724" name="Slide Number Placeholder 6"/>
          <p:cNvSpPr>
            <a:spLocks noGrp="1"/>
          </p:cNvSpPr>
          <p:nvPr>
            <p:ph type="sldNum" sz="quarter" idx="12"/>
          </p:nvPr>
        </p:nvSpPr>
        <p:spPr/>
        <p:txBody>
          <a:bodyPr/>
          <a:lstStyle/>
          <a:p>
            <a:fld id="{0CFEC368-1D7A-4F81-ABF6-AE0E36BAF6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77"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578"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79"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0"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November 04, 2019</a:t>
            </a:fld>
            <a:endParaRPr lang="en-US" dirty="0"/>
          </a:p>
        </p:txBody>
      </p:sp>
      <p:sp>
        <p:nvSpPr>
          <p:cNvPr id="1048581"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1048582"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orkplacestrategiesformentalhealth.com/mmhm/pdf/articles/Monitoring_Your_Communication_Style.pdf" TargetMode="External"/><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notesSlide" Target="../notesSlides/notesSlide15.xml"/><Relationship Id="rId7"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oal.ca.gov/" TargetMode="External"/><Relationship Id="rId7" Type="http://schemas.openxmlformats.org/officeDocument/2006/relationships/hyperlink" Target="http://www.asccc.org/sites/default/files/Participating%20Effectively%20in%20District.pdf" TargetMode="External"/><Relationship Id="rId2" Type="http://schemas.openxmlformats.org/officeDocument/2006/relationships/hyperlink" Target="http://asccc.org/" TargetMode="External"/><Relationship Id="rId1" Type="http://schemas.openxmlformats.org/officeDocument/2006/relationships/slideLayout" Target="../slideLayouts/slideLayout2.xml"/><Relationship Id="rId6" Type="http://schemas.openxmlformats.org/officeDocument/2006/relationships/hyperlink" Target="http://www.asccc.org/sites/default/files/Scenarios.pdf" TargetMode="External"/><Relationship Id="rId5" Type="http://schemas.openxmlformats.org/officeDocument/2006/relationships/hyperlink" Target="http://www.asccc.org/sites/default/files/local_senates_handbook2015-web.pdf" TargetMode="External"/><Relationship Id="rId10" Type="http://schemas.openxmlformats.org/officeDocument/2006/relationships/hyperlink" Target="https://online.alvernia.edu/articles/4-types-communication-styles/" TargetMode="External"/><Relationship Id="rId4" Type="http://schemas.openxmlformats.org/officeDocument/2006/relationships/hyperlink" Target="http://www.cccco.edu/" TargetMode="External"/><Relationship Id="rId9" Type="http://schemas.openxmlformats.org/officeDocument/2006/relationships/image" Target="../media/image37.svg"/></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bruzzeaa@piercecollege.ed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hyperlink" Target="mailto:shenderson@losmedano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ctrTitle"/>
          </p:nvPr>
        </p:nvSpPr>
        <p:spPr>
          <a:xfrm>
            <a:off x="304278" y="1944603"/>
            <a:ext cx="8611644" cy="1695327"/>
          </a:xfrm>
        </p:spPr>
        <p:txBody>
          <a:bodyPr/>
          <a:lstStyle/>
          <a:p>
            <a:pPr algn="ctr"/>
            <a:r>
              <a:rPr lang="en-US" sz="2800" b="1" dirty="0">
                <a:latin typeface="Bodoni MT Black" panose="02070A03080606020203" pitchFamily="18" charset="0"/>
              </a:rPr>
              <a:t>Part-Time Faculty Engagement Strategies </a:t>
            </a:r>
            <a:br>
              <a:rPr lang="en-US" sz="2800" b="1" dirty="0">
                <a:latin typeface="Bodoni MT Black" panose="02070A03080606020203" pitchFamily="18" charset="0"/>
              </a:rPr>
            </a:br>
            <a:r>
              <a:rPr lang="en-US" sz="2800" b="1" dirty="0">
                <a:latin typeface="Bodoni MT Black" panose="02070A03080606020203" pitchFamily="18" charset="0"/>
              </a:rPr>
              <a:t>in Governance Processes</a:t>
            </a:r>
            <a:r>
              <a:rPr lang="en-US" sz="2400" b="1" dirty="0">
                <a:latin typeface="Bodoni MT Black" panose="02070A03080606020203" pitchFamily="18" charset="0"/>
              </a:rPr>
              <a:t/>
            </a:r>
            <a:br>
              <a:rPr lang="en-US" sz="2400" b="1" dirty="0">
                <a:latin typeface="Bodoni MT Black" panose="02070A03080606020203" pitchFamily="18" charset="0"/>
              </a:rPr>
            </a:br>
            <a:endParaRPr lang="en-US" sz="2400" b="1" cap="none" dirty="0">
              <a:effectLst>
                <a:outerShdw blurRad="38100" dist="38100" dir="2700000" algn="tl">
                  <a:srgbClr val="000000">
                    <a:alpha val="43137"/>
                  </a:srgbClr>
                </a:outerShdw>
              </a:effectLst>
              <a:latin typeface="Bodoni MT Black" panose="02070A03080606020203" pitchFamily="18" charset="0"/>
              <a:ea typeface="Tahoma" panose="020B0604030504040204" pitchFamily="34" charset="0"/>
              <a:cs typeface="Tahoma" panose="020B0604030504040204" pitchFamily="34" charset="0"/>
            </a:endParaRPr>
          </a:p>
        </p:txBody>
      </p:sp>
      <p:sp>
        <p:nvSpPr>
          <p:cNvPr id="1048589" name="Subtitle 2"/>
          <p:cNvSpPr>
            <a:spLocks noGrp="1"/>
          </p:cNvSpPr>
          <p:nvPr>
            <p:ph type="subTitle" idx="1"/>
          </p:nvPr>
        </p:nvSpPr>
        <p:spPr>
          <a:xfrm>
            <a:off x="685800" y="3505199"/>
            <a:ext cx="7848600" cy="3005667"/>
          </a:xfrm>
        </p:spPr>
        <p:txBody>
          <a:bodyPr>
            <a:normAutofit fontScale="95833"/>
          </a:bodyPr>
          <a:lstStyle/>
          <a:p>
            <a:pPr algn="ctr"/>
            <a:r>
              <a:rPr lang="en-US" dirty="0">
                <a:latin typeface="Tahoma" panose="020B0604030504040204" pitchFamily="34" charset="0"/>
                <a:ea typeface="Tahoma" panose="020B0604030504040204" pitchFamily="34" charset="0"/>
                <a:cs typeface="Tahoma" panose="020B0604030504040204" pitchFamily="34" charset="0"/>
              </a:rPr>
              <a:t>Anna Bruzzese, ASCCC South Representative</a:t>
            </a:r>
          </a:p>
          <a:p>
            <a:pPr algn="ctr"/>
            <a:r>
              <a:rPr lang="en-US" dirty="0">
                <a:latin typeface="Tahoma" panose="020B0604030504040204" pitchFamily="34" charset="0"/>
                <a:ea typeface="Tahoma" panose="020B0604030504040204" pitchFamily="34" charset="0"/>
                <a:cs typeface="Tahoma" panose="020B0604030504040204" pitchFamily="34" charset="0"/>
              </a:rPr>
              <a:t>Silvester Henderson, ASCCC At Large Representative</a:t>
            </a:r>
          </a:p>
          <a:p>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b="1" dirty="0">
                <a:solidFill>
                  <a:schemeClr val="accent1"/>
                </a:solidFill>
                <a:latin typeface="Times New Roman"/>
                <a:cs typeface="Times New Roman"/>
              </a:rPr>
              <a:t>ASCCC FALL PLENARY</a:t>
            </a:r>
          </a:p>
          <a:p>
            <a:pPr algn="ctr"/>
            <a:r>
              <a:rPr lang="en-US" b="1" dirty="0">
                <a:solidFill>
                  <a:schemeClr val="accent1"/>
                </a:solidFill>
                <a:latin typeface="Times New Roman"/>
                <a:cs typeface="Times New Roman"/>
              </a:rPr>
              <a:t>The Renaissance Newport Beach Hotel</a:t>
            </a:r>
            <a:br>
              <a:rPr lang="en-US" b="1" dirty="0">
                <a:solidFill>
                  <a:schemeClr val="accent1"/>
                </a:solidFill>
                <a:latin typeface="Times New Roman"/>
                <a:cs typeface="Times New Roman"/>
              </a:rPr>
            </a:br>
            <a:r>
              <a:rPr lang="en-US" b="1" dirty="0">
                <a:solidFill>
                  <a:schemeClr val="accent1"/>
                </a:solidFill>
                <a:latin typeface="Times New Roman"/>
                <a:cs typeface="Times New Roman"/>
              </a:rPr>
              <a:t>November 7-9, 2019</a:t>
            </a:r>
            <a:endParaRPr lang="en-US" dirty="0">
              <a:solidFill>
                <a:schemeClr val="accent1"/>
              </a:solidFill>
              <a:latin typeface="Times New Roman"/>
              <a:cs typeface="Times New Roman"/>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97152" name="Picture 5"/>
          <p:cNvPicPr>
            <a:picLocks noChangeAspect="1"/>
          </p:cNvPicPr>
          <p:nvPr/>
        </p:nvPicPr>
        <p:blipFill>
          <a:blip r:embed="rId3" cstate="email"/>
          <a:stretch>
            <a:fillRect/>
          </a:stretch>
        </p:blipFill>
        <p:spPr>
          <a:xfrm>
            <a:off x="1282148" y="529574"/>
            <a:ext cx="6152322" cy="1102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365125"/>
            <a:ext cx="7886700" cy="1325563"/>
          </a:xfrm>
        </p:spPr>
        <p:txBody>
          <a:bodyPr>
            <a:normAutofit fontScale="90000"/>
          </a:bodyPr>
          <a:lstStyle/>
          <a:p>
            <a:pPr eaLnBrk="1" hangingPunct="1"/>
            <a:r>
              <a:rPr lang="en-US" b="1">
                <a:latin typeface="Franklin Gothic Book" charset="0"/>
              </a:rPr>
              <a:t>TITLE 5 § 53200 - DEFINITIONS</a:t>
            </a:r>
          </a:p>
        </p:txBody>
      </p:sp>
      <p:graphicFrame>
        <p:nvGraphicFramePr>
          <p:cNvPr id="15365" name="Rectangle 3">
            <a:extLst>
              <a:ext uri="{FF2B5EF4-FFF2-40B4-BE49-F238E27FC236}">
                <a16:creationId xmlns:a16="http://schemas.microsoft.com/office/drawing/2014/main" xmlns="" id="{525A07E8-BA73-4D00-AFBE-E234BAF066E6}"/>
              </a:ext>
            </a:extLst>
          </p:cNvPr>
          <p:cNvGraphicFramePr>
            <a:graphicFrameLocks noGrp="1"/>
          </p:cNvGraphicFramePr>
          <p:nvPr>
            <p:ph idx="1"/>
          </p:nvPr>
        </p:nvGraphicFramePr>
        <p:xfrm>
          <a:off x="336883" y="1825625"/>
          <a:ext cx="8422105"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9082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75" y="978102"/>
            <a:ext cx="7941325" cy="1062644"/>
          </a:xfrm>
        </p:spPr>
        <p:txBody>
          <a:bodyPr anchor="b">
            <a:normAutofit fontScale="90000"/>
          </a:bodyPr>
          <a:lstStyle/>
          <a:p>
            <a:r>
              <a:rPr lang="en-US" b="1" dirty="0">
                <a:ea typeface="ＭＳ Ｐゴシック" charset="-128"/>
                <a:cs typeface="ＭＳ Ｐゴシック" charset="-128"/>
              </a:rPr>
              <a:t>The “10 + 1”    </a:t>
            </a:r>
            <a:r>
              <a:rPr lang="en-US" b="1" dirty="0"/>
              <a:t>Title 5 </a:t>
            </a:r>
            <a:r>
              <a:rPr lang="en-US" b="1" dirty="0">
                <a:ea typeface="ＭＳ Ｐゴシック" pitchFamily="1" charset="-128"/>
                <a:cs typeface="ＭＳ Ｐゴシック" pitchFamily="1" charset="-128"/>
              </a:rPr>
              <a:t>§</a:t>
            </a:r>
            <a:r>
              <a:rPr lang="en-US" b="1" dirty="0"/>
              <a:t>53200 (c)</a:t>
            </a:r>
          </a:p>
        </p:txBody>
      </p:sp>
      <p:pic>
        <p:nvPicPr>
          <p:cNvPr id="4" name="Picture 3">
            <a:extLst>
              <a:ext uri="{FF2B5EF4-FFF2-40B4-BE49-F238E27FC236}">
                <a16:creationId xmlns:a16="http://schemas.microsoft.com/office/drawing/2014/main" xmlns="" id="{FBD71550-FE6F-5F45-92AF-949C1421F25D}"/>
              </a:ext>
            </a:extLst>
          </p:cNvPr>
          <p:cNvPicPr>
            <a:picLocks noChangeAspect="1"/>
          </p:cNvPicPr>
          <p:nvPr/>
        </p:nvPicPr>
        <p:blipFill>
          <a:blip r:embed="rId2"/>
          <a:stretch>
            <a:fillRect/>
          </a:stretch>
        </p:blipFill>
        <p:spPr>
          <a:xfrm>
            <a:off x="835517" y="2811104"/>
            <a:ext cx="2524860" cy="1931517"/>
          </a:xfrm>
          <a:prstGeom prst="rect">
            <a:avLst/>
          </a:prstGeom>
        </p:spPr>
      </p:pic>
      <p:sp>
        <p:nvSpPr>
          <p:cNvPr id="3" name="Content Placeholder 2"/>
          <p:cNvSpPr>
            <a:spLocks noGrp="1"/>
          </p:cNvSpPr>
          <p:nvPr>
            <p:ph idx="1"/>
          </p:nvPr>
        </p:nvSpPr>
        <p:spPr>
          <a:xfrm>
            <a:off x="3224463" y="2265037"/>
            <a:ext cx="5662863" cy="4592961"/>
          </a:xfrm>
        </p:spPr>
        <p:txBody>
          <a:bodyPr>
            <a:normAutofit fontScale="92500" lnSpcReduction="20000"/>
          </a:bodyPr>
          <a:lstStyle/>
          <a:p>
            <a:pPr marL="514350" indent="-514350">
              <a:spcBef>
                <a:spcPct val="0"/>
              </a:spcBef>
              <a:buFont typeface="+mj-lt"/>
              <a:buAutoNum type="arabicPeriod"/>
            </a:pPr>
            <a:r>
              <a:rPr lang="en-US" sz="2800" dirty="0"/>
              <a:t>Curriculum, including establishing prerequisites</a:t>
            </a:r>
          </a:p>
          <a:p>
            <a:pPr marL="514350" indent="-514350">
              <a:spcBef>
                <a:spcPct val="0"/>
              </a:spcBef>
              <a:buFont typeface="+mj-lt"/>
              <a:buAutoNum type="arabicPeriod"/>
            </a:pPr>
            <a:endParaRPr lang="en-US" sz="2800" dirty="0"/>
          </a:p>
          <a:p>
            <a:pPr marL="514350" indent="-514350">
              <a:spcBef>
                <a:spcPct val="0"/>
              </a:spcBef>
              <a:buFont typeface="+mj-lt"/>
              <a:buAutoNum type="arabicPeriod"/>
            </a:pPr>
            <a:r>
              <a:rPr lang="en-US" sz="2800" dirty="0"/>
              <a:t>Degree &amp; Certificate Requirements</a:t>
            </a:r>
          </a:p>
          <a:p>
            <a:pPr marL="514350" indent="-514350">
              <a:spcBef>
                <a:spcPct val="0"/>
              </a:spcBef>
              <a:buFont typeface="+mj-lt"/>
              <a:buAutoNum type="arabicPeriod"/>
            </a:pPr>
            <a:endParaRPr lang="en-US" sz="2800" dirty="0"/>
          </a:p>
          <a:p>
            <a:pPr marL="514350" indent="-514350">
              <a:spcBef>
                <a:spcPct val="0"/>
              </a:spcBef>
              <a:buFont typeface="+mj-lt"/>
              <a:buAutoNum type="arabicPeriod"/>
            </a:pPr>
            <a:r>
              <a:rPr lang="en-US" sz="2800" dirty="0"/>
              <a:t>Grading Policies</a:t>
            </a:r>
          </a:p>
          <a:p>
            <a:pPr marL="514350" indent="-514350">
              <a:spcBef>
                <a:spcPct val="0"/>
              </a:spcBef>
              <a:buFont typeface="+mj-lt"/>
              <a:buAutoNum type="arabicPeriod"/>
            </a:pPr>
            <a:endParaRPr lang="en-US" sz="2800" dirty="0"/>
          </a:p>
          <a:p>
            <a:pPr marL="514350" indent="-514350">
              <a:spcBef>
                <a:spcPct val="0"/>
              </a:spcBef>
              <a:buFont typeface="+mj-lt"/>
              <a:buAutoNum type="arabicPeriod"/>
            </a:pPr>
            <a:r>
              <a:rPr lang="en-US" sz="2800" dirty="0"/>
              <a:t>Educational Program Development</a:t>
            </a:r>
          </a:p>
          <a:p>
            <a:pPr marL="514350" indent="-514350">
              <a:spcBef>
                <a:spcPct val="0"/>
              </a:spcBef>
              <a:buFont typeface="+mj-lt"/>
              <a:buAutoNum type="arabicPeriod"/>
            </a:pPr>
            <a:endParaRPr lang="en-US" sz="2800" dirty="0"/>
          </a:p>
          <a:p>
            <a:pPr marL="514350" indent="-514350">
              <a:spcBef>
                <a:spcPct val="0"/>
              </a:spcBef>
              <a:buFont typeface="+mj-lt"/>
              <a:buAutoNum type="arabicPeriod"/>
            </a:pPr>
            <a:r>
              <a:rPr lang="en-US" sz="2800" dirty="0"/>
              <a:t>Standards &amp; Polices regarding </a:t>
            </a:r>
            <a:br>
              <a:rPr lang="en-US" sz="2800" dirty="0"/>
            </a:br>
            <a:r>
              <a:rPr lang="en-US" sz="2800" dirty="0"/>
              <a:t>Student Preparation and Success</a:t>
            </a:r>
          </a:p>
        </p:txBody>
      </p:sp>
    </p:spTree>
    <p:extLst>
      <p:ext uri="{BB962C8B-B14F-4D97-AF65-F5344CB8AC3E}">
        <p14:creationId xmlns:p14="http://schemas.microsoft.com/office/powerpoint/2010/main" val="1858174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75" y="978102"/>
            <a:ext cx="7941325" cy="1062644"/>
          </a:xfrm>
        </p:spPr>
        <p:txBody>
          <a:bodyPr anchor="b">
            <a:normAutofit fontScale="90000"/>
          </a:bodyPr>
          <a:lstStyle/>
          <a:p>
            <a:r>
              <a:rPr lang="en-US" b="1">
                <a:ea typeface="ＭＳ Ｐゴシック" charset="-128"/>
                <a:cs typeface="ＭＳ Ｐゴシック" charset="-128"/>
              </a:rPr>
              <a:t>The “10 + 1”      </a:t>
            </a:r>
            <a:r>
              <a:rPr lang="en-US" b="1"/>
              <a:t>Title 5 </a:t>
            </a:r>
            <a:r>
              <a:rPr lang="en-US" b="1">
                <a:ea typeface="ＭＳ Ｐゴシック" pitchFamily="1" charset="-128"/>
                <a:cs typeface="ＭＳ Ｐゴシック" pitchFamily="1" charset="-128"/>
              </a:rPr>
              <a:t>§</a:t>
            </a:r>
            <a:r>
              <a:rPr lang="en-US" b="1"/>
              <a:t>53200 (c)</a:t>
            </a:r>
          </a:p>
        </p:txBody>
      </p:sp>
      <p:pic>
        <p:nvPicPr>
          <p:cNvPr id="4" name="Picture 3">
            <a:extLst>
              <a:ext uri="{FF2B5EF4-FFF2-40B4-BE49-F238E27FC236}">
                <a16:creationId xmlns:a16="http://schemas.microsoft.com/office/drawing/2014/main" xmlns="" id="{1B2E01B0-64E3-3048-96D1-BD5935047884}"/>
              </a:ext>
            </a:extLst>
          </p:cNvPr>
          <p:cNvPicPr>
            <a:picLocks noChangeAspect="1"/>
          </p:cNvPicPr>
          <p:nvPr/>
        </p:nvPicPr>
        <p:blipFill>
          <a:blip r:embed="rId2"/>
          <a:stretch>
            <a:fillRect/>
          </a:stretch>
        </p:blipFill>
        <p:spPr>
          <a:xfrm>
            <a:off x="835517" y="2811104"/>
            <a:ext cx="2524860" cy="1931517"/>
          </a:xfrm>
          <a:prstGeom prst="rect">
            <a:avLst/>
          </a:prstGeom>
        </p:spPr>
      </p:pic>
      <p:sp>
        <p:nvSpPr>
          <p:cNvPr id="3" name="Content Placeholder 2"/>
          <p:cNvSpPr>
            <a:spLocks noGrp="1"/>
          </p:cNvSpPr>
          <p:nvPr>
            <p:ph idx="1"/>
          </p:nvPr>
        </p:nvSpPr>
        <p:spPr>
          <a:xfrm>
            <a:off x="3360377" y="2265037"/>
            <a:ext cx="5783623" cy="4592962"/>
          </a:xfrm>
        </p:spPr>
        <p:txBody>
          <a:bodyPr>
            <a:normAutofit fontScale="92500" lnSpcReduction="20000"/>
          </a:bodyPr>
          <a:lstStyle/>
          <a:p>
            <a:pPr marL="514350" indent="-514350">
              <a:spcBef>
                <a:spcPct val="0"/>
              </a:spcBef>
              <a:buFont typeface="+mj-lt"/>
              <a:buAutoNum type="arabicPeriod" startAt="6"/>
            </a:pPr>
            <a:r>
              <a:rPr lang="en-US" sz="2800" dirty="0"/>
              <a:t>College governance structures, as related to faculty roles</a:t>
            </a:r>
          </a:p>
          <a:p>
            <a:pPr marL="514350" indent="-514350">
              <a:spcBef>
                <a:spcPct val="0"/>
              </a:spcBef>
              <a:buFont typeface="+mj-lt"/>
              <a:buAutoNum type="arabicPeriod" startAt="6"/>
            </a:pPr>
            <a:endParaRPr lang="en-US" sz="2800" dirty="0"/>
          </a:p>
          <a:p>
            <a:pPr marL="514350" indent="-514350">
              <a:spcBef>
                <a:spcPct val="0"/>
              </a:spcBef>
              <a:buFont typeface="+mj-lt"/>
              <a:buAutoNum type="arabicPeriod" startAt="6"/>
            </a:pPr>
            <a:r>
              <a:rPr lang="en-US" sz="2800" dirty="0"/>
              <a:t>Faculty roles and involvement in accreditation process </a:t>
            </a:r>
          </a:p>
          <a:p>
            <a:pPr marL="514350" indent="-514350">
              <a:spcBef>
                <a:spcPct val="0"/>
              </a:spcBef>
              <a:buFont typeface="+mj-lt"/>
              <a:buAutoNum type="arabicPeriod" startAt="6"/>
            </a:pPr>
            <a:endParaRPr lang="en-US" sz="2800" dirty="0"/>
          </a:p>
          <a:p>
            <a:pPr marL="514350" indent="-514350">
              <a:spcBef>
                <a:spcPct val="0"/>
              </a:spcBef>
              <a:buFont typeface="+mj-lt"/>
              <a:buAutoNum type="arabicPeriod" startAt="6"/>
            </a:pPr>
            <a:r>
              <a:rPr lang="en-US" sz="2800" dirty="0"/>
              <a:t>Policies for faculty professional development activities</a:t>
            </a:r>
          </a:p>
          <a:p>
            <a:pPr marL="514350" indent="-514350">
              <a:spcBef>
                <a:spcPct val="0"/>
              </a:spcBef>
              <a:buFont typeface="+mj-lt"/>
              <a:buAutoNum type="arabicPeriod" startAt="6"/>
            </a:pPr>
            <a:endParaRPr lang="en-US" sz="2800" dirty="0"/>
          </a:p>
          <a:p>
            <a:pPr marL="514350" indent="-514350">
              <a:spcBef>
                <a:spcPct val="0"/>
              </a:spcBef>
              <a:buFont typeface="+mj-lt"/>
              <a:buAutoNum type="arabicPeriod" startAt="6"/>
            </a:pPr>
            <a:r>
              <a:rPr lang="en-US" sz="2800" dirty="0"/>
              <a:t>Processes for program review </a:t>
            </a:r>
          </a:p>
          <a:p>
            <a:pPr marL="514350" indent="-514350">
              <a:spcBef>
                <a:spcPct val="0"/>
              </a:spcBef>
              <a:buFont typeface="+mj-lt"/>
              <a:buAutoNum type="arabicPeriod" startAt="6"/>
            </a:pPr>
            <a:endParaRPr lang="en-US" sz="2800" dirty="0"/>
          </a:p>
          <a:p>
            <a:pPr marL="514350" indent="-514350">
              <a:spcBef>
                <a:spcPct val="0"/>
              </a:spcBef>
              <a:buFont typeface="+mj-lt"/>
              <a:buAutoNum type="arabicPeriod" startAt="6"/>
            </a:pPr>
            <a:r>
              <a:rPr lang="en-US" sz="2800" dirty="0"/>
              <a:t>Processes for institutional planning and budget development</a:t>
            </a:r>
          </a:p>
          <a:p>
            <a:pPr>
              <a:spcBef>
                <a:spcPct val="0"/>
              </a:spcBef>
            </a:pPr>
            <a:endParaRPr lang="en-US" sz="1600" dirty="0"/>
          </a:p>
          <a:p>
            <a:pPr marL="0" indent="0">
              <a:buNone/>
            </a:pPr>
            <a:endParaRPr lang="en-US" sz="1600" dirty="0"/>
          </a:p>
        </p:txBody>
      </p:sp>
    </p:spTree>
    <p:extLst>
      <p:ext uri="{BB962C8B-B14F-4D97-AF65-F5344CB8AC3E}">
        <p14:creationId xmlns:p14="http://schemas.microsoft.com/office/powerpoint/2010/main" val="376462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135719" y="513612"/>
            <a:ext cx="7420599" cy="1031216"/>
          </a:xfrm>
        </p:spPr>
        <p:txBody>
          <a:bodyPr vert="horz" lIns="91440" tIns="45720" rIns="91440" bIns="45720" rtlCol="0" anchor="b">
            <a:normAutofit fontScale="90000"/>
          </a:bodyPr>
          <a:lstStyle/>
          <a:p>
            <a:pPr defTabSz="914400"/>
            <a:r>
              <a:rPr lang="en-US" sz="3400" kern="1200">
                <a:solidFill>
                  <a:schemeClr val="tx1"/>
                </a:solidFill>
                <a:latin typeface="+mj-lt"/>
                <a:ea typeface="+mj-ea"/>
                <a:cs typeface="+mj-cs"/>
              </a:rPr>
              <a:t>THE </a:t>
            </a:r>
            <a:r>
              <a:rPr lang="en-US" altLang="ja-JP" sz="3400" kern="1200">
                <a:solidFill>
                  <a:schemeClr val="tx1"/>
                </a:solidFill>
                <a:latin typeface="+mj-lt"/>
                <a:ea typeface="+mj-ea"/>
                <a:cs typeface="+mj-cs"/>
              </a:rPr>
              <a:t>“PLUS 1”                </a:t>
            </a:r>
            <a:r>
              <a:rPr lang="en-US" sz="3400" kern="1200">
                <a:solidFill>
                  <a:schemeClr val="tx1"/>
                </a:solidFill>
                <a:latin typeface="+mj-lt"/>
                <a:ea typeface="+mj-ea"/>
                <a:cs typeface="+mj-cs"/>
              </a:rPr>
              <a:t>Title 5 §53200 (c)</a:t>
            </a:r>
          </a:p>
        </p:txBody>
      </p:sp>
      <p:pic>
        <p:nvPicPr>
          <p:cNvPr id="3" name="Picture 2" descr="A close up of a sign&#10;&#10;Description automatically generated">
            <a:extLst>
              <a:ext uri="{FF2B5EF4-FFF2-40B4-BE49-F238E27FC236}">
                <a16:creationId xmlns:a16="http://schemas.microsoft.com/office/drawing/2014/main" xmlns="" id="{7E1A5DBD-FB2F-7D4F-AB4C-5E41E3AC06E3}"/>
              </a:ext>
            </a:extLst>
          </p:cNvPr>
          <p:cNvPicPr>
            <a:picLocks noChangeAspect="1"/>
          </p:cNvPicPr>
          <p:nvPr/>
        </p:nvPicPr>
        <p:blipFill>
          <a:blip r:embed="rId3"/>
          <a:stretch>
            <a:fillRect/>
          </a:stretch>
        </p:blipFill>
        <p:spPr>
          <a:xfrm>
            <a:off x="1135719" y="2690229"/>
            <a:ext cx="3802037" cy="2553192"/>
          </a:xfrm>
          <a:prstGeom prst="rect">
            <a:avLst/>
          </a:prstGeom>
        </p:spPr>
      </p:pic>
      <p:sp>
        <p:nvSpPr>
          <p:cNvPr id="18435" name="Rectangle 3"/>
          <p:cNvSpPr>
            <a:spLocks noGrp="1" noChangeArrowheads="1"/>
          </p:cNvSpPr>
          <p:nvPr>
            <p:ph sz="quarter" idx="4294967295"/>
          </p:nvPr>
        </p:nvSpPr>
        <p:spPr>
          <a:xfrm>
            <a:off x="5836028" y="1732547"/>
            <a:ext cx="3307971" cy="4732421"/>
          </a:xfrm>
        </p:spPr>
        <p:txBody>
          <a:bodyPr vert="horz" lIns="91440" tIns="45720" rIns="91440" bIns="45720" rtlCol="0" anchor="ctr">
            <a:normAutofit/>
          </a:bodyPr>
          <a:lstStyle/>
          <a:p>
            <a:pPr indent="-228600" defTabSz="914400"/>
            <a:endParaRPr lang="en-US" b="1" dirty="0"/>
          </a:p>
          <a:p>
            <a:pPr marL="914400" indent="-228600" defTabSz="914400"/>
            <a:r>
              <a:rPr lang="en-US" sz="2800" dirty="0"/>
              <a:t>Other academic and professional matters as mutually agreed upon</a:t>
            </a:r>
          </a:p>
          <a:p>
            <a:pPr marL="685800" indent="-228600" defTabSz="914400"/>
            <a:endParaRPr lang="en-US" dirty="0"/>
          </a:p>
          <a:p>
            <a:pPr marL="685800" indent="-228600" defTabSz="914400"/>
            <a:endParaRPr lang="en-US" dirty="0"/>
          </a:p>
          <a:p>
            <a:pPr marL="685800" indent="-228600" defTabSz="914400"/>
            <a:endParaRPr lang="en-US" dirty="0"/>
          </a:p>
        </p:txBody>
      </p:sp>
    </p:spTree>
    <p:extLst>
      <p:ext uri="{BB962C8B-B14F-4D97-AF65-F5344CB8AC3E}">
        <p14:creationId xmlns:p14="http://schemas.microsoft.com/office/powerpoint/2010/main" val="18088732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578" y="1257300"/>
            <a:ext cx="3988849" cy="1381125"/>
          </a:xfrm>
        </p:spPr>
        <p:txBody>
          <a:bodyPr>
            <a:normAutofit/>
          </a:bodyPr>
          <a:lstStyle/>
          <a:p>
            <a:r>
              <a:rPr lang="en-US" b="1" dirty="0">
                <a:solidFill>
                  <a:srgbClr val="000000"/>
                </a:solidFill>
              </a:rPr>
              <a:t> </a:t>
            </a:r>
          </a:p>
        </p:txBody>
      </p:sp>
      <p:pic>
        <p:nvPicPr>
          <p:cNvPr id="7" name="Graphic 6" descr="Onboarding">
            <a:extLst>
              <a:ext uri="{FF2B5EF4-FFF2-40B4-BE49-F238E27FC236}">
                <a16:creationId xmlns:a16="http://schemas.microsoft.com/office/drawing/2014/main" xmlns="" id="{B5854DAE-070C-4111-A929-AD53D7266E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9490" y="2079067"/>
            <a:ext cx="3026740" cy="3026740"/>
          </a:xfrm>
          <a:prstGeom prst="rect">
            <a:avLst/>
          </a:prstGeom>
        </p:spPr>
      </p:pic>
      <p:sp>
        <p:nvSpPr>
          <p:cNvPr id="3" name="Content Placeholder 2"/>
          <p:cNvSpPr>
            <a:spLocks noGrp="1"/>
          </p:cNvSpPr>
          <p:nvPr>
            <p:ph idx="1"/>
          </p:nvPr>
        </p:nvSpPr>
        <p:spPr>
          <a:xfrm>
            <a:off x="4570579" y="2947260"/>
            <a:ext cx="4003614" cy="2927188"/>
          </a:xfrm>
        </p:spPr>
        <p:txBody>
          <a:bodyPr anchor="ctr">
            <a:normAutofit/>
          </a:bodyPr>
          <a:lstStyle/>
          <a:p>
            <a:pPr lvl="0">
              <a:buNone/>
            </a:pPr>
            <a:r>
              <a:rPr lang="en-US" sz="2800" dirty="0">
                <a:solidFill>
                  <a:srgbClr val="000000"/>
                </a:solidFill>
              </a:rPr>
              <a:t>	What is the difference between shared/participatory governance and collegial consultation?</a:t>
            </a:r>
          </a:p>
          <a:p>
            <a:endParaRPr lang="en-US" sz="1500" dirty="0">
              <a:solidFill>
                <a:srgbClr val="000000"/>
              </a:solidFill>
            </a:endParaRPr>
          </a:p>
        </p:txBody>
      </p:sp>
    </p:spTree>
    <p:extLst>
      <p:ext uri="{BB962C8B-B14F-4D97-AF65-F5344CB8AC3E}">
        <p14:creationId xmlns:p14="http://schemas.microsoft.com/office/powerpoint/2010/main" val="419303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 y="963877"/>
            <a:ext cx="3893907" cy="4930246"/>
          </a:xfrm>
        </p:spPr>
        <p:txBody>
          <a:bodyPr>
            <a:normAutofit/>
          </a:bodyPr>
          <a:lstStyle/>
          <a:p>
            <a:pPr algn="r" eaLnBrk="1" hangingPunct="1"/>
            <a:r>
              <a:rPr lang="en-US" b="1" dirty="0">
                <a:solidFill>
                  <a:schemeClr val="accent1"/>
                </a:solidFill>
              </a:rPr>
              <a:t>Shared Governance vs.</a:t>
            </a:r>
            <a:br>
              <a:rPr lang="en-US" b="1" dirty="0">
                <a:solidFill>
                  <a:schemeClr val="accent1"/>
                </a:solidFill>
              </a:rPr>
            </a:br>
            <a:r>
              <a:rPr lang="en-US" b="1" dirty="0">
                <a:solidFill>
                  <a:schemeClr val="accent1"/>
                </a:solidFill>
              </a:rPr>
              <a:t> Collegial Consultation</a:t>
            </a:r>
          </a:p>
        </p:txBody>
      </p:sp>
      <p:sp>
        <p:nvSpPr>
          <p:cNvPr id="31747" name="Rectangle 3"/>
          <p:cNvSpPr>
            <a:spLocks noGrp="1" noChangeArrowheads="1"/>
          </p:cNvSpPr>
          <p:nvPr>
            <p:ph idx="1"/>
          </p:nvPr>
        </p:nvSpPr>
        <p:spPr>
          <a:xfrm>
            <a:off x="4068566" y="320040"/>
            <a:ext cx="4834247" cy="6217920"/>
          </a:xfrm>
        </p:spPr>
        <p:txBody>
          <a:bodyPr anchor="ctr">
            <a:normAutofit fontScale="70000" lnSpcReduction="20000"/>
          </a:bodyPr>
          <a:lstStyle/>
          <a:p>
            <a:pPr marL="0" indent="0">
              <a:buNone/>
            </a:pPr>
            <a:r>
              <a:rPr lang="en-US" sz="1600" dirty="0"/>
              <a:t>“</a:t>
            </a:r>
            <a:r>
              <a:rPr lang="en-US" sz="2800" dirty="0"/>
              <a:t>Shared governance” is not a term that appears in law or regulation. Education Code §70902(b)(7) calls on the Board of Governors to enact regulations to “ensure faculty, staff, and  students...the right to </a:t>
            </a:r>
            <a:r>
              <a:rPr lang="en-US" sz="2800" b="1" dirty="0"/>
              <a:t>participate effectively </a:t>
            </a:r>
            <a:r>
              <a:rPr lang="en-US" sz="2800" dirty="0"/>
              <a:t>in district and college governance” and, further, to ensure “the right of </a:t>
            </a:r>
            <a:r>
              <a:rPr lang="en-US" sz="2800" b="1" dirty="0"/>
              <a:t>academic senates </a:t>
            </a:r>
            <a:r>
              <a:rPr lang="en-US" sz="2800" dirty="0"/>
              <a:t>to assume primary responsibility for making recommendations in the areas of curriculum and academic standards.”*</a:t>
            </a:r>
          </a:p>
          <a:p>
            <a:pPr marL="0" indent="0">
              <a:buNone/>
            </a:pPr>
            <a:endParaRPr lang="en-US" sz="2800" dirty="0"/>
          </a:p>
          <a:p>
            <a:pPr marL="0" indent="0">
              <a:buNone/>
            </a:pPr>
            <a:r>
              <a:rPr lang="en-US" sz="2800" dirty="0"/>
              <a:t>Consequently, the more precise terms call for the governing board to assure </a:t>
            </a:r>
            <a:r>
              <a:rPr lang="en-US" sz="2800" b="1" dirty="0"/>
              <a:t>effective participation </a:t>
            </a:r>
            <a:r>
              <a:rPr lang="en-US" sz="2800" dirty="0"/>
              <a:t>of staff and students**  and to </a:t>
            </a:r>
            <a:r>
              <a:rPr lang="en-US" sz="2800" b="1" dirty="0"/>
              <a:t>consult collegially with academic senates</a:t>
            </a:r>
            <a:r>
              <a:rPr lang="en-US" sz="2800" dirty="0">
                <a:latin typeface="Perpetua" charset="0"/>
              </a:rPr>
              <a:t>. </a:t>
            </a:r>
          </a:p>
          <a:p>
            <a:pPr marL="0" indent="0">
              <a:buNone/>
            </a:pPr>
            <a:endParaRPr lang="en-US" sz="1600" dirty="0">
              <a:latin typeface="Perpetua" charset="0"/>
            </a:endParaRPr>
          </a:p>
          <a:p>
            <a:pPr marL="0" indent="0">
              <a:buNone/>
            </a:pPr>
            <a:r>
              <a:rPr lang="en-US" sz="1600" dirty="0">
                <a:latin typeface="Perpetua" charset="0"/>
              </a:rPr>
              <a:t>* From </a:t>
            </a:r>
            <a:r>
              <a:rPr lang="en-US" sz="1600" i="1" dirty="0">
                <a:latin typeface="Perpetua" charset="0"/>
              </a:rPr>
              <a:t>Participating Effectively in District and College Governance</a:t>
            </a:r>
            <a:r>
              <a:rPr lang="en-US" sz="1600" dirty="0">
                <a:latin typeface="Perpetua" charset="0"/>
              </a:rPr>
              <a:t>, ASCCC/CCLC, Fall 1998</a:t>
            </a:r>
          </a:p>
          <a:p>
            <a:pPr marL="0" indent="0">
              <a:buNone/>
            </a:pPr>
            <a:r>
              <a:rPr lang="en-US" sz="1600" dirty="0">
                <a:latin typeface="Perpetua" charset="0"/>
              </a:rPr>
              <a:t>** See Title 5 sections 51023.5 and 51023.7, respectively</a:t>
            </a:r>
          </a:p>
        </p:txBody>
      </p:sp>
      <p:sp>
        <p:nvSpPr>
          <p:cNvPr id="20484" name="Text Box 4"/>
          <p:cNvSpPr txBox="1">
            <a:spLocks noChangeArrowheads="1"/>
          </p:cNvSpPr>
          <p:nvPr/>
        </p:nvSpPr>
        <p:spPr bwMode="auto">
          <a:xfrm>
            <a:off x="677165" y="4357687"/>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Tree>
    <p:extLst>
      <p:ext uri="{BB962C8B-B14F-4D97-AF65-F5344CB8AC3E}">
        <p14:creationId xmlns:p14="http://schemas.microsoft.com/office/powerpoint/2010/main" val="3482751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p:cTn id="25"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p:cTn id="31"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174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36626"/>
            <a:ext cx="8695944" cy="1163574"/>
          </a:xfrm>
        </p:spPr>
        <p:txBody>
          <a:bodyPr>
            <a:normAutofit fontScale="90000"/>
          </a:bodyPr>
          <a:lstStyle/>
          <a:p>
            <a:pPr algn="ctr"/>
            <a:r>
              <a:rPr lang="en-US" dirty="0"/>
              <a:t/>
            </a:r>
            <a:br>
              <a:rPr lang="en-US" dirty="0"/>
            </a:br>
            <a:r>
              <a:rPr lang="en-US" sz="3600" dirty="0">
                <a:latin typeface="Bodoni MT Black" panose="02070A03080606020203" pitchFamily="18" charset="0"/>
              </a:rPr>
              <a:t>Build Relationships &amp; Locate/Become a Faculty “Mentor”</a:t>
            </a:r>
            <a:r>
              <a:rPr lang="en-US" sz="4400" dirty="0"/>
              <a:t/>
            </a:r>
            <a:br>
              <a:rPr lang="en-US" sz="4400" dirty="0"/>
            </a:br>
            <a:endParaRPr lang="en-US" sz="4400" b="1" dirty="0">
              <a:latin typeface="Constantia" panose="02030602050306030303" pitchFamily="18" charset="0"/>
            </a:endParaRPr>
          </a:p>
        </p:txBody>
      </p:sp>
      <p:sp>
        <p:nvSpPr>
          <p:cNvPr id="4" name="Content Placeholder 3"/>
          <p:cNvSpPr>
            <a:spLocks noGrp="1"/>
          </p:cNvSpPr>
          <p:nvPr>
            <p:ph idx="1"/>
          </p:nvPr>
        </p:nvSpPr>
        <p:spPr>
          <a:xfrm>
            <a:off x="3611880" y="2270500"/>
            <a:ext cx="5266944" cy="3154681"/>
          </a:xfrm>
        </p:spPr>
        <p:txBody>
          <a:bodyPr/>
          <a:lstStyle/>
          <a:p>
            <a:pPr marL="0" indent="0">
              <a:buNone/>
            </a:pPr>
            <a:r>
              <a:rPr lang="en-US" i="1" dirty="0">
                <a:latin typeface="Bernard MT Condensed" panose="02050806060905020404" pitchFamily="18" charset="0"/>
              </a:rPr>
              <a:t> </a:t>
            </a:r>
          </a:p>
        </p:txBody>
      </p:sp>
      <p:sp>
        <p:nvSpPr>
          <p:cNvPr id="5" name="Rectangle 4"/>
          <p:cNvSpPr/>
          <p:nvPr/>
        </p:nvSpPr>
        <p:spPr>
          <a:xfrm>
            <a:off x="3764843" y="5014684"/>
            <a:ext cx="5004352" cy="1631216"/>
          </a:xfrm>
          <a:prstGeom prst="rect">
            <a:avLst/>
          </a:prstGeom>
        </p:spPr>
        <p:txBody>
          <a:bodyPr wrap="square">
            <a:spAutoFit/>
          </a:bodyPr>
          <a:lstStyle/>
          <a:p>
            <a:r>
              <a:rPr lang="en-US" sz="2000" dirty="0">
                <a:latin typeface="Constantia" panose="02030602050306030303" pitchFamily="18" charset="0"/>
              </a:rPr>
              <a:t>“What sustains faculty members are relationships with others, write Jennifer Lundquist and Joya </a:t>
            </a:r>
            <a:r>
              <a:rPr lang="en-US" sz="2000" dirty="0" err="1">
                <a:latin typeface="Constantia" panose="02030602050306030303" pitchFamily="18" charset="0"/>
              </a:rPr>
              <a:t>Misra</a:t>
            </a:r>
            <a:r>
              <a:rPr lang="en-US" sz="2000" dirty="0">
                <a:latin typeface="Constantia" panose="02030602050306030303" pitchFamily="18" charset="0"/>
              </a:rPr>
              <a:t>, who outline how to identify mentors and how to be a better one yourself”.</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2200206"/>
            <a:ext cx="3429000" cy="3295268"/>
          </a:xfrm>
          <a:prstGeom prst="rect">
            <a:avLst/>
          </a:prstGeom>
        </p:spPr>
      </p:pic>
      <p:sp>
        <p:nvSpPr>
          <p:cNvPr id="3" name="Rectangle 2"/>
          <p:cNvSpPr/>
          <p:nvPr/>
        </p:nvSpPr>
        <p:spPr>
          <a:xfrm>
            <a:off x="3764843" y="1709965"/>
            <a:ext cx="5209297" cy="3170099"/>
          </a:xfrm>
          <a:prstGeom prst="rect">
            <a:avLst/>
          </a:prstGeom>
        </p:spPr>
        <p:txBody>
          <a:bodyPr wrap="square">
            <a:spAutoFit/>
          </a:bodyPr>
          <a:lstStyle/>
          <a:p>
            <a:r>
              <a:rPr lang="en-US" sz="2000" b="1" i="1" dirty="0">
                <a:latin typeface="Constantia" panose="02030602050306030303" pitchFamily="18" charset="0"/>
              </a:rPr>
              <a:t>“Faculty members have endless opportunities to experiment with new teaching methods, take on new administrative roles and venture into entirely new research directions, yet they have few structures that provide training to do so. Academe operates within one of the few remaining apprenticeship models in today’s society. </a:t>
            </a:r>
            <a:r>
              <a:rPr lang="en-US" sz="2000" b="1" i="1" dirty="0">
                <a:latin typeface="Bodoni MT Black" panose="02070A03080606020203" pitchFamily="18" charset="0"/>
              </a:rPr>
              <a:t>Mentorship is basic to that structure”.</a:t>
            </a:r>
          </a:p>
        </p:txBody>
      </p:sp>
    </p:spTree>
    <p:extLst>
      <p:ext uri="{BB962C8B-B14F-4D97-AF65-F5344CB8AC3E}">
        <p14:creationId xmlns:p14="http://schemas.microsoft.com/office/powerpoint/2010/main" val="263006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normAutofit/>
          </a:bodyPr>
          <a:lstStyle/>
          <a:p>
            <a:pPr algn="ctr"/>
            <a:r>
              <a:rPr lang="en-US" sz="3200" b="1" dirty="0"/>
              <a:t>Remember it’s all about </a:t>
            </a:r>
            <a:r>
              <a:rPr lang="en-US" sz="3200" b="1" dirty="0">
                <a:effectLst>
                  <a:outerShdw blurRad="38100" dist="38100" dir="2700000" algn="tl">
                    <a:srgbClr val="000000">
                      <a:alpha val="43137"/>
                    </a:srgbClr>
                  </a:outerShdw>
                </a:effectLst>
              </a:rPr>
              <a:t>RELATIONSHIPS</a:t>
            </a:r>
            <a:r>
              <a:rPr lang="en-US" sz="3200" b="1" dirty="0"/>
              <a:t>!</a:t>
            </a:r>
          </a:p>
        </p:txBody>
      </p:sp>
      <p:sp>
        <p:nvSpPr>
          <p:cNvPr id="1048686" name="Content Placeholder 2"/>
          <p:cNvSpPr>
            <a:spLocks noGrp="1"/>
          </p:cNvSpPr>
          <p:nvPr>
            <p:ph idx="1"/>
          </p:nvPr>
        </p:nvSpPr>
        <p:spPr/>
        <p:txBody>
          <a:bodyPr/>
          <a:lstStyle/>
          <a:p>
            <a:pPr marL="0" indent="0" algn="ctr">
              <a:buNone/>
            </a:pPr>
            <a:r>
              <a:rPr lang="en-US" dirty="0"/>
              <a:t>How do these roles and responsibilities -with authority- impact the relationships on campus or within a district? Beyond?</a:t>
            </a:r>
          </a:p>
          <a:p>
            <a:pPr marL="0" indent="0" algn="ctr">
              <a:buNone/>
            </a:pPr>
            <a:endParaRPr lang="en-US" dirty="0"/>
          </a:p>
          <a:p>
            <a:pPr marL="0" indent="0">
              <a:buNone/>
            </a:pPr>
            <a:endParaRPr lang="en-US" dirty="0"/>
          </a:p>
        </p:txBody>
      </p:sp>
      <p:pic>
        <p:nvPicPr>
          <p:cNvPr id="2097160" name="Picture 3"/>
          <p:cNvPicPr>
            <a:picLocks noChangeAspect="1"/>
          </p:cNvPicPr>
          <p:nvPr/>
        </p:nvPicPr>
        <p:blipFill rotWithShape="1">
          <a:blip r:embed="rId3"/>
          <a:srcRect l="20386" r="37368"/>
          <a:stretch>
            <a:fillRect/>
          </a:stretch>
        </p:blipFill>
        <p:spPr>
          <a:xfrm>
            <a:off x="3232184" y="3009931"/>
            <a:ext cx="2542314" cy="3761169"/>
          </a:xfrm>
          <a:prstGeom prst="rect">
            <a:avLst/>
          </a:prstGeom>
          <a:effectLst/>
        </p:spPr>
      </p:pic>
    </p:spTree>
    <p:extLst>
      <p:ext uri="{BB962C8B-B14F-4D97-AF65-F5344CB8AC3E}">
        <p14:creationId xmlns:p14="http://schemas.microsoft.com/office/powerpoint/2010/main" val="109914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
          <p:cNvSpPr>
            <a:spLocks noGrp="1"/>
          </p:cNvSpPr>
          <p:nvPr>
            <p:ph type="title"/>
          </p:nvPr>
        </p:nvSpPr>
        <p:spPr/>
        <p:txBody>
          <a:bodyPr>
            <a:noAutofit/>
          </a:bodyPr>
          <a:lstStyle/>
          <a:p>
            <a:pPr algn="ctr"/>
            <a:r>
              <a:rPr lang="en-US" sz="3200" b="1" dirty="0">
                <a:effectLst>
                  <a:outerShdw blurRad="38100" dist="38100" dir="2700000" algn="tl">
                    <a:srgbClr val="000000">
                      <a:alpha val="43137"/>
                    </a:srgbClr>
                  </a:outerShdw>
                </a:effectLst>
              </a:rPr>
              <a:t>Understand Relationship Dynamics…</a:t>
            </a:r>
          </a:p>
        </p:txBody>
      </p:sp>
      <p:sp>
        <p:nvSpPr>
          <p:cNvPr id="1048691" name="Content Placeholder 2"/>
          <p:cNvSpPr>
            <a:spLocks noGrp="1"/>
          </p:cNvSpPr>
          <p:nvPr>
            <p:ph idx="1"/>
          </p:nvPr>
        </p:nvSpPr>
        <p:spPr/>
        <p:txBody>
          <a:bodyPr/>
          <a:lstStyle/>
          <a:p>
            <a:r>
              <a:rPr lang="en-US" dirty="0"/>
              <a:t>Power and/or authority implications</a:t>
            </a:r>
          </a:p>
          <a:p>
            <a:r>
              <a:rPr lang="en-US" dirty="0"/>
              <a:t>Institutional organization</a:t>
            </a:r>
          </a:p>
          <a:p>
            <a:r>
              <a:rPr lang="en-US" dirty="0"/>
              <a:t>Context</a:t>
            </a:r>
          </a:p>
          <a:p>
            <a:r>
              <a:rPr lang="en-US" dirty="0"/>
              <a:t>Situation</a:t>
            </a:r>
          </a:p>
          <a:p>
            <a:r>
              <a:rPr lang="en-US" dirty="0"/>
              <a:t>What else?</a:t>
            </a:r>
          </a:p>
          <a:p>
            <a:endParaRPr lang="en-US" dirty="0"/>
          </a:p>
        </p:txBody>
      </p:sp>
      <p:pic>
        <p:nvPicPr>
          <p:cNvPr id="2097161" name="Picture 4" descr="Image result for arrow cycle"/>
          <p:cNvPicPr>
            <a:picLocks noChangeAspect="1" noChangeArrowheads="1"/>
          </p:cNvPicPr>
          <p:nvPr/>
        </p:nvPicPr>
        <p:blipFill>
          <a:blip r:embed="rId3"/>
          <a:srcRect/>
          <a:stretch>
            <a:fillRect/>
          </a:stretch>
        </p:blipFill>
        <p:spPr bwMode="auto">
          <a:xfrm>
            <a:off x="4572000" y="3287552"/>
            <a:ext cx="3369501" cy="2858552"/>
          </a:xfrm>
          <a:prstGeom prst="rect">
            <a:avLst/>
          </a:prstGeom>
          <a:noFill/>
        </p:spPr>
      </p:pic>
    </p:spTree>
    <p:extLst>
      <p:ext uri="{BB962C8B-B14F-4D97-AF65-F5344CB8AC3E}">
        <p14:creationId xmlns:p14="http://schemas.microsoft.com/office/powerpoint/2010/main" val="9505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a:xfrm>
            <a:off x="457200" y="533399"/>
            <a:ext cx="8229600" cy="1583499"/>
          </a:xfrm>
        </p:spPr>
        <p:txBody>
          <a:bodyPr/>
          <a:lstStyle/>
          <a:p>
            <a:pPr algn="ctr"/>
            <a:r>
              <a:rPr lang="en-US" dirty="0">
                <a:effectLst>
                  <a:outerShdw blurRad="38100" dist="38100" dir="2700000" algn="tl">
                    <a:srgbClr val="000000">
                      <a:alpha val="43137"/>
                    </a:srgbClr>
                  </a:outerShdw>
                </a:effectLst>
              </a:rPr>
              <a:t>Effective Relationships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are CRUCIAL!</a:t>
            </a:r>
          </a:p>
        </p:txBody>
      </p:sp>
      <p:pic>
        <p:nvPicPr>
          <p:cNvPr id="2097163" name="Picture 4" descr="A group of people flying kites in the sky  Description automatically generated"/>
          <p:cNvPicPr>
            <a:picLocks noChangeAspect="1"/>
          </p:cNvPicPr>
          <p:nvPr/>
        </p:nvPicPr>
        <p:blipFill>
          <a:blip r:embed="rId3" cstate="email"/>
          <a:stretch>
            <a:fillRect/>
          </a:stretch>
        </p:blipFill>
        <p:spPr>
          <a:xfrm>
            <a:off x="1612397" y="2260949"/>
            <a:ext cx="5771965" cy="41962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628650" y="438215"/>
            <a:ext cx="7886700" cy="994172"/>
          </a:xfrm>
        </p:spPr>
        <p:txBody>
          <a:bodyPr>
            <a:normAutofit/>
          </a:bodyPr>
          <a:lstStyle/>
          <a:p>
            <a:r>
              <a:rPr lang="en-US" b="1" dirty="0">
                <a:solidFill>
                  <a:srgbClr val="44546A">
                    <a:lumMod val="90000"/>
                    <a:lumOff val="10000"/>
                  </a:srgbClr>
                </a:solidFill>
                <a:latin typeface="Tw Cen MT" panose="020B0602020104020603" pitchFamily="34" charset="0"/>
                <a:cs typeface="Arial" panose="020B0604020202020204" pitchFamily="34" charset="0"/>
              </a:rPr>
              <a:t>Presentation Overview</a:t>
            </a:r>
          </a:p>
        </p:txBody>
      </p:sp>
      <p:sp>
        <p:nvSpPr>
          <p:cNvPr id="1048594" name="Content Placeholder 2"/>
          <p:cNvSpPr>
            <a:spLocks noGrp="1"/>
          </p:cNvSpPr>
          <p:nvPr>
            <p:ph idx="1"/>
          </p:nvPr>
        </p:nvSpPr>
        <p:spPr>
          <a:xfrm>
            <a:off x="572090" y="1692571"/>
            <a:ext cx="7886700" cy="5016342"/>
          </a:xfrm>
        </p:spPr>
        <p:txBody>
          <a:bodyPr>
            <a:noAutofit/>
          </a:bodyPr>
          <a:lstStyle/>
          <a:p>
            <a:r>
              <a:rPr lang="en-US" sz="2000" dirty="0"/>
              <a:t>Session Description</a:t>
            </a:r>
          </a:p>
          <a:p>
            <a:r>
              <a:rPr lang="en-US" sz="2000" dirty="0">
                <a:solidFill>
                  <a:srgbClr val="000000"/>
                </a:solidFill>
              </a:rPr>
              <a:t>Basis of Senate Power: Education Code, Title 5 &amp; 10 + 1</a:t>
            </a:r>
          </a:p>
          <a:p>
            <a:r>
              <a:rPr lang="en-US" sz="2000" dirty="0"/>
              <a:t>What are the key roles of </a:t>
            </a:r>
            <a:r>
              <a:rPr lang="en-US" sz="2000" b="1" i="1" dirty="0"/>
              <a:t>“All” </a:t>
            </a:r>
            <a:r>
              <a:rPr lang="en-US" sz="2000" dirty="0"/>
              <a:t>Faculty – Academic Senate</a:t>
            </a:r>
          </a:p>
          <a:p>
            <a:r>
              <a:rPr lang="en-US" sz="2000" dirty="0"/>
              <a:t>The “10 + 1” Title 5 Section: 53200</a:t>
            </a:r>
          </a:p>
          <a:p>
            <a:r>
              <a:rPr lang="en-US" sz="2000" dirty="0"/>
              <a:t>Is it Shared Governance, Participatory Governance  or </a:t>
            </a:r>
            <a:r>
              <a:rPr lang="en-US" sz="2000" b="1" dirty="0"/>
              <a:t>“Collegial Consultation”?</a:t>
            </a:r>
          </a:p>
          <a:p>
            <a:r>
              <a:rPr lang="en-US" sz="2000" dirty="0"/>
              <a:t>Build Relationships &amp; Locate a Faculty Mentor</a:t>
            </a:r>
          </a:p>
          <a:p>
            <a:r>
              <a:rPr lang="en-US" sz="2000" dirty="0"/>
              <a:t>Become an </a:t>
            </a:r>
            <a:r>
              <a:rPr lang="en-US" sz="2000" b="1" dirty="0">
                <a:latin typeface="Constantia" panose="02030602050306030303" pitchFamily="18" charset="0"/>
              </a:rPr>
              <a:t>“Effective Communicator &amp; Leader” via Research &amp; Knowledge?</a:t>
            </a:r>
          </a:p>
          <a:p>
            <a:r>
              <a:rPr lang="en-US" sz="2000" dirty="0"/>
              <a:t>Practice </a:t>
            </a:r>
            <a:r>
              <a:rPr lang="en-US" sz="2000" b="1" dirty="0"/>
              <a:t>“Academic Acumen” </a:t>
            </a:r>
            <a:r>
              <a:rPr lang="en-US" sz="2000" dirty="0"/>
              <a:t>&amp; </a:t>
            </a:r>
            <a:r>
              <a:rPr lang="en-US" sz="2000" b="1" dirty="0"/>
              <a:t>“Cultural Diplomacy”</a:t>
            </a:r>
            <a:endParaRPr lang="en-US" sz="2000" b="1" dirty="0">
              <a:latin typeface="Constantia" panose="02030602050306030303" pitchFamily="18" charset="0"/>
            </a:endParaRPr>
          </a:p>
          <a:p>
            <a:r>
              <a:rPr lang="en-US" sz="2000" dirty="0"/>
              <a:t>Build Campus Relationships</a:t>
            </a:r>
          </a:p>
          <a:p>
            <a:r>
              <a:rPr lang="en-US" sz="2000" dirty="0"/>
              <a:t>Effective Strategies for Relational Building </a:t>
            </a:r>
          </a:p>
          <a:p>
            <a:r>
              <a:rPr lang="en-US" sz="2000" b="1" dirty="0"/>
              <a:t>List of Resources</a:t>
            </a:r>
          </a:p>
          <a:p>
            <a:r>
              <a:rPr lang="en-US" sz="2000" b="1" dirty="0"/>
              <a:t>Questions &amp; Comments</a:t>
            </a:r>
            <a:br>
              <a:rPr lang="en-US" sz="2000" b="1" dirty="0"/>
            </a:br>
            <a:endParaRPr lang="en-US" sz="2000" dirty="0"/>
          </a:p>
          <a:p>
            <a:endParaRPr lang="en-US" sz="1800" dirty="0"/>
          </a:p>
          <a:p>
            <a:pPr marL="0" indent="0">
              <a:buNone/>
            </a:pPr>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Title 1"/>
          <p:cNvSpPr txBox="1">
            <a:spLocks/>
          </p:cNvSpPr>
          <p:nvPr/>
        </p:nvSpPr>
        <p:spPr>
          <a:xfrm>
            <a:off x="849283" y="178031"/>
            <a:ext cx="7941325" cy="1062644"/>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800" kern="1200" spc="-100" baseline="0">
                <a:solidFill>
                  <a:schemeClr val="tx2"/>
                </a:solidFill>
                <a:latin typeface="+mj-lt"/>
                <a:ea typeface="+mj-ea"/>
                <a:cs typeface="+mj-cs"/>
              </a:defRPr>
            </a:lvl1pPr>
          </a:lstStyle>
          <a:p>
            <a:endParaRPr lang="en-US" b="1" dirty="0"/>
          </a:p>
        </p:txBody>
      </p:sp>
    </p:spTree>
    <p:extLst>
      <p:ext uri="{BB962C8B-B14F-4D97-AF65-F5344CB8AC3E}">
        <p14:creationId xmlns:p14="http://schemas.microsoft.com/office/powerpoint/2010/main" val="210912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9184" y="649224"/>
            <a:ext cx="8531352" cy="970598"/>
          </a:xfrm>
        </p:spPr>
        <p:txBody>
          <a:bodyPr>
            <a:normAutofit/>
          </a:bodyPr>
          <a:lstStyle/>
          <a:p>
            <a:r>
              <a:rPr lang="en-US" sz="2850" dirty="0"/>
              <a:t>Become an </a:t>
            </a:r>
            <a:r>
              <a:rPr lang="en-US" sz="2850" b="1" dirty="0">
                <a:latin typeface="Constantia" panose="02030602050306030303" pitchFamily="18" charset="0"/>
              </a:rPr>
              <a:t>“Effective Communicator &amp; Leader” via Research &amp; Knowledge</a:t>
            </a:r>
          </a:p>
        </p:txBody>
      </p:sp>
      <p:sp>
        <p:nvSpPr>
          <p:cNvPr id="8" name="Content Placeholder 7"/>
          <p:cNvSpPr>
            <a:spLocks noGrp="1"/>
          </p:cNvSpPr>
          <p:nvPr>
            <p:ph sz="half" idx="1"/>
          </p:nvPr>
        </p:nvSpPr>
        <p:spPr>
          <a:xfrm>
            <a:off x="4551218" y="3305403"/>
            <a:ext cx="4309318" cy="1202860"/>
          </a:xfrm>
        </p:spPr>
        <p:txBody>
          <a:bodyPr>
            <a:normAutofit fontScale="55000" lnSpcReduction="20000"/>
          </a:bodyPr>
          <a:lstStyle/>
          <a:p>
            <a:pPr marL="0" indent="0">
              <a:spcBef>
                <a:spcPts val="0"/>
              </a:spcBef>
              <a:buNone/>
            </a:pPr>
            <a:r>
              <a:rPr lang="en-US" b="1" dirty="0"/>
              <a:t>3). Passive-Aggressive: </a:t>
            </a:r>
            <a:r>
              <a:rPr lang="en-US" dirty="0"/>
              <a:t>Passive-aggressive communication style users appear passive on the surface, but within he or she may feel powerless or stuck, building up a resentment that leads to seething or acting out in subtle, indirect or secret ways.</a:t>
            </a:r>
            <a:endParaRPr lang="en-US" b="1" dirty="0"/>
          </a:p>
          <a:p>
            <a:pPr>
              <a:spcBef>
                <a:spcPts val="0"/>
              </a:spcBef>
            </a:pPr>
            <a:endParaRPr lang="en-US"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28216" y="1860838"/>
            <a:ext cx="4873751" cy="962501"/>
          </a:xfrm>
        </p:spPr>
      </p:pic>
      <p:sp>
        <p:nvSpPr>
          <p:cNvPr id="3" name="Rectangle 2"/>
          <p:cNvSpPr/>
          <p:nvPr/>
        </p:nvSpPr>
        <p:spPr>
          <a:xfrm>
            <a:off x="174567" y="2934805"/>
            <a:ext cx="3210792" cy="369332"/>
          </a:xfrm>
          <a:prstGeom prst="rect">
            <a:avLst/>
          </a:prstGeom>
        </p:spPr>
        <p:txBody>
          <a:bodyPr wrap="square">
            <a:spAutoFit/>
          </a:bodyPr>
          <a:lstStyle/>
          <a:p>
            <a:r>
              <a:rPr lang="en-US" b="1" dirty="0">
                <a:latin typeface="Bernard MT Condensed" panose="02050806060905020404" pitchFamily="18" charset="0"/>
              </a:rPr>
              <a:t>Four Basic Communication Styles: </a:t>
            </a:r>
          </a:p>
        </p:txBody>
      </p:sp>
      <p:sp>
        <p:nvSpPr>
          <p:cNvPr id="4" name="Rectangle 3"/>
          <p:cNvSpPr/>
          <p:nvPr/>
        </p:nvSpPr>
        <p:spPr>
          <a:xfrm>
            <a:off x="97674" y="3305402"/>
            <a:ext cx="3736571" cy="1131079"/>
          </a:xfrm>
          <a:prstGeom prst="rect">
            <a:avLst/>
          </a:prstGeom>
        </p:spPr>
        <p:txBody>
          <a:bodyPr wrap="square">
            <a:spAutoFit/>
          </a:bodyPr>
          <a:lstStyle/>
          <a:p>
            <a:r>
              <a:rPr lang="en-US" sz="1350" dirty="0"/>
              <a:t>1). </a:t>
            </a:r>
            <a:r>
              <a:rPr lang="en-US" sz="1350" b="1" dirty="0"/>
              <a:t>Passive: </a:t>
            </a:r>
            <a:r>
              <a:rPr lang="en-US" sz="1350" dirty="0"/>
              <a:t>Individuals who use the passive communication style often act indifferently, yielding to others. Passive communicators usually fail to express their feelings or needs, allowing others to express themselves. </a:t>
            </a:r>
          </a:p>
        </p:txBody>
      </p:sp>
      <p:sp>
        <p:nvSpPr>
          <p:cNvPr id="5" name="Rectangle 4"/>
          <p:cNvSpPr/>
          <p:nvPr/>
        </p:nvSpPr>
        <p:spPr>
          <a:xfrm>
            <a:off x="174568" y="4483913"/>
            <a:ext cx="4133504" cy="1338828"/>
          </a:xfrm>
          <a:prstGeom prst="rect">
            <a:avLst/>
          </a:prstGeom>
        </p:spPr>
        <p:txBody>
          <a:bodyPr wrap="square">
            <a:spAutoFit/>
          </a:bodyPr>
          <a:lstStyle/>
          <a:p>
            <a:r>
              <a:rPr lang="en-US" sz="1350" dirty="0"/>
              <a:t>2). </a:t>
            </a:r>
            <a:r>
              <a:rPr lang="en-US" sz="1350" b="1" dirty="0"/>
              <a:t>Aggressive:</a:t>
            </a:r>
            <a:r>
              <a:rPr lang="en-US" sz="1350" dirty="0"/>
              <a:t> The </a:t>
            </a:r>
            <a:r>
              <a:rPr lang="en-US" sz="1350" dirty="0">
                <a:hlinkClick r:id="rId3" tooltip="Monitoring Your Communication Style"/>
              </a:rPr>
              <a:t>aggressive communication style</a:t>
            </a:r>
            <a:r>
              <a:rPr lang="en-US" sz="1350" dirty="0"/>
              <a:t> is emphasized by speaking in a loud and demanding voice, maintaining intense eye contact and dominating or controlling others by blaming, intimidating, criticizing, threatening or attacking them, among other traits. </a:t>
            </a:r>
          </a:p>
        </p:txBody>
      </p:sp>
      <p:sp>
        <p:nvSpPr>
          <p:cNvPr id="10" name="Rectangle 9"/>
          <p:cNvSpPr/>
          <p:nvPr/>
        </p:nvSpPr>
        <p:spPr>
          <a:xfrm>
            <a:off x="4551218" y="4475247"/>
            <a:ext cx="4419046" cy="923330"/>
          </a:xfrm>
          <a:prstGeom prst="rect">
            <a:avLst/>
          </a:prstGeom>
        </p:spPr>
        <p:txBody>
          <a:bodyPr wrap="square">
            <a:spAutoFit/>
          </a:bodyPr>
          <a:lstStyle/>
          <a:p>
            <a:r>
              <a:rPr lang="en-US" sz="1350" dirty="0"/>
              <a:t>4). </a:t>
            </a:r>
            <a:r>
              <a:rPr lang="en-US" sz="1350" b="1" dirty="0"/>
              <a:t>Assertive: </a:t>
            </a:r>
            <a:r>
              <a:rPr lang="en-US" sz="1350" dirty="0"/>
              <a:t>Thought to be the most effective form of communication, the assertive communication style features an open communication link while not being overbearing. </a:t>
            </a:r>
          </a:p>
        </p:txBody>
      </p:sp>
    </p:spTree>
    <p:extLst>
      <p:ext uri="{BB962C8B-B14F-4D97-AF65-F5344CB8AC3E}">
        <p14:creationId xmlns:p14="http://schemas.microsoft.com/office/powerpoint/2010/main" val="311568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493776" y="1965960"/>
            <a:ext cx="7333289" cy="796266"/>
          </a:xfrm>
          <a:prstGeom prst="rect">
            <a:avLst/>
          </a:prstGeom>
          <a:solidFill>
            <a:srgbClr val="EDE9E1"/>
          </a:solidFill>
          <a:ln>
            <a:noFill/>
          </a:ln>
        </p:spPr>
        <p:txBody>
          <a:bodyPr spcFirstLastPara="1" vert="horz" wrap="square" lIns="68569" tIns="34275" rIns="68569" bIns="34275" rtlCol="0" anchor="ctr" anchorCtr="0">
            <a:noAutofit/>
          </a:bodyPr>
          <a:lstStyle/>
          <a:p>
            <a:pPr>
              <a:spcBef>
                <a:spcPts val="0"/>
              </a:spcBef>
              <a:buClr>
                <a:schemeClr val="dk2"/>
              </a:buClr>
              <a:buSzPts val="4000"/>
            </a:pPr>
            <a:r>
              <a:rPr lang="en-US" sz="2100" dirty="0"/>
              <a:t>Practice “Academic  Acumen” – </a:t>
            </a:r>
            <a:r>
              <a:rPr lang="en-US" sz="2100" b="1" i="1" dirty="0">
                <a:latin typeface="Constantia" panose="02030602050306030303" pitchFamily="18" charset="0"/>
              </a:rPr>
              <a:t>High Level Communication Skills  &amp; “ Cultural Diplomacy”</a:t>
            </a:r>
            <a:endParaRPr sz="2100" b="1" i="1" dirty="0">
              <a:solidFill>
                <a:schemeClr val="dk2"/>
              </a:solidFill>
              <a:latin typeface="Constantia" panose="02030602050306030303" pitchFamily="18" charset="0"/>
              <a:ea typeface="Arial"/>
              <a:cs typeface="Arial"/>
              <a:sym typeface="Arial"/>
            </a:endParaRPr>
          </a:p>
        </p:txBody>
      </p:sp>
      <p:pic>
        <p:nvPicPr>
          <p:cNvPr id="2" name="Picture 1"/>
          <p:cNvPicPr>
            <a:picLocks noChangeAspect="1"/>
          </p:cNvPicPr>
          <p:nvPr/>
        </p:nvPicPr>
        <p:blipFill>
          <a:blip r:embed="rId3"/>
          <a:stretch>
            <a:fillRect/>
          </a:stretch>
        </p:blipFill>
        <p:spPr>
          <a:xfrm>
            <a:off x="566928" y="786159"/>
            <a:ext cx="7854696" cy="8597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1" y="3044952"/>
            <a:ext cx="2770631" cy="2828295"/>
          </a:xfrm>
          <a:prstGeom prst="rect">
            <a:avLst/>
          </a:prstGeom>
        </p:spPr>
      </p:pic>
      <p:sp>
        <p:nvSpPr>
          <p:cNvPr id="4" name="Rectangle 3"/>
          <p:cNvSpPr/>
          <p:nvPr/>
        </p:nvSpPr>
        <p:spPr>
          <a:xfrm>
            <a:off x="3931921" y="4072753"/>
            <a:ext cx="5134355" cy="1200329"/>
          </a:xfrm>
          <a:prstGeom prst="rect">
            <a:avLst/>
          </a:prstGeom>
        </p:spPr>
        <p:txBody>
          <a:bodyPr wrap="square">
            <a:spAutoFit/>
          </a:bodyPr>
          <a:lstStyle/>
          <a:p>
            <a:r>
              <a:rPr lang="en-US" i="1" dirty="0">
                <a:latin typeface="Times New Roman" panose="02020603050405020304" pitchFamily="18" charset="0"/>
                <a:cs typeface="Times New Roman" panose="02020603050405020304" pitchFamily="18" charset="0"/>
              </a:rPr>
              <a:t>“The Institute for Cultural Diplomacy, ICD, has declared that the ultimate goal of cultural diplomacy </a:t>
            </a:r>
            <a:r>
              <a:rPr lang="en-US" b="1" i="1" dirty="0">
                <a:highlight>
                  <a:srgbClr val="FFFF00"/>
                </a:highlight>
                <a:latin typeface="Times New Roman" panose="02020603050405020304" pitchFamily="18" charset="0"/>
                <a:cs typeface="Times New Roman" panose="02020603050405020304" pitchFamily="18" charset="0"/>
              </a:rPr>
              <a:t>is promoting peace and stability through intercultural relations”.</a:t>
            </a:r>
          </a:p>
        </p:txBody>
      </p:sp>
      <p:sp>
        <p:nvSpPr>
          <p:cNvPr id="5" name="Rectangle 4"/>
          <p:cNvSpPr/>
          <p:nvPr/>
        </p:nvSpPr>
        <p:spPr>
          <a:xfrm>
            <a:off x="3931921" y="3252966"/>
            <a:ext cx="4848606" cy="584775"/>
          </a:xfrm>
          <a:prstGeom prst="rect">
            <a:avLst/>
          </a:prstGeom>
        </p:spPr>
        <p:txBody>
          <a:bodyPr wrap="square">
            <a:spAutoFit/>
          </a:bodyPr>
          <a:lstStyle/>
          <a:p>
            <a:r>
              <a:rPr lang="en-US" sz="3200" b="1" i="1" dirty="0">
                <a:latin typeface="Times New Roman" panose="02020603050405020304" pitchFamily="18" charset="0"/>
                <a:cs typeface="Times New Roman" panose="02020603050405020304" pitchFamily="18" charset="0"/>
              </a:rPr>
              <a:t>Cultural Diplomacy:</a:t>
            </a:r>
            <a:endParaRPr lang="en-US" sz="3200" b="1" i="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83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82487" y="1728216"/>
            <a:ext cx="8229600" cy="811752"/>
          </a:xfrm>
          <a:prstGeom prst="rect">
            <a:avLst/>
          </a:prstGeom>
          <a:solidFill>
            <a:srgbClr val="EDE9E1"/>
          </a:solidFill>
          <a:ln>
            <a:noFill/>
          </a:ln>
        </p:spPr>
        <p:txBody>
          <a:bodyPr spcFirstLastPara="1" wrap="square" lIns="91425" tIns="45700" rIns="91425" bIns="45700" anchor="ctr" anchorCtr="0">
            <a:noAutofit/>
          </a:bodyPr>
          <a:lstStyle/>
          <a:p>
            <a:pPr lvl="0" algn="ctr">
              <a:spcBef>
                <a:spcPts val="0"/>
              </a:spcBef>
              <a:buClr>
                <a:schemeClr val="dk2"/>
              </a:buClr>
              <a:buSzPts val="4000"/>
            </a:pPr>
            <a:r>
              <a:rPr lang="en-US" sz="2200" b="1" spc="0" dirty="0">
                <a:solidFill>
                  <a:prstClr val="black"/>
                </a:solidFill>
                <a:latin typeface="Constantia" panose="02030602050306030303" pitchFamily="18" charset="0"/>
                <a:ea typeface="Tahoma" panose="020B0604030504040204" pitchFamily="34" charset="0"/>
                <a:cs typeface="Tahoma" panose="020B0604030504040204" pitchFamily="34" charset="0"/>
              </a:rPr>
              <a:t>Build Department &amp; Campus Professional Relationships</a:t>
            </a:r>
            <a:endParaRPr sz="2800" b="1" i="1" u="none" strike="noStrike" cap="none" dirty="0">
              <a:solidFill>
                <a:schemeClr val="dk2"/>
              </a:solidFill>
              <a:latin typeface="Constantia" panose="02030602050306030303" pitchFamily="18" charset="0"/>
              <a:ea typeface="Arial"/>
              <a:cs typeface="Arial"/>
              <a:sym typeface="Arial"/>
            </a:endParaRPr>
          </a:p>
        </p:txBody>
      </p:sp>
      <p:pic>
        <p:nvPicPr>
          <p:cNvPr id="2" name="Picture 1"/>
          <p:cNvPicPr>
            <a:picLocks noChangeAspect="1"/>
          </p:cNvPicPr>
          <p:nvPr/>
        </p:nvPicPr>
        <p:blipFill>
          <a:blip r:embed="rId4"/>
          <a:stretch>
            <a:fillRect/>
          </a:stretch>
        </p:blipFill>
        <p:spPr>
          <a:xfrm>
            <a:off x="100584" y="374904"/>
            <a:ext cx="9043416" cy="1146348"/>
          </a:xfrm>
          <a:prstGeom prst="rect">
            <a:avLst/>
          </a:prstGeom>
        </p:spPr>
      </p:pic>
      <p:graphicFrame>
        <p:nvGraphicFramePr>
          <p:cNvPr id="4" name="Object 3"/>
          <p:cNvGraphicFramePr>
            <a:graphicFrameLocks noChangeAspect="1"/>
          </p:cNvGraphicFramePr>
          <p:nvPr/>
        </p:nvGraphicFramePr>
        <p:xfrm>
          <a:off x="98425" y="98425"/>
          <a:ext cx="1797050" cy="1797050"/>
        </p:xfrm>
        <a:graphic>
          <a:graphicData uri="http://schemas.openxmlformats.org/presentationml/2006/ole">
            <mc:AlternateContent xmlns:mc="http://schemas.openxmlformats.org/markup-compatibility/2006">
              <mc:Choice xmlns:v="urn:schemas-microsoft-com:vml" Requires="v">
                <p:oleObj spid="_x0000_s1027" name="Bitmap Image" r:id="rId5" imgW="1797120" imgH="1797120" progId="Paint.Picture">
                  <p:embed/>
                </p:oleObj>
              </mc:Choice>
              <mc:Fallback>
                <p:oleObj name="Bitmap Image" r:id="rId5" imgW="1797120" imgH="1797120" progId="Paint.Picture">
                  <p:embed/>
                  <p:pic>
                    <p:nvPicPr>
                      <p:cNvPr id="4" name="Object 3"/>
                      <p:cNvPicPr/>
                      <p:nvPr/>
                    </p:nvPicPr>
                    <p:blipFill>
                      <a:blip r:embed="rId6"/>
                      <a:stretch>
                        <a:fillRect/>
                      </a:stretch>
                    </p:blipFill>
                    <p:spPr>
                      <a:xfrm>
                        <a:off x="98425" y="98425"/>
                        <a:ext cx="1797050" cy="1797050"/>
                      </a:xfrm>
                      <a:prstGeom prst="rect">
                        <a:avLst/>
                      </a:prstGeom>
                    </p:spPr>
                  </p:pic>
                </p:oleObj>
              </mc:Fallback>
            </mc:AlternateContent>
          </a:graphicData>
        </a:graphic>
      </p:graphicFrame>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2487" y="2539968"/>
            <a:ext cx="3834649" cy="431803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3440" y="2679192"/>
            <a:ext cx="4248647" cy="4050792"/>
          </a:xfrm>
          <a:prstGeom prst="rect">
            <a:avLst/>
          </a:prstGeom>
        </p:spPr>
      </p:pic>
    </p:spTree>
    <p:extLst>
      <p:ext uri="{BB962C8B-B14F-4D97-AF65-F5344CB8AC3E}">
        <p14:creationId xmlns:p14="http://schemas.microsoft.com/office/powerpoint/2010/main" val="342518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a:xfrm>
            <a:off x="423472" y="438411"/>
            <a:ext cx="8297056" cy="1875376"/>
          </a:xfrm>
        </p:spPr>
        <p:txBody>
          <a:bodyPr>
            <a:normAutofit/>
          </a:bodyPr>
          <a:lstStyle/>
          <a:p>
            <a:pPr algn="ctr"/>
            <a:r>
              <a:rPr lang="en-US" dirty="0">
                <a:effectLst>
                  <a:outerShdw blurRad="38100" dist="38100" dir="2700000" algn="tl">
                    <a:srgbClr val="000000">
                      <a:alpha val="43137"/>
                    </a:srgbClr>
                  </a:outerShdw>
                </a:effectLst>
              </a:rPr>
              <a:t>EFFECTIVE STRATEGIES for RELATIONSHIP BUILDING</a:t>
            </a:r>
          </a:p>
        </p:txBody>
      </p:sp>
      <p:sp>
        <p:nvSpPr>
          <p:cNvPr id="1048701" name="Content Placeholder 2"/>
          <p:cNvSpPr>
            <a:spLocks noGrp="1"/>
          </p:cNvSpPr>
          <p:nvPr>
            <p:ph idx="1"/>
          </p:nvPr>
        </p:nvSpPr>
        <p:spPr>
          <a:xfrm>
            <a:off x="423472" y="2283098"/>
            <a:ext cx="8297056" cy="4027118"/>
          </a:xfrm>
        </p:spPr>
        <p:txBody>
          <a:bodyPr>
            <a:normAutofit/>
          </a:bodyPr>
          <a:lstStyle/>
          <a:p>
            <a:pPr marL="371475" indent="-342900">
              <a:spcBef>
                <a:spcPts val="0"/>
              </a:spcBef>
              <a:buSzPts val="3000"/>
            </a:pPr>
            <a:r>
              <a:rPr lang="en-US" sz="2400" dirty="0"/>
              <a:t>Mutual understanding of roles/responsibilities and </a:t>
            </a:r>
            <a:r>
              <a:rPr lang="en-US" sz="2400" i="1" dirty="0"/>
              <a:t>genuine</a:t>
            </a:r>
            <a:r>
              <a:rPr lang="en-US" sz="2400" dirty="0"/>
              <a:t> respect</a:t>
            </a:r>
          </a:p>
          <a:p>
            <a:pPr marL="28575" indent="0">
              <a:spcBef>
                <a:spcPts val="0"/>
              </a:spcBef>
              <a:buSzPts val="3000"/>
              <a:buNone/>
            </a:pPr>
            <a:endParaRPr lang="en-US" sz="2400" dirty="0"/>
          </a:p>
          <a:p>
            <a:pPr marL="371475" indent="-342900">
              <a:spcBef>
                <a:spcPts val="0"/>
              </a:spcBef>
              <a:buSzPts val="3000"/>
            </a:pPr>
            <a:r>
              <a:rPr lang="en-US" sz="2400" dirty="0"/>
              <a:t>Inclusivity, transparency, diplomacy</a:t>
            </a:r>
          </a:p>
          <a:p>
            <a:pPr marL="28575" indent="0">
              <a:spcBef>
                <a:spcPts val="0"/>
              </a:spcBef>
              <a:buSzPts val="3000"/>
              <a:buNone/>
            </a:pPr>
            <a:endParaRPr lang="en-US" sz="2400" dirty="0"/>
          </a:p>
          <a:p>
            <a:pPr marL="371475" indent="-342900">
              <a:spcBef>
                <a:spcPts val="0"/>
              </a:spcBef>
              <a:buSzPts val="3000"/>
            </a:pPr>
            <a:r>
              <a:rPr lang="en-US" sz="2400" dirty="0"/>
              <a:t>Direction from local board policies, administrative procedures, and contract </a:t>
            </a:r>
          </a:p>
          <a:p>
            <a:pPr marL="28575" indent="0">
              <a:spcBef>
                <a:spcPts val="0"/>
              </a:spcBef>
              <a:buSzPts val="3000"/>
              <a:buNone/>
            </a:pPr>
            <a:endParaRPr lang="en-US" sz="2400" dirty="0"/>
          </a:p>
          <a:p>
            <a:pPr marL="371475" indent="-342900">
              <a:spcBef>
                <a:spcPts val="0"/>
              </a:spcBef>
              <a:buSzPts val="3000"/>
            </a:pPr>
            <a:r>
              <a:rPr lang="en-US" sz="2400" dirty="0"/>
              <a:t>Written agreements!</a:t>
            </a:r>
          </a:p>
          <a:p>
            <a:pPr marL="28575" indent="0">
              <a:spcBef>
                <a:spcPts val="0"/>
              </a:spcBef>
              <a:buSzPts val="3000"/>
              <a:buNone/>
            </a:pPr>
            <a:r>
              <a:rPr lang="en-US" sz="1650" dirty="0"/>
              <a:t>**Generate when not stressed by conflict or other major concerns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66116" y="190394"/>
            <a:ext cx="8080927" cy="994172"/>
          </a:xfrm>
        </p:spPr>
        <p:txBody>
          <a:bodyPr>
            <a:normAutofit/>
          </a:bodyPr>
          <a:lstStyle/>
          <a:p>
            <a:pPr algn="ctr" eaLnBrk="1" hangingPunct="1"/>
            <a:r>
              <a:rPr lang="en-US" sz="3850" b="1" dirty="0">
                <a:latin typeface="Franklin Gothic Book" charset="0"/>
              </a:rPr>
              <a:t>RESOURCES</a:t>
            </a:r>
          </a:p>
        </p:txBody>
      </p:sp>
      <p:sp>
        <p:nvSpPr>
          <p:cNvPr id="33795" name="Rectangle 3"/>
          <p:cNvSpPr>
            <a:spLocks noGrp="1" noChangeArrowheads="1"/>
          </p:cNvSpPr>
          <p:nvPr>
            <p:ph idx="1"/>
          </p:nvPr>
        </p:nvSpPr>
        <p:spPr>
          <a:xfrm>
            <a:off x="279913" y="2227944"/>
            <a:ext cx="5605629" cy="3178944"/>
          </a:xfrm>
        </p:spPr>
        <p:txBody>
          <a:bodyPr anchor="ctr">
            <a:noAutofit/>
          </a:bodyPr>
          <a:lstStyle/>
          <a:p>
            <a:pPr eaLnBrk="1" hangingPunct="1"/>
            <a:r>
              <a:rPr lang="en-US" sz="1800" dirty="0"/>
              <a:t>ASCCC Website - </a:t>
            </a:r>
            <a:r>
              <a:rPr lang="en-US" sz="1800" dirty="0">
                <a:hlinkClick r:id="rId2"/>
              </a:rPr>
              <a:t>http://asccc.org</a:t>
            </a:r>
            <a:endParaRPr lang="en-US" sz="1800" dirty="0"/>
          </a:p>
          <a:p>
            <a:pPr lvl="1"/>
            <a:endParaRPr lang="en-US" sz="1800" dirty="0"/>
          </a:p>
          <a:p>
            <a:pPr eaLnBrk="1" hangingPunct="1"/>
            <a:r>
              <a:rPr lang="en-US" sz="1800" dirty="0"/>
              <a:t>Ed Code, California Code of Regulations - </a:t>
            </a:r>
            <a:r>
              <a:rPr lang="en-US" sz="1800" dirty="0">
                <a:hlinkClick r:id="rId3"/>
              </a:rPr>
              <a:t>http://oal.ca.gov</a:t>
            </a:r>
            <a:endParaRPr lang="en-US" sz="1800" dirty="0"/>
          </a:p>
          <a:p>
            <a:pPr marL="349250" lvl="1" indent="0">
              <a:buNone/>
            </a:pPr>
            <a:endParaRPr lang="en-US" sz="1800" dirty="0"/>
          </a:p>
          <a:p>
            <a:pPr eaLnBrk="1" hangingPunct="1"/>
            <a:r>
              <a:rPr lang="en-US" sz="1800" dirty="0"/>
              <a:t>Chancellor’s Office -  </a:t>
            </a:r>
            <a:r>
              <a:rPr lang="en-US" sz="1800" dirty="0">
                <a:hlinkClick r:id="rId4"/>
              </a:rPr>
              <a:t>http://www.cccco.edu</a:t>
            </a:r>
            <a:endParaRPr lang="en-US" sz="1800" dirty="0"/>
          </a:p>
          <a:p>
            <a:pPr marL="0" indent="0" eaLnBrk="1" hangingPunct="1">
              <a:buNone/>
            </a:pPr>
            <a:endParaRPr lang="en-US" sz="1800" dirty="0"/>
          </a:p>
          <a:p>
            <a:pPr eaLnBrk="1" hangingPunct="1"/>
            <a:r>
              <a:rPr lang="en-US" sz="1800" i="1" dirty="0">
                <a:hlinkClick r:id="rId5"/>
              </a:rPr>
              <a:t>Local Senates Handboo</a:t>
            </a:r>
            <a:r>
              <a:rPr lang="en-US" sz="1800" i="1" dirty="0"/>
              <a:t>k, </a:t>
            </a:r>
            <a:r>
              <a:rPr lang="en-US" sz="1800" dirty="0"/>
              <a:t>ASCCC, 2015 Edition </a:t>
            </a:r>
          </a:p>
          <a:p>
            <a:pPr marL="685800" lvl="2" indent="0" eaLnBrk="1" hangingPunct="1">
              <a:buNone/>
            </a:pPr>
            <a:endParaRPr lang="en-US" sz="1800" dirty="0"/>
          </a:p>
          <a:p>
            <a:r>
              <a:rPr lang="en-US" sz="1800" i="1" dirty="0">
                <a:hlinkClick r:id="rId6"/>
              </a:rPr>
              <a:t>Scenarios to Illustrate Effective Participation</a:t>
            </a:r>
            <a:br>
              <a:rPr lang="en-US" sz="1800" i="1" dirty="0">
                <a:hlinkClick r:id="rId6"/>
              </a:rPr>
            </a:br>
            <a:r>
              <a:rPr lang="en-US" sz="1800" i="1" dirty="0">
                <a:hlinkClick r:id="rId6"/>
              </a:rPr>
              <a:t>in District and College Governance</a:t>
            </a:r>
            <a:r>
              <a:rPr lang="en-US" sz="1800" dirty="0"/>
              <a:t> (Joint ASCCC/CCLC publication</a:t>
            </a:r>
            <a:r>
              <a:rPr lang="is-IS" sz="1800" dirty="0"/>
              <a:t>.  Useful for orienting your senate</a:t>
            </a:r>
            <a:r>
              <a:rPr lang="en-US" sz="1800" dirty="0"/>
              <a:t>)  </a:t>
            </a:r>
          </a:p>
          <a:p>
            <a:endParaRPr lang="en-US" sz="1800" i="1" dirty="0"/>
          </a:p>
          <a:p>
            <a:pPr eaLnBrk="1" hangingPunct="1"/>
            <a:r>
              <a:rPr lang="en-US" sz="1800" i="1" dirty="0">
                <a:hlinkClick r:id="rId7"/>
              </a:rPr>
              <a:t>Participating Effectively in District and College Governance</a:t>
            </a:r>
            <a:r>
              <a:rPr lang="en-US" sz="1800" dirty="0"/>
              <a:t>, ASCCC/CCLC, adopted Fall 1998</a:t>
            </a:r>
            <a:endParaRPr lang="en-US" sz="1800" i="1" dirty="0"/>
          </a:p>
        </p:txBody>
      </p:sp>
      <p:pic>
        <p:nvPicPr>
          <p:cNvPr id="71" name="Graphic 70" descr="Checkmark">
            <a:extLst>
              <a:ext uri="{FF2B5EF4-FFF2-40B4-BE49-F238E27FC236}">
                <a16:creationId xmlns:a16="http://schemas.microsoft.com/office/drawing/2014/main" xmlns="" id="{4B53F08F-D073-4534-90D4-2BED6FDD6D5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624964" y="2865141"/>
            <a:ext cx="1143455" cy="1143455"/>
          </a:xfrm>
          <a:prstGeom prst="rect">
            <a:avLst/>
          </a:prstGeom>
        </p:spPr>
      </p:pic>
      <p:sp>
        <p:nvSpPr>
          <p:cNvPr id="7" name="Rectangle 6"/>
          <p:cNvSpPr/>
          <p:nvPr/>
        </p:nvSpPr>
        <p:spPr>
          <a:xfrm>
            <a:off x="4885592" y="1310758"/>
            <a:ext cx="4258408" cy="584775"/>
          </a:xfrm>
          <a:prstGeom prst="rect">
            <a:avLst/>
          </a:prstGeom>
        </p:spPr>
        <p:txBody>
          <a:bodyPr wrap="square">
            <a:spAutoFit/>
          </a:bodyPr>
          <a:lstStyle/>
          <a:p>
            <a:r>
              <a:rPr lang="en-US" sz="1600" dirty="0">
                <a:solidFill>
                  <a:srgbClr val="0070C0"/>
                </a:solidFill>
                <a:hlinkClick r:id="rId10"/>
              </a:rPr>
              <a:t>https://online.alvernia.edu/articles/4-types-communication-styles/</a:t>
            </a:r>
            <a:r>
              <a:rPr lang="en-US" sz="1600" dirty="0">
                <a:solidFill>
                  <a:srgbClr val="0070C0"/>
                </a:solidFill>
              </a:rPr>
              <a:t> (2018)</a:t>
            </a:r>
          </a:p>
        </p:txBody>
      </p:sp>
      <p:sp>
        <p:nvSpPr>
          <p:cNvPr id="2" name="Rectangle 1"/>
          <p:cNvSpPr/>
          <p:nvPr/>
        </p:nvSpPr>
        <p:spPr>
          <a:xfrm>
            <a:off x="5595729" y="5134521"/>
            <a:ext cx="3378111" cy="1200329"/>
          </a:xfrm>
          <a:prstGeom prst="rect">
            <a:avLst/>
          </a:prstGeom>
        </p:spPr>
        <p:txBody>
          <a:bodyPr wrap="square">
            <a:spAutoFit/>
          </a:bodyPr>
          <a:lstStyle/>
          <a:p>
            <a:r>
              <a:rPr lang="en-US" dirty="0"/>
              <a:t>https://www.insidehighered.com/advice/2017/07/13/how-find-mentors-and-be-good-one-yourself-essay</a:t>
            </a:r>
          </a:p>
        </p:txBody>
      </p:sp>
    </p:spTree>
    <p:extLst>
      <p:ext uri="{BB962C8B-B14F-4D97-AF65-F5344CB8AC3E}">
        <p14:creationId xmlns:p14="http://schemas.microsoft.com/office/powerpoint/2010/main" val="8871837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714" y="1321904"/>
            <a:ext cx="8209721" cy="4214191"/>
          </a:xfrm>
        </p:spPr>
      </p:pic>
    </p:spTree>
    <p:extLst>
      <p:ext uri="{BB962C8B-B14F-4D97-AF65-F5344CB8AC3E}">
        <p14:creationId xmlns:p14="http://schemas.microsoft.com/office/powerpoint/2010/main" val="1735282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Content Placeholder 2"/>
          <p:cNvSpPr>
            <a:spLocks noGrp="1"/>
          </p:cNvSpPr>
          <p:nvPr>
            <p:ph sz="half" idx="1"/>
          </p:nvPr>
        </p:nvSpPr>
        <p:spPr>
          <a:xfrm>
            <a:off x="139148" y="3200400"/>
            <a:ext cx="5191723" cy="3657600"/>
          </a:xfrm>
        </p:spPr>
        <p:txBody>
          <a:bodyPr>
            <a:normAutofit fontScale="25000" lnSpcReduction="20000"/>
          </a:bodyPr>
          <a:lstStyle/>
          <a:p>
            <a:pPr marL="0" indent="0">
              <a:buNone/>
            </a:pPr>
            <a:r>
              <a:rPr lang="en-US" sz="9600" dirty="0"/>
              <a:t>Please feel free to contact each of us for more information:</a:t>
            </a:r>
          </a:p>
          <a:p>
            <a:pPr marL="0" indent="0">
              <a:buNone/>
            </a:pPr>
            <a:endParaRPr lang="en-US" sz="9600" dirty="0"/>
          </a:p>
          <a:p>
            <a:pPr marL="0" indent="0">
              <a:buNone/>
            </a:pPr>
            <a:endParaRPr lang="en-US" sz="5600" dirty="0"/>
          </a:p>
          <a:p>
            <a:r>
              <a:rPr lang="en-US" sz="8000" dirty="0">
                <a:latin typeface="Tahoma" panose="020B0604030504040204" pitchFamily="34" charset="0"/>
                <a:ea typeface="Tahoma" panose="020B0604030504040204" pitchFamily="34" charset="0"/>
                <a:cs typeface="Tahoma" panose="020B0604030504040204" pitchFamily="34" charset="0"/>
              </a:rPr>
              <a:t>Anna Bruzzese, ASCCC South Representative - </a:t>
            </a:r>
            <a:r>
              <a:rPr lang="en-US" sz="8000" dirty="0">
                <a:hlinkClick r:id="rId3"/>
              </a:rPr>
              <a:t>bruzzeaa@piercecollege.edu</a:t>
            </a:r>
            <a:endParaRPr lang="en-US" sz="8000" dirty="0"/>
          </a:p>
          <a:p>
            <a:pPr marL="0" indent="0">
              <a:buNone/>
            </a:pPr>
            <a:endParaRPr lang="en-US" sz="8000" i="1" dirty="0">
              <a:latin typeface="Constantia" panose="02030602050306030303" pitchFamily="18" charset="0"/>
              <a:cs typeface="Times New Roman" panose="02020603050405020304" pitchFamily="18" charset="0"/>
            </a:endParaRPr>
          </a:p>
          <a:p>
            <a:r>
              <a:rPr lang="en-US" sz="8000" i="1" dirty="0">
                <a:latin typeface="Constantia" panose="02030602050306030303" pitchFamily="18" charset="0"/>
                <a:cs typeface="Times New Roman" panose="02020603050405020304" pitchFamily="18" charset="0"/>
              </a:rPr>
              <a:t>Silvester Henderson, ASCCC At-Large Representative – </a:t>
            </a:r>
            <a:r>
              <a:rPr lang="en-US" sz="8000" i="1" dirty="0">
                <a:latin typeface="Constantia" panose="02030602050306030303" pitchFamily="18" charset="0"/>
                <a:cs typeface="Times New Roman" panose="02020603050405020304" pitchFamily="18" charset="0"/>
                <a:hlinkClick r:id="rId4"/>
              </a:rPr>
              <a:t>shenderson@losmedanos.edu</a:t>
            </a:r>
            <a:endParaRPr lang="en-US" sz="8000" i="1" dirty="0">
              <a:latin typeface="Constantia" panose="02030602050306030303" pitchFamily="18" charset="0"/>
              <a:cs typeface="Times New Roman" panose="02020603050405020304" pitchFamily="18" charset="0"/>
            </a:endParaRPr>
          </a:p>
          <a:p>
            <a:endParaRPr lang="en-US" sz="9600" i="1" dirty="0">
              <a:latin typeface="Constantia" panose="02030602050306030303" pitchFamily="18" charset="0"/>
              <a:cs typeface="Times New Roman" panose="02020603050405020304" pitchFamily="18" charset="0"/>
            </a:endParaRPr>
          </a:p>
          <a:p>
            <a:endParaRPr lang="en-US" sz="5200" i="1" dirty="0">
              <a:latin typeface="Constantia" panose="02030602050306030303" pitchFamily="18" charset="0"/>
              <a:cs typeface="Times New Roman" panose="02020603050405020304" pitchFamily="18" charset="0"/>
            </a:endParaRPr>
          </a:p>
          <a:p>
            <a:endParaRPr lang="en-US" sz="5400" dirty="0">
              <a:cs typeface="Times New Roman" panose="02020603050405020304" pitchFamily="18" charset="0"/>
            </a:endParaRPr>
          </a:p>
          <a:p>
            <a:endParaRPr lang="en-US" sz="5200" dirty="0">
              <a:latin typeface="Constantia" panose="02030602050306030303" pitchFamily="18" charset="0"/>
            </a:endParaRPr>
          </a:p>
          <a:p>
            <a:endParaRPr lang="en-US" sz="5200" dirty="0">
              <a:latin typeface="Constantia" panose="02030602050306030303" pitchFamily="18" charset="0"/>
            </a:endParaRPr>
          </a:p>
          <a:p>
            <a:endParaRPr lang="en-US" sz="5200" dirty="0">
              <a:latin typeface="Constantia" panose="02030602050306030303" pitchFamily="18" charset="0"/>
            </a:endParaRPr>
          </a:p>
          <a:p>
            <a:endParaRPr lang="en-US" sz="5200" dirty="0">
              <a:latin typeface="Constantia" panose="02030602050306030303" pitchFamily="18" charset="0"/>
            </a:endParaRPr>
          </a:p>
          <a:p>
            <a:endParaRPr lang="en-US" sz="5200" dirty="0">
              <a:latin typeface="Constantia" panose="02030602050306030303" pitchFamily="18" charset="0"/>
            </a:endParaRPr>
          </a:p>
          <a:p>
            <a:pPr marL="0" indent="0">
              <a:buNone/>
            </a:pPr>
            <a:endParaRPr lang="en-US" sz="6000" dirty="0">
              <a:latin typeface="Constantia" panose="02030602050306030303" pitchFamily="18" charset="0"/>
            </a:endParaRPr>
          </a:p>
          <a:p>
            <a:pPr marL="0" indent="0">
              <a:buNone/>
            </a:pPr>
            <a:endParaRPr lang="en-US" sz="6000" dirty="0">
              <a:latin typeface="Constantia" panose="02030602050306030303" pitchFamily="18" charset="0"/>
            </a:endParaRPr>
          </a:p>
          <a:p>
            <a:pPr marL="0" indent="0">
              <a:buNone/>
            </a:pPr>
            <a:endParaRPr lang="en-US" dirty="0"/>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94939"/>
            <a:ext cx="9144000" cy="1136966"/>
          </a:xfrm>
          <a:prstGeom prst="rect">
            <a:avLst/>
          </a:prstGeom>
        </p:spPr>
      </p:pic>
      <p:sp>
        <p:nvSpPr>
          <p:cNvPr id="2" name="AutoShape 2" descr="Image result for Education Quotes Getting Involved"/>
          <p:cNvSpPr>
            <a:spLocks noGrp="1" noChangeAspect="1" noChangeArrowheads="1"/>
          </p:cNvSpPr>
          <p:nvPr>
            <p:ph type="title"/>
          </p:nvPr>
        </p:nvSpPr>
        <p:spPr bwMode="auto">
          <a:xfrm>
            <a:off x="0" y="2126974"/>
            <a:ext cx="9144000" cy="61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algn="ctr"/>
            <a:r>
              <a:rPr lang="en-US" sz="4400" b="1" dirty="0">
                <a:latin typeface="Rockwell Extra Bold" panose="02060903040505020403" pitchFamily="18" charset="0"/>
              </a:rPr>
              <a:t>Thank You for coming</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5548" y="3200400"/>
            <a:ext cx="3279913" cy="3595690"/>
          </a:xfrm>
          <a:prstGeom prst="rect">
            <a:avLst/>
          </a:prstGeom>
        </p:spPr>
      </p:pic>
    </p:spTree>
    <p:extLst>
      <p:ext uri="{BB962C8B-B14F-4D97-AF65-F5344CB8AC3E}">
        <p14:creationId xmlns:p14="http://schemas.microsoft.com/office/powerpoint/2010/main" val="360007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Session Description</a:t>
            </a:r>
          </a:p>
        </p:txBody>
      </p:sp>
      <p:sp>
        <p:nvSpPr>
          <p:cNvPr id="1048599" name="Content Placeholder 2"/>
          <p:cNvSpPr>
            <a:spLocks noGrp="1"/>
          </p:cNvSpPr>
          <p:nvPr>
            <p:ph idx="1"/>
          </p:nvPr>
        </p:nvSpPr>
        <p:spPr/>
        <p:txBody>
          <a:bodyPr>
            <a:normAutofit fontScale="96429" lnSpcReduction="10000"/>
          </a:bodyPr>
          <a:lstStyle/>
          <a:p>
            <a:pPr marL="0" indent="0">
              <a:buNone/>
            </a:pPr>
            <a:r>
              <a:rPr lang="en-US" dirty="0"/>
              <a:t>Title 5 Regulations grant academic senates and </a:t>
            </a:r>
            <a:r>
              <a:rPr lang="en-US" b="1" i="1" dirty="0"/>
              <a:t>all faculty </a:t>
            </a:r>
            <a:r>
              <a:rPr lang="en-US" dirty="0"/>
              <a:t>the right to be the primary voice in college decision-making with regard to academic and professional matters. However, do you really feel like it applies to you? The right to engage in “Participatory Governance” applies to all faculty, but many part-time faculty may wonder what could happen if they were ever to exercise their legal right. Please join us as we explore methods and approaches for Part Time Faculty to actively become part of their local campus collegial processes and procedures.  </a:t>
            </a:r>
          </a:p>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35719" y="513612"/>
            <a:ext cx="7420599" cy="1031216"/>
          </a:xfrm>
        </p:spPr>
        <p:txBody>
          <a:bodyPr anchor="b">
            <a:normAutofit/>
          </a:bodyPr>
          <a:lstStyle/>
          <a:p>
            <a:pPr eaLnBrk="1" hangingPunct="1"/>
            <a:r>
              <a:rPr lang="en-US" b="1">
                <a:latin typeface="Franklin Gothic Book" charset="0"/>
              </a:rPr>
              <a:t>BASIS FOR SENATE POWERS</a:t>
            </a:r>
          </a:p>
        </p:txBody>
      </p:sp>
      <p:pic>
        <p:nvPicPr>
          <p:cNvPr id="3" name="Picture 2"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81" y="2450805"/>
            <a:ext cx="3802037" cy="2281222"/>
          </a:xfrm>
          <a:prstGeom prst="rect">
            <a:avLst/>
          </a:prstGeom>
        </p:spPr>
      </p:pic>
      <p:sp>
        <p:nvSpPr>
          <p:cNvPr id="31747" name="Rectangle 3"/>
          <p:cNvSpPr>
            <a:spLocks noGrp="1" noChangeArrowheads="1"/>
          </p:cNvSpPr>
          <p:nvPr>
            <p:ph idx="1"/>
          </p:nvPr>
        </p:nvSpPr>
        <p:spPr>
          <a:xfrm>
            <a:off x="5836020" y="1897843"/>
            <a:ext cx="2720298" cy="3387145"/>
          </a:xfrm>
        </p:spPr>
        <p:txBody>
          <a:bodyPr anchor="ctr">
            <a:normAutofit/>
          </a:bodyPr>
          <a:lstStyle/>
          <a:p>
            <a:pPr marL="0" indent="0" eaLnBrk="1" hangingPunct="1">
              <a:spcBef>
                <a:spcPct val="0"/>
              </a:spcBef>
              <a:spcAft>
                <a:spcPts val="600"/>
              </a:spcAft>
              <a:buNone/>
            </a:pPr>
            <a:r>
              <a:rPr lang="en-US" sz="3200" dirty="0">
                <a:latin typeface="Perpetua" charset="0"/>
              </a:rPr>
              <a:t>Education Code</a:t>
            </a:r>
          </a:p>
          <a:p>
            <a:pPr marL="0" indent="0" eaLnBrk="1" hangingPunct="1">
              <a:spcBef>
                <a:spcPct val="0"/>
              </a:spcBef>
              <a:spcAft>
                <a:spcPts val="600"/>
              </a:spcAft>
              <a:buNone/>
            </a:pPr>
            <a:endParaRPr lang="en-US" sz="3200" dirty="0">
              <a:latin typeface="Perpetua" charset="0"/>
            </a:endParaRPr>
          </a:p>
          <a:p>
            <a:pPr marL="0" indent="0" eaLnBrk="1" hangingPunct="1">
              <a:spcBef>
                <a:spcPct val="0"/>
              </a:spcBef>
              <a:spcAft>
                <a:spcPts val="600"/>
              </a:spcAft>
              <a:buNone/>
            </a:pPr>
            <a:r>
              <a:rPr lang="en-US" sz="3200" dirty="0">
                <a:latin typeface="Perpetua" charset="0"/>
              </a:rPr>
              <a:t>Title 5 Regulations</a:t>
            </a:r>
          </a:p>
        </p:txBody>
      </p:sp>
      <p:sp>
        <p:nvSpPr>
          <p:cNvPr id="8196" name="Text Box 4"/>
          <p:cNvSpPr txBox="1">
            <a:spLocks noChangeArrowheads="1"/>
          </p:cNvSpPr>
          <p:nvPr/>
        </p:nvSpPr>
        <p:spPr bwMode="auto">
          <a:xfrm>
            <a:off x="914400" y="48768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a:latin typeface="Arial" charset="0"/>
            </a:endParaRPr>
          </a:p>
        </p:txBody>
      </p:sp>
      <p:sp>
        <p:nvSpPr>
          <p:cNvPr id="2" name="Rectangle 1"/>
          <p:cNvSpPr/>
          <p:nvPr/>
        </p:nvSpPr>
        <p:spPr>
          <a:xfrm>
            <a:off x="417443" y="5293424"/>
            <a:ext cx="8726557" cy="923330"/>
          </a:xfrm>
          <a:prstGeom prst="rect">
            <a:avLst/>
          </a:prstGeom>
        </p:spPr>
        <p:txBody>
          <a:bodyPr wrap="square">
            <a:spAutoFit/>
          </a:bodyPr>
          <a:lstStyle/>
          <a:p>
            <a:r>
              <a:rPr lang="en-US" b="1" i="1" dirty="0">
                <a:latin typeface="Bodoni MT Black" panose="02070A03080606020203" pitchFamily="18" charset="0"/>
              </a:rPr>
              <a:t>Faculty Member: Any employee of a community college district who is employed in an academic position that is not designated as supervisory or management.</a:t>
            </a:r>
          </a:p>
        </p:txBody>
      </p:sp>
      <p:sp>
        <p:nvSpPr>
          <p:cNvPr id="4" name="Rectangle 3"/>
          <p:cNvSpPr/>
          <p:nvPr/>
        </p:nvSpPr>
        <p:spPr>
          <a:xfrm>
            <a:off x="2400206" y="6375160"/>
            <a:ext cx="3826753" cy="369332"/>
          </a:xfrm>
          <a:prstGeom prst="rect">
            <a:avLst/>
          </a:prstGeom>
        </p:spPr>
        <p:txBody>
          <a:bodyPr wrap="none">
            <a:spAutoFit/>
          </a:bodyPr>
          <a:lstStyle/>
          <a:p>
            <a:r>
              <a:rPr lang="en-US" dirty="0">
                <a:highlight>
                  <a:srgbClr val="00FFFF"/>
                </a:highlight>
              </a:rPr>
              <a:t>https://www.asccc.org/about/bylaws</a:t>
            </a:r>
          </a:p>
        </p:txBody>
      </p:sp>
    </p:spTree>
    <p:extLst>
      <p:ext uri="{BB962C8B-B14F-4D97-AF65-F5344CB8AC3E}">
        <p14:creationId xmlns:p14="http://schemas.microsoft.com/office/powerpoint/2010/main" val="689363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p:cTn id="19"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719" y="513612"/>
            <a:ext cx="7420599" cy="1031216"/>
          </a:xfrm>
        </p:spPr>
        <p:txBody>
          <a:bodyPr anchor="b">
            <a:normAutofit/>
          </a:bodyPr>
          <a:lstStyle/>
          <a:p>
            <a:r>
              <a:rPr lang="en-US" b="1">
                <a:latin typeface="Franklin Gothic Book" charset="0"/>
              </a:rPr>
              <a:t>BASIS FOR SENATE POWERS</a:t>
            </a:r>
            <a:r>
              <a:rPr lang="en-US" b="1"/>
              <a:t> </a:t>
            </a:r>
          </a:p>
        </p:txBody>
      </p:sp>
      <p:pic>
        <p:nvPicPr>
          <p:cNvPr id="5" name="Picture 4" descr="A close up of a flag&#10;&#10;Description automatically generated">
            <a:extLst>
              <a:ext uri="{FF2B5EF4-FFF2-40B4-BE49-F238E27FC236}">
                <a16:creationId xmlns:a16="http://schemas.microsoft.com/office/drawing/2014/main" xmlns="" id="{B8B83712-DD57-5847-A56F-8CA2CBE15B74}"/>
              </a:ext>
            </a:extLst>
          </p:cNvPr>
          <p:cNvPicPr>
            <a:picLocks noChangeAspect="1"/>
          </p:cNvPicPr>
          <p:nvPr/>
        </p:nvPicPr>
        <p:blipFill>
          <a:blip r:embed="rId2"/>
          <a:stretch>
            <a:fillRect/>
          </a:stretch>
        </p:blipFill>
        <p:spPr>
          <a:xfrm>
            <a:off x="479737" y="3972722"/>
            <a:ext cx="3802037" cy="2537859"/>
          </a:xfrm>
          <a:prstGeom prst="rect">
            <a:avLst/>
          </a:prstGeom>
        </p:spPr>
      </p:pic>
      <p:sp>
        <p:nvSpPr>
          <p:cNvPr id="3" name="Content Placeholder 2"/>
          <p:cNvSpPr>
            <a:spLocks noGrp="1"/>
          </p:cNvSpPr>
          <p:nvPr>
            <p:ph idx="1"/>
          </p:nvPr>
        </p:nvSpPr>
        <p:spPr>
          <a:xfrm>
            <a:off x="4929809" y="3972722"/>
            <a:ext cx="3626518" cy="2406261"/>
          </a:xfrm>
        </p:spPr>
        <p:txBody>
          <a:bodyPr anchor="ctr">
            <a:normAutofit/>
          </a:bodyPr>
          <a:lstStyle/>
          <a:p>
            <a:pPr lvl="0">
              <a:buNone/>
            </a:pPr>
            <a:r>
              <a:rPr lang="en-US" sz="3200" dirty="0"/>
              <a:t>	</a:t>
            </a:r>
            <a:r>
              <a:rPr lang="en-US" dirty="0"/>
              <a:t>What is the difference between Education Code and Title 5?</a:t>
            </a:r>
          </a:p>
          <a:p>
            <a:endParaRPr lang="en-US" dirty="0"/>
          </a:p>
        </p:txBody>
      </p:sp>
      <p:sp>
        <p:nvSpPr>
          <p:cNvPr id="6" name="Rectangle 5"/>
          <p:cNvSpPr/>
          <p:nvPr/>
        </p:nvSpPr>
        <p:spPr>
          <a:xfrm>
            <a:off x="655983" y="2043645"/>
            <a:ext cx="8050695" cy="923330"/>
          </a:xfrm>
          <a:prstGeom prst="rect">
            <a:avLst/>
          </a:prstGeom>
        </p:spPr>
        <p:txBody>
          <a:bodyPr wrap="square">
            <a:spAutoFit/>
          </a:bodyPr>
          <a:lstStyle/>
          <a:p>
            <a:r>
              <a:rPr lang="en-US" b="1" dirty="0"/>
              <a:t>Faculty Member: </a:t>
            </a:r>
            <a:r>
              <a:rPr lang="en-US" dirty="0"/>
              <a:t>Any employee of a community college district who is employed in an academic position that is not designated as supervisory or management.</a:t>
            </a:r>
          </a:p>
        </p:txBody>
      </p:sp>
    </p:spTree>
    <p:extLst>
      <p:ext uri="{BB962C8B-B14F-4D97-AF65-F5344CB8AC3E}">
        <p14:creationId xmlns:p14="http://schemas.microsoft.com/office/powerpoint/2010/main" val="130361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80060" y="2374677"/>
            <a:ext cx="2744833" cy="2115681"/>
          </a:xfrm>
        </p:spPr>
        <p:txBody>
          <a:bodyPr>
            <a:normAutofit/>
          </a:bodyPr>
          <a:lstStyle/>
          <a:p>
            <a:pPr eaLnBrk="1" hangingPunct="1"/>
            <a:r>
              <a:rPr lang="en-US" sz="3000" b="1" dirty="0">
                <a:solidFill>
                  <a:srgbClr val="FFFFFF"/>
                </a:solidFill>
                <a:latin typeface="Franklin Gothic Book" charset="0"/>
              </a:rPr>
              <a:t>TITLE 5</a:t>
            </a:r>
          </a:p>
        </p:txBody>
      </p:sp>
      <p:graphicFrame>
        <p:nvGraphicFramePr>
          <p:cNvPr id="11269" name="Rectangle 3">
            <a:extLst>
              <a:ext uri="{FF2B5EF4-FFF2-40B4-BE49-F238E27FC236}">
                <a16:creationId xmlns:a16="http://schemas.microsoft.com/office/drawing/2014/main" xmlns="" id="{A48CB0DA-CF00-43D7-9807-6870230DB7EB}"/>
              </a:ext>
            </a:extLst>
          </p:cNvPr>
          <p:cNvGraphicFramePr>
            <a:graphicFrameLocks noGrp="1"/>
          </p:cNvGraphicFramePr>
          <p:nvPr>
            <p:ph idx="1"/>
            <p:extLst>
              <p:ext uri="{D42A27DB-BD31-4B8C-83A1-F6EECF244321}">
                <p14:modId xmlns:p14="http://schemas.microsoft.com/office/powerpoint/2010/main" val="1313855684"/>
              </p:ext>
            </p:extLst>
          </p:nvPr>
        </p:nvGraphicFramePr>
        <p:xfrm>
          <a:off x="3704953" y="496956"/>
          <a:ext cx="5294668" cy="5951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1540933"/>
            <a:ext cx="3014133" cy="3928534"/>
          </a:xfrm>
          <a:prstGeom prst="rect">
            <a:avLst/>
          </a:prstGeom>
        </p:spPr>
      </p:pic>
    </p:spTree>
    <p:extLst>
      <p:ext uri="{BB962C8B-B14F-4D97-AF65-F5344CB8AC3E}">
        <p14:creationId xmlns:p14="http://schemas.microsoft.com/office/powerpoint/2010/main" val="13958496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49525" y="2762113"/>
            <a:ext cx="3244949" cy="1333773"/>
            <a:chOff x="1539719" y="10167"/>
            <a:chExt cx="3244949" cy="1333773"/>
          </a:xfrm>
        </p:grpSpPr>
        <p:sp>
          <p:nvSpPr>
            <p:cNvPr id="5" name="Rectangle 4"/>
            <p:cNvSpPr/>
            <p:nvPr/>
          </p:nvSpPr>
          <p:spPr>
            <a:xfrm>
              <a:off x="1539719" y="10167"/>
              <a:ext cx="3244949" cy="13337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6" name="TextBox 5"/>
            <p:cNvSpPr txBox="1"/>
            <p:nvPr/>
          </p:nvSpPr>
          <p:spPr>
            <a:xfrm>
              <a:off x="1539719" y="10167"/>
              <a:ext cx="3244949" cy="1333773"/>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California Code of Regulations</a:t>
              </a:r>
            </a:p>
          </p:txBody>
        </p:sp>
      </p:grpSp>
      <p:sp>
        <p:nvSpPr>
          <p:cNvPr id="7" name="Rectangle: Rounded Corners 6"/>
          <p:cNvSpPr/>
          <p:nvPr/>
        </p:nvSpPr>
        <p:spPr>
          <a:xfrm>
            <a:off x="3849332" y="456887"/>
            <a:ext cx="5294668" cy="1332470"/>
          </a:xfrm>
          <a:prstGeom prst="roundRect">
            <a:avLst>
              <a:gd name="adj" fmla="val 10000"/>
            </a:avLst>
          </a:prstGeom>
          <a:solidFill>
            <a:srgbClr val="FFC00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r>
              <a:rPr lang="en-US" sz="3200" dirty="0"/>
              <a:t>California Code of Regulations</a:t>
            </a:r>
          </a:p>
        </p:txBody>
      </p:sp>
      <p:sp>
        <p:nvSpPr>
          <p:cNvPr id="8" name="Rectangle: Rounded Corners 7"/>
          <p:cNvSpPr/>
          <p:nvPr/>
        </p:nvSpPr>
        <p:spPr>
          <a:xfrm>
            <a:off x="3849332" y="1921240"/>
            <a:ext cx="5294668" cy="1332470"/>
          </a:xfrm>
          <a:prstGeom prst="roundRect">
            <a:avLst>
              <a:gd name="adj" fmla="val 10000"/>
            </a:avLst>
          </a:prstGeom>
          <a:solidFill>
            <a:schemeClr val="accent4">
              <a:lumMod val="40000"/>
              <a:lumOff val="60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r>
              <a:rPr lang="en-US" sz="2800" dirty="0"/>
              <a:t>Derived by the Board of Governors from Education Code</a:t>
            </a:r>
          </a:p>
        </p:txBody>
      </p:sp>
      <p:sp>
        <p:nvSpPr>
          <p:cNvPr id="9" name="Rectangle: Rounded Corners 8"/>
          <p:cNvSpPr/>
          <p:nvPr/>
        </p:nvSpPr>
        <p:spPr>
          <a:xfrm>
            <a:off x="3849332" y="3385593"/>
            <a:ext cx="5294668" cy="1332470"/>
          </a:xfrm>
          <a:prstGeom prst="roundRect">
            <a:avLst>
              <a:gd name="adj" fmla="val 10000"/>
            </a:avLst>
          </a:prstGeom>
          <a:solidFill>
            <a:srgbClr val="00B05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r>
              <a:rPr lang="en-US" sz="2800" dirty="0"/>
              <a:t>Division 6 – applies to the California Community Colleges</a:t>
            </a:r>
          </a:p>
        </p:txBody>
      </p:sp>
      <p:sp>
        <p:nvSpPr>
          <p:cNvPr id="10" name="Rectangle: Rounded Corners 9"/>
          <p:cNvSpPr/>
          <p:nvPr/>
        </p:nvSpPr>
        <p:spPr>
          <a:xfrm>
            <a:off x="3849332" y="5068642"/>
            <a:ext cx="5294668" cy="1332470"/>
          </a:xfrm>
          <a:prstGeom prst="roundRect">
            <a:avLst>
              <a:gd name="adj" fmla="val 10000"/>
            </a:avLst>
          </a:prstGeom>
          <a:solidFill>
            <a:srgbClr val="FF000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r>
              <a:rPr lang="en-US" sz="3200" dirty="0"/>
              <a:t>Regulations with the force of Law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 y="1133061"/>
            <a:ext cx="3548270" cy="51385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4572000" y="594083"/>
            <a:ext cx="3733482" cy="1090538"/>
          </a:xfrm>
        </p:spPr>
        <p:txBody>
          <a:bodyPr>
            <a:noAutofit/>
          </a:bodyPr>
          <a:lstStyle/>
          <a:p>
            <a:pPr eaLnBrk="1" hangingPunct="1"/>
            <a:r>
              <a:rPr lang="en-US" sz="3600" b="1" dirty="0">
                <a:solidFill>
                  <a:srgbClr val="000000"/>
                </a:solidFill>
                <a:latin typeface="Franklin Gothic Book" charset="0"/>
              </a:rPr>
              <a:t>EDUCATION CODE §70902 (B)(7)</a:t>
            </a:r>
          </a:p>
        </p:txBody>
      </p:sp>
      <p:pic>
        <p:nvPicPr>
          <p:cNvPr id="2" name="Picture 1" descr="A picture containing wall, indoor, building, table&#10;&#10;Description automatically generated">
            <a:extLst>
              <a:ext uri="{FF2B5EF4-FFF2-40B4-BE49-F238E27FC236}">
                <a16:creationId xmlns:a16="http://schemas.microsoft.com/office/drawing/2014/main" xmlns="" id="{6D07E3A4-C566-F14F-B5F8-40F0342BEE63}"/>
              </a:ext>
            </a:extLst>
          </p:cNvPr>
          <p:cNvPicPr>
            <a:picLocks noChangeAspect="1"/>
          </p:cNvPicPr>
          <p:nvPr/>
        </p:nvPicPr>
        <p:blipFill rotWithShape="1">
          <a:blip r:embed="rId3">
            <a:alphaModFix/>
          </a:blip>
          <a:srcRect l="12847" r="15976" b="3"/>
          <a:stretch/>
        </p:blipFill>
        <p:spPr>
          <a:xfrm>
            <a:off x="39165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3315" name="Rectangle 1027"/>
          <p:cNvSpPr>
            <a:spLocks noGrp="1" noChangeArrowheads="1"/>
          </p:cNvSpPr>
          <p:nvPr>
            <p:ph idx="1"/>
          </p:nvPr>
        </p:nvSpPr>
        <p:spPr>
          <a:xfrm>
            <a:off x="4974330" y="2673512"/>
            <a:ext cx="3733184" cy="2729467"/>
          </a:xfrm>
        </p:spPr>
        <p:txBody>
          <a:bodyPr anchor="ctr">
            <a:noAutofit/>
          </a:bodyPr>
          <a:lstStyle/>
          <a:p>
            <a:pPr eaLnBrk="1" hangingPunct="1">
              <a:spcBef>
                <a:spcPct val="0"/>
              </a:spcBef>
              <a:spcAft>
                <a:spcPts val="600"/>
              </a:spcAft>
              <a:buFont typeface="Wingdings" charset="0"/>
              <a:buNone/>
            </a:pPr>
            <a:r>
              <a:rPr lang="ja-JP" altLang="en-US" sz="2800">
                <a:solidFill>
                  <a:srgbClr val="000000"/>
                </a:solidFill>
                <a:latin typeface="Perpetua" charset="0"/>
              </a:rPr>
              <a:t>“</a:t>
            </a:r>
            <a:r>
              <a:rPr lang="en-US" altLang="ja-JP" sz="2800" dirty="0">
                <a:solidFill>
                  <a:srgbClr val="000000"/>
                </a:solidFill>
                <a:latin typeface="Perpetua" charset="0"/>
              </a:rPr>
              <a:t> The Governing Board shall … ensure … the right of academic senates to assume primary responsibility for making recommendation in the areas of </a:t>
            </a:r>
            <a:r>
              <a:rPr lang="en-US" altLang="ja-JP" sz="2800" b="1" dirty="0">
                <a:solidFill>
                  <a:srgbClr val="000000"/>
                </a:solidFill>
                <a:latin typeface="Perpetua" charset="0"/>
              </a:rPr>
              <a:t>curriculum and academic standards</a:t>
            </a:r>
            <a:r>
              <a:rPr lang="en-US" altLang="ja-JP" sz="2800" dirty="0">
                <a:solidFill>
                  <a:srgbClr val="000000"/>
                </a:solidFill>
                <a:latin typeface="Perpetua" charset="0"/>
              </a:rPr>
              <a:t>.</a:t>
            </a:r>
            <a:r>
              <a:rPr lang="ja-JP" altLang="en-US" sz="2800">
                <a:solidFill>
                  <a:srgbClr val="000000"/>
                </a:solidFill>
                <a:latin typeface="Perpetua" charset="0"/>
              </a:rPr>
              <a:t>”</a:t>
            </a:r>
            <a:endParaRPr lang="en-US" sz="2800" dirty="0">
              <a:solidFill>
                <a:srgbClr val="000000"/>
              </a:solidFill>
              <a:latin typeface="Perpetua" charset="0"/>
            </a:endParaRPr>
          </a:p>
        </p:txBody>
      </p:sp>
    </p:spTree>
    <p:extLst>
      <p:ext uri="{BB962C8B-B14F-4D97-AF65-F5344CB8AC3E}">
        <p14:creationId xmlns:p14="http://schemas.microsoft.com/office/powerpoint/2010/main" val="32120508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47271" y="1012004"/>
            <a:ext cx="2562119" cy="4795408"/>
          </a:xfrm>
        </p:spPr>
        <p:txBody>
          <a:bodyPr>
            <a:normAutofit/>
          </a:bodyPr>
          <a:lstStyle/>
          <a:p>
            <a:pPr eaLnBrk="1" hangingPunct="1"/>
            <a:r>
              <a:rPr lang="en-US" b="1" dirty="0">
                <a:solidFill>
                  <a:srgbClr val="FFFFFF"/>
                </a:solidFill>
                <a:latin typeface="Franklin Gothic Book" charset="0"/>
              </a:rPr>
              <a:t>TITLE 5 § 53203 - POWERS</a:t>
            </a:r>
          </a:p>
        </p:txBody>
      </p:sp>
      <p:graphicFrame>
        <p:nvGraphicFramePr>
          <p:cNvPr id="14341" name="Rectangle 1027">
            <a:extLst>
              <a:ext uri="{FF2B5EF4-FFF2-40B4-BE49-F238E27FC236}">
                <a16:creationId xmlns:a16="http://schemas.microsoft.com/office/drawing/2014/main" xmlns="" id="{52284DEB-D2E8-4FC3-8DC5-06B53F224433}"/>
              </a:ext>
            </a:extLst>
          </p:cNvPr>
          <p:cNvGraphicFramePr>
            <a:graphicFrameLocks noGrp="1"/>
          </p:cNvGraphicFramePr>
          <p:nvPr>
            <p:ph idx="1"/>
            <p:extLst>
              <p:ext uri="{D42A27DB-BD31-4B8C-83A1-F6EECF244321}">
                <p14:modId xmlns:p14="http://schemas.microsoft.com/office/powerpoint/2010/main" val="3362065657"/>
              </p:ext>
            </p:extLst>
          </p:nvPr>
        </p:nvGraphicFramePr>
        <p:xfrm>
          <a:off x="129209" y="924339"/>
          <a:ext cx="8651719" cy="5784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026"/>
          <p:cNvSpPr txBox="1">
            <a:spLocks noChangeArrowheads="1"/>
          </p:cNvSpPr>
          <p:nvPr/>
        </p:nvSpPr>
        <p:spPr>
          <a:xfrm>
            <a:off x="869246" y="-1111657"/>
            <a:ext cx="7767858" cy="346723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kern="1200" spc="-100" baseline="0">
                <a:solidFill>
                  <a:schemeClr val="tx2"/>
                </a:solidFill>
                <a:latin typeface="+mj-lt"/>
                <a:ea typeface="+mj-ea"/>
                <a:cs typeface="+mj-cs"/>
              </a:defRPr>
            </a:lvl1pPr>
          </a:lstStyle>
          <a:p>
            <a:r>
              <a:rPr lang="en-US" sz="4400" b="1" dirty="0">
                <a:solidFill>
                  <a:schemeClr val="tx1"/>
                </a:solidFill>
                <a:latin typeface="Franklin Gothic Book" charset="0"/>
              </a:rPr>
              <a:t>TITLE 5 § 53203 - POWERS</a:t>
            </a:r>
          </a:p>
        </p:txBody>
      </p:sp>
    </p:spTree>
    <p:extLst>
      <p:ext uri="{BB962C8B-B14F-4D97-AF65-F5344CB8AC3E}">
        <p14:creationId xmlns:p14="http://schemas.microsoft.com/office/powerpoint/2010/main" val="204266840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1379</Words>
  <Application>Microsoft Office PowerPoint</Application>
  <PresentationFormat>On-screen Show (4:3)</PresentationFormat>
  <Paragraphs>180</Paragraphs>
  <Slides>26</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Clarity</vt:lpstr>
      <vt:lpstr>Bitmap Image</vt:lpstr>
      <vt:lpstr>Part-Time Faculty Engagement Strategies  in Governance Processes </vt:lpstr>
      <vt:lpstr>Presentation Overview</vt:lpstr>
      <vt:lpstr>Session Description</vt:lpstr>
      <vt:lpstr>BASIS FOR SENATE POWERS</vt:lpstr>
      <vt:lpstr>BASIS FOR SENATE POWERS </vt:lpstr>
      <vt:lpstr>TITLE 5</vt:lpstr>
      <vt:lpstr>PowerPoint Presentation</vt:lpstr>
      <vt:lpstr>EDUCATION CODE §70902 (B)(7)</vt:lpstr>
      <vt:lpstr>TITLE 5 § 53203 - POWERS</vt:lpstr>
      <vt:lpstr>TITLE 5 § 53200 - DEFINITIONS</vt:lpstr>
      <vt:lpstr>The “10 + 1”    Title 5 §53200 (c)</vt:lpstr>
      <vt:lpstr>The “10 + 1”      Title 5 §53200 (c)</vt:lpstr>
      <vt:lpstr>THE “PLUS 1”                Title 5 §53200 (c)</vt:lpstr>
      <vt:lpstr> </vt:lpstr>
      <vt:lpstr>Shared Governance vs.  Collegial Consultation</vt:lpstr>
      <vt:lpstr> Build Relationships &amp; Locate/Become a Faculty “Mentor” </vt:lpstr>
      <vt:lpstr>Remember it’s all about RELATIONSHIPS!</vt:lpstr>
      <vt:lpstr>Understand Relationship Dynamics…</vt:lpstr>
      <vt:lpstr>Effective Relationships  are CRUCIAL!</vt:lpstr>
      <vt:lpstr>Become an “Effective Communicator &amp; Leader” via Research &amp; Knowledge</vt:lpstr>
      <vt:lpstr>Practice “Academic  Acumen” – High Level Communication Skills  &amp; “ Cultural Diplomacy”</vt:lpstr>
      <vt:lpstr>Build Department &amp; Campus Professional Relationships</vt:lpstr>
      <vt:lpstr>EFFECTIVE STRATEGIES for RELATIONSHIP BUILDING</vt:lpstr>
      <vt:lpstr>RESOURCES</vt:lpstr>
      <vt:lpstr>PowerPoint Presentation</vt:lpstr>
      <vt:lpstr>Thank You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music</cp:lastModifiedBy>
  <cp:revision>17</cp:revision>
  <dcterms:created xsi:type="dcterms:W3CDTF">2015-10-22T09:14:41Z</dcterms:created>
  <dcterms:modified xsi:type="dcterms:W3CDTF">2019-11-05T01:47:19Z</dcterms:modified>
</cp:coreProperties>
</file>