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311" r:id="rId4"/>
    <p:sldId id="308" r:id="rId5"/>
    <p:sldId id="315" r:id="rId6"/>
    <p:sldId id="314" r:id="rId7"/>
    <p:sldId id="318" r:id="rId8"/>
    <p:sldId id="316" r:id="rId9"/>
    <p:sldId id="307" r:id="rId10"/>
    <p:sldId id="319" r:id="rId11"/>
    <p:sldId id="320" r:id="rId12"/>
    <p:sldId id="303" r:id="rId13"/>
    <p:sldId id="264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Pilati" initials="M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8"/>
    <p:restoredTop sz="94374"/>
  </p:normalViewPr>
  <p:slideViewPr>
    <p:cSldViewPr snapToGrid="0" snapToObjects="1">
      <p:cViewPr varScale="1">
        <p:scale>
          <a:sx n="86" d="100"/>
          <a:sy n="86" d="100"/>
        </p:scale>
        <p:origin x="1023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7-05T15:08:30.769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Source: AACC (https://www.aacc.nche.edu/wp-content/uploads/2017/09/PathwaysGraphic462017.pdf)</a:t>
            </a:r>
            <a:r>
              <a:rPr lang="en-US" sz="1200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4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Source: AACC (https://www.aacc.nche.edu/wp-content/uploads/2017/09/PathwaysGraphic462017.pdf)</a:t>
            </a:r>
            <a:r>
              <a:rPr lang="en-US" sz="1200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4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9492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Source: AACC (https://www.aacc.nche.edu/wp-content/uploads/2017/09/PathwaysGraphic462017.pdf)</a:t>
            </a:r>
            <a:r>
              <a:rPr lang="en-US" sz="1200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80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Source: AACC (https://www.aacc.nche.edu/wp-content/uploads/2017/09/PathwaysGraphic462017.pdf)</a:t>
            </a:r>
            <a:r>
              <a:rPr lang="en-US" sz="1200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5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Source: AACC (https://www.aacc.nche.edu/wp-content/uploads/2017/09/PathwaysGraphic462017.pdf)</a:t>
            </a:r>
            <a:r>
              <a:rPr lang="en-US" sz="1200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02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Source: AACC (https://www.aacc.nche.edu/wp-content/uploads/2017/09/PathwaysGraphic462017.pdf)</a:t>
            </a:r>
            <a:r>
              <a:rPr lang="en-US" sz="1200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34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Source: AACC (https://www.aacc.nche.edu/wp-content/uploads/2017/09/PathwaysGraphic462017.pdf)</a:t>
            </a:r>
            <a:r>
              <a:rPr lang="en-US" sz="1200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53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Source: AACC (https://www.aacc.nche.edu/wp-content/uploads/2017/09/PathwaysGraphic462017.pdf)</a:t>
            </a:r>
            <a:r>
              <a:rPr lang="en-US" sz="1200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7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April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April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April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9" name="Shape 29"/>
          <p:cNvSpPr/>
          <p:nvPr/>
        </p:nvSpPr>
        <p:spPr>
          <a:xfrm>
            <a:off x="-14500" y="-68400"/>
            <a:ext cx="9144000" cy="6028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94670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April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Saturday, April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April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April 27,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April 27,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April 27,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April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April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April 27,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asccc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cap="none" dirty="0">
                <a:latin typeface="Arial Rounded MT Bold" panose="020F0704030504030204" pitchFamily="34" charset="0"/>
              </a:rPr>
              <a:t>Pathways from Noncredit to Credit Instruction</a:t>
            </a:r>
            <a:endParaRPr lang="en-US" sz="4400" cap="none" dirty="0">
              <a:latin typeface="Arial Rounded MT Bold" panose="020F0704030504030204" pitchFamily="34" charset="0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517" y="3861165"/>
            <a:ext cx="8655483" cy="2640767"/>
          </a:xfrm>
        </p:spPr>
        <p:txBody>
          <a:bodyPr>
            <a:normAutofit lnSpcReduction="10000"/>
          </a:bodyPr>
          <a:lstStyle/>
          <a:p>
            <a:pPr algn="ctr"/>
            <a:endParaRPr lang="en-US" dirty="0">
              <a:latin typeface="Arial"/>
              <a:cs typeface="Times New Roman"/>
            </a:endParaRPr>
          </a:p>
          <a:p>
            <a:pPr>
              <a:lnSpc>
                <a:spcPct val="150000"/>
              </a:lnSpc>
            </a:pPr>
            <a:br>
              <a:rPr lang="en-US" dirty="0">
                <a:latin typeface="Arial"/>
                <a:cs typeface="Times New Roman"/>
              </a:rPr>
            </a:br>
            <a:r>
              <a:rPr lang="en-US" dirty="0">
                <a:latin typeface="+mj-lt"/>
                <a:cs typeface="Times New Roman"/>
              </a:rPr>
              <a:t>Raine </a:t>
            </a:r>
            <a:r>
              <a:rPr lang="en-US" dirty="0" err="1">
                <a:latin typeface="+mj-lt"/>
                <a:cs typeface="Times New Roman"/>
              </a:rPr>
              <a:t>Hambly</a:t>
            </a:r>
            <a:r>
              <a:rPr lang="en-US" dirty="0">
                <a:latin typeface="+mj-lt"/>
                <a:cs typeface="Times New Roman"/>
              </a:rPr>
              <a:t>, North Orange Continuing Education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Tina McClurkin, North Orange Continuing Education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Thais Winsome, Mission College</a:t>
            </a:r>
          </a:p>
          <a:p>
            <a:pPr>
              <a:lnSpc>
                <a:spcPct val="150000"/>
              </a:lnSpc>
            </a:pPr>
            <a:endParaRPr lang="en-US" dirty="0">
              <a:latin typeface="+mj-lt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4265" y="3505199"/>
            <a:ext cx="4119477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806"/>
            <a:ext cx="8229600" cy="990600"/>
          </a:xfrm>
        </p:spPr>
        <p:txBody>
          <a:bodyPr>
            <a:normAutofit/>
          </a:bodyPr>
          <a:lstStyle/>
          <a:p>
            <a:r>
              <a:rPr lang="en-US" u="sng" dirty="0">
                <a:latin typeface="Berlin Sans FB" panose="020E0602020502020306" pitchFamily="34" charset="0"/>
              </a:rPr>
              <a:t>Pathways Currently Under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961804"/>
            <a:ext cx="8229600" cy="474965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English as a Second Language</a:t>
            </a:r>
          </a:p>
          <a:p>
            <a:pPr lvl="1"/>
            <a:r>
              <a:rPr lang="en-US" dirty="0"/>
              <a:t>Basic Skills Math</a:t>
            </a:r>
          </a:p>
          <a:p>
            <a:pPr lvl="2"/>
            <a:r>
              <a:rPr lang="en-US" dirty="0"/>
              <a:t>Offering lower level Math classes (AB705)</a:t>
            </a:r>
          </a:p>
          <a:p>
            <a:pPr lvl="1"/>
            <a:r>
              <a:rPr lang="en-US" dirty="0"/>
              <a:t>Career Technical Education</a:t>
            </a:r>
          </a:p>
          <a:p>
            <a:pPr lvl="2"/>
            <a:r>
              <a:rPr lang="en-US" dirty="0"/>
              <a:t>Business Information Worker I and/or II to Business Information Worker II and/or III as well as other related credit programs</a:t>
            </a:r>
          </a:p>
          <a:p>
            <a:pPr lvl="2"/>
            <a:r>
              <a:rPr lang="en-US" dirty="0"/>
              <a:t>Bookkeeping to Accounting</a:t>
            </a:r>
          </a:p>
          <a:p>
            <a:pPr lvl="2"/>
            <a:r>
              <a:rPr lang="en-US" dirty="0"/>
              <a:t>Noncredit Management to Credit Management</a:t>
            </a:r>
          </a:p>
          <a:p>
            <a:pPr lvl="2"/>
            <a:r>
              <a:rPr lang="en-US" dirty="0"/>
              <a:t>Noncredit Early Childhood Education to Credit Early Childhood Education</a:t>
            </a:r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19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806"/>
            <a:ext cx="8229600" cy="990600"/>
          </a:xfrm>
        </p:spPr>
        <p:txBody>
          <a:bodyPr>
            <a:normAutofit/>
          </a:bodyPr>
          <a:lstStyle/>
          <a:p>
            <a:r>
              <a:rPr lang="en-US" u="sng" dirty="0">
                <a:latin typeface="Berlin Sans FB" panose="020E0602020502020306" pitchFamily="34" charset="0"/>
              </a:rPr>
              <a:t>Noncredit to Credit Pathway Obstacles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961804"/>
            <a:ext cx="8229600" cy="474965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Buy-In from credit faculty</a:t>
            </a:r>
          </a:p>
          <a:p>
            <a:pPr lvl="1"/>
            <a:r>
              <a:rPr lang="en-US" dirty="0"/>
              <a:t>Understanding the benefits of a pathway</a:t>
            </a:r>
          </a:p>
          <a:p>
            <a:pPr lvl="1"/>
            <a:r>
              <a:rPr lang="en-US" dirty="0"/>
              <a:t>Articulation</a:t>
            </a:r>
          </a:p>
          <a:p>
            <a:pPr lvl="1"/>
            <a:r>
              <a:rPr lang="en-US" dirty="0"/>
              <a:t>Challenge Exams</a:t>
            </a:r>
          </a:p>
          <a:p>
            <a:pPr lvl="1"/>
            <a:r>
              <a:rPr lang="en-US" dirty="0"/>
              <a:t>Executive-level support for pathways and removing barriers</a:t>
            </a:r>
          </a:p>
          <a:p>
            <a:pPr lvl="1"/>
            <a:r>
              <a:rPr lang="en-US" dirty="0"/>
              <a:t>Transition - Warm hand-offs between noncredit and credit (helping students feel comfortable and successful about moving over to credit)</a:t>
            </a:r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87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patents4life.com/wp-content/uploads/2014/07/iStock_000041330984_Small.jpg">
            <a:extLst>
              <a:ext uri="{FF2B5EF4-FFF2-40B4-BE49-F238E27FC236}">
                <a16:creationId xmlns:a16="http://schemas.microsoft.com/office/drawing/2014/main" id="{3C278FE6-B20D-42EF-BAE5-12D4530BF715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26" y="1167008"/>
            <a:ext cx="7861318" cy="508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540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>
                <a:latin typeface="Berlin Sans FB Demi" panose="020E0802020502020306" pitchFamily="34" charset="0"/>
              </a:rPr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1589" y="3665913"/>
            <a:ext cx="7568852" cy="2675206"/>
          </a:xfrm>
        </p:spPr>
        <p:txBody>
          <a:bodyPr>
            <a:normAutofit/>
          </a:bodyPr>
          <a:lstStyle/>
          <a:p>
            <a:pPr marL="274320" lvl="1" algn="l"/>
            <a:r>
              <a:rPr lang="en-US" dirty="0">
                <a:solidFill>
                  <a:schemeClr val="tx1"/>
                </a:solidFill>
              </a:rPr>
              <a:t>Raine </a:t>
            </a:r>
            <a:r>
              <a:rPr lang="en-US" dirty="0" err="1">
                <a:solidFill>
                  <a:schemeClr val="tx1"/>
                </a:solidFill>
              </a:rPr>
              <a:t>Hambly</a:t>
            </a:r>
            <a:r>
              <a:rPr lang="en-US" dirty="0">
                <a:solidFill>
                  <a:schemeClr val="tx1"/>
                </a:solidFill>
              </a:rPr>
              <a:t>; rhambly@NOCE.edu</a:t>
            </a:r>
          </a:p>
          <a:p>
            <a:pPr marL="274320" lvl="1" algn="l"/>
            <a:r>
              <a:rPr lang="en-US" dirty="0">
                <a:solidFill>
                  <a:schemeClr val="tx1"/>
                </a:solidFill>
              </a:rPr>
              <a:t>Tina McClurkin; tmclurkin@NOCE.edu</a:t>
            </a:r>
          </a:p>
          <a:p>
            <a:pPr marL="274320" lvl="1" algn="l"/>
            <a:r>
              <a:rPr lang="en-US" dirty="0">
                <a:solidFill>
                  <a:schemeClr val="tx1"/>
                </a:solidFill>
              </a:rPr>
              <a:t>Thais Winsome; thais.winsome@missioncollege.edu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info@asccc.org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732" y="1745566"/>
            <a:ext cx="7566074" cy="288739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Noncredit Review</a:t>
            </a:r>
          </a:p>
          <a:p>
            <a:r>
              <a:rPr lang="en-US" sz="3200" dirty="0">
                <a:latin typeface="+mj-lt"/>
              </a:rPr>
              <a:t>Pathways</a:t>
            </a:r>
          </a:p>
          <a:p>
            <a:r>
              <a:rPr lang="en-US" sz="3200" dirty="0">
                <a:latin typeface="+mj-lt"/>
              </a:rPr>
              <a:t>Examples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5E333AE5-300A-4AA0-BE04-9AD5B036D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583" y="3069567"/>
            <a:ext cx="4207804" cy="356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51300" y="5490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sz="2800" dirty="0">
                <a:solidFill>
                  <a:schemeClr val="bg1"/>
                </a:solidFill>
              </a:rPr>
              <a:t>Eligible Noncredit Courses: Ten Categories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77955" y="1278205"/>
            <a:ext cx="39999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indent="-330192">
              <a:buSzPts val="1600"/>
              <a:buAutoNum type="arabicPeriod"/>
            </a:pPr>
            <a:r>
              <a:rPr lang="en" sz="2000" dirty="0"/>
              <a:t>English as a Second Language (ESL)*</a:t>
            </a:r>
            <a:endParaRPr sz="2000" dirty="0"/>
          </a:p>
          <a:p>
            <a:pPr indent="-330192">
              <a:buSzPts val="1600"/>
              <a:buAutoNum type="arabicPeriod"/>
            </a:pPr>
            <a:r>
              <a:rPr lang="en" sz="2000" dirty="0"/>
              <a:t>Immigrant Education</a:t>
            </a:r>
            <a:endParaRPr sz="2000" dirty="0"/>
          </a:p>
          <a:p>
            <a:pPr indent="-330192">
              <a:buSzPts val="1600"/>
              <a:buAutoNum type="arabicPeriod"/>
            </a:pPr>
            <a:r>
              <a:rPr lang="en" sz="2000" dirty="0"/>
              <a:t>Elementary and Secondary Basic Skills*</a:t>
            </a:r>
            <a:endParaRPr sz="2000" dirty="0"/>
          </a:p>
          <a:p>
            <a:pPr indent="-330192">
              <a:buSzPts val="1600"/>
              <a:buAutoNum type="arabicPeriod"/>
            </a:pPr>
            <a:r>
              <a:rPr lang="en" sz="2000" dirty="0"/>
              <a:t>Health and Safety</a:t>
            </a:r>
            <a:endParaRPr sz="2000" dirty="0"/>
          </a:p>
          <a:p>
            <a:pPr indent="-330192">
              <a:buSzPts val="1600"/>
              <a:buAutoNum type="arabicPeriod"/>
            </a:pPr>
            <a:r>
              <a:rPr lang="en" sz="2000" dirty="0"/>
              <a:t>Substantial Disabilities</a:t>
            </a:r>
            <a:endParaRPr sz="2000" dirty="0"/>
          </a:p>
          <a:p>
            <a:pPr indent="-330192">
              <a:buSzPts val="1600"/>
              <a:buAutoNum type="arabicPeriod"/>
            </a:pPr>
            <a:r>
              <a:rPr lang="en" sz="2000" dirty="0"/>
              <a:t>Parenting</a:t>
            </a:r>
            <a:endParaRPr sz="2000" dirty="0"/>
          </a:p>
          <a:p>
            <a:pPr indent="-330192">
              <a:buSzPts val="1600"/>
              <a:buAutoNum type="arabicPeriod"/>
            </a:pPr>
            <a:r>
              <a:rPr lang="en" sz="2000" dirty="0"/>
              <a:t>Home Economics</a:t>
            </a:r>
            <a:endParaRPr sz="2000" dirty="0"/>
          </a:p>
          <a:p>
            <a:pPr indent="-330192">
              <a:buSzPts val="1600"/>
              <a:buAutoNum type="arabicPeriod"/>
            </a:pPr>
            <a:r>
              <a:rPr lang="en" sz="2000" dirty="0"/>
              <a:t>Courses for Older Adults</a:t>
            </a:r>
            <a:endParaRPr sz="2000" dirty="0"/>
          </a:p>
          <a:p>
            <a:pPr indent="-330192">
              <a:buSzPts val="1600"/>
              <a:buAutoNum type="arabicPeriod"/>
            </a:pPr>
            <a:r>
              <a:rPr lang="en" sz="2000" dirty="0"/>
              <a:t>Short-term Vocational*</a:t>
            </a:r>
            <a:endParaRPr sz="2000" dirty="0"/>
          </a:p>
          <a:p>
            <a:pPr indent="-330192">
              <a:buSzPts val="1600"/>
              <a:buAutoNum type="arabicPeriod"/>
            </a:pPr>
            <a:r>
              <a:rPr lang="en" sz="2000" dirty="0"/>
              <a:t>Workforce Preparation*</a:t>
            </a:r>
            <a:endParaRPr sz="2000" dirty="0"/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8472458" y="5520467"/>
            <a:ext cx="548700" cy="39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sp>
        <p:nvSpPr>
          <p:cNvPr id="202" name="Shape 202"/>
          <p:cNvSpPr txBox="1"/>
          <p:nvPr/>
        </p:nvSpPr>
        <p:spPr>
          <a:xfrm>
            <a:off x="9050" y="5557800"/>
            <a:ext cx="91440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endParaRPr sz="1000" dirty="0"/>
          </a:p>
        </p:txBody>
      </p:sp>
      <p:sp>
        <p:nvSpPr>
          <p:cNvPr id="203" name="Shape 203"/>
          <p:cNvSpPr txBox="1"/>
          <p:nvPr/>
        </p:nvSpPr>
        <p:spPr>
          <a:xfrm>
            <a:off x="3688500" y="5036700"/>
            <a:ext cx="47838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000"/>
              <a:t>*Areas (1), (3), (9), (10) are eligible for Enhanced Funding if associated with an approved noncredit program.</a:t>
            </a:r>
            <a:endParaRPr sz="1000"/>
          </a:p>
        </p:txBody>
      </p:sp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4426" y="1665099"/>
            <a:ext cx="4410351" cy="3371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914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806"/>
            <a:ext cx="8229600" cy="990600"/>
          </a:xfrm>
        </p:spPr>
        <p:txBody>
          <a:bodyPr>
            <a:normAutofit/>
          </a:bodyPr>
          <a:lstStyle/>
          <a:p>
            <a:r>
              <a:rPr lang="en-US" u="sng" dirty="0">
                <a:latin typeface="Berlin Sans FB" panose="020E0602020502020306" pitchFamily="34" charset="0"/>
              </a:rPr>
              <a:t>Benefits of Noncredit as an Entry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34662"/>
            <a:ext cx="8229600" cy="48768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Tuition Free – State Sponsored Classes and Program</a:t>
            </a:r>
          </a:p>
          <a:p>
            <a:pPr lvl="1"/>
            <a:r>
              <a:rPr lang="en-US" dirty="0"/>
              <a:t>May be open-entry, open-exit or offered at set times and days for a term</a:t>
            </a:r>
          </a:p>
          <a:p>
            <a:pPr lvl="1"/>
            <a:r>
              <a:rPr lang="en-US" dirty="0"/>
              <a:t>Learning environment created for adult learners and incumbent workers</a:t>
            </a:r>
          </a:p>
          <a:p>
            <a:pPr lvl="1"/>
            <a:r>
              <a:rPr lang="en-US" dirty="0"/>
              <a:t>Greater opportunity for career exploration</a:t>
            </a:r>
          </a:p>
          <a:p>
            <a:pPr lvl="1"/>
            <a:r>
              <a:rPr lang="en-US" dirty="0"/>
              <a:t>Workforce Training</a:t>
            </a:r>
          </a:p>
          <a:p>
            <a:pPr lvl="1"/>
            <a:r>
              <a:rPr lang="en-US" dirty="0"/>
              <a:t>Focus on skills</a:t>
            </a:r>
          </a:p>
          <a:p>
            <a:pPr lvl="1"/>
            <a:r>
              <a:rPr lang="en-US" dirty="0"/>
              <a:t>Repeatability</a:t>
            </a:r>
          </a:p>
          <a:p>
            <a:pPr lvl="1"/>
            <a:r>
              <a:rPr lang="en-US" dirty="0"/>
              <a:t>Student support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2" descr="https://www.colourbox.com/preview/4159252-magnifying-glass-learn.jpg">
            <a:extLst>
              <a:ext uri="{FF2B5EF4-FFF2-40B4-BE49-F238E27FC236}">
                <a16:creationId xmlns:a16="http://schemas.microsoft.com/office/drawing/2014/main" id="{B728D7E3-3C1B-41B1-9187-1943FC503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350" y="4261858"/>
            <a:ext cx="3393649" cy="259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92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806"/>
            <a:ext cx="8229600" cy="990600"/>
          </a:xfrm>
        </p:spPr>
        <p:txBody>
          <a:bodyPr>
            <a:normAutofit/>
          </a:bodyPr>
          <a:lstStyle/>
          <a:p>
            <a:r>
              <a:rPr lang="en-US" u="sng" dirty="0">
                <a:latin typeface="Berlin Sans FB" panose="020E0602020502020306" pitchFamily="34" charset="0"/>
              </a:rPr>
              <a:t>Setting up the Pathway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34662"/>
            <a:ext cx="8229600" cy="48768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Identifying program areas that benefit students moving from noncredit to credit and/or areas where we see a desire from our students to move to credit programs.</a:t>
            </a:r>
          </a:p>
          <a:p>
            <a:pPr lvl="1"/>
            <a:r>
              <a:rPr lang="en-US" dirty="0"/>
              <a:t>Executive-level support</a:t>
            </a:r>
          </a:p>
          <a:p>
            <a:pPr lvl="1"/>
            <a:r>
              <a:rPr lang="en-US" dirty="0"/>
              <a:t>Alignment</a:t>
            </a:r>
          </a:p>
          <a:p>
            <a:pPr lvl="1"/>
            <a:r>
              <a:rPr lang="en-US" dirty="0"/>
              <a:t>Engagement of credit and noncredit faculty</a:t>
            </a:r>
          </a:p>
          <a:p>
            <a:pPr lvl="1"/>
            <a:r>
              <a:rPr lang="en-US" dirty="0"/>
              <a:t>How many levels before credit</a:t>
            </a:r>
          </a:p>
          <a:p>
            <a:pPr lvl="1"/>
            <a:r>
              <a:rPr lang="en-US" dirty="0"/>
              <a:t>Professional development</a:t>
            </a:r>
          </a:p>
          <a:p>
            <a:pPr marL="54864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2" descr="https://www.colourbox.com/preview/4159252-magnifying-glass-learn.jpg">
            <a:extLst>
              <a:ext uri="{FF2B5EF4-FFF2-40B4-BE49-F238E27FC236}">
                <a16:creationId xmlns:a16="http://schemas.microsoft.com/office/drawing/2014/main" id="{B728D7E3-3C1B-41B1-9187-1943FC503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350" y="4261858"/>
            <a:ext cx="3393649" cy="259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2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80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Berlin Sans FB" panose="020E0602020502020306" pitchFamily="34" charset="0"/>
              </a:rPr>
              <a:t>Noncredit to Credit Pathway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34662"/>
            <a:ext cx="8229600" cy="48768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AB 705</a:t>
            </a:r>
          </a:p>
          <a:p>
            <a:pPr lvl="1"/>
            <a:r>
              <a:rPr lang="en-US" dirty="0"/>
              <a:t>Guided Pathways</a:t>
            </a:r>
          </a:p>
          <a:p>
            <a:pPr lvl="1"/>
            <a:r>
              <a:rPr lang="en-US" dirty="0"/>
              <a:t>Strong Workforce</a:t>
            </a:r>
          </a:p>
          <a:p>
            <a:pPr lvl="1"/>
            <a:r>
              <a:rPr lang="en-US" dirty="0"/>
              <a:t>California Adult Education Program (CAEP)</a:t>
            </a:r>
          </a:p>
          <a:p>
            <a:pPr lvl="1"/>
            <a:r>
              <a:rPr lang="en-US" dirty="0"/>
              <a:t>Secondary Basic Skills</a:t>
            </a:r>
          </a:p>
          <a:p>
            <a:pPr lvl="1"/>
            <a:r>
              <a:rPr lang="en-US" dirty="0"/>
              <a:t>English as a Second Language</a:t>
            </a:r>
          </a:p>
          <a:p>
            <a:pPr lvl="1"/>
            <a:r>
              <a:rPr lang="en-US" dirty="0"/>
              <a:t>Career Technical Education</a:t>
            </a:r>
          </a:p>
          <a:p>
            <a:pPr lvl="1"/>
            <a:r>
              <a:rPr lang="en-US" dirty="0"/>
              <a:t>Computer Applications</a:t>
            </a:r>
          </a:p>
          <a:p>
            <a:pPr lvl="1"/>
            <a:r>
              <a:rPr lang="en-US" dirty="0"/>
              <a:t>Workforce Preparation</a:t>
            </a:r>
          </a:p>
          <a:p>
            <a:pPr lvl="1"/>
            <a:r>
              <a:rPr lang="en-US" dirty="0"/>
              <a:t>Career Skills/Exploration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2" descr="https://www.colourbox.com/preview/4159252-magnifying-glass-learn.jpg">
            <a:extLst>
              <a:ext uri="{FF2B5EF4-FFF2-40B4-BE49-F238E27FC236}">
                <a16:creationId xmlns:a16="http://schemas.microsoft.com/office/drawing/2014/main" id="{B728D7E3-3C1B-41B1-9187-1943FC503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152" y="3815711"/>
            <a:ext cx="3976848" cy="304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6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80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Berlin Sans FB" panose="020E0602020502020306" pitchFamily="34" charset="0"/>
              </a:rPr>
              <a:t>Career Development and College Preparation (CDCP)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34662"/>
            <a:ext cx="8229600" cy="48768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/>
              <a:t>Education </a:t>
            </a:r>
            <a:r>
              <a:rPr lang="en-US"/>
              <a:t>Code 84760.65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Noncredit courses</a:t>
            </a:r>
          </a:p>
          <a:p>
            <a:pPr lvl="1"/>
            <a:r>
              <a:rPr lang="en-US" dirty="0"/>
              <a:t>Offered in a sequence (must include two (2) or more courses)</a:t>
            </a:r>
          </a:p>
          <a:p>
            <a:pPr lvl="1"/>
            <a:r>
              <a:rPr lang="en-US" dirty="0"/>
              <a:t>In an eligible CDCP category</a:t>
            </a:r>
          </a:p>
          <a:p>
            <a:pPr lvl="1"/>
            <a:r>
              <a:rPr lang="en-US" dirty="0"/>
              <a:t>Lead to a certificate of completion</a:t>
            </a:r>
          </a:p>
          <a:p>
            <a:pPr lvl="1"/>
            <a:r>
              <a:rPr lang="en-US" dirty="0"/>
              <a:t>Lead to a certificate of competency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2" descr="https://www.colourbox.com/preview/4159252-magnifying-glass-learn.jpg">
            <a:extLst>
              <a:ext uri="{FF2B5EF4-FFF2-40B4-BE49-F238E27FC236}">
                <a16:creationId xmlns:a16="http://schemas.microsoft.com/office/drawing/2014/main" id="{B728D7E3-3C1B-41B1-9187-1943FC503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350" y="4261858"/>
            <a:ext cx="3393649" cy="259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03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80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Berlin Sans FB" panose="020E0602020502020306" pitchFamily="34" charset="0"/>
              </a:rPr>
              <a:t>Career Development and College Preparation (CDCP)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34662"/>
            <a:ext cx="8229600" cy="48768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/>
              <a:t>Four (4) Categories of Instruction: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English as a Second Language (ESL)</a:t>
            </a:r>
          </a:p>
          <a:p>
            <a:pPr lvl="1"/>
            <a:r>
              <a:rPr lang="en-US" dirty="0"/>
              <a:t>Elementary and Secondary Basic Skills</a:t>
            </a:r>
          </a:p>
          <a:p>
            <a:pPr lvl="1"/>
            <a:r>
              <a:rPr lang="en-US" dirty="0"/>
              <a:t>Short-Term Vocational</a:t>
            </a:r>
          </a:p>
          <a:p>
            <a:pPr lvl="1"/>
            <a:r>
              <a:rPr lang="en-US" dirty="0"/>
              <a:t>Workforce Preparation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2" descr="https://www.colourbox.com/preview/4159252-magnifying-glass-learn.jpg">
            <a:extLst>
              <a:ext uri="{FF2B5EF4-FFF2-40B4-BE49-F238E27FC236}">
                <a16:creationId xmlns:a16="http://schemas.microsoft.com/office/drawing/2014/main" id="{B728D7E3-3C1B-41B1-9187-1943FC503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350" y="4261858"/>
            <a:ext cx="3393649" cy="259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02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806"/>
            <a:ext cx="8229600" cy="990600"/>
          </a:xfrm>
        </p:spPr>
        <p:txBody>
          <a:bodyPr>
            <a:normAutofit/>
          </a:bodyPr>
          <a:lstStyle/>
          <a:p>
            <a:r>
              <a:rPr lang="en-US" u="sng" dirty="0">
                <a:latin typeface="Berlin Sans FB" panose="020E0602020502020306" pitchFamily="34" charset="0"/>
              </a:rPr>
              <a:t>Examples of Current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961804"/>
            <a:ext cx="8229600" cy="474965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Basic Skills Math</a:t>
            </a:r>
          </a:p>
          <a:p>
            <a:pPr lvl="2"/>
            <a:r>
              <a:rPr lang="en-US" dirty="0"/>
              <a:t>Cypress College/NOCE Math Co-Lab</a:t>
            </a:r>
          </a:p>
          <a:p>
            <a:pPr lvl="1"/>
            <a:r>
              <a:rPr lang="en-US" dirty="0"/>
              <a:t>Career Technical Education</a:t>
            </a:r>
          </a:p>
          <a:p>
            <a:pPr lvl="2"/>
            <a:r>
              <a:rPr lang="en-US" dirty="0"/>
              <a:t>Funeral Service Assistant to Mortuary Science</a:t>
            </a:r>
          </a:p>
          <a:p>
            <a:pPr lvl="2"/>
            <a:r>
              <a:rPr lang="en-US" dirty="0"/>
              <a:t>Medical Assisting to Health Information Technology</a:t>
            </a:r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836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3233</TotalTime>
  <Words>668</Words>
  <Application>Microsoft Office PowerPoint</Application>
  <PresentationFormat>On-screen Show (4:3)</PresentationFormat>
  <Paragraphs>148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Rounded MT Bold</vt:lpstr>
      <vt:lpstr>Berlin Sans FB</vt:lpstr>
      <vt:lpstr>Berlin Sans FB Demi</vt:lpstr>
      <vt:lpstr>Calibri</vt:lpstr>
      <vt:lpstr>Times New Roman</vt:lpstr>
      <vt:lpstr>Clarity</vt:lpstr>
      <vt:lpstr>Pathways from Noncredit to Credit Instruction</vt:lpstr>
      <vt:lpstr>Overview</vt:lpstr>
      <vt:lpstr>Eligible Noncredit Courses: Ten Categories</vt:lpstr>
      <vt:lpstr>Benefits of Noncredit as an Entry Point</vt:lpstr>
      <vt:lpstr>Setting up the Pathway</vt:lpstr>
      <vt:lpstr>Noncredit to Credit Pathway Opportunities</vt:lpstr>
      <vt:lpstr>Career Development and College Preparation (CDCP)</vt:lpstr>
      <vt:lpstr>Career Development and College Preparation (CDCP) - continued</vt:lpstr>
      <vt:lpstr>Examples of Current Pathways</vt:lpstr>
      <vt:lpstr>Pathways Currently Under Construction</vt:lpstr>
      <vt:lpstr>Noncredit to Credit Pathway Obstacles</vt:lpstr>
      <vt:lpstr>PowerPoint Presentation</vt:lpstr>
      <vt:lpstr>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Thais Winsome</cp:lastModifiedBy>
  <cp:revision>64</cp:revision>
  <cp:lastPrinted>2017-11-01T12:12:19Z</cp:lastPrinted>
  <dcterms:created xsi:type="dcterms:W3CDTF">2018-07-01T20:24:30Z</dcterms:created>
  <dcterms:modified xsi:type="dcterms:W3CDTF">2019-04-27T17:16:01Z</dcterms:modified>
</cp:coreProperties>
</file>