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60" r:id="rId4"/>
    <p:sldId id="293" r:id="rId5"/>
    <p:sldId id="279" r:id="rId6"/>
    <p:sldId id="263" r:id="rId7"/>
    <p:sldId id="280" r:id="rId8"/>
    <p:sldId id="281" r:id="rId9"/>
    <p:sldId id="291" r:id="rId10"/>
    <p:sldId id="292" r:id="rId11"/>
    <p:sldId id="282" r:id="rId12"/>
    <p:sldId id="283" r:id="rId13"/>
    <p:sldId id="287" r:id="rId14"/>
    <p:sldId id="286" r:id="rId15"/>
    <p:sldId id="288" r:id="rId16"/>
    <p:sldId id="289" r:id="rId17"/>
    <p:sldId id="290" r:id="rId18"/>
    <p:sldId id="284" r:id="rId19"/>
    <p:sldId id="285" r:id="rId20"/>
    <p:sldId id="261"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DC"/>
    <a:srgbClr val="30C8E9"/>
    <a:srgbClr val="C8E5B4"/>
    <a:srgbClr val="1E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9"/>
    <p:restoredTop sz="96098"/>
  </p:normalViewPr>
  <p:slideViewPr>
    <p:cSldViewPr snapToGrid="0" snapToObjects="1">
      <p:cViewPr varScale="1">
        <p:scale>
          <a:sx n="90" d="100"/>
          <a:sy n="90" d="100"/>
        </p:scale>
        <p:origin x="232" y="20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10/29/21</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10/29/21</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3F7ED-ADA5-0F4A-8BE2-B1987E86E8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295515" cy="2352690"/>
          </a:xfrm>
          <a:prstGeom prst="rect">
            <a:avLst/>
          </a:prstGeom>
        </p:spPr>
      </p:pic>
      <p:sp>
        <p:nvSpPr>
          <p:cNvPr id="4" name="Rectangle 3">
            <a:extLst>
              <a:ext uri="{FF2B5EF4-FFF2-40B4-BE49-F238E27FC236}">
                <a16:creationId xmlns:a16="http://schemas.microsoft.com/office/drawing/2014/main" id="{5A88E9CC-3E5C-1A42-8F10-1C5F7D6F7DCB}"/>
              </a:ext>
            </a:extLst>
          </p:cNvPr>
          <p:cNvSpPr/>
          <p:nvPr userDrawn="1"/>
        </p:nvSpPr>
        <p:spPr>
          <a:xfrm>
            <a:off x="3214777" y="0"/>
            <a:ext cx="8977223" cy="2352690"/>
          </a:xfrm>
          <a:prstGeom prst="rect">
            <a:avLst/>
          </a:prstGeom>
          <a:gradFill flip="none" rotWithShape="1">
            <a:gsLst>
              <a:gs pos="0">
                <a:srgbClr val="30C8E9"/>
              </a:gs>
              <a:gs pos="79000">
                <a:srgbClr val="A9E2E1"/>
              </a:gs>
              <a:gs pos="100000">
                <a:srgbClr val="F0F1D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355"/>
            <a:ext cx="822325" cy="6852708"/>
          </a:xfrm>
          <a:prstGeom prst="rect">
            <a:avLst/>
          </a:prstGeom>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pic>
        <p:nvPicPr>
          <p:cNvPr id="7" name="Picture 6">
            <a:extLst>
              <a:ext uri="{FF2B5EF4-FFF2-40B4-BE49-F238E27FC236}">
                <a16:creationId xmlns:a16="http://schemas.microsoft.com/office/drawing/2014/main" id="{94C4FDAF-97DC-AD4A-ACE0-EC98469840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355"/>
            <a:ext cx="822325" cy="6852708"/>
          </a:xfrm>
          <a:prstGeom prst="rect">
            <a:avLst/>
          </a:prstGeom>
          <a:effectLst/>
        </p:spPr>
      </p:pic>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356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sccc.org/sites/default/files/Periodic%20Review%20of%20the%20ASCCC%20-%20DRAFT%208-31-21.pdf" TargetMode="External"/><Relationship Id="rId2" Type="http://schemas.openxmlformats.org/officeDocument/2006/relationships/hyperlink" Target="https://asccc.org/resolutions-fall-2021"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rg/sites/default/files/Periodic%20Review%20of%20the%20ASCCC%20-%20DRAFT%208-31-21.pdf" TargetMode="External"/><Relationship Id="rId7" Type="http://schemas.openxmlformats.org/officeDocument/2006/relationships/hyperlink" Target="https://asccc.org/sites/default/files/Final%20Version_Periodic%20Review%20Document_April%202017_0.pdf" TargetMode="External"/><Relationship Id="rId2" Type="http://schemas.openxmlformats.org/officeDocument/2006/relationships/hyperlink" Target="https://asccc.org/resolutions/adopt-documents-guidelines-periodic-review-academic-senate-california-community-colleges" TargetMode="External"/><Relationship Id="rId1" Type="http://schemas.openxmlformats.org/officeDocument/2006/relationships/slideLayout" Target="../slideLayouts/slideLayout4.xml"/><Relationship Id="rId6" Type="http://schemas.openxmlformats.org/officeDocument/2006/relationships/hyperlink" Target="https://asccc.org/sites/default/files/2020-21%20PRC%20Final%20Report-%20Rev%201.pdf" TargetMode="External"/><Relationship Id="rId5" Type="http://schemas.openxmlformats.org/officeDocument/2006/relationships/hyperlink" Target="https://asccc.org/resolutions-fall-2021" TargetMode="External"/><Relationship Id="rId4" Type="http://schemas.openxmlformats.org/officeDocument/2006/relationships/hyperlink" Target="https://asccc.org/resolutions/periodic-evaluation-academic-senate-california-community-colleg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tiff"/><Relationship Id="rId7" Type="http://schemas.openxmlformats.org/officeDocument/2006/relationships/image" Target="../media/image11.tiff"/><Relationship Id="rId2" Type="http://schemas.openxmlformats.org/officeDocument/2006/relationships/image" Target="../media/image6.tiff"/><Relationship Id="rId1" Type="http://schemas.openxmlformats.org/officeDocument/2006/relationships/slideLayout" Target="../slideLayouts/slideLayout6.xml"/><Relationship Id="rId6" Type="http://schemas.openxmlformats.org/officeDocument/2006/relationships/image" Target="../media/image10.tiff"/><Relationship Id="rId11" Type="http://schemas.openxmlformats.org/officeDocument/2006/relationships/image" Target="../media/image15.tiff"/><Relationship Id="rId5" Type="http://schemas.openxmlformats.org/officeDocument/2006/relationships/image" Target="../media/image9.tiff"/><Relationship Id="rId10" Type="http://schemas.openxmlformats.org/officeDocument/2006/relationships/image" Target="../media/image14.tiff"/><Relationship Id="rId4" Type="http://schemas.openxmlformats.org/officeDocument/2006/relationships/image" Target="../media/image8.tiff"/><Relationship Id="rId9" Type="http://schemas.openxmlformats.org/officeDocument/2006/relationships/image" Target="../media/image1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4B549F50-4B9B-4D4D-9C9A-6CB9930169B0}"/>
              </a:ext>
            </a:extLst>
          </p:cNvPr>
          <p:cNvSpPr>
            <a:spLocks noGrp="1" noChangeArrowheads="1"/>
          </p:cNvSpPr>
          <p:nvPr>
            <p:ph type="title"/>
          </p:nvPr>
        </p:nvSpPr>
        <p:spPr>
          <a:xfrm>
            <a:off x="958850" y="4683125"/>
            <a:ext cx="10433050" cy="1736725"/>
          </a:xfrm>
        </p:spPr>
        <p:txBody>
          <a:bodyPr>
            <a:normAutofit fontScale="90000"/>
          </a:bodyPr>
          <a:lstStyle/>
          <a:p>
            <a:r>
              <a:rPr lang="en-US" b="1" dirty="0">
                <a:solidFill>
                  <a:schemeClr val="accent6">
                    <a:lumMod val="90000"/>
                  </a:schemeClr>
                </a:solidFill>
              </a:rPr>
              <a:t>Periodic Review of the Academic Senate for California Community Colleges</a:t>
            </a:r>
            <a:br>
              <a:rPr lang="en-US" b="1" dirty="0"/>
            </a:br>
            <a:r>
              <a:rPr lang="en-US" sz="2200" dirty="0">
                <a:solidFill>
                  <a:schemeClr val="accent2">
                    <a:lumMod val="40000"/>
                    <a:lumOff val="60000"/>
                  </a:schemeClr>
                </a:solidFill>
              </a:rPr>
              <a:t>Friday, November 5 | 4:15-5:30</a:t>
            </a:r>
            <a:endParaRPr lang="en-US" altLang="en-US" sz="2200" dirty="0">
              <a:solidFill>
                <a:schemeClr val="accent2">
                  <a:lumMod val="40000"/>
                  <a:lumOff val="6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F4AF-189C-AC41-8E25-6BE075FD5DBD}"/>
              </a:ext>
            </a:extLst>
          </p:cNvPr>
          <p:cNvSpPr>
            <a:spLocks noGrp="1"/>
          </p:cNvSpPr>
          <p:nvPr>
            <p:ph type="title"/>
          </p:nvPr>
        </p:nvSpPr>
        <p:spPr/>
        <p:txBody>
          <a:bodyPr/>
          <a:lstStyle/>
          <a:p>
            <a:pPr algn="ctr"/>
            <a:r>
              <a:rPr lang="en-US" b="1" dirty="0">
                <a:solidFill>
                  <a:schemeClr val="accent2">
                    <a:lumMod val="75000"/>
                  </a:schemeClr>
                </a:solidFill>
              </a:rPr>
              <a:t>Updated Periodic Review</a:t>
            </a:r>
          </a:p>
        </p:txBody>
      </p:sp>
      <p:sp>
        <p:nvSpPr>
          <p:cNvPr id="3" name="Content Placeholder 2">
            <a:extLst>
              <a:ext uri="{FF2B5EF4-FFF2-40B4-BE49-F238E27FC236}">
                <a16:creationId xmlns:a16="http://schemas.microsoft.com/office/drawing/2014/main" id="{144FF638-664F-DB48-989E-13225E4744FA}"/>
              </a:ext>
            </a:extLst>
          </p:cNvPr>
          <p:cNvSpPr>
            <a:spLocks noGrp="1"/>
          </p:cNvSpPr>
          <p:nvPr>
            <p:ph idx="1"/>
          </p:nvPr>
        </p:nvSpPr>
        <p:spPr>
          <a:xfrm>
            <a:off x="829994" y="2662568"/>
            <a:ext cx="6470919" cy="3693782"/>
          </a:xfrm>
        </p:spPr>
        <p:txBody>
          <a:bodyPr/>
          <a:lstStyle/>
          <a:p>
            <a:r>
              <a:rPr lang="en-US" i="1" dirty="0"/>
              <a:t>The Academic Senate for California Community Colleges sincerely thanks the 2020-21 Periodic Review Committee for:</a:t>
            </a:r>
          </a:p>
          <a:p>
            <a:pPr marL="342900" indent="-342900">
              <a:buFont typeface="Arial" panose="020B0604020202020204" pitchFamily="34" charset="0"/>
              <a:buChar char="•"/>
            </a:pPr>
            <a:r>
              <a:rPr lang="en-US" i="1" dirty="0"/>
              <a:t>Volunteering their time;</a:t>
            </a:r>
          </a:p>
          <a:p>
            <a:pPr marL="342900" indent="-342900">
              <a:buFont typeface="Arial" panose="020B0604020202020204" pitchFamily="34" charset="0"/>
              <a:buChar char="•"/>
            </a:pPr>
            <a:r>
              <a:rPr lang="en-US" i="1" dirty="0"/>
              <a:t>Exemplifying professionalism and collegiality; and </a:t>
            </a:r>
          </a:p>
          <a:p>
            <a:pPr marL="342900" indent="-342900">
              <a:buFont typeface="Arial" panose="020B0604020202020204" pitchFamily="34" charset="0"/>
              <a:buChar char="•"/>
            </a:pPr>
            <a:r>
              <a:rPr lang="en-US" i="1" dirty="0"/>
              <a:t>Providing a clear and thoughtful periodic review of the ASCCC.</a:t>
            </a:r>
          </a:p>
          <a:p>
            <a:pPr marL="342900" indent="-342900">
              <a:buFont typeface="Arial" panose="020B0604020202020204" pitchFamily="34" charset="0"/>
              <a:buChar char="•"/>
            </a:pPr>
            <a:endParaRPr lang="en-US" i="1" dirty="0"/>
          </a:p>
        </p:txBody>
      </p:sp>
      <p:sp>
        <p:nvSpPr>
          <p:cNvPr id="4" name="Slide Number Placeholder 3">
            <a:extLst>
              <a:ext uri="{FF2B5EF4-FFF2-40B4-BE49-F238E27FC236}">
                <a16:creationId xmlns:a16="http://schemas.microsoft.com/office/drawing/2014/main" id="{E109EE97-A386-6947-B388-12DCD2BD562B}"/>
              </a:ext>
            </a:extLst>
          </p:cNvPr>
          <p:cNvSpPr>
            <a:spLocks noGrp="1"/>
          </p:cNvSpPr>
          <p:nvPr>
            <p:ph type="sldNum" sz="quarter" idx="10"/>
          </p:nvPr>
        </p:nvSpPr>
        <p:spPr/>
        <p:txBody>
          <a:bodyPr/>
          <a:lstStyle/>
          <a:p>
            <a:pPr>
              <a:defRPr/>
            </a:pPr>
            <a:fld id="{68B9F06C-3E18-7D4A-8620-170A4BF71910}" type="slidenum">
              <a:rPr lang="en-US" altLang="en-US" smtClean="0"/>
              <a:pPr>
                <a:defRPr/>
              </a:pPr>
              <a:t>10</a:t>
            </a:fld>
            <a:endParaRPr lang="en-US" altLang="en-US"/>
          </a:p>
        </p:txBody>
      </p:sp>
      <p:pic>
        <p:nvPicPr>
          <p:cNvPr id="5" name="Picture 4">
            <a:extLst>
              <a:ext uri="{FF2B5EF4-FFF2-40B4-BE49-F238E27FC236}">
                <a16:creationId xmlns:a16="http://schemas.microsoft.com/office/drawing/2014/main" id="{733655EE-DB4E-FE4D-9FF4-8B6769CCA0A8}"/>
              </a:ext>
            </a:extLst>
          </p:cNvPr>
          <p:cNvPicPr>
            <a:picLocks noChangeAspect="1"/>
          </p:cNvPicPr>
          <p:nvPr/>
        </p:nvPicPr>
        <p:blipFill>
          <a:blip r:embed="rId2"/>
          <a:stretch>
            <a:fillRect/>
          </a:stretch>
        </p:blipFill>
        <p:spPr>
          <a:xfrm>
            <a:off x="7500936" y="3234257"/>
            <a:ext cx="3343275" cy="2406145"/>
          </a:xfrm>
          <a:prstGeom prst="rect">
            <a:avLst/>
          </a:prstGeom>
        </p:spPr>
      </p:pic>
    </p:spTree>
    <p:extLst>
      <p:ext uri="{BB962C8B-B14F-4D97-AF65-F5344CB8AC3E}">
        <p14:creationId xmlns:p14="http://schemas.microsoft.com/office/powerpoint/2010/main" val="416340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5FE8-920D-E44D-956A-413F4EDEFEEB}"/>
              </a:ext>
            </a:extLst>
          </p:cNvPr>
          <p:cNvSpPr>
            <a:spLocks noGrp="1"/>
          </p:cNvSpPr>
          <p:nvPr>
            <p:ph type="title"/>
          </p:nvPr>
        </p:nvSpPr>
        <p:spPr/>
        <p:txBody>
          <a:bodyPr anchor="ctr">
            <a:normAutofit fontScale="90000"/>
          </a:bodyPr>
          <a:lstStyle/>
          <a:p>
            <a:pPr algn="ctr"/>
            <a:r>
              <a:rPr lang="en-US" b="1" dirty="0"/>
              <a:t>Elements of the updated Periodic Review of the Academic Senate for California Community Colleges</a:t>
            </a:r>
          </a:p>
        </p:txBody>
      </p:sp>
      <p:sp>
        <p:nvSpPr>
          <p:cNvPr id="3" name="Content Placeholder 2">
            <a:extLst>
              <a:ext uri="{FF2B5EF4-FFF2-40B4-BE49-F238E27FC236}">
                <a16:creationId xmlns:a16="http://schemas.microsoft.com/office/drawing/2014/main" id="{50B8CED8-C7AE-464B-987D-4447126C96D0}"/>
              </a:ext>
            </a:extLst>
          </p:cNvPr>
          <p:cNvSpPr>
            <a:spLocks noGrp="1"/>
          </p:cNvSpPr>
          <p:nvPr>
            <p:ph sz="half" idx="1"/>
          </p:nvPr>
        </p:nvSpPr>
        <p:spPr/>
        <p:txBody>
          <a:bodyPr/>
          <a:lstStyle/>
          <a:p>
            <a:pPr marL="0" indent="0" algn="ctr">
              <a:buNone/>
            </a:pPr>
            <a:r>
              <a:rPr lang="en-US" b="1" dirty="0">
                <a:solidFill>
                  <a:srgbClr val="7030A0"/>
                </a:solidFill>
              </a:rPr>
              <a:t>Process</a:t>
            </a:r>
          </a:p>
          <a:p>
            <a:r>
              <a:rPr lang="en-US" dirty="0"/>
              <a:t>Periodic Review Process Committee</a:t>
            </a:r>
          </a:p>
          <a:p>
            <a:r>
              <a:rPr lang="en-US" dirty="0"/>
              <a:t>Reviewed recommendations from the 2016-17 and 2020-21 Periodic Review Reports</a:t>
            </a:r>
          </a:p>
          <a:p>
            <a:r>
              <a:rPr lang="en-US" dirty="0"/>
              <a:t>Drafted an updated Periodic Review of the ASCCC</a:t>
            </a:r>
          </a:p>
          <a:p>
            <a:r>
              <a:rPr lang="en-US" dirty="0"/>
              <a:t>Sought feedback from the ASCCC Executive Committee and the 2020-21 Periodic Review Committee</a:t>
            </a:r>
          </a:p>
          <a:p>
            <a:r>
              <a:rPr lang="en-US" dirty="0"/>
              <a:t>Edited the updated Periodic Review of the ASCCC draft</a:t>
            </a:r>
          </a:p>
          <a:p>
            <a:r>
              <a:rPr lang="en-US" dirty="0"/>
              <a:t>ASCCC Executive Committee acted to send the final updated Periodic Review of the ASCCC to the 2021 Fall Plenary Session for consideration by the delegates</a:t>
            </a:r>
          </a:p>
        </p:txBody>
      </p:sp>
      <p:sp>
        <p:nvSpPr>
          <p:cNvPr id="4" name="Slide Number Placeholder 3">
            <a:extLst>
              <a:ext uri="{FF2B5EF4-FFF2-40B4-BE49-F238E27FC236}">
                <a16:creationId xmlns:a16="http://schemas.microsoft.com/office/drawing/2014/main" id="{66173C57-A2AE-F746-A95A-D5AB6331006E}"/>
              </a:ext>
            </a:extLst>
          </p:cNvPr>
          <p:cNvSpPr>
            <a:spLocks noGrp="1"/>
          </p:cNvSpPr>
          <p:nvPr>
            <p:ph type="sldNum" sz="quarter" idx="10"/>
          </p:nvPr>
        </p:nvSpPr>
        <p:spPr/>
        <p:txBody>
          <a:bodyPr/>
          <a:lstStyle/>
          <a:p>
            <a:pPr>
              <a:defRPr/>
            </a:pPr>
            <a:fld id="{0154297E-07AE-1449-BCEE-4C04EBDD19BF}" type="slidenum">
              <a:rPr lang="en-US" altLang="en-US" smtClean="0"/>
              <a:pPr>
                <a:defRPr/>
              </a:pPr>
              <a:t>11</a:t>
            </a:fld>
            <a:endParaRPr lang="en-US" altLang="en-US"/>
          </a:p>
        </p:txBody>
      </p:sp>
    </p:spTree>
    <p:extLst>
      <p:ext uri="{BB962C8B-B14F-4D97-AF65-F5344CB8AC3E}">
        <p14:creationId xmlns:p14="http://schemas.microsoft.com/office/powerpoint/2010/main" val="173109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5FE8-920D-E44D-956A-413F4EDEFEEB}"/>
              </a:ext>
            </a:extLst>
          </p:cNvPr>
          <p:cNvSpPr>
            <a:spLocks noGrp="1"/>
          </p:cNvSpPr>
          <p:nvPr>
            <p:ph type="title"/>
          </p:nvPr>
        </p:nvSpPr>
        <p:spPr/>
        <p:txBody>
          <a:bodyPr anchor="ctr">
            <a:normAutofit fontScale="90000"/>
          </a:bodyPr>
          <a:lstStyle/>
          <a:p>
            <a:pPr algn="ctr"/>
            <a:r>
              <a:rPr lang="en-US" b="1" dirty="0"/>
              <a:t>Elements of the updated Periodic Review of the Academic Senate for California Community Colleges</a:t>
            </a:r>
          </a:p>
        </p:txBody>
      </p:sp>
      <p:sp>
        <p:nvSpPr>
          <p:cNvPr id="3" name="Content Placeholder 2">
            <a:extLst>
              <a:ext uri="{FF2B5EF4-FFF2-40B4-BE49-F238E27FC236}">
                <a16:creationId xmlns:a16="http://schemas.microsoft.com/office/drawing/2014/main" id="{50B8CED8-C7AE-464B-987D-4447126C96D0}"/>
              </a:ext>
            </a:extLst>
          </p:cNvPr>
          <p:cNvSpPr>
            <a:spLocks noGrp="1"/>
          </p:cNvSpPr>
          <p:nvPr>
            <p:ph sz="half" idx="1"/>
          </p:nvPr>
        </p:nvSpPr>
        <p:spPr>
          <a:xfrm>
            <a:off x="1277650" y="1798320"/>
            <a:ext cx="4794538" cy="4259580"/>
          </a:xfrm>
        </p:spPr>
        <p:txBody>
          <a:bodyPr/>
          <a:lstStyle/>
          <a:p>
            <a:pPr marL="0" indent="0" algn="ctr">
              <a:buNone/>
            </a:pPr>
            <a:r>
              <a:rPr lang="en-US" b="1" dirty="0">
                <a:solidFill>
                  <a:srgbClr val="7030A0"/>
                </a:solidFill>
              </a:rPr>
              <a:t>Key Changes</a:t>
            </a:r>
          </a:p>
          <a:p>
            <a:pPr marL="0" indent="0">
              <a:buNone/>
            </a:pPr>
            <a:endParaRPr lang="en-US" dirty="0"/>
          </a:p>
          <a:p>
            <a:r>
              <a:rPr lang="en-US" dirty="0"/>
              <a:t>Review criteria</a:t>
            </a:r>
          </a:p>
          <a:p>
            <a:r>
              <a:rPr lang="en-US" dirty="0"/>
              <a:t>Committee composition/selection process</a:t>
            </a:r>
          </a:p>
          <a:p>
            <a:r>
              <a:rPr lang="en-US" dirty="0"/>
              <a:t>Reporting process</a:t>
            </a:r>
          </a:p>
          <a:p>
            <a:r>
              <a:rPr lang="en-US" dirty="0"/>
              <a:t>Review cycle</a:t>
            </a:r>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6173C57-A2AE-F746-A95A-D5AB6331006E}"/>
              </a:ext>
            </a:extLst>
          </p:cNvPr>
          <p:cNvSpPr>
            <a:spLocks noGrp="1"/>
          </p:cNvSpPr>
          <p:nvPr>
            <p:ph type="sldNum" sz="quarter" idx="10"/>
          </p:nvPr>
        </p:nvSpPr>
        <p:spPr/>
        <p:txBody>
          <a:bodyPr/>
          <a:lstStyle/>
          <a:p>
            <a:pPr>
              <a:defRPr/>
            </a:pPr>
            <a:fld id="{0154297E-07AE-1449-BCEE-4C04EBDD19BF}"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B0AE89A1-0627-9548-80A6-4A8BDD20470D}"/>
              </a:ext>
            </a:extLst>
          </p:cNvPr>
          <p:cNvPicPr>
            <a:picLocks noChangeAspect="1"/>
          </p:cNvPicPr>
          <p:nvPr/>
        </p:nvPicPr>
        <p:blipFill>
          <a:blip r:embed="rId2"/>
          <a:stretch>
            <a:fillRect/>
          </a:stretch>
        </p:blipFill>
        <p:spPr>
          <a:xfrm>
            <a:off x="7326311" y="2707404"/>
            <a:ext cx="3354444" cy="2228134"/>
          </a:xfrm>
          <a:prstGeom prst="rect">
            <a:avLst/>
          </a:prstGeom>
        </p:spPr>
      </p:pic>
    </p:spTree>
    <p:extLst>
      <p:ext uri="{BB962C8B-B14F-4D97-AF65-F5344CB8AC3E}">
        <p14:creationId xmlns:p14="http://schemas.microsoft.com/office/powerpoint/2010/main" val="1037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676D-9D4C-5B4A-ADCB-8BDD7B2EF2C4}"/>
              </a:ext>
            </a:extLst>
          </p:cNvPr>
          <p:cNvSpPr>
            <a:spLocks noGrp="1"/>
          </p:cNvSpPr>
          <p:nvPr>
            <p:ph type="title"/>
          </p:nvPr>
        </p:nvSpPr>
        <p:spPr>
          <a:xfrm>
            <a:off x="1277650" y="365126"/>
            <a:ext cx="10046043" cy="706438"/>
          </a:xfrm>
        </p:spPr>
        <p:txBody>
          <a:bodyPr anchor="ctr"/>
          <a:lstStyle/>
          <a:p>
            <a:pPr algn="ctr"/>
            <a:r>
              <a:rPr lang="en-US" b="1" dirty="0"/>
              <a:t>Review Criteria</a:t>
            </a:r>
          </a:p>
        </p:txBody>
      </p:sp>
      <p:sp>
        <p:nvSpPr>
          <p:cNvPr id="3" name="Content Placeholder 2">
            <a:extLst>
              <a:ext uri="{FF2B5EF4-FFF2-40B4-BE49-F238E27FC236}">
                <a16:creationId xmlns:a16="http://schemas.microsoft.com/office/drawing/2014/main" id="{A531EBF4-30E1-FA47-85C0-D81DCC633D28}"/>
              </a:ext>
            </a:extLst>
          </p:cNvPr>
          <p:cNvSpPr>
            <a:spLocks noGrp="1"/>
          </p:cNvSpPr>
          <p:nvPr>
            <p:ph sz="half" idx="1"/>
          </p:nvPr>
        </p:nvSpPr>
        <p:spPr>
          <a:xfrm>
            <a:off x="1277650" y="1200150"/>
            <a:ext cx="10058400" cy="5017770"/>
          </a:xfrm>
        </p:spPr>
        <p:txBody>
          <a:bodyPr/>
          <a:lstStyle/>
          <a:p>
            <a:r>
              <a:rPr lang="en-US" dirty="0"/>
              <a:t>Criteria shall be used to complete the review. </a:t>
            </a:r>
          </a:p>
          <a:p>
            <a:r>
              <a:rPr lang="en-US" dirty="0"/>
              <a:t>The ASCCC Executive Committee (EC) will respond to each using the Periodic Review Criteria Template and Rubric. </a:t>
            </a:r>
          </a:p>
          <a:p>
            <a:r>
              <a:rPr lang="en-US" dirty="0"/>
              <a:t>The PRC shall factor in the operations, policies, procedures, and programs which support these areas and how well they function, along with the EC responses in the Periodic Review Criteria Template and Rubric. </a:t>
            </a:r>
          </a:p>
          <a:p>
            <a:r>
              <a:rPr lang="en-US" dirty="0"/>
              <a:t>The PRC shall record its overall assessment of each of the areas using the Periodic Review Template and Rubric. </a:t>
            </a:r>
          </a:p>
          <a:p>
            <a:r>
              <a:rPr lang="en-US" dirty="0"/>
              <a:t>As appropriate, the PRC shall provide a brief analysis which may include commendations and recommendations and a rationale for each one. </a:t>
            </a:r>
          </a:p>
          <a:p>
            <a:endParaRPr lang="en-US" dirty="0"/>
          </a:p>
        </p:txBody>
      </p:sp>
      <p:sp>
        <p:nvSpPr>
          <p:cNvPr id="4" name="Slide Number Placeholder 3">
            <a:extLst>
              <a:ext uri="{FF2B5EF4-FFF2-40B4-BE49-F238E27FC236}">
                <a16:creationId xmlns:a16="http://schemas.microsoft.com/office/drawing/2014/main" id="{F6BF1538-8789-0C4B-8891-BCA654522FE5}"/>
              </a:ext>
            </a:extLst>
          </p:cNvPr>
          <p:cNvSpPr>
            <a:spLocks noGrp="1"/>
          </p:cNvSpPr>
          <p:nvPr>
            <p:ph type="sldNum" sz="quarter" idx="10"/>
          </p:nvPr>
        </p:nvSpPr>
        <p:spPr/>
        <p:txBody>
          <a:bodyPr/>
          <a:lstStyle/>
          <a:p>
            <a:pPr>
              <a:defRPr/>
            </a:pPr>
            <a:fld id="{0154297E-07AE-1449-BCEE-4C04EBDD19BF}" type="slidenum">
              <a:rPr lang="en-US" altLang="en-US" smtClean="0"/>
              <a:pPr>
                <a:defRPr/>
              </a:pPr>
              <a:t>13</a:t>
            </a:fld>
            <a:endParaRPr lang="en-US" altLang="en-US"/>
          </a:p>
        </p:txBody>
      </p:sp>
    </p:spTree>
    <p:extLst>
      <p:ext uri="{BB962C8B-B14F-4D97-AF65-F5344CB8AC3E}">
        <p14:creationId xmlns:p14="http://schemas.microsoft.com/office/powerpoint/2010/main" val="196134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676D-9D4C-5B4A-ADCB-8BDD7B2EF2C4}"/>
              </a:ext>
            </a:extLst>
          </p:cNvPr>
          <p:cNvSpPr>
            <a:spLocks noGrp="1"/>
          </p:cNvSpPr>
          <p:nvPr>
            <p:ph type="title"/>
          </p:nvPr>
        </p:nvSpPr>
        <p:spPr>
          <a:xfrm>
            <a:off x="1277650" y="365126"/>
            <a:ext cx="10046043" cy="706438"/>
          </a:xfrm>
        </p:spPr>
        <p:txBody>
          <a:bodyPr anchor="ctr"/>
          <a:lstStyle/>
          <a:p>
            <a:pPr algn="ctr"/>
            <a:r>
              <a:rPr lang="en-US" b="1" dirty="0"/>
              <a:t>Review Criteria</a:t>
            </a:r>
          </a:p>
        </p:txBody>
      </p:sp>
      <p:sp>
        <p:nvSpPr>
          <p:cNvPr id="3" name="Content Placeholder 2">
            <a:extLst>
              <a:ext uri="{FF2B5EF4-FFF2-40B4-BE49-F238E27FC236}">
                <a16:creationId xmlns:a16="http://schemas.microsoft.com/office/drawing/2014/main" id="{A531EBF4-30E1-FA47-85C0-D81DCC633D28}"/>
              </a:ext>
            </a:extLst>
          </p:cNvPr>
          <p:cNvSpPr>
            <a:spLocks noGrp="1"/>
          </p:cNvSpPr>
          <p:nvPr>
            <p:ph sz="half" idx="1"/>
          </p:nvPr>
        </p:nvSpPr>
        <p:spPr>
          <a:xfrm>
            <a:off x="1277650" y="1200150"/>
            <a:ext cx="10058400" cy="5017770"/>
          </a:xfrm>
        </p:spPr>
        <p:txBody>
          <a:bodyPr/>
          <a:lstStyle/>
          <a:p>
            <a:pPr marL="0" indent="0" algn="ctr">
              <a:buNone/>
            </a:pPr>
            <a:r>
              <a:rPr lang="en-US" b="1" dirty="0">
                <a:solidFill>
                  <a:srgbClr val="7030A0"/>
                </a:solidFill>
              </a:rPr>
              <a:t>7 Areas to 4 Areas</a:t>
            </a:r>
          </a:p>
          <a:p>
            <a:pPr marL="914400" lvl="1" indent="-457200">
              <a:buFont typeface="+mj-lt"/>
              <a:buAutoNum type="arabicPeriod"/>
            </a:pPr>
            <a:r>
              <a:rPr lang="en-US" b="1" dirty="0"/>
              <a:t>Mission</a:t>
            </a:r>
            <a:r>
              <a:rPr lang="en-US" dirty="0"/>
              <a:t> -The ASCCC aligns its operations, policies, processes, and programs with the mission and addressing the strategic plan. </a:t>
            </a:r>
          </a:p>
          <a:p>
            <a:pPr marL="914400" lvl="1" indent="-457200">
              <a:buFont typeface="+mj-lt"/>
              <a:buAutoNum type="arabicPeriod"/>
            </a:pPr>
            <a:r>
              <a:rPr lang="en-US" b="1" dirty="0"/>
              <a:t>Accountability</a:t>
            </a:r>
            <a:r>
              <a:rPr lang="en-US" dirty="0"/>
              <a:t> -The ASCCC has a system of checks and balances to ensure that the ASCCC addresses the needs of and directives from local academic senates and faculty in the California Community College system relating to academic and professional matters. </a:t>
            </a:r>
          </a:p>
          <a:p>
            <a:pPr marL="914400" lvl="1" indent="-457200">
              <a:buFont typeface="+mj-lt"/>
              <a:buAutoNum type="arabicPeriod"/>
            </a:pPr>
            <a:r>
              <a:rPr lang="en-US" b="1" dirty="0"/>
              <a:t>Benefit to the Membership and Public </a:t>
            </a:r>
            <a:r>
              <a:rPr lang="en-US" dirty="0"/>
              <a:t>–The ASCCC provides resources, services, and guidance to local academic senates and faculty in regard to academic and professional matters in the California Community College system that are beneficial to member academic senates and the California Community Colleges in providing high quality, equity-focused education and educational services to students. </a:t>
            </a:r>
          </a:p>
          <a:p>
            <a:pPr marL="914400" lvl="1" indent="-457200">
              <a:buFont typeface="+mj-lt"/>
              <a:buAutoNum type="arabicPeriod"/>
            </a:pPr>
            <a:r>
              <a:rPr lang="en-US" b="1" dirty="0"/>
              <a:t>Transparency</a:t>
            </a:r>
            <a:r>
              <a:rPr lang="en-US" dirty="0"/>
              <a:t> –The work of the ASCCC, including processes and communication is transparent. </a:t>
            </a:r>
          </a:p>
          <a:p>
            <a:endParaRPr lang="en-US" dirty="0"/>
          </a:p>
        </p:txBody>
      </p:sp>
      <p:sp>
        <p:nvSpPr>
          <p:cNvPr id="4" name="Slide Number Placeholder 3">
            <a:extLst>
              <a:ext uri="{FF2B5EF4-FFF2-40B4-BE49-F238E27FC236}">
                <a16:creationId xmlns:a16="http://schemas.microsoft.com/office/drawing/2014/main" id="{F6BF1538-8789-0C4B-8891-BCA654522FE5}"/>
              </a:ext>
            </a:extLst>
          </p:cNvPr>
          <p:cNvSpPr>
            <a:spLocks noGrp="1"/>
          </p:cNvSpPr>
          <p:nvPr>
            <p:ph type="sldNum" sz="quarter" idx="10"/>
          </p:nvPr>
        </p:nvSpPr>
        <p:spPr/>
        <p:txBody>
          <a:bodyPr/>
          <a:lstStyle/>
          <a:p>
            <a:pPr>
              <a:defRPr/>
            </a:pPr>
            <a:fld id="{0154297E-07AE-1449-BCEE-4C04EBDD19BF}" type="slidenum">
              <a:rPr lang="en-US" altLang="en-US" smtClean="0"/>
              <a:pPr>
                <a:defRPr/>
              </a:pPr>
              <a:t>14</a:t>
            </a:fld>
            <a:endParaRPr lang="en-US" altLang="en-US"/>
          </a:p>
        </p:txBody>
      </p:sp>
    </p:spTree>
    <p:extLst>
      <p:ext uri="{BB962C8B-B14F-4D97-AF65-F5344CB8AC3E}">
        <p14:creationId xmlns:p14="http://schemas.microsoft.com/office/powerpoint/2010/main" val="351463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DD8B-D734-9441-AE3F-1655296758C2}"/>
              </a:ext>
            </a:extLst>
          </p:cNvPr>
          <p:cNvSpPr>
            <a:spLocks noGrp="1"/>
          </p:cNvSpPr>
          <p:nvPr>
            <p:ph type="title"/>
          </p:nvPr>
        </p:nvSpPr>
        <p:spPr>
          <a:xfrm>
            <a:off x="1277650" y="365126"/>
            <a:ext cx="10046043" cy="692150"/>
          </a:xfrm>
        </p:spPr>
        <p:txBody>
          <a:bodyPr anchor="ctr"/>
          <a:lstStyle/>
          <a:p>
            <a:pPr algn="ctr"/>
            <a:r>
              <a:rPr lang="en-US" b="1" dirty="0"/>
              <a:t>Committee Composition and Selection</a:t>
            </a:r>
          </a:p>
        </p:txBody>
      </p:sp>
      <p:sp>
        <p:nvSpPr>
          <p:cNvPr id="3" name="Content Placeholder 2">
            <a:extLst>
              <a:ext uri="{FF2B5EF4-FFF2-40B4-BE49-F238E27FC236}">
                <a16:creationId xmlns:a16="http://schemas.microsoft.com/office/drawing/2014/main" id="{E44FD55E-8F15-1349-A9BE-8CF0186764FB}"/>
              </a:ext>
            </a:extLst>
          </p:cNvPr>
          <p:cNvSpPr>
            <a:spLocks noGrp="1"/>
          </p:cNvSpPr>
          <p:nvPr>
            <p:ph sz="half" idx="1"/>
          </p:nvPr>
        </p:nvSpPr>
        <p:spPr>
          <a:xfrm>
            <a:off x="1277650" y="1385888"/>
            <a:ext cx="10058400" cy="4832032"/>
          </a:xfrm>
        </p:spPr>
        <p:txBody>
          <a:bodyPr/>
          <a:lstStyle/>
          <a:p>
            <a:pPr marL="0" indent="0" algn="ctr">
              <a:buNone/>
            </a:pPr>
            <a:r>
              <a:rPr lang="en-US" b="1" dirty="0">
                <a:solidFill>
                  <a:srgbClr val="7030A0"/>
                </a:solidFill>
              </a:rPr>
              <a:t>10 members to 6 members</a:t>
            </a:r>
          </a:p>
          <a:p>
            <a:r>
              <a:rPr lang="en-US" dirty="0"/>
              <a:t>1 member from each of Areas A, B, C, and D (4 members) </a:t>
            </a:r>
          </a:p>
          <a:p>
            <a:r>
              <a:rPr lang="en-US" dirty="0"/>
              <a:t>1 member from the north and 1 member from the south (2 members) </a:t>
            </a:r>
          </a:p>
          <a:p>
            <a:r>
              <a:rPr lang="en-US" dirty="0"/>
              <a:t>Random selection process in each area</a:t>
            </a:r>
          </a:p>
          <a:p>
            <a:r>
              <a:rPr lang="en-US" dirty="0"/>
              <a:t>Selected from faculty attending ASCCC events in past 24 months</a:t>
            </a:r>
          </a:p>
          <a:p>
            <a:r>
              <a:rPr lang="en-US" dirty="0"/>
              <a:t>After PRC is confirmed, the PRC will select a (nonvoting) chair</a:t>
            </a:r>
          </a:p>
          <a:p>
            <a:r>
              <a:rPr lang="en-US" dirty="0"/>
              <a:t>Chair to attend both fall and spring plenary sessions during year of review (ASCCC will cover registration, lodging, travel)</a:t>
            </a:r>
          </a:p>
          <a:p>
            <a:r>
              <a:rPr lang="en-US" dirty="0"/>
              <a:t>Voting members to attend either fall or spring plenary session during year of review (ASCCC will cover cost contingent on funding)</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91B1B78-CBF8-0D4D-83FA-9E63037F7490}"/>
              </a:ext>
            </a:extLst>
          </p:cNvPr>
          <p:cNvSpPr>
            <a:spLocks noGrp="1"/>
          </p:cNvSpPr>
          <p:nvPr>
            <p:ph type="sldNum" sz="quarter" idx="10"/>
          </p:nvPr>
        </p:nvSpPr>
        <p:spPr/>
        <p:txBody>
          <a:bodyPr/>
          <a:lstStyle/>
          <a:p>
            <a:pPr>
              <a:defRPr/>
            </a:pPr>
            <a:fld id="{0154297E-07AE-1449-BCEE-4C04EBDD19BF}" type="slidenum">
              <a:rPr lang="en-US" altLang="en-US" smtClean="0"/>
              <a:pPr>
                <a:defRPr/>
              </a:pPr>
              <a:t>15</a:t>
            </a:fld>
            <a:endParaRPr lang="en-US" altLang="en-US"/>
          </a:p>
        </p:txBody>
      </p:sp>
    </p:spTree>
    <p:extLst>
      <p:ext uri="{BB962C8B-B14F-4D97-AF65-F5344CB8AC3E}">
        <p14:creationId xmlns:p14="http://schemas.microsoft.com/office/powerpoint/2010/main" val="365484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E3E5-DABE-4F4C-AD81-336027BEDAEA}"/>
              </a:ext>
            </a:extLst>
          </p:cNvPr>
          <p:cNvSpPr>
            <a:spLocks noGrp="1"/>
          </p:cNvSpPr>
          <p:nvPr>
            <p:ph type="title"/>
          </p:nvPr>
        </p:nvSpPr>
        <p:spPr>
          <a:xfrm>
            <a:off x="1277650" y="365126"/>
            <a:ext cx="10046043" cy="649288"/>
          </a:xfrm>
        </p:spPr>
        <p:txBody>
          <a:bodyPr anchor="ctr"/>
          <a:lstStyle/>
          <a:p>
            <a:pPr algn="ctr"/>
            <a:r>
              <a:rPr lang="en-US" b="1" dirty="0"/>
              <a:t>Reporting Process</a:t>
            </a:r>
          </a:p>
        </p:txBody>
      </p:sp>
      <p:sp>
        <p:nvSpPr>
          <p:cNvPr id="3" name="Content Placeholder 2">
            <a:extLst>
              <a:ext uri="{FF2B5EF4-FFF2-40B4-BE49-F238E27FC236}">
                <a16:creationId xmlns:a16="http://schemas.microsoft.com/office/drawing/2014/main" id="{EAE721A3-55FE-B445-AF0D-CB07D499D01E}"/>
              </a:ext>
            </a:extLst>
          </p:cNvPr>
          <p:cNvSpPr>
            <a:spLocks noGrp="1"/>
          </p:cNvSpPr>
          <p:nvPr>
            <p:ph sz="half" idx="1"/>
          </p:nvPr>
        </p:nvSpPr>
        <p:spPr>
          <a:xfrm>
            <a:off x="1277650" y="1200150"/>
            <a:ext cx="10058400" cy="5017770"/>
          </a:xfrm>
        </p:spPr>
        <p:txBody>
          <a:bodyPr/>
          <a:lstStyle/>
          <a:p>
            <a:pPr marL="0" indent="0" algn="ctr">
              <a:buNone/>
            </a:pPr>
            <a:r>
              <a:rPr lang="en-US" b="1" dirty="0">
                <a:solidFill>
                  <a:srgbClr val="7030A0"/>
                </a:solidFill>
              </a:rPr>
              <a:t>Clarity and Guidance</a:t>
            </a:r>
          </a:p>
          <a:p>
            <a:r>
              <a:rPr lang="en-US" dirty="0"/>
              <a:t>The PRC Report will be completed using the Template and Rubric</a:t>
            </a:r>
          </a:p>
          <a:p>
            <a:r>
              <a:rPr lang="en-US" dirty="0"/>
              <a:t>To include an analysis on areas of success and areas for possible improvement and may include both commendations and recommendations regarding the work of the ASCCC as a whole. </a:t>
            </a:r>
          </a:p>
          <a:p>
            <a:r>
              <a:rPr lang="en-US" dirty="0"/>
              <a:t>The PRC will present the PRC Report at an Executive Committee meeting no later than February of review year </a:t>
            </a:r>
          </a:p>
          <a:p>
            <a:r>
              <a:rPr lang="en-US" dirty="0"/>
              <a:t>The EC may request clarifications regarding the analysis or to offer further information to the PRC. </a:t>
            </a:r>
          </a:p>
          <a:p>
            <a:r>
              <a:rPr lang="en-US" dirty="0"/>
              <a:t>The updated and final PRC Report will be “received” through an action item by the EC at the March meeting. </a:t>
            </a:r>
          </a:p>
          <a:p>
            <a:r>
              <a:rPr lang="en-US" dirty="0"/>
              <a:t>The PRC will then present its final report to the body of the ASCCC at the Spring Plenary Session. </a:t>
            </a:r>
          </a:p>
          <a:p>
            <a:pPr marL="0" indent="0">
              <a:buNone/>
            </a:pPr>
            <a:endParaRPr lang="en-US" dirty="0"/>
          </a:p>
        </p:txBody>
      </p:sp>
      <p:sp>
        <p:nvSpPr>
          <p:cNvPr id="4" name="Slide Number Placeholder 3">
            <a:extLst>
              <a:ext uri="{FF2B5EF4-FFF2-40B4-BE49-F238E27FC236}">
                <a16:creationId xmlns:a16="http://schemas.microsoft.com/office/drawing/2014/main" id="{FAB05D74-064D-E940-B6E8-14150005A878}"/>
              </a:ext>
            </a:extLst>
          </p:cNvPr>
          <p:cNvSpPr>
            <a:spLocks noGrp="1"/>
          </p:cNvSpPr>
          <p:nvPr>
            <p:ph type="sldNum" sz="quarter" idx="10"/>
          </p:nvPr>
        </p:nvSpPr>
        <p:spPr/>
        <p:txBody>
          <a:bodyPr/>
          <a:lstStyle/>
          <a:p>
            <a:pPr>
              <a:defRPr/>
            </a:pPr>
            <a:fld id="{0154297E-07AE-1449-BCEE-4C04EBDD19BF}" type="slidenum">
              <a:rPr lang="en-US" altLang="en-US" smtClean="0"/>
              <a:pPr>
                <a:defRPr/>
              </a:pPr>
              <a:t>16</a:t>
            </a:fld>
            <a:endParaRPr lang="en-US" altLang="en-US"/>
          </a:p>
        </p:txBody>
      </p:sp>
    </p:spTree>
    <p:extLst>
      <p:ext uri="{BB962C8B-B14F-4D97-AF65-F5344CB8AC3E}">
        <p14:creationId xmlns:p14="http://schemas.microsoft.com/office/powerpoint/2010/main" val="411563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D314-CCEE-9041-B75C-E711A0265D96}"/>
              </a:ext>
            </a:extLst>
          </p:cNvPr>
          <p:cNvSpPr>
            <a:spLocks noGrp="1"/>
          </p:cNvSpPr>
          <p:nvPr>
            <p:ph type="title"/>
          </p:nvPr>
        </p:nvSpPr>
        <p:spPr>
          <a:xfrm>
            <a:off x="1385888" y="365126"/>
            <a:ext cx="9937805" cy="534988"/>
          </a:xfrm>
        </p:spPr>
        <p:txBody>
          <a:bodyPr anchor="ctr">
            <a:normAutofit fontScale="90000"/>
          </a:bodyPr>
          <a:lstStyle/>
          <a:p>
            <a:pPr algn="ctr"/>
            <a:r>
              <a:rPr lang="en-US" b="1" dirty="0"/>
              <a:t>Review Cycle</a:t>
            </a:r>
          </a:p>
        </p:txBody>
      </p:sp>
      <p:sp>
        <p:nvSpPr>
          <p:cNvPr id="3" name="Content Placeholder 2">
            <a:extLst>
              <a:ext uri="{FF2B5EF4-FFF2-40B4-BE49-F238E27FC236}">
                <a16:creationId xmlns:a16="http://schemas.microsoft.com/office/drawing/2014/main" id="{5DC53DE0-0BD7-1C44-8DE3-850E936B8F36}"/>
              </a:ext>
            </a:extLst>
          </p:cNvPr>
          <p:cNvSpPr>
            <a:spLocks noGrp="1"/>
          </p:cNvSpPr>
          <p:nvPr>
            <p:ph sz="half" idx="1"/>
          </p:nvPr>
        </p:nvSpPr>
        <p:spPr>
          <a:xfrm>
            <a:off x="1271588" y="900115"/>
            <a:ext cx="10064462" cy="5317806"/>
          </a:xfrm>
        </p:spPr>
        <p:txBody>
          <a:bodyPr/>
          <a:lstStyle/>
          <a:p>
            <a:pPr marL="0" indent="0" algn="ctr">
              <a:buNone/>
            </a:pPr>
            <a:r>
              <a:rPr lang="en-US" b="1" dirty="0">
                <a:solidFill>
                  <a:srgbClr val="7030A0"/>
                </a:solidFill>
              </a:rPr>
              <a:t>4 years to 6 years</a:t>
            </a:r>
          </a:p>
          <a:p>
            <a:r>
              <a:rPr lang="en-US" dirty="0"/>
              <a:t>Periodic Review every six (6) academic years. </a:t>
            </a:r>
          </a:p>
          <a:p>
            <a:pPr lvl="1"/>
            <a:r>
              <a:rPr lang="en-US" sz="2400" dirty="0"/>
              <a:t>The cycle begins on the first day of the incoming Executive Committee (next periodic review: 2026-27; cycle begins June 5, 2021). </a:t>
            </a:r>
            <a:endParaRPr lang="en-US" dirty="0"/>
          </a:p>
          <a:p>
            <a:pPr lvl="1"/>
            <a:r>
              <a:rPr lang="en-US" sz="2400" dirty="0"/>
              <a:t>The cycle ends on the last day of the outgoing Executive Committee terms (next periodic review: 2026-2027; cycle ends at the completion of the June 2027 executive committee meeting). </a:t>
            </a:r>
            <a:endParaRPr lang="en-US" dirty="0"/>
          </a:p>
          <a:p>
            <a:r>
              <a:rPr lang="en-US" dirty="0"/>
              <a:t>Completed Periodic Reviews </a:t>
            </a:r>
          </a:p>
          <a:p>
            <a:pPr lvl="1"/>
            <a:r>
              <a:rPr lang="en-US" dirty="0"/>
              <a:t>2016-17 (cycle ended June 1, 2017) </a:t>
            </a:r>
          </a:p>
          <a:p>
            <a:pPr lvl="1"/>
            <a:r>
              <a:rPr lang="en-US" dirty="0"/>
              <a:t>2020-21 (cycle ended June 4, 2021 - presented to body in fall 2021 due to COVID-19 pandemic</a:t>
            </a:r>
          </a:p>
          <a:p>
            <a:r>
              <a:rPr lang="en-US" dirty="0"/>
              <a:t>Next Review: 2026-27 </a:t>
            </a:r>
          </a:p>
          <a:p>
            <a:pPr lvl="1"/>
            <a:r>
              <a:rPr lang="en-US" dirty="0"/>
              <a:t>Internal Evaluation to be completed by the 2026 Spring Plenary Session</a:t>
            </a:r>
          </a:p>
          <a:p>
            <a:pPr lvl="1"/>
            <a:r>
              <a:rPr lang="en-US" dirty="0"/>
              <a:t>PRC to be selected during the 2026 Spring Plenary Session </a:t>
            </a:r>
          </a:p>
          <a:p>
            <a:endParaRPr lang="en-US" dirty="0"/>
          </a:p>
        </p:txBody>
      </p:sp>
      <p:sp>
        <p:nvSpPr>
          <p:cNvPr id="4" name="Slide Number Placeholder 3">
            <a:extLst>
              <a:ext uri="{FF2B5EF4-FFF2-40B4-BE49-F238E27FC236}">
                <a16:creationId xmlns:a16="http://schemas.microsoft.com/office/drawing/2014/main" id="{4F1769E8-E5BC-3C44-AC81-712F43893823}"/>
              </a:ext>
            </a:extLst>
          </p:cNvPr>
          <p:cNvSpPr>
            <a:spLocks noGrp="1"/>
          </p:cNvSpPr>
          <p:nvPr>
            <p:ph type="sldNum" sz="quarter" idx="10"/>
          </p:nvPr>
        </p:nvSpPr>
        <p:spPr/>
        <p:txBody>
          <a:bodyPr/>
          <a:lstStyle/>
          <a:p>
            <a:pPr>
              <a:defRPr/>
            </a:pPr>
            <a:fld id="{0154297E-07AE-1449-BCEE-4C04EBDD19BF}" type="slidenum">
              <a:rPr lang="en-US" altLang="en-US" smtClean="0"/>
              <a:pPr>
                <a:defRPr/>
              </a:pPr>
              <a:t>17</a:t>
            </a:fld>
            <a:endParaRPr lang="en-US" altLang="en-US"/>
          </a:p>
        </p:txBody>
      </p:sp>
    </p:spTree>
    <p:extLst>
      <p:ext uri="{BB962C8B-B14F-4D97-AF65-F5344CB8AC3E}">
        <p14:creationId xmlns:p14="http://schemas.microsoft.com/office/powerpoint/2010/main" val="246262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5FE8-920D-E44D-956A-413F4EDEFEEB}"/>
              </a:ext>
            </a:extLst>
          </p:cNvPr>
          <p:cNvSpPr>
            <a:spLocks noGrp="1"/>
          </p:cNvSpPr>
          <p:nvPr>
            <p:ph type="title"/>
          </p:nvPr>
        </p:nvSpPr>
        <p:spPr/>
        <p:txBody>
          <a:bodyPr anchor="ctr">
            <a:normAutofit fontScale="90000"/>
          </a:bodyPr>
          <a:lstStyle/>
          <a:p>
            <a:pPr algn="ctr"/>
            <a:r>
              <a:rPr lang="en-US" b="1" dirty="0"/>
              <a:t>Elements of the updated Periodic Review of the Academic Senate for California Community Colleges</a:t>
            </a:r>
          </a:p>
        </p:txBody>
      </p:sp>
      <p:sp>
        <p:nvSpPr>
          <p:cNvPr id="3" name="Content Placeholder 2">
            <a:extLst>
              <a:ext uri="{FF2B5EF4-FFF2-40B4-BE49-F238E27FC236}">
                <a16:creationId xmlns:a16="http://schemas.microsoft.com/office/drawing/2014/main" id="{50B8CED8-C7AE-464B-987D-4447126C96D0}"/>
              </a:ext>
            </a:extLst>
          </p:cNvPr>
          <p:cNvSpPr>
            <a:spLocks noGrp="1"/>
          </p:cNvSpPr>
          <p:nvPr>
            <p:ph sz="half" idx="1"/>
          </p:nvPr>
        </p:nvSpPr>
        <p:spPr/>
        <p:txBody>
          <a:bodyPr/>
          <a:lstStyle/>
          <a:p>
            <a:pPr marL="0" indent="0" algn="ctr">
              <a:buNone/>
            </a:pPr>
            <a:r>
              <a:rPr lang="en-US" b="1" dirty="0">
                <a:solidFill>
                  <a:srgbClr val="7030A0"/>
                </a:solidFill>
              </a:rPr>
              <a:t>Next Steps</a:t>
            </a:r>
          </a:p>
          <a:p>
            <a:r>
              <a:rPr lang="en-US" dirty="0"/>
              <a:t>ASCCC Delegates to consider for approval on Saturday, November 6, 2021: </a:t>
            </a:r>
            <a:r>
              <a:rPr lang="en-US" dirty="0">
                <a:hlinkClick r:id="rId2"/>
              </a:rPr>
              <a:t>Proposed Resolution F21 1.01</a:t>
            </a:r>
            <a:endParaRPr lang="en-US" dirty="0">
              <a:hlinkClick r:id="rId3"/>
            </a:endParaRPr>
          </a:p>
          <a:p>
            <a:r>
              <a:rPr lang="en-US" dirty="0"/>
              <a:t>Upon approval:</a:t>
            </a:r>
          </a:p>
          <a:p>
            <a:pPr lvl="1"/>
            <a:r>
              <a:rPr lang="en-US" dirty="0"/>
              <a:t>The ASCCC will form a workgroup to create the Periodic Review Criteria Template and Rubric: </a:t>
            </a:r>
          </a:p>
          <a:p>
            <a:pPr lvl="2"/>
            <a:r>
              <a:rPr lang="en-US" dirty="0"/>
              <a:t>A version to be completed by the ASCCC and </a:t>
            </a:r>
          </a:p>
          <a:p>
            <a:pPr lvl="2"/>
            <a:r>
              <a:rPr lang="en-US" dirty="0"/>
              <a:t>A version to be completed by the PRC. </a:t>
            </a:r>
          </a:p>
          <a:p>
            <a:pPr lvl="1"/>
            <a:r>
              <a:rPr lang="en-US" dirty="0"/>
              <a:t>The templates and rubrics will be considered through the resolution process by the delegates of the ASCCC at the next Plenary Session (Spring 2022). </a:t>
            </a:r>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6173C57-A2AE-F746-A95A-D5AB6331006E}"/>
              </a:ext>
            </a:extLst>
          </p:cNvPr>
          <p:cNvSpPr>
            <a:spLocks noGrp="1"/>
          </p:cNvSpPr>
          <p:nvPr>
            <p:ph type="sldNum" sz="quarter" idx="10"/>
          </p:nvPr>
        </p:nvSpPr>
        <p:spPr/>
        <p:txBody>
          <a:bodyPr/>
          <a:lstStyle/>
          <a:p>
            <a:pPr>
              <a:defRPr/>
            </a:pPr>
            <a:fld id="{0154297E-07AE-1449-BCEE-4C04EBDD19BF}" type="slidenum">
              <a:rPr lang="en-US" altLang="en-US" smtClean="0"/>
              <a:pPr>
                <a:defRPr/>
              </a:pPr>
              <a:t>18</a:t>
            </a:fld>
            <a:endParaRPr lang="en-US" altLang="en-US"/>
          </a:p>
        </p:txBody>
      </p:sp>
    </p:spTree>
    <p:extLst>
      <p:ext uri="{BB962C8B-B14F-4D97-AF65-F5344CB8AC3E}">
        <p14:creationId xmlns:p14="http://schemas.microsoft.com/office/powerpoint/2010/main" val="108333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9E9D-2AF4-A24B-8480-E20C56D43611}"/>
              </a:ext>
            </a:extLst>
          </p:cNvPr>
          <p:cNvSpPr>
            <a:spLocks noGrp="1"/>
          </p:cNvSpPr>
          <p:nvPr>
            <p:ph type="title"/>
          </p:nvPr>
        </p:nvSpPr>
        <p:spPr/>
        <p:txBody>
          <a:bodyPr>
            <a:normAutofit/>
          </a:bodyPr>
          <a:lstStyle/>
          <a:p>
            <a:pPr algn="ctr"/>
            <a:r>
              <a:rPr lang="en-US" sz="5400" b="1" dirty="0">
                <a:solidFill>
                  <a:schemeClr val="accent2">
                    <a:lumMod val="75000"/>
                  </a:schemeClr>
                </a:solidFill>
              </a:rPr>
              <a:t>Discussion</a:t>
            </a:r>
          </a:p>
        </p:txBody>
      </p:sp>
      <p:sp>
        <p:nvSpPr>
          <p:cNvPr id="3" name="Content Placeholder 2">
            <a:extLst>
              <a:ext uri="{FF2B5EF4-FFF2-40B4-BE49-F238E27FC236}">
                <a16:creationId xmlns:a16="http://schemas.microsoft.com/office/drawing/2014/main" id="{D4B16811-258E-EF41-857E-64983DCDA24A}"/>
              </a:ext>
            </a:extLst>
          </p:cNvPr>
          <p:cNvSpPr>
            <a:spLocks noGrp="1"/>
          </p:cNvSpPr>
          <p:nvPr>
            <p:ph idx="1"/>
          </p:nvPr>
        </p:nvSpPr>
        <p:spPr>
          <a:xfrm>
            <a:off x="3886200" y="2662568"/>
            <a:ext cx="7467600" cy="3693782"/>
          </a:xfrm>
        </p:spPr>
        <p:txBody>
          <a:bodyPr/>
          <a:lstStyle/>
          <a:p>
            <a:r>
              <a:rPr lang="en-US" sz="5400" i="1" dirty="0"/>
              <a:t>Let’s talk…</a:t>
            </a:r>
          </a:p>
          <a:p>
            <a:pPr marL="685800" indent="-685800">
              <a:buFont typeface="Arial" panose="020B0604020202020204" pitchFamily="34" charset="0"/>
              <a:buChar char="•"/>
            </a:pPr>
            <a:r>
              <a:rPr lang="en-US" sz="4600" i="1" dirty="0"/>
              <a:t>Comments</a:t>
            </a:r>
          </a:p>
          <a:p>
            <a:pPr marL="685800" indent="-685800">
              <a:buFont typeface="Arial" panose="020B0604020202020204" pitchFamily="34" charset="0"/>
              <a:buChar char="•"/>
            </a:pPr>
            <a:r>
              <a:rPr lang="en-US" sz="4600" i="1" dirty="0"/>
              <a:t>Questions</a:t>
            </a:r>
          </a:p>
          <a:p>
            <a:pPr marL="685800" indent="-685800">
              <a:buFont typeface="Arial" panose="020B0604020202020204" pitchFamily="34" charset="0"/>
              <a:buChar char="•"/>
            </a:pPr>
            <a:r>
              <a:rPr lang="en-US" sz="4600" i="1" dirty="0"/>
              <a:t>Thoughts</a:t>
            </a:r>
          </a:p>
        </p:txBody>
      </p:sp>
      <p:sp>
        <p:nvSpPr>
          <p:cNvPr id="4" name="Slide Number Placeholder 3">
            <a:extLst>
              <a:ext uri="{FF2B5EF4-FFF2-40B4-BE49-F238E27FC236}">
                <a16:creationId xmlns:a16="http://schemas.microsoft.com/office/drawing/2014/main" id="{903E10EC-9387-1D46-B16D-0AE79C47C6BA}"/>
              </a:ext>
            </a:extLst>
          </p:cNvPr>
          <p:cNvSpPr>
            <a:spLocks noGrp="1"/>
          </p:cNvSpPr>
          <p:nvPr>
            <p:ph type="sldNum" sz="quarter" idx="10"/>
          </p:nvPr>
        </p:nvSpPr>
        <p:spPr/>
        <p:txBody>
          <a:bodyPr/>
          <a:lstStyle/>
          <a:p>
            <a:pPr>
              <a:defRPr/>
            </a:pPr>
            <a:fld id="{68B9F06C-3E18-7D4A-8620-170A4BF71910}" type="slidenum">
              <a:rPr lang="en-US" altLang="en-US" smtClean="0"/>
              <a:pPr>
                <a:defRPr/>
              </a:pPr>
              <a:t>19</a:t>
            </a:fld>
            <a:endParaRPr lang="en-US" altLang="en-US"/>
          </a:p>
        </p:txBody>
      </p:sp>
    </p:spTree>
    <p:extLst>
      <p:ext uri="{BB962C8B-B14F-4D97-AF65-F5344CB8AC3E}">
        <p14:creationId xmlns:p14="http://schemas.microsoft.com/office/powerpoint/2010/main" val="294665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6C7A-4169-2344-A557-2C55E5B40F49}"/>
              </a:ext>
            </a:extLst>
          </p:cNvPr>
          <p:cNvSpPr>
            <a:spLocks noGrp="1"/>
          </p:cNvSpPr>
          <p:nvPr>
            <p:ph type="title"/>
          </p:nvPr>
        </p:nvSpPr>
        <p:spPr/>
        <p:txBody>
          <a:bodyPr>
            <a:normAutofit/>
          </a:bodyPr>
          <a:lstStyle/>
          <a:p>
            <a:pPr algn="ctr"/>
            <a:r>
              <a:rPr lang="en-US" sz="5400" b="1" dirty="0">
                <a:solidFill>
                  <a:srgbClr val="7030A0"/>
                </a:solidFill>
              </a:rPr>
              <a:t>Presenters</a:t>
            </a:r>
          </a:p>
        </p:txBody>
      </p:sp>
      <p:sp>
        <p:nvSpPr>
          <p:cNvPr id="3" name="Content Placeholder 2">
            <a:extLst>
              <a:ext uri="{FF2B5EF4-FFF2-40B4-BE49-F238E27FC236}">
                <a16:creationId xmlns:a16="http://schemas.microsoft.com/office/drawing/2014/main" id="{4EAAA00C-5610-4846-9C4F-0947BBE3AC14}"/>
              </a:ext>
            </a:extLst>
          </p:cNvPr>
          <p:cNvSpPr>
            <a:spLocks noGrp="1"/>
          </p:cNvSpPr>
          <p:nvPr>
            <p:ph idx="1"/>
          </p:nvPr>
        </p:nvSpPr>
        <p:spPr/>
        <p:txBody>
          <a:bodyPr/>
          <a:lstStyle/>
          <a:p>
            <a:endParaRPr lang="en-US" dirty="0"/>
          </a:p>
          <a:p>
            <a:endParaRPr lang="en-US" dirty="0"/>
          </a:p>
          <a:p>
            <a:pPr marL="342900" indent="-342900">
              <a:buFont typeface="Arial" panose="020B0604020202020204" pitchFamily="34" charset="0"/>
              <a:buChar char="•"/>
            </a:pPr>
            <a:r>
              <a:rPr lang="en-US" b="1" i="1" dirty="0"/>
              <a:t>Ric Epps</a:t>
            </a:r>
            <a:r>
              <a:rPr lang="en-US" dirty="0"/>
              <a:t>, Imperial Valley College, 2020-21 Periodic Review Committee Chair</a:t>
            </a:r>
          </a:p>
          <a:p>
            <a:endParaRPr lang="en-US" dirty="0"/>
          </a:p>
          <a:p>
            <a:pPr marL="342900" indent="-342900">
              <a:buFont typeface="Arial" panose="020B0604020202020204" pitchFamily="34" charset="0"/>
              <a:buChar char="•"/>
            </a:pPr>
            <a:r>
              <a:rPr lang="en-US" b="1" i="1" dirty="0"/>
              <a:t>Ginni May</a:t>
            </a:r>
            <a:r>
              <a:rPr lang="en-US" dirty="0"/>
              <a:t>, ASCCC Vice President, Periodic Review Process Committee Chair</a:t>
            </a:r>
          </a:p>
          <a:p>
            <a:endParaRPr lang="en-US" dirty="0"/>
          </a:p>
        </p:txBody>
      </p:sp>
      <p:sp>
        <p:nvSpPr>
          <p:cNvPr id="4" name="Slide Number Placeholder 3">
            <a:extLst>
              <a:ext uri="{FF2B5EF4-FFF2-40B4-BE49-F238E27FC236}">
                <a16:creationId xmlns:a16="http://schemas.microsoft.com/office/drawing/2014/main" id="{E6328306-FDD0-494A-A774-A392673C73B5}"/>
              </a:ext>
            </a:extLst>
          </p:cNvPr>
          <p:cNvSpPr>
            <a:spLocks noGrp="1"/>
          </p:cNvSpPr>
          <p:nvPr>
            <p:ph type="sldNum" sz="quarter" idx="10"/>
          </p:nvPr>
        </p:nvSpPr>
        <p:spPr/>
        <p:txBody>
          <a:bodyPr/>
          <a:lstStyle/>
          <a:p>
            <a:pPr>
              <a:defRPr/>
            </a:pPr>
            <a:fld id="{68B9F06C-3E18-7D4A-8620-170A4BF71910}" type="slidenum">
              <a:rPr lang="en-US" altLang="en-US" smtClean="0"/>
              <a:pPr>
                <a:defRPr/>
              </a:pPr>
              <a:t>2</a:t>
            </a:fld>
            <a:endParaRPr lang="en-US" altLang="en-US"/>
          </a:p>
        </p:txBody>
      </p:sp>
    </p:spTree>
    <p:extLst>
      <p:ext uri="{BB962C8B-B14F-4D97-AF65-F5344CB8AC3E}">
        <p14:creationId xmlns:p14="http://schemas.microsoft.com/office/powerpoint/2010/main" val="264580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9825-F0C1-FF4C-839E-026234026645}"/>
              </a:ext>
            </a:extLst>
          </p:cNvPr>
          <p:cNvSpPr>
            <a:spLocks noGrp="1"/>
          </p:cNvSpPr>
          <p:nvPr>
            <p:ph type="title"/>
          </p:nvPr>
        </p:nvSpPr>
        <p:spPr/>
        <p:txBody>
          <a:bodyPr anchor="ctr">
            <a:normAutofit/>
          </a:bodyPr>
          <a:lstStyle/>
          <a:p>
            <a:pPr algn="ctr"/>
            <a:r>
              <a:rPr lang="en-US" sz="4400" b="1" dirty="0">
                <a:solidFill>
                  <a:srgbClr val="7030A0"/>
                </a:solidFill>
              </a:rPr>
              <a:t>Resources</a:t>
            </a:r>
          </a:p>
        </p:txBody>
      </p:sp>
      <p:sp>
        <p:nvSpPr>
          <p:cNvPr id="3" name="Content Placeholder 2">
            <a:extLst>
              <a:ext uri="{FF2B5EF4-FFF2-40B4-BE49-F238E27FC236}">
                <a16:creationId xmlns:a16="http://schemas.microsoft.com/office/drawing/2014/main" id="{5AEC6043-516A-2F48-83C4-6CB4CD861B34}"/>
              </a:ext>
            </a:extLst>
          </p:cNvPr>
          <p:cNvSpPr>
            <a:spLocks noGrp="1"/>
          </p:cNvSpPr>
          <p:nvPr>
            <p:ph sz="half" idx="1"/>
          </p:nvPr>
        </p:nvSpPr>
        <p:spPr/>
        <p:txBody>
          <a:bodyPr/>
          <a:lstStyle/>
          <a:p>
            <a:r>
              <a:rPr lang="en-US" dirty="0">
                <a:hlinkClick r:id="rId2"/>
              </a:rPr>
              <a:t>Resolution S14 1.02</a:t>
            </a:r>
            <a:endParaRPr lang="en-US" dirty="0">
              <a:hlinkClick r:id="rId3"/>
            </a:endParaRPr>
          </a:p>
          <a:p>
            <a:r>
              <a:rPr lang="en-US" dirty="0">
                <a:hlinkClick r:id="rId4"/>
              </a:rPr>
              <a:t>Resolution S13 1.02</a:t>
            </a:r>
            <a:endParaRPr lang="en-US" dirty="0"/>
          </a:p>
          <a:p>
            <a:r>
              <a:rPr lang="en-US" dirty="0">
                <a:hlinkClick r:id="rId5"/>
              </a:rPr>
              <a:t>Proposed Resolution F21 1.01</a:t>
            </a:r>
            <a:endParaRPr lang="en-US" dirty="0">
              <a:hlinkClick r:id="rId3"/>
            </a:endParaRPr>
          </a:p>
          <a:p>
            <a:r>
              <a:rPr lang="en-US" dirty="0">
                <a:hlinkClick r:id="rId3"/>
              </a:rPr>
              <a:t>Periodic Review of the Academic Senate for California Community Colleges </a:t>
            </a:r>
            <a:r>
              <a:rPr lang="en-US" dirty="0"/>
              <a:t>for consideration</a:t>
            </a:r>
            <a:r>
              <a:rPr lang="en-US" sz="1800" dirty="0"/>
              <a:t>: </a:t>
            </a:r>
            <a:r>
              <a:rPr lang="en-US" sz="1800" dirty="0">
                <a:hlinkClick r:id="rId3"/>
              </a:rPr>
              <a:t>https://asccc.org/sites/default/files/Periodic%20Review%20of%20the%20ASCCC%20-%20DRAFT%208-31-21.pdf</a:t>
            </a:r>
            <a:endParaRPr lang="en-US" sz="1800" dirty="0"/>
          </a:p>
          <a:p>
            <a:r>
              <a:rPr lang="en-US" dirty="0">
                <a:hlinkClick r:id="rId6"/>
              </a:rPr>
              <a:t>Periodic Review Report 2020-21</a:t>
            </a:r>
            <a:r>
              <a:rPr lang="en-US" dirty="0"/>
              <a:t>: </a:t>
            </a:r>
            <a:r>
              <a:rPr lang="en-US" sz="1800" dirty="0">
                <a:hlinkClick r:id="rId6"/>
              </a:rPr>
              <a:t>https://asccc.org/sites/default/files/2020-21%20PRC%20Final%20Report-%20Rev%201.pdf</a:t>
            </a:r>
            <a:endParaRPr lang="en-US" sz="1800" dirty="0"/>
          </a:p>
          <a:p>
            <a:r>
              <a:rPr lang="en-US" dirty="0">
                <a:hlinkClick r:id="rId7"/>
              </a:rPr>
              <a:t>Periodic Review Report 2016-17</a:t>
            </a:r>
            <a:r>
              <a:rPr lang="en-US" dirty="0"/>
              <a:t>: </a:t>
            </a:r>
            <a:r>
              <a:rPr lang="en-US" sz="1800" dirty="0">
                <a:hlinkClick r:id="rId7"/>
              </a:rPr>
              <a:t>https://asccc.org/sites/default/files/Final%20Version_Periodic%20Review%20Document_April%202017_0.pdf</a:t>
            </a:r>
            <a:r>
              <a:rPr lang="en-US" sz="1800" dirty="0"/>
              <a:t> </a:t>
            </a:r>
          </a:p>
        </p:txBody>
      </p:sp>
      <p:sp>
        <p:nvSpPr>
          <p:cNvPr id="4" name="Slide Number Placeholder 3">
            <a:extLst>
              <a:ext uri="{FF2B5EF4-FFF2-40B4-BE49-F238E27FC236}">
                <a16:creationId xmlns:a16="http://schemas.microsoft.com/office/drawing/2014/main" id="{D06B3D23-8EAF-5F4F-ACED-10B9B90B0907}"/>
              </a:ext>
            </a:extLst>
          </p:cNvPr>
          <p:cNvSpPr>
            <a:spLocks noGrp="1"/>
          </p:cNvSpPr>
          <p:nvPr>
            <p:ph type="sldNum" sz="quarter" idx="10"/>
          </p:nvPr>
        </p:nvSpPr>
        <p:spPr/>
        <p:txBody>
          <a:bodyPr/>
          <a:lstStyle/>
          <a:p>
            <a:pPr>
              <a:defRPr/>
            </a:pPr>
            <a:fld id="{0154297E-07AE-1449-BCEE-4C04EBDD19BF}" type="slidenum">
              <a:rPr lang="en-US" altLang="en-US" smtClean="0"/>
              <a:pPr>
                <a:defRPr/>
              </a:pPr>
              <a:t>20</a:t>
            </a:fld>
            <a:endParaRPr lang="en-US" altLang="en-US"/>
          </a:p>
        </p:txBody>
      </p:sp>
    </p:spTree>
    <p:extLst>
      <p:ext uri="{BB962C8B-B14F-4D97-AF65-F5344CB8AC3E}">
        <p14:creationId xmlns:p14="http://schemas.microsoft.com/office/powerpoint/2010/main" val="396693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C8B1-A560-DE40-8D31-DBF94323513B}"/>
              </a:ext>
            </a:extLst>
          </p:cNvPr>
          <p:cNvSpPr>
            <a:spLocks noGrp="1"/>
          </p:cNvSpPr>
          <p:nvPr>
            <p:ph type="title"/>
          </p:nvPr>
        </p:nvSpPr>
        <p:spPr/>
        <p:txBody>
          <a:bodyPr>
            <a:normAutofit/>
          </a:bodyPr>
          <a:lstStyle/>
          <a:p>
            <a:pPr algn="ctr"/>
            <a:r>
              <a:rPr lang="en-US" sz="5400" b="1" dirty="0">
                <a:solidFill>
                  <a:schemeClr val="accent6">
                    <a:lumMod val="25000"/>
                  </a:schemeClr>
                </a:solidFill>
              </a:rPr>
              <a:t>Agenda</a:t>
            </a:r>
          </a:p>
        </p:txBody>
      </p:sp>
      <p:sp>
        <p:nvSpPr>
          <p:cNvPr id="3" name="Content Placeholder 2">
            <a:extLst>
              <a:ext uri="{FF2B5EF4-FFF2-40B4-BE49-F238E27FC236}">
                <a16:creationId xmlns:a16="http://schemas.microsoft.com/office/drawing/2014/main" id="{FD607806-A159-6B43-87E7-630C1788B101}"/>
              </a:ext>
            </a:extLst>
          </p:cNvPr>
          <p:cNvSpPr>
            <a:spLocks noGrp="1"/>
          </p:cNvSpPr>
          <p:nvPr>
            <p:ph idx="1"/>
          </p:nvPr>
        </p:nvSpPr>
        <p:spPr/>
        <p:txBody>
          <a:bodyPr/>
          <a:lstStyle/>
          <a:p>
            <a:r>
              <a:rPr lang="en-US" dirty="0"/>
              <a:t>Overview followed by discussion on:</a:t>
            </a:r>
          </a:p>
          <a:p>
            <a:endParaRPr lang="en-US" dirty="0"/>
          </a:p>
          <a:p>
            <a:pPr marL="342900" indent="-342900">
              <a:buFont typeface="Arial" panose="020B0604020202020204" pitchFamily="34" charset="0"/>
              <a:buChar char="•"/>
            </a:pPr>
            <a:r>
              <a:rPr lang="en-US" dirty="0"/>
              <a:t>The process and findings of the 2020-21 Periodic Review Committee</a:t>
            </a:r>
          </a:p>
          <a:p>
            <a:endParaRPr lang="en-US" dirty="0"/>
          </a:p>
          <a:p>
            <a:pPr marL="342900" indent="-342900">
              <a:buFont typeface="Arial" panose="020B0604020202020204" pitchFamily="34" charset="0"/>
              <a:buChar char="•"/>
            </a:pPr>
            <a:r>
              <a:rPr lang="en-US" dirty="0"/>
              <a:t>Elements of the updated Periodic Review of the Academic Senate for California Community Colleges (ASCCC) for consideration by the delegates of the ASCCC</a:t>
            </a:r>
          </a:p>
        </p:txBody>
      </p:sp>
      <p:sp>
        <p:nvSpPr>
          <p:cNvPr id="4" name="Slide Number Placeholder 3">
            <a:extLst>
              <a:ext uri="{FF2B5EF4-FFF2-40B4-BE49-F238E27FC236}">
                <a16:creationId xmlns:a16="http://schemas.microsoft.com/office/drawing/2014/main" id="{5DFC4235-4159-5A45-9277-E9D55ADDDB07}"/>
              </a:ext>
            </a:extLst>
          </p:cNvPr>
          <p:cNvSpPr>
            <a:spLocks noGrp="1"/>
          </p:cNvSpPr>
          <p:nvPr>
            <p:ph type="sldNum" sz="quarter" idx="10"/>
          </p:nvPr>
        </p:nvSpPr>
        <p:spPr/>
        <p:txBody>
          <a:bodyPr/>
          <a:lstStyle/>
          <a:p>
            <a:pPr>
              <a:defRPr/>
            </a:pPr>
            <a:fld id="{68B9F06C-3E18-7D4A-8620-170A4BF71910}" type="slidenum">
              <a:rPr lang="en-US" altLang="en-US" smtClean="0"/>
              <a:pPr>
                <a:defRPr/>
              </a:pPr>
              <a:t>3</a:t>
            </a:fld>
            <a:endParaRPr lang="en-US" altLang="en-US"/>
          </a:p>
        </p:txBody>
      </p:sp>
    </p:spTree>
    <p:extLst>
      <p:ext uri="{BB962C8B-B14F-4D97-AF65-F5344CB8AC3E}">
        <p14:creationId xmlns:p14="http://schemas.microsoft.com/office/powerpoint/2010/main" val="20116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3A64-515E-3443-9517-BE01C5144DF2}"/>
              </a:ext>
            </a:extLst>
          </p:cNvPr>
          <p:cNvSpPr>
            <a:spLocks noGrp="1"/>
          </p:cNvSpPr>
          <p:nvPr>
            <p:ph type="title"/>
          </p:nvPr>
        </p:nvSpPr>
        <p:spPr/>
        <p:txBody>
          <a:bodyPr/>
          <a:lstStyle/>
          <a:p>
            <a:pPr algn="ctr"/>
            <a:r>
              <a:rPr lang="en-US" b="1" dirty="0">
                <a:solidFill>
                  <a:schemeClr val="accent5">
                    <a:lumMod val="50000"/>
                  </a:schemeClr>
                </a:solidFill>
              </a:rPr>
              <a:t>The 2020-21 Periodic Review</a:t>
            </a:r>
          </a:p>
        </p:txBody>
      </p:sp>
      <p:sp>
        <p:nvSpPr>
          <p:cNvPr id="4" name="Slide Number Placeholder 3">
            <a:extLst>
              <a:ext uri="{FF2B5EF4-FFF2-40B4-BE49-F238E27FC236}">
                <a16:creationId xmlns:a16="http://schemas.microsoft.com/office/drawing/2014/main" id="{57C7EF78-8E4F-DB46-82C5-38B18916C402}"/>
              </a:ext>
            </a:extLst>
          </p:cNvPr>
          <p:cNvSpPr>
            <a:spLocks noGrp="1"/>
          </p:cNvSpPr>
          <p:nvPr>
            <p:ph type="sldNum" sz="quarter" idx="10"/>
          </p:nvPr>
        </p:nvSpPr>
        <p:spPr/>
        <p:txBody>
          <a:bodyPr/>
          <a:lstStyle/>
          <a:p>
            <a:pPr>
              <a:defRPr/>
            </a:pPr>
            <a:fld id="{68B9F06C-3E18-7D4A-8620-170A4BF71910}" type="slidenum">
              <a:rPr lang="en-US" altLang="en-US" smtClean="0"/>
              <a:pPr>
                <a:defRPr/>
              </a:pPr>
              <a:t>4</a:t>
            </a:fld>
            <a:endParaRPr lang="en-US" altLang="en-US"/>
          </a:p>
        </p:txBody>
      </p:sp>
      <p:sp>
        <p:nvSpPr>
          <p:cNvPr id="5" name="Content Placeholder 2">
            <a:extLst>
              <a:ext uri="{FF2B5EF4-FFF2-40B4-BE49-F238E27FC236}">
                <a16:creationId xmlns:a16="http://schemas.microsoft.com/office/drawing/2014/main" id="{00C139FC-932B-E540-BEF3-14E82996900D}"/>
              </a:ext>
            </a:extLst>
          </p:cNvPr>
          <p:cNvSpPr>
            <a:spLocks noGrp="1"/>
          </p:cNvSpPr>
          <p:nvPr>
            <p:ph idx="1"/>
          </p:nvPr>
        </p:nvSpPr>
        <p:spPr>
          <a:xfrm>
            <a:off x="838724" y="2662568"/>
            <a:ext cx="4913581" cy="3527095"/>
          </a:xfrm>
        </p:spPr>
        <p:txBody>
          <a:bodyPr/>
          <a:lstStyle/>
          <a:p>
            <a:r>
              <a:rPr lang="en-US" dirty="0"/>
              <a:t>Ric Epps (Chair), Imperial Valley College </a:t>
            </a:r>
          </a:p>
          <a:p>
            <a:r>
              <a:rPr lang="en-US" dirty="0"/>
              <a:t>Shelley Eckvahl, Chaffey College </a:t>
            </a:r>
          </a:p>
          <a:p>
            <a:r>
              <a:rPr lang="en-US" dirty="0"/>
              <a:t>Rhonda Farley, Cosumnes River College </a:t>
            </a:r>
          </a:p>
          <a:p>
            <a:r>
              <a:rPr lang="en-US" dirty="0"/>
              <a:t>Lourdes Brent,</a:t>
            </a:r>
            <a:br>
              <a:rPr lang="en-US" dirty="0"/>
            </a:br>
            <a:r>
              <a:rPr lang="en-US" dirty="0"/>
              <a:t>LA Trade-Tech College </a:t>
            </a:r>
          </a:p>
          <a:p>
            <a:r>
              <a:rPr lang="en-US" dirty="0"/>
              <a:t>Christie Howell, Bakersfield College </a:t>
            </a:r>
          </a:p>
        </p:txBody>
      </p:sp>
      <p:sp>
        <p:nvSpPr>
          <p:cNvPr id="6" name="Content Placeholder 3">
            <a:extLst>
              <a:ext uri="{FF2B5EF4-FFF2-40B4-BE49-F238E27FC236}">
                <a16:creationId xmlns:a16="http://schemas.microsoft.com/office/drawing/2014/main" id="{1949C980-818C-C347-9A41-D12DC23FCF81}"/>
              </a:ext>
            </a:extLst>
          </p:cNvPr>
          <p:cNvSpPr txBox="1">
            <a:spLocks/>
          </p:cNvSpPr>
          <p:nvPr/>
        </p:nvSpPr>
        <p:spPr>
          <a:xfrm>
            <a:off x="6357939" y="2543175"/>
            <a:ext cx="4979202" cy="36464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Judy Marasco,</a:t>
            </a:r>
            <a:br>
              <a:rPr lang="en-US" dirty="0"/>
            </a:br>
            <a:r>
              <a:rPr lang="en-US" dirty="0"/>
              <a:t>Santa Monica College </a:t>
            </a:r>
          </a:p>
          <a:p>
            <a:r>
              <a:rPr lang="en-US" dirty="0"/>
              <a:t>Scott Lukas,</a:t>
            </a:r>
            <a:br>
              <a:rPr lang="en-US" dirty="0"/>
            </a:br>
            <a:r>
              <a:rPr lang="en-US" dirty="0"/>
              <a:t>Lake Tahoe Community College </a:t>
            </a:r>
          </a:p>
          <a:p>
            <a:r>
              <a:rPr lang="en-US" dirty="0"/>
              <a:t>Yvonne Reed,</a:t>
            </a:r>
            <a:br>
              <a:rPr lang="en-US" dirty="0"/>
            </a:br>
            <a:r>
              <a:rPr lang="en-US" dirty="0"/>
              <a:t>Victor Valley College </a:t>
            </a:r>
          </a:p>
          <a:p>
            <a:r>
              <a:rPr lang="en-US" dirty="0"/>
              <a:t>Ryan Sullivan,</a:t>
            </a:r>
            <a:br>
              <a:rPr lang="en-US" dirty="0"/>
            </a:br>
            <a:r>
              <a:rPr lang="en-US" dirty="0"/>
              <a:t>Mt. San Jacinto College </a:t>
            </a:r>
          </a:p>
          <a:p>
            <a:r>
              <a:rPr lang="en-US" dirty="0"/>
              <a:t>Nikki </a:t>
            </a:r>
            <a:r>
              <a:rPr lang="en-US" dirty="0" err="1"/>
              <a:t>Visveshwara</a:t>
            </a:r>
            <a:r>
              <a:rPr lang="en-US" dirty="0"/>
              <a:t>, Fresno City College </a:t>
            </a:r>
          </a:p>
          <a:p>
            <a:endParaRPr lang="en-US" dirty="0"/>
          </a:p>
        </p:txBody>
      </p:sp>
    </p:spTree>
    <p:extLst>
      <p:ext uri="{BB962C8B-B14F-4D97-AF65-F5344CB8AC3E}">
        <p14:creationId xmlns:p14="http://schemas.microsoft.com/office/powerpoint/2010/main" val="334812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764D597-DC55-4DE0-8CF9-C0356702301C}"/>
              </a:ext>
            </a:extLst>
          </p:cNvPr>
          <p:cNvSpPr/>
          <p:nvPr/>
        </p:nvSpPr>
        <p:spPr>
          <a:xfrm>
            <a:off x="10773033" y="5865844"/>
            <a:ext cx="1323109" cy="73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7450BF-92AB-4967-975B-537B56C34768}"/>
              </a:ext>
            </a:extLst>
          </p:cNvPr>
          <p:cNvSpPr/>
          <p:nvPr/>
        </p:nvSpPr>
        <p:spPr>
          <a:xfrm>
            <a:off x="5053294" y="2453015"/>
            <a:ext cx="1323109" cy="73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BB8E0B6-15A2-6F48-A3A3-3C626458C29F}"/>
              </a:ext>
            </a:extLst>
          </p:cNvPr>
          <p:cNvSpPr>
            <a:spLocks noGrp="1"/>
          </p:cNvSpPr>
          <p:nvPr>
            <p:ph type="title"/>
          </p:nvPr>
        </p:nvSpPr>
        <p:spPr>
          <a:xfrm>
            <a:off x="1277650" y="365125"/>
            <a:ext cx="10444658" cy="825085"/>
          </a:xfrm>
        </p:spPr>
        <p:txBody>
          <a:bodyPr anchor="ctr">
            <a:normAutofit fontScale="90000"/>
          </a:bodyPr>
          <a:lstStyle/>
          <a:p>
            <a:pPr algn="ctr"/>
            <a:r>
              <a:rPr lang="en-US" b="1" dirty="0"/>
              <a:t>Periodic Evaluation Committee</a:t>
            </a:r>
            <a:br>
              <a:rPr lang="en-US" b="1" dirty="0"/>
            </a:br>
            <a:r>
              <a:rPr lang="en-US" b="1" dirty="0"/>
              <a:t>2020-21</a:t>
            </a:r>
          </a:p>
        </p:txBody>
      </p:sp>
      <p:sp>
        <p:nvSpPr>
          <p:cNvPr id="3" name="Content Placeholder 2">
            <a:extLst>
              <a:ext uri="{FF2B5EF4-FFF2-40B4-BE49-F238E27FC236}">
                <a16:creationId xmlns:a16="http://schemas.microsoft.com/office/drawing/2014/main" id="{F6F7A504-5585-4487-8976-3B9EDE30851C}"/>
              </a:ext>
            </a:extLst>
          </p:cNvPr>
          <p:cNvSpPr>
            <a:spLocks noGrp="1"/>
          </p:cNvSpPr>
          <p:nvPr>
            <p:ph sz="half" idx="1"/>
          </p:nvPr>
        </p:nvSpPr>
        <p:spPr>
          <a:xfrm>
            <a:off x="1277650" y="1190210"/>
            <a:ext cx="10361432" cy="4959448"/>
          </a:xfrm>
        </p:spPr>
        <p:txBody>
          <a:bodyPr vert="horz" lIns="91440" tIns="45720" rIns="91440" bIns="45720" rtlCol="0">
            <a:noAutofit/>
          </a:bodyPr>
          <a:lstStyle/>
          <a:p>
            <a:pPr marL="0" indent="0" algn="ctr">
              <a:lnSpc>
                <a:spcPct val="100000"/>
              </a:lnSpc>
              <a:spcBef>
                <a:spcPts val="0"/>
              </a:spcBef>
              <a:buNone/>
            </a:pPr>
            <a:endParaRPr lang="en-US" sz="1400" dirty="0"/>
          </a:p>
          <a:p>
            <a:pPr marL="0" indent="0" algn="ctr">
              <a:lnSpc>
                <a:spcPct val="100000"/>
              </a:lnSpc>
              <a:spcBef>
                <a:spcPts val="0"/>
              </a:spcBef>
              <a:buNone/>
            </a:pPr>
            <a:endParaRPr lang="en-US" sz="2800" b="1" dirty="0">
              <a:solidFill>
                <a:srgbClr val="C00000"/>
              </a:solidFill>
            </a:endParaRPr>
          </a:p>
        </p:txBody>
      </p:sp>
      <p:sp>
        <p:nvSpPr>
          <p:cNvPr id="15" name="Content Placeholder 2">
            <a:extLst>
              <a:ext uri="{FF2B5EF4-FFF2-40B4-BE49-F238E27FC236}">
                <a16:creationId xmlns:a16="http://schemas.microsoft.com/office/drawing/2014/main" id="{5B7D2325-F6DE-4B02-AC9D-AF6D563991A5}"/>
              </a:ext>
            </a:extLst>
          </p:cNvPr>
          <p:cNvSpPr txBox="1">
            <a:spLocks/>
          </p:cNvSpPr>
          <p:nvPr/>
        </p:nvSpPr>
        <p:spPr>
          <a:xfrm>
            <a:off x="3495661" y="332261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Shelley Eckvahl, Chaffey College</a:t>
            </a:r>
          </a:p>
        </p:txBody>
      </p:sp>
      <p:sp>
        <p:nvSpPr>
          <p:cNvPr id="18" name="Content Placeholder 2">
            <a:extLst>
              <a:ext uri="{FF2B5EF4-FFF2-40B4-BE49-F238E27FC236}">
                <a16:creationId xmlns:a16="http://schemas.microsoft.com/office/drawing/2014/main" id="{4D9D4514-7429-48D7-A3A9-BD71AF776963}"/>
              </a:ext>
            </a:extLst>
          </p:cNvPr>
          <p:cNvSpPr txBox="1">
            <a:spLocks/>
          </p:cNvSpPr>
          <p:nvPr/>
        </p:nvSpPr>
        <p:spPr>
          <a:xfrm>
            <a:off x="5651464" y="326416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Ric Epps (Chair), Imperial Valley College</a:t>
            </a:r>
          </a:p>
        </p:txBody>
      </p:sp>
      <p:sp>
        <p:nvSpPr>
          <p:cNvPr id="23" name="Content Placeholder 2">
            <a:extLst>
              <a:ext uri="{FF2B5EF4-FFF2-40B4-BE49-F238E27FC236}">
                <a16:creationId xmlns:a16="http://schemas.microsoft.com/office/drawing/2014/main" id="{83E38B2D-9985-4B95-AF62-19445E2378DE}"/>
              </a:ext>
            </a:extLst>
          </p:cNvPr>
          <p:cNvSpPr txBox="1">
            <a:spLocks/>
          </p:cNvSpPr>
          <p:nvPr/>
        </p:nvSpPr>
        <p:spPr>
          <a:xfrm>
            <a:off x="7622468" y="3239352"/>
            <a:ext cx="1724354" cy="5982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Rhonda Farley, Cosumnes River College</a:t>
            </a:r>
          </a:p>
        </p:txBody>
      </p:sp>
      <p:sp>
        <p:nvSpPr>
          <p:cNvPr id="25" name="Content Placeholder 2">
            <a:extLst>
              <a:ext uri="{FF2B5EF4-FFF2-40B4-BE49-F238E27FC236}">
                <a16:creationId xmlns:a16="http://schemas.microsoft.com/office/drawing/2014/main" id="{79700B1D-E96F-4374-AC34-446C808DDAA7}"/>
              </a:ext>
            </a:extLst>
          </p:cNvPr>
          <p:cNvSpPr txBox="1">
            <a:spLocks/>
          </p:cNvSpPr>
          <p:nvPr/>
        </p:nvSpPr>
        <p:spPr>
          <a:xfrm>
            <a:off x="9844435" y="3163413"/>
            <a:ext cx="1917972" cy="616039"/>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Scott Lukas, Lake Tahoe Community College</a:t>
            </a:r>
          </a:p>
        </p:txBody>
      </p:sp>
      <p:sp>
        <p:nvSpPr>
          <p:cNvPr id="30" name="Content Placeholder 2">
            <a:extLst>
              <a:ext uri="{FF2B5EF4-FFF2-40B4-BE49-F238E27FC236}">
                <a16:creationId xmlns:a16="http://schemas.microsoft.com/office/drawing/2014/main" id="{93EA1D81-03D3-457B-9891-A76397B3A385}"/>
              </a:ext>
            </a:extLst>
          </p:cNvPr>
          <p:cNvSpPr txBox="1">
            <a:spLocks/>
          </p:cNvSpPr>
          <p:nvPr/>
        </p:nvSpPr>
        <p:spPr>
          <a:xfrm>
            <a:off x="1140643" y="5952944"/>
            <a:ext cx="1867363" cy="622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Christie Howell, Bakersfield College</a:t>
            </a:r>
          </a:p>
        </p:txBody>
      </p:sp>
      <p:sp>
        <p:nvSpPr>
          <p:cNvPr id="32" name="Content Placeholder 2">
            <a:extLst>
              <a:ext uri="{FF2B5EF4-FFF2-40B4-BE49-F238E27FC236}">
                <a16:creationId xmlns:a16="http://schemas.microsoft.com/office/drawing/2014/main" id="{EE866A84-72D1-484D-B3A0-964ABED6BC1C}"/>
              </a:ext>
            </a:extLst>
          </p:cNvPr>
          <p:cNvSpPr txBox="1">
            <a:spLocks/>
          </p:cNvSpPr>
          <p:nvPr/>
        </p:nvSpPr>
        <p:spPr>
          <a:xfrm>
            <a:off x="7897163" y="5936339"/>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Ryan Sullivan, Mt. San Jacinto College</a:t>
            </a:r>
          </a:p>
        </p:txBody>
      </p:sp>
      <p:sp>
        <p:nvSpPr>
          <p:cNvPr id="34" name="Content Placeholder 2">
            <a:extLst>
              <a:ext uri="{FF2B5EF4-FFF2-40B4-BE49-F238E27FC236}">
                <a16:creationId xmlns:a16="http://schemas.microsoft.com/office/drawing/2014/main" id="{EC35C688-4277-481E-8560-01DEE0005790}"/>
              </a:ext>
            </a:extLst>
          </p:cNvPr>
          <p:cNvSpPr txBox="1">
            <a:spLocks/>
          </p:cNvSpPr>
          <p:nvPr/>
        </p:nvSpPr>
        <p:spPr>
          <a:xfrm>
            <a:off x="9973210" y="5936678"/>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Nikki Visveshwara, Fresno City College</a:t>
            </a:r>
          </a:p>
        </p:txBody>
      </p:sp>
      <p:sp>
        <p:nvSpPr>
          <p:cNvPr id="38" name="Content Placeholder 2">
            <a:extLst>
              <a:ext uri="{FF2B5EF4-FFF2-40B4-BE49-F238E27FC236}">
                <a16:creationId xmlns:a16="http://schemas.microsoft.com/office/drawing/2014/main" id="{92C1DF51-8DE7-4281-AA1F-3371B6C1E135}"/>
              </a:ext>
            </a:extLst>
          </p:cNvPr>
          <p:cNvSpPr txBox="1">
            <a:spLocks/>
          </p:cNvSpPr>
          <p:nvPr/>
        </p:nvSpPr>
        <p:spPr>
          <a:xfrm>
            <a:off x="3471549" y="592284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Judy Marasco, Santa Monica College</a:t>
            </a:r>
          </a:p>
        </p:txBody>
      </p:sp>
      <p:sp>
        <p:nvSpPr>
          <p:cNvPr id="40" name="Content Placeholder 2">
            <a:extLst>
              <a:ext uri="{FF2B5EF4-FFF2-40B4-BE49-F238E27FC236}">
                <a16:creationId xmlns:a16="http://schemas.microsoft.com/office/drawing/2014/main" id="{658F2B75-A89B-4F67-AACC-2E4206896422}"/>
              </a:ext>
            </a:extLst>
          </p:cNvPr>
          <p:cNvSpPr txBox="1">
            <a:spLocks/>
          </p:cNvSpPr>
          <p:nvPr/>
        </p:nvSpPr>
        <p:spPr>
          <a:xfrm>
            <a:off x="5674069" y="592284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Yvonne Reed, Victor Valley College</a:t>
            </a:r>
          </a:p>
        </p:txBody>
      </p:sp>
      <p:pic>
        <p:nvPicPr>
          <p:cNvPr id="4" name="Picture 3">
            <a:extLst>
              <a:ext uri="{FF2B5EF4-FFF2-40B4-BE49-F238E27FC236}">
                <a16:creationId xmlns:a16="http://schemas.microsoft.com/office/drawing/2014/main" id="{28F577E3-B613-214C-85E3-A131F68EEC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4999" y="1254050"/>
            <a:ext cx="1477454" cy="1971098"/>
          </a:xfrm>
          <a:prstGeom prst="rect">
            <a:avLst/>
          </a:prstGeom>
        </p:spPr>
      </p:pic>
      <p:pic>
        <p:nvPicPr>
          <p:cNvPr id="6" name="Picture 5">
            <a:extLst>
              <a:ext uri="{FF2B5EF4-FFF2-40B4-BE49-F238E27FC236}">
                <a16:creationId xmlns:a16="http://schemas.microsoft.com/office/drawing/2014/main" id="{7F559DDB-9AC4-C343-973F-7AA5CD319D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6265" y="4108534"/>
            <a:ext cx="1627883" cy="1802069"/>
          </a:xfrm>
          <a:prstGeom prst="rect">
            <a:avLst/>
          </a:prstGeom>
        </p:spPr>
      </p:pic>
      <p:pic>
        <p:nvPicPr>
          <p:cNvPr id="7" name="Picture 6">
            <a:extLst>
              <a:ext uri="{FF2B5EF4-FFF2-40B4-BE49-F238E27FC236}">
                <a16:creationId xmlns:a16="http://schemas.microsoft.com/office/drawing/2014/main" id="{2321D109-76EF-A645-9A1F-3C3796405E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9647" y="3761077"/>
            <a:ext cx="1512557" cy="2139053"/>
          </a:xfrm>
          <a:prstGeom prst="rect">
            <a:avLst/>
          </a:prstGeom>
        </p:spPr>
      </p:pic>
      <p:pic>
        <p:nvPicPr>
          <p:cNvPr id="9" name="Picture 8">
            <a:extLst>
              <a:ext uri="{FF2B5EF4-FFF2-40B4-BE49-F238E27FC236}">
                <a16:creationId xmlns:a16="http://schemas.microsoft.com/office/drawing/2014/main" id="{2628BE82-6793-1F47-82A6-9E84885ACC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7977" y="4057725"/>
            <a:ext cx="1689284" cy="1763422"/>
          </a:xfrm>
          <a:prstGeom prst="rect">
            <a:avLst/>
          </a:prstGeom>
        </p:spPr>
      </p:pic>
      <p:pic>
        <p:nvPicPr>
          <p:cNvPr id="10" name="Picture 9">
            <a:extLst>
              <a:ext uri="{FF2B5EF4-FFF2-40B4-BE49-F238E27FC236}">
                <a16:creationId xmlns:a16="http://schemas.microsoft.com/office/drawing/2014/main" id="{9CEF744B-45FE-7147-AD98-2B9A0CB9B5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0727" y="1239938"/>
            <a:ext cx="1432429" cy="1906613"/>
          </a:xfrm>
          <a:prstGeom prst="rect">
            <a:avLst/>
          </a:prstGeom>
        </p:spPr>
      </p:pic>
      <p:pic>
        <p:nvPicPr>
          <p:cNvPr id="11" name="Picture 10">
            <a:extLst>
              <a:ext uri="{FF2B5EF4-FFF2-40B4-BE49-F238E27FC236}">
                <a16:creationId xmlns:a16="http://schemas.microsoft.com/office/drawing/2014/main" id="{CC436B55-8A0A-8E4A-AEDC-ADFE4B1E9370}"/>
              </a:ext>
            </a:extLst>
          </p:cNvPr>
          <p:cNvPicPr>
            <a:picLocks noChangeAspect="1"/>
          </p:cNvPicPr>
          <p:nvPr/>
        </p:nvPicPr>
        <p:blipFill>
          <a:blip r:embed="rId7"/>
          <a:stretch>
            <a:fillRect/>
          </a:stretch>
        </p:blipFill>
        <p:spPr>
          <a:xfrm>
            <a:off x="1277650" y="3975147"/>
            <a:ext cx="1799931" cy="1826016"/>
          </a:xfrm>
          <a:prstGeom prst="rect">
            <a:avLst/>
          </a:prstGeom>
        </p:spPr>
      </p:pic>
      <p:pic>
        <p:nvPicPr>
          <p:cNvPr id="12" name="Picture 11">
            <a:extLst>
              <a:ext uri="{FF2B5EF4-FFF2-40B4-BE49-F238E27FC236}">
                <a16:creationId xmlns:a16="http://schemas.microsoft.com/office/drawing/2014/main" id="{31244267-EB67-2C4A-8899-5B7C7D44D4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819473" y="3995131"/>
            <a:ext cx="1433546" cy="1826016"/>
          </a:xfrm>
          <a:prstGeom prst="rect">
            <a:avLst/>
          </a:prstGeom>
        </p:spPr>
      </p:pic>
      <p:pic>
        <p:nvPicPr>
          <p:cNvPr id="13" name="Picture 12">
            <a:extLst>
              <a:ext uri="{FF2B5EF4-FFF2-40B4-BE49-F238E27FC236}">
                <a16:creationId xmlns:a16="http://schemas.microsoft.com/office/drawing/2014/main" id="{4BB27D43-8C6E-4B4F-9F31-5E1DF22442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03339" y="1267621"/>
            <a:ext cx="1432428" cy="1957527"/>
          </a:xfrm>
          <a:prstGeom prst="rect">
            <a:avLst/>
          </a:prstGeom>
        </p:spPr>
      </p:pic>
      <p:sp>
        <p:nvSpPr>
          <p:cNvPr id="24" name="Content Placeholder 2">
            <a:extLst>
              <a:ext uri="{FF2B5EF4-FFF2-40B4-BE49-F238E27FC236}">
                <a16:creationId xmlns:a16="http://schemas.microsoft.com/office/drawing/2014/main" id="{0D18B87F-7BA3-E545-9B23-CDBEB2F9800A}"/>
              </a:ext>
            </a:extLst>
          </p:cNvPr>
          <p:cNvSpPr txBox="1">
            <a:spLocks/>
          </p:cNvSpPr>
          <p:nvPr/>
        </p:nvSpPr>
        <p:spPr>
          <a:xfrm>
            <a:off x="1315438" y="3100298"/>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Lourdes Brent, Los Angeles Trade-Technical College</a:t>
            </a:r>
          </a:p>
        </p:txBody>
      </p:sp>
      <p:pic>
        <p:nvPicPr>
          <p:cNvPr id="14" name="Picture 13">
            <a:extLst>
              <a:ext uri="{FF2B5EF4-FFF2-40B4-BE49-F238E27FC236}">
                <a16:creationId xmlns:a16="http://schemas.microsoft.com/office/drawing/2014/main" id="{B6C2C1FD-927A-6D4A-A8AA-6F7BEB1DBF6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4974" y="1506029"/>
            <a:ext cx="2061367" cy="1436378"/>
          </a:xfrm>
          <a:prstGeom prst="rect">
            <a:avLst/>
          </a:prstGeom>
        </p:spPr>
      </p:pic>
      <p:pic>
        <p:nvPicPr>
          <p:cNvPr id="5" name="Picture 4">
            <a:extLst>
              <a:ext uri="{FF2B5EF4-FFF2-40B4-BE49-F238E27FC236}">
                <a16:creationId xmlns:a16="http://schemas.microsoft.com/office/drawing/2014/main" id="{BC7C45BE-9852-D142-975B-2DBC134BF0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177373" y="1222154"/>
            <a:ext cx="1252095" cy="1878144"/>
          </a:xfrm>
          <a:prstGeom prst="rect">
            <a:avLst/>
          </a:prstGeom>
        </p:spPr>
      </p:pic>
    </p:spTree>
    <p:extLst>
      <p:ext uri="{BB962C8B-B14F-4D97-AF65-F5344CB8AC3E}">
        <p14:creationId xmlns:p14="http://schemas.microsoft.com/office/powerpoint/2010/main" val="380357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879A-12B4-9C4C-B836-9D86593B8732}"/>
              </a:ext>
            </a:extLst>
          </p:cNvPr>
          <p:cNvSpPr>
            <a:spLocks noGrp="1"/>
          </p:cNvSpPr>
          <p:nvPr>
            <p:ph type="title"/>
          </p:nvPr>
        </p:nvSpPr>
        <p:spPr/>
        <p:txBody>
          <a:bodyPr anchor="ctr"/>
          <a:lstStyle/>
          <a:p>
            <a:pPr algn="ctr"/>
            <a:r>
              <a:rPr lang="en-US" b="1" dirty="0"/>
              <a:t>Process and Findings of the 2020-21 Periodic Review Committee</a:t>
            </a:r>
          </a:p>
        </p:txBody>
      </p:sp>
      <p:sp>
        <p:nvSpPr>
          <p:cNvPr id="3" name="Content Placeholder 2">
            <a:extLst>
              <a:ext uri="{FF2B5EF4-FFF2-40B4-BE49-F238E27FC236}">
                <a16:creationId xmlns:a16="http://schemas.microsoft.com/office/drawing/2014/main" id="{15E6DFBA-D87A-7A40-A799-5A58CFDDCA8E}"/>
              </a:ext>
            </a:extLst>
          </p:cNvPr>
          <p:cNvSpPr>
            <a:spLocks noGrp="1"/>
          </p:cNvSpPr>
          <p:nvPr>
            <p:ph sz="half" idx="1"/>
          </p:nvPr>
        </p:nvSpPr>
        <p:spPr>
          <a:xfrm>
            <a:off x="2438400" y="1798320"/>
            <a:ext cx="7342093" cy="4419600"/>
          </a:xfrm>
        </p:spPr>
        <p:txBody>
          <a:bodyPr/>
          <a:lstStyle/>
          <a:p>
            <a:pPr marL="0" indent="0" algn="ctr">
              <a:buNone/>
            </a:pP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In addition to the specific recommendations identified throughout this document, the Periodic</a:t>
            </a:r>
            <a:r>
              <a:rPr lang="en-US" sz="2000" b="1" spc="-28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Review</a:t>
            </a:r>
            <a:r>
              <a:rPr lang="en-US" sz="2000" b="1" spc="-10"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Committee</a:t>
            </a:r>
            <a:r>
              <a:rPr lang="en-US" sz="2000" b="1" spc="-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found</a:t>
            </a:r>
            <a:r>
              <a:rPr lang="en-US" sz="2000" b="1" spc="-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common themes that</a:t>
            </a:r>
            <a:r>
              <a:rPr lang="en-US" sz="2000" b="1" spc="-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are</a:t>
            </a:r>
            <a:r>
              <a:rPr lang="en-US" sz="2000" b="1" spc="-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summarized</a:t>
            </a:r>
            <a:r>
              <a:rPr lang="en-US" sz="2000" b="1" spc="5"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tx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as follows:</a:t>
            </a:r>
          </a:p>
          <a:p>
            <a:pPr marL="0" indent="0" algn="ctr">
              <a:buNone/>
            </a:pPr>
            <a:endParaRPr lang="en-US" b="1" dirty="0">
              <a:latin typeface="Calibri" panose="020F0502020204030204" pitchFamily="34" charset="0"/>
              <a:cs typeface="Calibri" panose="020F0502020204030204" pitchFamily="34" charset="0"/>
            </a:endParaRPr>
          </a:p>
          <a:p>
            <a:pPr marL="0" indent="0" algn="just">
              <a:buNone/>
            </a:pPr>
            <a:r>
              <a:rPr lang="en-US" b="1" i="1" u="sng" dirty="0">
                <a:effectLst/>
                <a:latin typeface="Calibri" panose="020F0502020204030204" pitchFamily="34" charset="0"/>
                <a:ea typeface="Times New Roman" panose="02020603050405020304" pitchFamily="18" charset="0"/>
                <a:cs typeface="Calibri" panose="020F0502020204030204" pitchFamily="34" charset="0"/>
              </a:rPr>
              <a:t>Self-Study</a:t>
            </a:r>
            <a:r>
              <a:rPr lang="en-US" b="1" dirty="0">
                <a:effectLst/>
                <a:latin typeface="Calibri" panose="020F0502020204030204" pitchFamily="34" charset="0"/>
                <a:ea typeface="Times New Roman" panose="02020603050405020304" pitchFamily="18" charset="0"/>
                <a:cs typeface="Calibri" panose="020F0502020204030204" pitchFamily="34" charset="0"/>
              </a:rPr>
              <a:t>: The Periodic Review Committee suggests that the Executive Committee provide</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future Periodic Review Committees with a comprehensive self-study that includes evidence to</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support the review criteria. The Executive Committee should also develop a timeline that allows</a:t>
            </a:r>
            <a:r>
              <a:rPr lang="en-US" b="1" spc="-28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adequate</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time</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to evaluate the evidence thoroughly.</a:t>
            </a:r>
          </a:p>
          <a:p>
            <a:pPr marL="0" indent="0" algn="ctr">
              <a:buNone/>
            </a:pPr>
            <a:endParaRPr lang="en-US" sz="1200" dirty="0"/>
          </a:p>
          <a:p>
            <a:pPr marL="0" indent="0" algn="ctr">
              <a:buNone/>
            </a:pPr>
            <a:endParaRPr lang="en-US" dirty="0"/>
          </a:p>
        </p:txBody>
      </p:sp>
      <p:sp>
        <p:nvSpPr>
          <p:cNvPr id="4" name="Slide Number Placeholder 3">
            <a:extLst>
              <a:ext uri="{FF2B5EF4-FFF2-40B4-BE49-F238E27FC236}">
                <a16:creationId xmlns:a16="http://schemas.microsoft.com/office/drawing/2014/main" id="{C608F8C8-DA40-D445-904A-2EFCA5B15839}"/>
              </a:ext>
            </a:extLst>
          </p:cNvPr>
          <p:cNvSpPr>
            <a:spLocks noGrp="1"/>
          </p:cNvSpPr>
          <p:nvPr>
            <p:ph type="sldNum" sz="quarter" idx="10"/>
          </p:nvPr>
        </p:nvSpPr>
        <p:spPr/>
        <p:txBody>
          <a:bodyPr/>
          <a:lstStyle/>
          <a:p>
            <a:pPr>
              <a:defRPr/>
            </a:pPr>
            <a:fld id="{0154297E-07AE-1449-BCEE-4C04EBDD19BF}" type="slidenum">
              <a:rPr lang="en-US" altLang="en-US" smtClean="0"/>
              <a:pPr>
                <a:defRPr/>
              </a:pPr>
              <a:t>6</a:t>
            </a:fld>
            <a:endParaRPr lang="en-US" altLang="en-US"/>
          </a:p>
        </p:txBody>
      </p:sp>
    </p:spTree>
    <p:extLst>
      <p:ext uri="{BB962C8B-B14F-4D97-AF65-F5344CB8AC3E}">
        <p14:creationId xmlns:p14="http://schemas.microsoft.com/office/powerpoint/2010/main" val="306263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879A-12B4-9C4C-B836-9D86593B8732}"/>
              </a:ext>
            </a:extLst>
          </p:cNvPr>
          <p:cNvSpPr>
            <a:spLocks noGrp="1"/>
          </p:cNvSpPr>
          <p:nvPr>
            <p:ph type="title"/>
          </p:nvPr>
        </p:nvSpPr>
        <p:spPr/>
        <p:txBody>
          <a:bodyPr anchor="ctr"/>
          <a:lstStyle/>
          <a:p>
            <a:pPr algn="ctr"/>
            <a:r>
              <a:rPr lang="en-US" b="1" dirty="0"/>
              <a:t>Process and Findings of the 2020-21 Periodic Review Committee</a:t>
            </a:r>
          </a:p>
        </p:txBody>
      </p:sp>
      <p:sp>
        <p:nvSpPr>
          <p:cNvPr id="3" name="Content Placeholder 2">
            <a:extLst>
              <a:ext uri="{FF2B5EF4-FFF2-40B4-BE49-F238E27FC236}">
                <a16:creationId xmlns:a16="http://schemas.microsoft.com/office/drawing/2014/main" id="{15E6DFBA-D87A-7A40-A799-5A58CFDDCA8E}"/>
              </a:ext>
            </a:extLst>
          </p:cNvPr>
          <p:cNvSpPr>
            <a:spLocks noGrp="1"/>
          </p:cNvSpPr>
          <p:nvPr>
            <p:ph sz="half" idx="1"/>
          </p:nvPr>
        </p:nvSpPr>
        <p:spPr>
          <a:xfrm>
            <a:off x="2432115" y="1798320"/>
            <a:ext cx="7343481" cy="4419600"/>
          </a:xfrm>
        </p:spPr>
        <p:txBody>
          <a:bodyPr/>
          <a:lstStyle/>
          <a:p>
            <a:pPr marL="0" indent="0" algn="ctr">
              <a:buNone/>
            </a:pPr>
            <a:endParaRPr lang="en-US" sz="2000" b="1" i="1" u="sng" dirty="0">
              <a:latin typeface="Calibri" panose="020F0502020204030204" pitchFamily="34" charset="0"/>
              <a:cs typeface="Calibri" panose="020F0502020204030204" pitchFamily="34" charset="0"/>
            </a:endParaRPr>
          </a:p>
          <a:p>
            <a:pPr marL="0" indent="0" algn="ctr">
              <a:buNone/>
            </a:pPr>
            <a:endParaRPr lang="en-US" sz="1100" b="1" i="1" u="sng" dirty="0">
              <a:latin typeface="Calibri" panose="020F0502020204030204" pitchFamily="34" charset="0"/>
              <a:cs typeface="Calibri" panose="020F0502020204030204" pitchFamily="34" charset="0"/>
            </a:endParaRPr>
          </a:p>
          <a:p>
            <a:pPr marL="0" indent="0" algn="just">
              <a:buNone/>
            </a:pPr>
            <a:r>
              <a:rPr lang="en-US" b="1" i="1" u="sng" dirty="0">
                <a:effectLst/>
                <a:latin typeface="Calibri" panose="020F0502020204030204" pitchFamily="34" charset="0"/>
                <a:ea typeface="Times New Roman" panose="02020603050405020304" pitchFamily="18" charset="0"/>
                <a:cs typeface="Calibri" panose="020F0502020204030204" pitchFamily="34" charset="0"/>
              </a:rPr>
              <a:t>Timing</a:t>
            </a:r>
            <a:r>
              <a:rPr lang="en-US" b="1" dirty="0">
                <a:effectLst/>
                <a:latin typeface="Calibri" panose="020F0502020204030204" pitchFamily="34" charset="0"/>
                <a:ea typeface="Times New Roman" panose="02020603050405020304" pitchFamily="18" charset="0"/>
                <a:cs typeface="Calibri" panose="020F0502020204030204" pitchFamily="34" charset="0"/>
              </a:rPr>
              <a:t>: The Periodic Review Committee suggests that the selection of committee members</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should start before the Spring Plenary of the year prior to the committee's report the following</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Spring. This extended time will allow future Periodic Review Committees to gather and analyze</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information</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more</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comprehensively,</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collect</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surveys,</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and</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conduct</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interviews</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to</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broaden</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the</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scope</a:t>
            </a:r>
            <a:r>
              <a:rPr lang="en-US" b="1" spc="-28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of</a:t>
            </a:r>
            <a:r>
              <a:rPr lang="en-US"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feedback for</a:t>
            </a:r>
            <a:r>
              <a:rPr lang="en-US" b="1" spc="-5" dirty="0">
                <a:effectLst/>
                <a:latin typeface="Calibri" panose="020F0502020204030204" pitchFamily="34" charset="0"/>
                <a:ea typeface="Times New Roman" panose="02020603050405020304" pitchFamily="18" charset="0"/>
                <a:cs typeface="Calibri" panose="020F0502020204030204" pitchFamily="34" charset="0"/>
              </a:rPr>
              <a:t> </a:t>
            </a:r>
            <a:r>
              <a:rPr lang="en-US" b="1" dirty="0">
                <a:effectLst/>
                <a:latin typeface="Calibri" panose="020F0502020204030204" pitchFamily="34" charset="0"/>
                <a:ea typeface="Times New Roman" panose="02020603050405020304" pitchFamily="18" charset="0"/>
                <a:cs typeface="Calibri" panose="020F0502020204030204" pitchFamily="34" charset="0"/>
              </a:rPr>
              <a:t>each area.</a:t>
            </a:r>
            <a:endParaRPr lang="en-US" b="1" i="1" u="sng" dirty="0">
              <a:latin typeface="Calibri" panose="020F0502020204030204" pitchFamily="34" charset="0"/>
              <a:cs typeface="Calibri" panose="020F0502020204030204" pitchFamily="34" charset="0"/>
            </a:endParaRPr>
          </a:p>
          <a:p>
            <a:pPr marL="0" indent="0" algn="ctr">
              <a:buNone/>
            </a:pPr>
            <a:endParaRPr lang="en-US" sz="2000" b="1" i="1" u="sng" dirty="0">
              <a:latin typeface="Calibri" panose="020F0502020204030204" pitchFamily="34" charset="0"/>
              <a:cs typeface="Calibri" panose="020F0502020204030204" pitchFamily="34" charset="0"/>
            </a:endParaRPr>
          </a:p>
          <a:p>
            <a:pPr marL="0" indent="0" algn="ctr">
              <a:buNone/>
            </a:pPr>
            <a:r>
              <a:rPr lang="en-US" sz="2000" b="1"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C608F8C8-DA40-D445-904A-2EFCA5B15839}"/>
              </a:ext>
            </a:extLst>
          </p:cNvPr>
          <p:cNvSpPr>
            <a:spLocks noGrp="1"/>
          </p:cNvSpPr>
          <p:nvPr>
            <p:ph type="sldNum" sz="quarter" idx="10"/>
          </p:nvPr>
        </p:nvSpPr>
        <p:spPr/>
        <p:txBody>
          <a:bodyPr/>
          <a:lstStyle/>
          <a:p>
            <a:pPr>
              <a:defRPr/>
            </a:pPr>
            <a:fld id="{0154297E-07AE-1449-BCEE-4C04EBDD19BF}" type="slidenum">
              <a:rPr lang="en-US" altLang="en-US" smtClean="0"/>
              <a:pPr>
                <a:defRPr/>
              </a:pPr>
              <a:t>7</a:t>
            </a:fld>
            <a:endParaRPr lang="en-US" altLang="en-US"/>
          </a:p>
        </p:txBody>
      </p:sp>
    </p:spTree>
    <p:extLst>
      <p:ext uri="{BB962C8B-B14F-4D97-AF65-F5344CB8AC3E}">
        <p14:creationId xmlns:p14="http://schemas.microsoft.com/office/powerpoint/2010/main" val="91139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879A-12B4-9C4C-B836-9D86593B8732}"/>
              </a:ext>
            </a:extLst>
          </p:cNvPr>
          <p:cNvSpPr>
            <a:spLocks noGrp="1"/>
          </p:cNvSpPr>
          <p:nvPr>
            <p:ph type="title"/>
          </p:nvPr>
        </p:nvSpPr>
        <p:spPr/>
        <p:txBody>
          <a:bodyPr anchor="ctr"/>
          <a:lstStyle/>
          <a:p>
            <a:pPr algn="ctr"/>
            <a:r>
              <a:rPr lang="en-US" b="1" dirty="0"/>
              <a:t>Process and Findings of the 2020-21 Periodic Review Committee</a:t>
            </a:r>
          </a:p>
        </p:txBody>
      </p:sp>
      <p:sp>
        <p:nvSpPr>
          <p:cNvPr id="3" name="Content Placeholder 2">
            <a:extLst>
              <a:ext uri="{FF2B5EF4-FFF2-40B4-BE49-F238E27FC236}">
                <a16:creationId xmlns:a16="http://schemas.microsoft.com/office/drawing/2014/main" id="{15E6DFBA-D87A-7A40-A799-5A58CFDDCA8E}"/>
              </a:ext>
            </a:extLst>
          </p:cNvPr>
          <p:cNvSpPr>
            <a:spLocks noGrp="1"/>
          </p:cNvSpPr>
          <p:nvPr>
            <p:ph sz="half" idx="1"/>
          </p:nvPr>
        </p:nvSpPr>
        <p:spPr>
          <a:xfrm>
            <a:off x="2450968" y="1798320"/>
            <a:ext cx="7324627" cy="4419600"/>
          </a:xfrm>
        </p:spPr>
        <p:txBody>
          <a:bodyPr/>
          <a:lstStyle/>
          <a:p>
            <a:pPr marL="0" indent="0" algn="ctr">
              <a:buNone/>
            </a:pPr>
            <a:endParaRPr lang="en-US" dirty="0"/>
          </a:p>
          <a:p>
            <a:pPr marL="0" marR="94615" indent="0" algn="just">
              <a:spcBef>
                <a:spcPts val="0"/>
              </a:spcBef>
              <a:spcAft>
                <a:spcPts val="0"/>
              </a:spcAft>
              <a:buNone/>
            </a:pPr>
            <a:r>
              <a:rPr lang="en-US" b="1" i="1" u="sng" dirty="0">
                <a:latin typeface="Calibri" panose="020F0502020204030204" pitchFamily="34" charset="0"/>
                <a:cs typeface="Calibri" panose="020F0502020204030204" pitchFamily="34" charset="0"/>
              </a:rPr>
              <a:t>Feedback</a:t>
            </a:r>
            <a:r>
              <a:rPr lang="en-US" b="1" dirty="0">
                <a:latin typeface="Calibri" panose="020F0502020204030204" pitchFamily="34" charset="0"/>
                <a:cs typeface="Calibri" panose="020F0502020204030204" pitchFamily="34" charset="0"/>
              </a:rPr>
              <a:t>: The Periodic Review Committee strongly recommends that a review of communication policies and practices within the organization be initiated to assure that the ASCCC office and representatives are responsive to inquiries and needs of local senates as stated in the Mission Statement. The Periodic Review Committee identified a need to develop a system for Senate members to give feedback freely and anonymously to ASCCC. This system should be accompanied by a mechanism to follow up on the feedback received and actions taken or not taken because of suggestions from its constituency</a:t>
            </a:r>
            <a:endParaRPr lang="en-US" dirty="0"/>
          </a:p>
        </p:txBody>
      </p:sp>
      <p:sp>
        <p:nvSpPr>
          <p:cNvPr id="4" name="Slide Number Placeholder 3">
            <a:extLst>
              <a:ext uri="{FF2B5EF4-FFF2-40B4-BE49-F238E27FC236}">
                <a16:creationId xmlns:a16="http://schemas.microsoft.com/office/drawing/2014/main" id="{C608F8C8-DA40-D445-904A-2EFCA5B15839}"/>
              </a:ext>
            </a:extLst>
          </p:cNvPr>
          <p:cNvSpPr>
            <a:spLocks noGrp="1"/>
          </p:cNvSpPr>
          <p:nvPr>
            <p:ph type="sldNum" sz="quarter" idx="10"/>
          </p:nvPr>
        </p:nvSpPr>
        <p:spPr/>
        <p:txBody>
          <a:bodyPr/>
          <a:lstStyle/>
          <a:p>
            <a:pPr>
              <a:defRPr/>
            </a:pPr>
            <a:fld id="{0154297E-07AE-1449-BCEE-4C04EBDD19BF}" type="slidenum">
              <a:rPr lang="en-US" altLang="en-US" smtClean="0"/>
              <a:pPr>
                <a:defRPr/>
              </a:pPr>
              <a:t>8</a:t>
            </a:fld>
            <a:endParaRPr lang="en-US" altLang="en-US"/>
          </a:p>
        </p:txBody>
      </p:sp>
    </p:spTree>
    <p:extLst>
      <p:ext uri="{BB962C8B-B14F-4D97-AF65-F5344CB8AC3E}">
        <p14:creationId xmlns:p14="http://schemas.microsoft.com/office/powerpoint/2010/main" val="155317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879A-12B4-9C4C-B836-9D86593B8732}"/>
              </a:ext>
            </a:extLst>
          </p:cNvPr>
          <p:cNvSpPr>
            <a:spLocks noGrp="1"/>
          </p:cNvSpPr>
          <p:nvPr>
            <p:ph type="title"/>
          </p:nvPr>
        </p:nvSpPr>
        <p:spPr/>
        <p:txBody>
          <a:bodyPr anchor="ctr"/>
          <a:lstStyle/>
          <a:p>
            <a:pPr algn="ctr"/>
            <a:r>
              <a:rPr lang="en-US" b="1" dirty="0"/>
              <a:t>Process and Findings of the 2020-21 Periodic Review Committee</a:t>
            </a:r>
          </a:p>
        </p:txBody>
      </p:sp>
      <p:sp>
        <p:nvSpPr>
          <p:cNvPr id="3" name="Content Placeholder 2">
            <a:extLst>
              <a:ext uri="{FF2B5EF4-FFF2-40B4-BE49-F238E27FC236}">
                <a16:creationId xmlns:a16="http://schemas.microsoft.com/office/drawing/2014/main" id="{15E6DFBA-D87A-7A40-A799-5A58CFDDCA8E}"/>
              </a:ext>
            </a:extLst>
          </p:cNvPr>
          <p:cNvSpPr>
            <a:spLocks noGrp="1"/>
          </p:cNvSpPr>
          <p:nvPr>
            <p:ph sz="half" idx="1"/>
          </p:nvPr>
        </p:nvSpPr>
        <p:spPr>
          <a:xfrm>
            <a:off x="2450968" y="1798320"/>
            <a:ext cx="7324627" cy="4419600"/>
          </a:xfrm>
        </p:spPr>
        <p:txBody>
          <a:bodyPr/>
          <a:lstStyle/>
          <a:p>
            <a:pPr marL="0" indent="0" algn="ctr">
              <a:buNone/>
            </a:pPr>
            <a:endParaRPr lang="en-US" sz="1100" dirty="0"/>
          </a:p>
          <a:p>
            <a:pPr marR="94615" algn="just">
              <a:spcBef>
                <a:spcPts val="0"/>
              </a:spcBef>
              <a:spcAft>
                <a:spcPts val="0"/>
              </a:spcAft>
              <a:buFont typeface="Wingdings" panose="05000000000000000000" pitchFamily="2" charset="2"/>
              <a:buChar char="Ø"/>
            </a:pPr>
            <a:r>
              <a:rPr lang="en-US" sz="2200" b="1" dirty="0">
                <a:effectLst/>
                <a:latin typeface="Calibri" panose="020F0502020204030204" pitchFamily="34" charset="0"/>
                <a:ea typeface="Times New Roman" panose="02020603050405020304" pitchFamily="18" charset="0"/>
                <a:cs typeface="Calibri" panose="020F0502020204030204" pitchFamily="34" charset="0"/>
              </a:rPr>
              <a:t>The PRC recommends that the Executive Committee establish a timeframe for assuring the</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recommendations stated herein are addressed before the next periodic review. Additionally, it is</a:t>
            </a:r>
            <a:r>
              <a:rPr lang="en-US" sz="2200" b="1" spc="-28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recommended that future PRCs provide access to previous PRC members in order to provide context to the</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review</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process.</a:t>
            </a:r>
          </a:p>
          <a:p>
            <a:pPr marR="0" algn="just">
              <a:spcBef>
                <a:spcPts val="0"/>
              </a:spcBef>
              <a:spcAft>
                <a:spcPts val="0"/>
              </a:spcAft>
              <a:buFont typeface="Wingdings" panose="05000000000000000000" pitchFamily="2" charset="2"/>
              <a:buChar char="Ø"/>
            </a:pP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marR="196215" algn="just">
              <a:spcBef>
                <a:spcPts val="0"/>
              </a:spcBef>
              <a:spcAft>
                <a:spcPts val="0"/>
              </a:spcAft>
              <a:buFont typeface="Wingdings" panose="05000000000000000000" pitchFamily="2" charset="2"/>
              <a:buChar char="Ø"/>
            </a:pPr>
            <a:r>
              <a:rPr lang="en-US" sz="2200" b="1" dirty="0">
                <a:latin typeface="Calibri" panose="020F0502020204030204" pitchFamily="34" charset="0"/>
                <a:ea typeface="Times New Roman" panose="02020603050405020304" pitchFamily="18" charset="0"/>
                <a:cs typeface="Calibri" panose="020F0502020204030204" pitchFamily="34" charset="0"/>
              </a:rPr>
              <a:t>T</a:t>
            </a:r>
            <a:r>
              <a:rPr lang="en-US" sz="2200" b="1" dirty="0">
                <a:effectLst/>
                <a:latin typeface="Calibri" panose="020F0502020204030204" pitchFamily="34" charset="0"/>
                <a:ea typeface="Times New Roman" panose="02020603050405020304" pitchFamily="18" charset="0"/>
                <a:cs typeface="Calibri" panose="020F0502020204030204" pitchFamily="34" charset="0"/>
              </a:rPr>
              <a:t>he Periodic Review Committee wishes to thank the Executive Committee for being</a:t>
            </a:r>
            <a:r>
              <a:rPr lang="en-US" sz="2200" b="1" spc="-28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accessible</a:t>
            </a:r>
            <a:r>
              <a:rPr lang="en-US" sz="22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and</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forthcoming</a:t>
            </a:r>
            <a:r>
              <a:rPr lang="en-US" sz="22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in</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providing</a:t>
            </a:r>
            <a:r>
              <a:rPr lang="en-US" sz="22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all</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requested</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information.</a:t>
            </a:r>
            <a:r>
              <a:rPr lang="en-US" sz="22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The</a:t>
            </a:r>
            <a:r>
              <a:rPr lang="en-US" sz="22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periodic</a:t>
            </a:r>
            <a:r>
              <a:rPr lang="en-US" sz="2200" b="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review</a:t>
            </a:r>
            <a:r>
              <a:rPr lang="en-US" sz="22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process</a:t>
            </a:r>
            <a:r>
              <a:rPr lang="en-US" sz="2200" b="1" spc="-28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is a worthwhile endeavor that will ultimately benefit the Executive Committee, the ASCCC, and all stakeholders throughout the California</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Community</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College</a:t>
            </a:r>
            <a:r>
              <a:rPr lang="en-US" sz="22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system.</a:t>
            </a:r>
          </a:p>
          <a:p>
            <a:pPr marL="0" indent="0" algn="ctr">
              <a:buNone/>
            </a:pPr>
            <a:endParaRPr lang="en-US" dirty="0"/>
          </a:p>
        </p:txBody>
      </p:sp>
      <p:sp>
        <p:nvSpPr>
          <p:cNvPr id="4" name="Slide Number Placeholder 3">
            <a:extLst>
              <a:ext uri="{FF2B5EF4-FFF2-40B4-BE49-F238E27FC236}">
                <a16:creationId xmlns:a16="http://schemas.microsoft.com/office/drawing/2014/main" id="{C608F8C8-DA40-D445-904A-2EFCA5B15839}"/>
              </a:ext>
            </a:extLst>
          </p:cNvPr>
          <p:cNvSpPr>
            <a:spLocks noGrp="1"/>
          </p:cNvSpPr>
          <p:nvPr>
            <p:ph type="sldNum" sz="quarter" idx="10"/>
          </p:nvPr>
        </p:nvSpPr>
        <p:spPr/>
        <p:txBody>
          <a:bodyPr/>
          <a:lstStyle/>
          <a:p>
            <a:pPr>
              <a:defRPr/>
            </a:pPr>
            <a:fld id="{0154297E-07AE-1449-BCEE-4C04EBDD19BF}" type="slidenum">
              <a:rPr lang="en-US" altLang="en-US" smtClean="0"/>
              <a:pPr>
                <a:defRPr/>
              </a:pPr>
              <a:t>9</a:t>
            </a:fld>
            <a:endParaRPr lang="en-US" altLang="en-US"/>
          </a:p>
        </p:txBody>
      </p:sp>
    </p:spTree>
    <p:extLst>
      <p:ext uri="{BB962C8B-B14F-4D97-AF65-F5344CB8AC3E}">
        <p14:creationId xmlns:p14="http://schemas.microsoft.com/office/powerpoint/2010/main" val="4066777796"/>
      </p:ext>
    </p:extLst>
  </p:cSld>
  <p:clrMapOvr>
    <a:masterClrMapping/>
  </p:clrMapOvr>
</p:sld>
</file>

<file path=ppt/theme/theme1.xml><?xml version="1.0" encoding="utf-8"?>
<a:theme xmlns:a="http://schemas.openxmlformats.org/drawingml/2006/main" name="ASCCC Curriculum Inst. 2020 Theme">
  <a:themeElements>
    <a:clrScheme name="ASCCC Plenary Fall 2021 1">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7FC3FF"/>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1" id="{71D94C33-3363-BD46-843E-D2AAE864C919}" vid="{77017C95-C5A4-6E41-9CC6-DCE0F83F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1089</TotalTime>
  <Words>1609</Words>
  <Application>Microsoft Macintosh PowerPoint</Application>
  <PresentationFormat>Widescreen</PresentationFormat>
  <Paragraphs>155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Gill Sans</vt:lpstr>
      <vt:lpstr>Palatino</vt:lpstr>
      <vt:lpstr>Times New Roman</vt:lpstr>
      <vt:lpstr>Wingdings</vt:lpstr>
      <vt:lpstr>ASCCC Curriculum Inst. 2020 Theme</vt:lpstr>
      <vt:lpstr>Periodic Review of the Academic Senate for California Community Colleges Friday, November 5 | 4:15-5:30</vt:lpstr>
      <vt:lpstr>Presenters</vt:lpstr>
      <vt:lpstr>Agenda</vt:lpstr>
      <vt:lpstr>The 2020-21 Periodic Review</vt:lpstr>
      <vt:lpstr>Periodic Evaluation Committee 2020-21</vt:lpstr>
      <vt:lpstr>Process and Findings of the 2020-21 Periodic Review Committee</vt:lpstr>
      <vt:lpstr>Process and Findings of the 2020-21 Periodic Review Committee</vt:lpstr>
      <vt:lpstr>Process and Findings of the 2020-21 Periodic Review Committee</vt:lpstr>
      <vt:lpstr>Process and Findings of the 2020-21 Periodic Review Committee</vt:lpstr>
      <vt:lpstr>Updated Periodic Review</vt:lpstr>
      <vt:lpstr>Elements of the updated Periodic Review of the Academic Senate for California Community Colleges</vt:lpstr>
      <vt:lpstr>Elements of the updated Periodic Review of the Academic Senate for California Community Colleges</vt:lpstr>
      <vt:lpstr>Review Criteria</vt:lpstr>
      <vt:lpstr>Review Criteria</vt:lpstr>
      <vt:lpstr>Committee Composition and Selection</vt:lpstr>
      <vt:lpstr>Reporting Process</vt:lpstr>
      <vt:lpstr>Review Cycle</vt:lpstr>
      <vt:lpstr>Elements of the updated Periodic Review of the Academic Senate for California Community Colleges</vt:lpstr>
      <vt:lpstr>Discussion</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Review of the Academic Senate for California Community Colleges</dc:title>
  <dc:creator>Virginia May</dc:creator>
  <cp:lastModifiedBy>Virginia May</cp:lastModifiedBy>
  <cp:revision>20</cp:revision>
  <cp:lastPrinted>2020-11-24T19:39:26Z</cp:lastPrinted>
  <dcterms:created xsi:type="dcterms:W3CDTF">2021-10-22T13:54:26Z</dcterms:created>
  <dcterms:modified xsi:type="dcterms:W3CDTF">2021-10-29T17:49:43Z</dcterms:modified>
</cp:coreProperties>
</file>