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handoutMasterIdLst>
    <p:handoutMasterId r:id="rId23"/>
  </p:handoutMasterIdLst>
  <p:sldIdLst>
    <p:sldId id="256" r:id="rId2"/>
    <p:sldId id="257" r:id="rId3"/>
    <p:sldId id="259" r:id="rId4"/>
    <p:sldId id="273" r:id="rId5"/>
    <p:sldId id="285" r:id="rId6"/>
    <p:sldId id="275" r:id="rId7"/>
    <p:sldId id="276" r:id="rId8"/>
    <p:sldId id="274" r:id="rId9"/>
    <p:sldId id="278" r:id="rId10"/>
    <p:sldId id="277" r:id="rId11"/>
    <p:sldId id="279" r:id="rId12"/>
    <p:sldId id="280" r:id="rId13"/>
    <p:sldId id="281" r:id="rId14"/>
    <p:sldId id="282" r:id="rId15"/>
    <p:sldId id="283" r:id="rId16"/>
    <p:sldId id="262" r:id="rId17"/>
    <p:sldId id="284" r:id="rId18"/>
    <p:sldId id="264" r:id="rId19"/>
    <p:sldId id="272"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85"/>
  </p:normalViewPr>
  <p:slideViewPr>
    <p:cSldViewPr snapToGrid="0" snapToObjects="1">
      <p:cViewPr varScale="1">
        <p:scale>
          <a:sx n="68" d="100"/>
          <a:sy n="68" d="100"/>
        </p:scale>
        <p:origin x="-92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8/1/17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8/1/17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August 1,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August 1,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August 1,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August 1,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August 1,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August 1,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August 1,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August 1,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August 1,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August 1,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August 1,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August 1,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nlinelearningconsortium.org/learn/olc-institute-professional-development/" TargetMode="Externa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rolearningnetwork.cccco.edu" TargetMode="External"/><Relationship Id="rId4" Type="http://schemas.openxmlformats.org/officeDocument/2006/relationships/hyperlink" Target="http://extranet.cccco.edu/Divisions/AcademicAffairs/EducationalProgramsandProfessionalDevelopment.aspx" TargetMode="External"/><Relationship Id="rId5" Type="http://schemas.openxmlformats.org/officeDocument/2006/relationships/hyperlink" Target="https://leginfo.legislature.ca.gov/faces/billNavClient.xhtml?bill_id=201320140AB2558" TargetMode="External"/><Relationship Id="rId6" Type="http://schemas.openxmlformats.org/officeDocument/2006/relationships/hyperlink" Target="http://extranet.cccco.edu/Portals/1/AA/FlexCalendar/Flex_Calendar_Guidelines_04-07.docx.pdf" TargetMode="External"/><Relationship Id="rId7" Type="http://schemas.openxmlformats.org/officeDocument/2006/relationships/hyperlink" Target="http://asccc.org/resolutions/include-professional-learning-network-pln-resources-satisfy-flex-requirements" TargetMode="External"/><Relationship Id="rId1" Type="http://schemas.openxmlformats.org/officeDocument/2006/relationships/slideLayout" Target="../slideLayouts/slideLayout2.xml"/><Relationship Id="rId2" Type="http://schemas.openxmlformats.org/officeDocument/2006/relationships/hyperlink" Target="http://asccc.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xtranet.cccco.edu/Portals/1/AA/FlexCalendar/Flex_Calendar_Guidelines_04-07.docx.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sz="4000" b="1" cap="none" dirty="0">
                <a:latin typeface="Times New Roman"/>
                <a:cs typeface="Times New Roman"/>
              </a:rPr>
              <a:t>Personal Professional Development: Other Opportunities Available for Part-time Faculty</a:t>
            </a:r>
            <a:endParaRPr lang="en-US" sz="4000" cap="none" dirty="0">
              <a:latin typeface="Times New Roman"/>
              <a:cs typeface="Times New Roman"/>
            </a:endParaRPr>
          </a:p>
        </p:txBody>
      </p:sp>
      <p:sp>
        <p:nvSpPr>
          <p:cNvPr id="3" name="Subtitle 2"/>
          <p:cNvSpPr>
            <a:spLocks noGrp="1"/>
          </p:cNvSpPr>
          <p:nvPr>
            <p:ph type="subTitle" idx="1"/>
          </p:nvPr>
        </p:nvSpPr>
        <p:spPr>
          <a:xfrm>
            <a:off x="685800" y="3505200"/>
            <a:ext cx="4411589" cy="2965760"/>
          </a:xfrm>
        </p:spPr>
        <p:txBody>
          <a:bodyPr>
            <a:normAutofit fontScale="85000" lnSpcReduction="20000"/>
          </a:bodyPr>
          <a:lstStyle/>
          <a:p>
            <a:r>
              <a:rPr lang="en-US" dirty="0" err="1">
                <a:latin typeface="Times New Roman"/>
                <a:cs typeface="Times New Roman"/>
              </a:rPr>
              <a:t>Ginni</a:t>
            </a:r>
            <a:r>
              <a:rPr lang="en-US" dirty="0">
                <a:latin typeface="Times New Roman"/>
                <a:cs typeface="Times New Roman"/>
              </a:rPr>
              <a:t> May</a:t>
            </a:r>
            <a:r>
              <a:rPr lang="en-US" dirty="0" smtClean="0">
                <a:latin typeface="Times New Roman"/>
                <a:cs typeface="Times New Roman"/>
              </a:rPr>
              <a:t>,</a:t>
            </a:r>
          </a:p>
          <a:p>
            <a:r>
              <a:rPr lang="en-US" dirty="0" smtClean="0">
                <a:latin typeface="Times New Roman"/>
                <a:cs typeface="Times New Roman"/>
              </a:rPr>
              <a:t>ASCCC Area A Representative, Sacramento City College</a:t>
            </a:r>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Madelyn Rios, </a:t>
            </a:r>
          </a:p>
          <a:p>
            <a:r>
              <a:rPr lang="en-US" dirty="0" smtClean="0">
                <a:latin typeface="Times New Roman"/>
                <a:cs typeface="Times New Roman"/>
              </a:rPr>
              <a:t>Part-time Faculty Committee, Lake Tahoe Community College</a:t>
            </a:r>
          </a:p>
          <a:p>
            <a:endParaRPr lang="en-US" dirty="0">
              <a:latin typeface="Times New Roman"/>
              <a:cs typeface="Times New Roman"/>
            </a:endParaRPr>
          </a:p>
          <a:p>
            <a:pPr algn="ctr"/>
            <a:r>
              <a:rPr lang="en-US" sz="1600" dirty="0" smtClean="0">
                <a:solidFill>
                  <a:srgbClr val="FF0000"/>
                </a:solidFill>
                <a:latin typeface="Times New Roman"/>
                <a:cs typeface="Times New Roman"/>
              </a:rPr>
              <a:t>2017 Summer Part-time Faculty Leadership Institute </a:t>
            </a:r>
            <a:endParaRPr lang="en-US" sz="1600" dirty="0">
              <a:solidFill>
                <a:srgbClr val="FF0000"/>
              </a:solidFill>
              <a:latin typeface="Times New Roman"/>
              <a:cs typeface="Times New Roman"/>
            </a:endParaRPr>
          </a:p>
          <a:p>
            <a:pPr algn="ctr"/>
            <a:r>
              <a:rPr lang="en-US" sz="1600" dirty="0" smtClean="0">
                <a:solidFill>
                  <a:srgbClr val="FF0000"/>
                </a:solidFill>
                <a:latin typeface="Times New Roman"/>
                <a:cs typeface="Times New Roman"/>
              </a:rPr>
              <a:t>August 5, Double Tree  Anaheim, CA</a:t>
            </a:r>
            <a:endParaRPr lang="en-US" sz="1600" dirty="0">
              <a:solidFill>
                <a:srgbClr val="FF0000"/>
              </a:solidFill>
              <a:latin typeface="Times New Roman"/>
              <a:cs typeface="Times New Roman"/>
            </a:endParaRPr>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5258360" y="3672153"/>
            <a:ext cx="2969005" cy="2798807"/>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ASCCC </a:t>
            </a:r>
            <a:r>
              <a:rPr lang="en-US" dirty="0" smtClean="0">
                <a:latin typeface="Times New Roman"/>
                <a:cs typeface="Times New Roman"/>
              </a:rPr>
              <a:t>Website</a:t>
            </a: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ASCCC Professional Development College (PDC)</a:t>
            </a:r>
          </a:p>
        </p:txBody>
      </p:sp>
      <p:pic>
        <p:nvPicPr>
          <p:cNvPr id="4" name="Picture 3"/>
          <p:cNvPicPr>
            <a:picLocks noChangeAspect="1"/>
          </p:cNvPicPr>
          <p:nvPr/>
        </p:nvPicPr>
        <p:blipFill>
          <a:blip r:embed="rId2"/>
          <a:stretch>
            <a:fillRect/>
          </a:stretch>
        </p:blipFill>
        <p:spPr>
          <a:xfrm>
            <a:off x="1820746" y="2216709"/>
            <a:ext cx="5319811" cy="2860565"/>
          </a:xfrm>
          <a:prstGeom prst="rect">
            <a:avLst/>
          </a:prstGeom>
        </p:spPr>
      </p:pic>
    </p:spTree>
    <p:extLst>
      <p:ext uri="{BB962C8B-B14F-4D97-AF65-F5344CB8AC3E}">
        <p14:creationId xmlns:p14="http://schemas.microsoft.com/office/powerpoint/2010/main" val="147503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Professional Learning Network (PLN</a:t>
            </a:r>
            <a:r>
              <a:rPr lang="en-US" dirty="0" smtClean="0">
                <a:latin typeface="Times New Roman"/>
                <a:cs typeface="Times New Roman"/>
              </a:rPr>
              <a:t>)</a:t>
            </a: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a:latin typeface="Times New Roman"/>
              <a:cs typeface="Times New Roman"/>
            </a:endParaRPr>
          </a:p>
          <a:p>
            <a:endParaRPr lang="en-US" dirty="0" smtClean="0">
              <a:latin typeface="Times New Roman"/>
              <a:cs typeface="Times New Roman"/>
            </a:endParaRPr>
          </a:p>
          <a:p>
            <a:endParaRPr lang="en-US" dirty="0" smtClean="0">
              <a:latin typeface="Times New Roman"/>
              <a:cs typeface="Times New Roman"/>
            </a:endParaRPr>
          </a:p>
          <a:p>
            <a:r>
              <a:rPr lang="en-US" dirty="0">
                <a:latin typeface="Times New Roman"/>
                <a:cs typeface="Times New Roman"/>
                <a:hlinkClick r:id="rId2"/>
              </a:rPr>
              <a:t>Online Learning Consortium </a:t>
            </a:r>
            <a:r>
              <a:rPr lang="en-US" dirty="0">
                <a:latin typeface="Times New Roman"/>
                <a:cs typeface="Times New Roman"/>
              </a:rPr>
              <a:t>(OLC)</a:t>
            </a:r>
          </a:p>
          <a:p>
            <a:endParaRPr lang="en-US" dirty="0" smtClean="0">
              <a:latin typeface="Times New Roman"/>
              <a:cs typeface="Times New Roman"/>
            </a:endParaRPr>
          </a:p>
        </p:txBody>
      </p:sp>
      <p:pic>
        <p:nvPicPr>
          <p:cNvPr id="4" name="Picture 3"/>
          <p:cNvPicPr>
            <a:picLocks noChangeAspect="1"/>
          </p:cNvPicPr>
          <p:nvPr/>
        </p:nvPicPr>
        <p:blipFill>
          <a:blip r:embed="rId3"/>
          <a:stretch>
            <a:fillRect/>
          </a:stretch>
        </p:blipFill>
        <p:spPr>
          <a:xfrm>
            <a:off x="1803950" y="2291079"/>
            <a:ext cx="5614333" cy="2763373"/>
          </a:xfrm>
          <a:prstGeom prst="rect">
            <a:avLst/>
          </a:prstGeom>
        </p:spPr>
      </p:pic>
    </p:spTree>
    <p:extLst>
      <p:ext uri="{BB962C8B-B14F-4D97-AF65-F5344CB8AC3E}">
        <p14:creationId xmlns:p14="http://schemas.microsoft.com/office/powerpoint/2010/main" val="2836475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endParaRPr lang="en-US" dirty="0" smtClean="0">
              <a:latin typeface="Times New Roman"/>
              <a:cs typeface="Times New Roman"/>
            </a:endParaRPr>
          </a:p>
          <a:p>
            <a:r>
              <a:rPr lang="en-US" dirty="0" smtClean="0">
                <a:latin typeface="Times New Roman"/>
                <a:cs typeface="Times New Roman"/>
              </a:rPr>
              <a:t>College </a:t>
            </a:r>
            <a:r>
              <a:rPr lang="en-US" dirty="0" smtClean="0">
                <a:latin typeface="Times New Roman"/>
                <a:cs typeface="Times New Roman"/>
              </a:rPr>
              <a:t>Professional Development Committee (may have other names for this committee</a:t>
            </a:r>
            <a:r>
              <a:rPr lang="en-US" dirty="0" smtClean="0">
                <a:latin typeface="Times New Roman"/>
                <a:cs typeface="Times New Roman"/>
              </a:rPr>
              <a:t>)</a:t>
            </a:r>
          </a:p>
          <a:p>
            <a:pPr lvl="1"/>
            <a:r>
              <a:rPr lang="en-US" dirty="0">
                <a:latin typeface="Times New Roman"/>
                <a:cs typeface="Times New Roman"/>
              </a:rPr>
              <a:t>Required for colleges using the Flexible Calendar</a:t>
            </a:r>
          </a:p>
          <a:p>
            <a:pPr lvl="1"/>
            <a:r>
              <a:rPr lang="en-US" dirty="0">
                <a:latin typeface="Times New Roman"/>
                <a:cs typeface="Times New Roman"/>
              </a:rPr>
              <a:t>Must have faculty, staff, and administrative representatives</a:t>
            </a:r>
          </a:p>
          <a:p>
            <a:pPr marL="0" indent="0">
              <a:buNone/>
            </a:pPr>
            <a:endParaRPr lang="en-US" dirty="0">
              <a:latin typeface="Times New Roman"/>
              <a:cs typeface="Times New Roman"/>
            </a:endParaRPr>
          </a:p>
          <a:p>
            <a:r>
              <a:rPr lang="en-US" dirty="0" smtClean="0">
                <a:latin typeface="Times New Roman"/>
                <a:cs typeface="Times New Roman"/>
              </a:rPr>
              <a:t>Some names:</a:t>
            </a:r>
          </a:p>
          <a:p>
            <a:pPr lvl="1"/>
            <a:r>
              <a:rPr lang="en-US" dirty="0" smtClean="0">
                <a:latin typeface="Times New Roman"/>
                <a:cs typeface="Times New Roman"/>
              </a:rPr>
              <a:t>Staff Development Committee</a:t>
            </a:r>
          </a:p>
          <a:p>
            <a:pPr lvl="1"/>
            <a:r>
              <a:rPr lang="en-US" dirty="0" smtClean="0">
                <a:latin typeface="Times New Roman"/>
                <a:cs typeface="Times New Roman"/>
              </a:rPr>
              <a:t>Professional Development Committee</a:t>
            </a:r>
          </a:p>
          <a:p>
            <a:pPr lvl="1"/>
            <a:r>
              <a:rPr lang="en-US" dirty="0" smtClean="0">
                <a:latin typeface="Times New Roman"/>
                <a:cs typeface="Times New Roman"/>
              </a:rPr>
              <a:t>Professional Development Coordinating Committee</a:t>
            </a:r>
          </a:p>
        </p:txBody>
      </p:sp>
    </p:spTree>
    <p:extLst>
      <p:ext uri="{BB962C8B-B14F-4D97-AF65-F5344CB8AC3E}">
        <p14:creationId xmlns:p14="http://schemas.microsoft.com/office/powerpoint/2010/main" val="61391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a:cs typeface="Times New Roman"/>
              </a:rPr>
              <a:t>RP </a:t>
            </a:r>
            <a:r>
              <a:rPr lang="en-US" dirty="0" smtClean="0">
                <a:latin typeface="Times New Roman"/>
                <a:cs typeface="Times New Roman"/>
              </a:rPr>
              <a:t>Group </a:t>
            </a:r>
            <a:r>
              <a:rPr lang="mr-IN" dirty="0" smtClean="0">
                <a:latin typeface="Times New Roman"/>
                <a:cs typeface="Times New Roman"/>
              </a:rPr>
              <a:t>–</a:t>
            </a:r>
            <a:r>
              <a:rPr lang="en-US" dirty="0" smtClean="0">
                <a:latin typeface="Times New Roman"/>
                <a:cs typeface="Times New Roman"/>
              </a:rPr>
              <a:t> Research and Planning Group</a:t>
            </a:r>
          </a:p>
          <a:p>
            <a:pPr marL="0" indent="0">
              <a:buNone/>
            </a:pPr>
            <a:r>
              <a:rPr lang="en-US" sz="2000" dirty="0" smtClean="0">
                <a:latin typeface="Times New Roman"/>
                <a:cs typeface="Times New Roman"/>
              </a:rPr>
              <a:t>Professional Development:</a:t>
            </a:r>
          </a:p>
          <a:p>
            <a:pPr marL="0" indent="0">
              <a:buNone/>
            </a:pPr>
            <a:r>
              <a:rPr lang="en-US" sz="2000" dirty="0" smtClean="0">
                <a:latin typeface="Times New Roman"/>
                <a:cs typeface="Times New Roman"/>
              </a:rPr>
              <a:t>A </a:t>
            </a:r>
            <a:r>
              <a:rPr lang="en-US" sz="2000" dirty="0">
                <a:latin typeface="Times New Roman"/>
                <a:cs typeface="Times New Roman"/>
              </a:rPr>
              <a:t>significant part of our organization is dedicated to empowering leaders of all types and levels in our California Community Colleges. We offer professional development programs, knowledge sharing, and other resources to help just about every type of practitioner in the field — from institutional researchers and planners to college educators to funders and policy makers.</a:t>
            </a:r>
          </a:p>
          <a:p>
            <a:pPr marL="0" indent="0">
              <a:buNone/>
            </a:pPr>
            <a:endParaRPr lang="en-US" dirty="0" smtClean="0">
              <a:latin typeface="Times New Roman"/>
              <a:cs typeface="Times New Roman"/>
            </a:endParaRPr>
          </a:p>
          <a:p>
            <a:r>
              <a:rPr lang="en-US" dirty="0" smtClean="0">
                <a:latin typeface="Times New Roman"/>
                <a:cs typeface="Times New Roman"/>
              </a:rPr>
              <a:t>3CSN </a:t>
            </a:r>
            <a:r>
              <a:rPr lang="mr-IN" dirty="0" smtClean="0">
                <a:latin typeface="Times New Roman"/>
                <a:cs typeface="Times New Roman"/>
              </a:rPr>
              <a:t>–</a:t>
            </a:r>
            <a:r>
              <a:rPr lang="en-US" dirty="0" smtClean="0">
                <a:latin typeface="Times New Roman"/>
                <a:cs typeface="Times New Roman"/>
              </a:rPr>
              <a:t> California Community Colleges Success Network:</a:t>
            </a:r>
            <a:r>
              <a:rPr lang="en-US" dirty="0">
                <a:latin typeface="Times New Roman"/>
                <a:cs typeface="Times New Roman"/>
              </a:rPr>
              <a:t> </a:t>
            </a:r>
            <a:r>
              <a:rPr lang="en-US" dirty="0" smtClean="0">
                <a:latin typeface="Times New Roman"/>
                <a:cs typeface="Times New Roman"/>
              </a:rPr>
              <a:t>An initiative of the California Community Colleges Chancellor’s Office</a:t>
            </a:r>
          </a:p>
          <a:p>
            <a:pPr marL="0" indent="0">
              <a:buNone/>
            </a:pPr>
            <a:r>
              <a:rPr lang="en-US" dirty="0" smtClean="0">
                <a:latin typeface="Times New Roman"/>
                <a:cs typeface="Times New Roman"/>
              </a:rPr>
              <a:t>Mission:</a:t>
            </a:r>
          </a:p>
          <a:p>
            <a:pPr marL="0" indent="0">
              <a:buNone/>
            </a:pPr>
            <a:r>
              <a:rPr lang="en-US" dirty="0" smtClean="0">
                <a:latin typeface="Times New Roman"/>
                <a:cs typeface="Times New Roman"/>
              </a:rPr>
              <a:t>Develop </a:t>
            </a:r>
            <a:r>
              <a:rPr lang="en-US" dirty="0">
                <a:latin typeface="Times New Roman"/>
                <a:cs typeface="Times New Roman"/>
              </a:rPr>
              <a:t>leaders in California community colleges who have the capacity to facilitate networks of faculty, staff, and students for curricular and institutional redesigns in support of increased student access, success, equity, and </a:t>
            </a:r>
            <a:r>
              <a:rPr lang="en-US" dirty="0" smtClean="0">
                <a:latin typeface="Times New Roman"/>
                <a:cs typeface="Times New Roman"/>
              </a:rPr>
              <a:t>completion.</a:t>
            </a: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smtClean="0">
              <a:latin typeface="Times New Roman"/>
              <a:cs typeface="Times New Roman"/>
            </a:endParaRPr>
          </a:p>
        </p:txBody>
      </p:sp>
    </p:spTree>
    <p:extLst>
      <p:ext uri="{BB962C8B-B14F-4D97-AF65-F5344CB8AC3E}">
        <p14:creationId xmlns:p14="http://schemas.microsoft.com/office/powerpoint/2010/main" val="334314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ACCCA </a:t>
            </a:r>
            <a:r>
              <a:rPr lang="mr-IN" dirty="0" smtClean="0">
                <a:latin typeface="Times New Roman"/>
                <a:cs typeface="Times New Roman"/>
              </a:rPr>
              <a:t>–</a:t>
            </a:r>
            <a:r>
              <a:rPr lang="en-US" dirty="0" smtClean="0">
                <a:latin typeface="Times New Roman"/>
                <a:cs typeface="Times New Roman"/>
              </a:rPr>
              <a:t> Association of California Community College Administrators</a:t>
            </a:r>
          </a:p>
          <a:p>
            <a:endParaRPr lang="en-US" dirty="0" smtClean="0">
              <a:latin typeface="Times New Roman"/>
              <a:cs typeface="Times New Roman"/>
            </a:endParaRPr>
          </a:p>
          <a:p>
            <a:r>
              <a:rPr lang="en-US" dirty="0" smtClean="0">
                <a:latin typeface="Times New Roman"/>
                <a:cs typeface="Times New Roman"/>
              </a:rPr>
              <a:t>ACCJC </a:t>
            </a:r>
            <a:r>
              <a:rPr lang="mr-IN" dirty="0" smtClean="0">
                <a:latin typeface="Times New Roman"/>
                <a:cs typeface="Times New Roman"/>
              </a:rPr>
              <a:t>–</a:t>
            </a:r>
            <a:r>
              <a:rPr lang="en-US" dirty="0" smtClean="0">
                <a:latin typeface="Times New Roman"/>
                <a:cs typeface="Times New Roman"/>
              </a:rPr>
              <a:t> Accrediting Commission for Community and Junior Colleges</a:t>
            </a:r>
          </a:p>
          <a:p>
            <a:pPr marL="0" indent="0">
              <a:buNone/>
            </a:pPr>
            <a:endParaRPr lang="en-US" dirty="0" smtClean="0">
              <a:latin typeface="Times New Roman"/>
              <a:cs typeface="Times New Roman"/>
            </a:endParaRPr>
          </a:p>
          <a:p>
            <a:r>
              <a:rPr lang="en-US" dirty="0" smtClean="0">
                <a:latin typeface="Times New Roman"/>
                <a:cs typeface="Times New Roman"/>
              </a:rPr>
              <a:t>Other professional organizations</a:t>
            </a:r>
            <a:endParaRPr lang="en-US" dirty="0">
              <a:latin typeface="Times New Roman"/>
              <a:cs typeface="Times New Roman"/>
            </a:endParaRPr>
          </a:p>
        </p:txBody>
      </p:sp>
    </p:spTree>
    <p:extLst>
      <p:ext uri="{BB962C8B-B14F-4D97-AF65-F5344CB8AC3E}">
        <p14:creationId xmlns:p14="http://schemas.microsoft.com/office/powerpoint/2010/main" val="243102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Disseminating </a:t>
            </a:r>
            <a:r>
              <a:rPr lang="en-US" dirty="0">
                <a:latin typeface="Times New Roman"/>
                <a:cs typeface="Times New Roman"/>
              </a:rPr>
              <a:t>w</a:t>
            </a:r>
            <a:r>
              <a:rPr lang="en-US" dirty="0" smtClean="0">
                <a:latin typeface="Times New Roman"/>
                <a:cs typeface="Times New Roman"/>
              </a:rPr>
              <a:t>hat you Learn!</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r>
              <a:rPr lang="en-US" dirty="0" smtClean="0">
                <a:latin typeface="Times New Roman"/>
                <a:cs typeface="Times New Roman"/>
              </a:rPr>
              <a:t>Your institution may require you to report on or share what you learned during your experience as a requirement for funding. Here are some ways to do that:</a:t>
            </a:r>
          </a:p>
          <a:p>
            <a:pPr marL="0" indent="0">
              <a:buNone/>
            </a:pPr>
            <a:endParaRPr lang="en-US" dirty="0" smtClean="0">
              <a:latin typeface="Times New Roman"/>
              <a:cs typeface="Times New Roman"/>
            </a:endParaRPr>
          </a:p>
          <a:p>
            <a:r>
              <a:rPr lang="en-US" dirty="0" smtClean="0">
                <a:latin typeface="Times New Roman"/>
                <a:cs typeface="Times New Roman"/>
              </a:rPr>
              <a:t>Email pertinent faculty links to the abstracts or materials you acquired with a brief summary of them</a:t>
            </a:r>
          </a:p>
          <a:p>
            <a:r>
              <a:rPr lang="en-US" dirty="0" smtClean="0">
                <a:latin typeface="Times New Roman"/>
                <a:cs typeface="Times New Roman"/>
              </a:rPr>
              <a:t>Lead a brown-bag lunch on a topic from your training</a:t>
            </a:r>
          </a:p>
          <a:p>
            <a:r>
              <a:rPr lang="en-US" dirty="0" smtClean="0">
                <a:latin typeface="Times New Roman"/>
                <a:cs typeface="Times New Roman"/>
              </a:rPr>
              <a:t>Share physical materials (i.e. books, journals, etc.) either through the library or department office</a:t>
            </a:r>
          </a:p>
          <a:p>
            <a:r>
              <a:rPr lang="en-US" dirty="0" smtClean="0">
                <a:latin typeface="Times New Roman"/>
                <a:cs typeface="Times New Roman"/>
              </a:rPr>
              <a:t>Other ideas?</a:t>
            </a:r>
            <a:endParaRPr lang="en-US" dirty="0">
              <a:latin typeface="Times New Roman"/>
              <a:cs typeface="Times New Roman"/>
            </a:endParaRPr>
          </a:p>
        </p:txBody>
      </p:sp>
    </p:spTree>
    <p:extLst>
      <p:ext uri="{BB962C8B-B14F-4D97-AF65-F5344CB8AC3E}">
        <p14:creationId xmlns:p14="http://schemas.microsoft.com/office/powerpoint/2010/main" val="62669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Support for Professional Development</a:t>
            </a:r>
            <a:endParaRPr lang="en-US" dirty="0">
              <a:latin typeface="Times New Roman"/>
              <a:cs typeface="Times New Roman"/>
            </a:endParaRPr>
          </a:p>
        </p:txBody>
      </p:sp>
      <p:sp>
        <p:nvSpPr>
          <p:cNvPr id="3" name="Content Placeholder 2"/>
          <p:cNvSpPr>
            <a:spLocks noGrp="1"/>
          </p:cNvSpPr>
          <p:nvPr>
            <p:ph idx="1"/>
          </p:nvPr>
        </p:nvSpPr>
        <p:spPr>
          <a:xfrm>
            <a:off x="4509370" y="1524000"/>
            <a:ext cx="4177430" cy="4953000"/>
          </a:xfrm>
        </p:spPr>
        <p:txBody>
          <a:bodyPr>
            <a:normAutofit/>
          </a:bodyPr>
          <a:lstStyle/>
          <a:p>
            <a:pPr marL="0" indent="0">
              <a:buNone/>
            </a:pPr>
            <a:r>
              <a:rPr lang="en-US" dirty="0" smtClean="0">
                <a:latin typeface="Times New Roman"/>
                <a:cs typeface="Times New Roman"/>
              </a:rPr>
              <a:t>Resources for Support:</a:t>
            </a:r>
            <a:endParaRPr lang="en-US" dirty="0">
              <a:latin typeface="Times New Roman"/>
              <a:cs typeface="Times New Roman"/>
            </a:endParaRPr>
          </a:p>
          <a:p>
            <a:r>
              <a:rPr lang="en-US" dirty="0" smtClean="0">
                <a:latin typeface="Times New Roman"/>
                <a:cs typeface="Times New Roman"/>
              </a:rPr>
              <a:t>Local Academic Senate President</a:t>
            </a:r>
          </a:p>
          <a:p>
            <a:r>
              <a:rPr lang="en-US" dirty="0" smtClean="0">
                <a:latin typeface="Times New Roman"/>
                <a:cs typeface="Times New Roman"/>
              </a:rPr>
              <a:t>Department Chair</a:t>
            </a:r>
          </a:p>
          <a:p>
            <a:r>
              <a:rPr lang="en-US" dirty="0" smtClean="0">
                <a:latin typeface="Times New Roman"/>
                <a:cs typeface="Times New Roman"/>
              </a:rPr>
              <a:t>Dean/other Administrator</a:t>
            </a:r>
          </a:p>
          <a:p>
            <a:r>
              <a:rPr lang="en-US" dirty="0" smtClean="0">
                <a:latin typeface="Times New Roman"/>
                <a:cs typeface="Times New Roman"/>
              </a:rPr>
              <a:t>ASCCC:</a:t>
            </a:r>
          </a:p>
          <a:p>
            <a:pPr lvl="1"/>
            <a:r>
              <a:rPr lang="en-US" dirty="0" smtClean="0">
                <a:latin typeface="Times New Roman"/>
                <a:cs typeface="Times New Roman"/>
              </a:rPr>
              <a:t>Faculty Development Committee</a:t>
            </a:r>
          </a:p>
          <a:p>
            <a:pPr lvl="1"/>
            <a:r>
              <a:rPr lang="en-US" dirty="0" smtClean="0">
                <a:latin typeface="Times New Roman"/>
                <a:cs typeface="Times New Roman"/>
              </a:rPr>
              <a:t>Resolutions </a:t>
            </a:r>
          </a:p>
          <a:p>
            <a:pPr lvl="1"/>
            <a:r>
              <a:rPr lang="en-US" dirty="0" smtClean="0">
                <a:latin typeface="Times New Roman"/>
                <a:cs typeface="Times New Roman"/>
              </a:rPr>
              <a:t>Rostrum Articles</a:t>
            </a:r>
            <a:endParaRPr lang="en-US" dirty="0">
              <a:latin typeface="Times New Roman"/>
              <a:cs typeface="Times New Roman"/>
            </a:endParaRPr>
          </a:p>
          <a:p>
            <a:pPr marL="274320" lvl="1"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89232" y="4097064"/>
            <a:ext cx="3022600" cy="1968500"/>
          </a:xfrm>
          <a:prstGeom prst="rect">
            <a:avLst/>
          </a:prstGeom>
        </p:spPr>
      </p:pic>
      <p:sp>
        <p:nvSpPr>
          <p:cNvPr id="5" name="Content Placeholder 2"/>
          <p:cNvSpPr txBox="1">
            <a:spLocks/>
          </p:cNvSpPr>
          <p:nvPr/>
        </p:nvSpPr>
        <p:spPr>
          <a:xfrm>
            <a:off x="610314" y="1749792"/>
            <a:ext cx="4048504" cy="214825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dirty="0" smtClean="0">
                <a:latin typeface="Times New Roman"/>
                <a:cs typeface="Times New Roman"/>
              </a:rPr>
              <a:t>Types of Support:</a:t>
            </a:r>
          </a:p>
          <a:p>
            <a:r>
              <a:rPr lang="en-US" dirty="0" smtClean="0">
                <a:latin typeface="Times New Roman"/>
                <a:cs typeface="Times New Roman"/>
              </a:rPr>
              <a:t>Monetary</a:t>
            </a:r>
          </a:p>
          <a:p>
            <a:r>
              <a:rPr lang="en-US" dirty="0" smtClean="0">
                <a:latin typeface="Times New Roman"/>
                <a:cs typeface="Times New Roman"/>
              </a:rPr>
              <a:t>Time</a:t>
            </a:r>
          </a:p>
          <a:p>
            <a:r>
              <a:rPr lang="en-US" dirty="0" smtClean="0">
                <a:latin typeface="Times New Roman"/>
                <a:cs typeface="Times New Roman"/>
              </a:rPr>
              <a:t>Professional courtesy</a:t>
            </a:r>
          </a:p>
          <a:p>
            <a:pPr marL="0" indent="0">
              <a:buFont typeface="Arial" pitchFamily="34" charset="0"/>
              <a:buNone/>
            </a:pPr>
            <a:endParaRPr lang="en-US" dirty="0" smtClean="0">
              <a:latin typeface="Times New Roman"/>
              <a:cs typeface="Times New Roman"/>
            </a:endParaRPr>
          </a:p>
          <a:p>
            <a:pPr marL="274320" lvl="1" indent="0">
              <a:buFont typeface="Arial" pitchFamily="34" charset="0"/>
              <a:buNone/>
            </a:pPr>
            <a:endParaRPr lang="en-US" dirty="0">
              <a:latin typeface="Times New Roman"/>
              <a:cs typeface="Times New Roman"/>
            </a:endParaRPr>
          </a:p>
        </p:txBody>
      </p:sp>
    </p:spTree>
    <p:extLst>
      <p:ext uri="{BB962C8B-B14F-4D97-AF65-F5344CB8AC3E}">
        <p14:creationId xmlns:p14="http://schemas.microsoft.com/office/powerpoint/2010/main" val="118193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Logistics </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Times New Roman"/>
                <a:cs typeface="Times New Roman"/>
              </a:rPr>
              <a:t>Maximizing </a:t>
            </a:r>
            <a:r>
              <a:rPr lang="en-US" dirty="0" smtClean="0">
                <a:latin typeface="Times New Roman"/>
                <a:cs typeface="Times New Roman"/>
              </a:rPr>
              <a:t>Support Opportunities:</a:t>
            </a:r>
          </a:p>
          <a:p>
            <a:pPr marL="0" indent="0">
              <a:buNone/>
            </a:pPr>
            <a:endParaRPr lang="en-US" dirty="0" smtClean="0">
              <a:latin typeface="Times New Roman"/>
              <a:cs typeface="Times New Roman"/>
            </a:endParaRPr>
          </a:p>
          <a:p>
            <a:r>
              <a:rPr lang="en-US" dirty="0" smtClean="0">
                <a:latin typeface="Times New Roman"/>
                <a:cs typeface="Times New Roman"/>
              </a:rPr>
              <a:t>Find </a:t>
            </a:r>
            <a:r>
              <a:rPr lang="en-US" dirty="0" smtClean="0">
                <a:latin typeface="Times New Roman"/>
                <a:cs typeface="Times New Roman"/>
              </a:rPr>
              <a:t>out the particular deadlines for proposals, professional development applications, or timeline your institution follows to ensure you get all required documents submitted on time</a:t>
            </a:r>
            <a:r>
              <a:rPr lang="en-US" dirty="0" smtClean="0">
                <a:latin typeface="Times New Roman"/>
                <a:cs typeface="Times New Roman"/>
              </a:rPr>
              <a:t>!</a:t>
            </a:r>
          </a:p>
          <a:p>
            <a:pPr marL="0" indent="0">
              <a:buNone/>
            </a:pPr>
            <a:endParaRPr lang="en-US" dirty="0" smtClean="0">
              <a:latin typeface="Times New Roman"/>
              <a:cs typeface="Times New Roman"/>
            </a:endParaRPr>
          </a:p>
          <a:p>
            <a:r>
              <a:rPr lang="en-US" dirty="0" smtClean="0">
                <a:latin typeface="Times New Roman"/>
                <a:cs typeface="Times New Roman"/>
              </a:rPr>
              <a:t>Make sure you understand the procedure and amount for reimbursements</a:t>
            </a:r>
            <a:r>
              <a:rPr lang="en-US" dirty="0" smtClean="0">
                <a:latin typeface="Times New Roman"/>
                <a:cs typeface="Times New Roman"/>
              </a:rPr>
              <a:t>!</a:t>
            </a:r>
          </a:p>
          <a:p>
            <a:pPr marL="0" indent="0">
              <a:buNone/>
            </a:pPr>
            <a:endParaRPr lang="en-US" dirty="0" smtClean="0">
              <a:latin typeface="Times New Roman"/>
              <a:cs typeface="Times New Roman"/>
            </a:endParaRPr>
          </a:p>
          <a:p>
            <a:r>
              <a:rPr lang="en-US" dirty="0" smtClean="0">
                <a:latin typeface="Times New Roman"/>
                <a:cs typeface="Times New Roman"/>
              </a:rPr>
              <a:t>If you have never received information about professional development opportunities at your instruction, check with your instruction office to make sure you are on the correct email distribution list! </a:t>
            </a:r>
            <a:endParaRPr lang="en-US" dirty="0">
              <a:latin typeface="Times New Roman"/>
              <a:cs typeface="Times New Roman"/>
            </a:endParaRPr>
          </a:p>
        </p:txBody>
      </p:sp>
    </p:spTree>
    <p:extLst>
      <p:ext uri="{BB962C8B-B14F-4D97-AF65-F5344CB8AC3E}">
        <p14:creationId xmlns:p14="http://schemas.microsoft.com/office/powerpoint/2010/main" val="309828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Discussion</a:t>
            </a:r>
            <a:endParaRPr lang="en-US" dirty="0">
              <a:latin typeface="Times New Roman"/>
              <a:cs typeface="Times New Roman"/>
            </a:endParaRPr>
          </a:p>
        </p:txBody>
      </p:sp>
      <p:sp>
        <p:nvSpPr>
          <p:cNvPr id="3" name="Content Placeholder 2"/>
          <p:cNvSpPr>
            <a:spLocks noGrp="1"/>
          </p:cNvSpPr>
          <p:nvPr>
            <p:ph idx="1"/>
          </p:nvPr>
        </p:nvSpPr>
        <p:spPr>
          <a:xfrm>
            <a:off x="457200" y="1524000"/>
            <a:ext cx="5892179" cy="4953000"/>
          </a:xfrm>
        </p:spPr>
        <p:txBody>
          <a:bodyPr/>
          <a:lstStyle/>
          <a:p>
            <a:r>
              <a:rPr lang="en-US" dirty="0" smtClean="0">
                <a:latin typeface="Times New Roman"/>
                <a:cs typeface="Times New Roman"/>
              </a:rPr>
              <a:t>What challenges have you experienced in finding and participating in professional development activities?</a:t>
            </a:r>
          </a:p>
          <a:p>
            <a:endParaRPr lang="en-US" dirty="0" smtClean="0">
              <a:latin typeface="Times New Roman"/>
              <a:cs typeface="Times New Roman"/>
            </a:endParaRPr>
          </a:p>
          <a:p>
            <a:r>
              <a:rPr lang="en-US" dirty="0" smtClean="0">
                <a:latin typeface="Times New Roman"/>
                <a:cs typeface="Times New Roman"/>
              </a:rPr>
              <a:t>What tips do you have to offer others to improve their ability to participate in professional development opportunities?</a:t>
            </a:r>
          </a:p>
          <a:p>
            <a:pPr marL="0" indent="0">
              <a:buNone/>
            </a:pPr>
            <a:endParaRPr lang="en-US" dirty="0" smtClean="0">
              <a:latin typeface="Times New Roman"/>
              <a:cs typeface="Times New Roman"/>
            </a:endParaRPr>
          </a:p>
          <a:p>
            <a:r>
              <a:rPr lang="en-US" dirty="0" smtClean="0">
                <a:latin typeface="Times New Roman"/>
                <a:cs typeface="Times New Roman"/>
              </a:rPr>
              <a:t>How has participating in professional development improved your work inside and/or outside of the classroom?</a:t>
            </a:r>
          </a:p>
        </p:txBody>
      </p:sp>
      <p:pic>
        <p:nvPicPr>
          <p:cNvPr id="4" name="Picture 3"/>
          <p:cNvPicPr>
            <a:picLocks noChangeAspect="1"/>
          </p:cNvPicPr>
          <p:nvPr/>
        </p:nvPicPr>
        <p:blipFill>
          <a:blip r:embed="rId2"/>
          <a:stretch>
            <a:fillRect/>
          </a:stretch>
        </p:blipFill>
        <p:spPr>
          <a:xfrm>
            <a:off x="6689205" y="2006990"/>
            <a:ext cx="2056782" cy="3371773"/>
          </a:xfrm>
          <a:prstGeom prst="rect">
            <a:avLst/>
          </a:prstGeom>
        </p:spPr>
      </p:pic>
    </p:spTree>
    <p:extLst>
      <p:ext uri="{BB962C8B-B14F-4D97-AF65-F5344CB8AC3E}">
        <p14:creationId xmlns:p14="http://schemas.microsoft.com/office/powerpoint/2010/main" val="2942383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Thank you!</a:t>
            </a:r>
            <a:endParaRPr lang="en-US" dirty="0">
              <a:latin typeface="Times New Roman"/>
              <a:cs typeface="Times New Roman"/>
            </a:endParaRPr>
          </a:p>
        </p:txBody>
      </p:sp>
      <p:sp>
        <p:nvSpPr>
          <p:cNvPr id="3" name="Content Placeholder 2"/>
          <p:cNvSpPr>
            <a:spLocks noGrp="1"/>
          </p:cNvSpPr>
          <p:nvPr>
            <p:ph idx="1"/>
          </p:nvPr>
        </p:nvSpPr>
        <p:spPr/>
        <p:txBody>
          <a:bodyPr/>
          <a:lstStyle/>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748633" y="2110841"/>
            <a:ext cx="7562570" cy="3766629"/>
          </a:xfrm>
          <a:prstGeom prst="rect">
            <a:avLst/>
          </a:prstGeom>
        </p:spPr>
      </p:pic>
    </p:spTree>
    <p:extLst>
      <p:ext uri="{BB962C8B-B14F-4D97-AF65-F5344CB8AC3E}">
        <p14:creationId xmlns:p14="http://schemas.microsoft.com/office/powerpoint/2010/main" val="313127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Overview</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a:latin typeface="Times New Roman"/>
                <a:cs typeface="Times New Roman"/>
              </a:rPr>
              <a:t>R</a:t>
            </a:r>
            <a:r>
              <a:rPr lang="en-US" dirty="0" smtClean="0">
                <a:latin typeface="Times New Roman"/>
                <a:cs typeface="Times New Roman"/>
              </a:rPr>
              <a:t>equirements </a:t>
            </a:r>
            <a:r>
              <a:rPr lang="en-US" dirty="0">
                <a:latin typeface="Times New Roman"/>
                <a:cs typeface="Times New Roman"/>
              </a:rPr>
              <a:t>regarding professional </a:t>
            </a:r>
            <a:r>
              <a:rPr lang="en-US" dirty="0" smtClean="0">
                <a:latin typeface="Times New Roman"/>
                <a:cs typeface="Times New Roman"/>
              </a:rPr>
              <a:t>development</a:t>
            </a:r>
          </a:p>
          <a:p>
            <a:r>
              <a:rPr lang="en-US" dirty="0">
                <a:latin typeface="Times New Roman"/>
                <a:cs typeface="Times New Roman"/>
              </a:rPr>
              <a:t>W</a:t>
            </a:r>
            <a:r>
              <a:rPr lang="en-US" dirty="0" smtClean="0">
                <a:latin typeface="Times New Roman"/>
                <a:cs typeface="Times New Roman"/>
              </a:rPr>
              <a:t>here </a:t>
            </a:r>
            <a:r>
              <a:rPr lang="en-US" dirty="0">
                <a:latin typeface="Times New Roman"/>
                <a:cs typeface="Times New Roman"/>
              </a:rPr>
              <a:t>to find professional development </a:t>
            </a:r>
            <a:r>
              <a:rPr lang="en-US" dirty="0" smtClean="0">
                <a:latin typeface="Times New Roman"/>
                <a:cs typeface="Times New Roman"/>
              </a:rPr>
              <a:t>opportunities </a:t>
            </a:r>
          </a:p>
          <a:p>
            <a:r>
              <a:rPr lang="en-US" dirty="0" smtClean="0">
                <a:latin typeface="Times New Roman"/>
                <a:cs typeface="Times New Roman"/>
              </a:rPr>
              <a:t>Recommendations on </a:t>
            </a:r>
            <a:r>
              <a:rPr lang="en-US" dirty="0">
                <a:latin typeface="Times New Roman"/>
                <a:cs typeface="Times New Roman"/>
              </a:rPr>
              <a:t>how to seek support to </a:t>
            </a:r>
            <a:r>
              <a:rPr lang="en-US" dirty="0" smtClean="0">
                <a:latin typeface="Times New Roman"/>
                <a:cs typeface="Times New Roman"/>
              </a:rPr>
              <a:t>participate</a:t>
            </a:r>
          </a:p>
          <a:p>
            <a:r>
              <a:rPr lang="en-US" dirty="0" smtClean="0">
                <a:latin typeface="Times New Roman"/>
                <a:cs typeface="Times New Roman"/>
              </a:rPr>
              <a:t>Discussion </a:t>
            </a:r>
            <a:r>
              <a:rPr lang="en-US" dirty="0">
                <a:latin typeface="Times New Roman"/>
                <a:cs typeface="Times New Roman"/>
              </a:rPr>
              <a:t>and </a:t>
            </a:r>
            <a:r>
              <a:rPr lang="en-US" dirty="0" smtClean="0">
                <a:latin typeface="Times New Roman"/>
                <a:cs typeface="Times New Roman"/>
              </a:rPr>
              <a:t>questions </a:t>
            </a:r>
            <a:endParaRPr lang="en-US" dirty="0">
              <a:latin typeface="Times New Roman"/>
              <a:cs typeface="Times New Roman"/>
            </a:endParaRPr>
          </a:p>
        </p:txBody>
      </p:sp>
      <p:pic>
        <p:nvPicPr>
          <p:cNvPr id="7" name="Picture 6"/>
          <p:cNvPicPr>
            <a:picLocks noChangeAspect="1"/>
          </p:cNvPicPr>
          <p:nvPr/>
        </p:nvPicPr>
        <p:blipFill>
          <a:blip r:embed="rId2"/>
          <a:stretch>
            <a:fillRect/>
          </a:stretch>
        </p:blipFill>
        <p:spPr>
          <a:xfrm>
            <a:off x="1816796" y="3685029"/>
            <a:ext cx="5337775" cy="2926176"/>
          </a:xfrm>
          <a:prstGeom prst="rect">
            <a:avLst/>
          </a:prstGeom>
        </p:spPr>
      </p:pic>
    </p:spTree>
    <p:extLst>
      <p:ext uri="{BB962C8B-B14F-4D97-AF65-F5344CB8AC3E}">
        <p14:creationId xmlns:p14="http://schemas.microsoft.com/office/powerpoint/2010/main" val="276242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a:cs typeface="Times New Roman"/>
              </a:rPr>
              <a:t>References</a:t>
            </a:r>
            <a:endParaRPr lang="en-US" dirty="0">
              <a:latin typeface="Times New Roman"/>
              <a:cs typeface="Times New Roman"/>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Times New Roman"/>
                <a:cs typeface="Times New Roman"/>
              </a:rPr>
              <a:t>ASCCC: </a:t>
            </a:r>
            <a:r>
              <a:rPr lang="en-US" dirty="0">
                <a:latin typeface="Times New Roman"/>
                <a:cs typeface="Times New Roman"/>
                <a:hlinkClick r:id="rId2"/>
              </a:rPr>
              <a:t>http://</a:t>
            </a:r>
            <a:r>
              <a:rPr lang="en-US" dirty="0" smtClean="0">
                <a:latin typeface="Times New Roman"/>
                <a:cs typeface="Times New Roman"/>
                <a:hlinkClick r:id="rId2"/>
              </a:rPr>
              <a:t>asccc.org</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CCC Professional Learning Network</a:t>
            </a:r>
            <a:r>
              <a:rPr lang="en-US" dirty="0">
                <a:latin typeface="Times New Roman"/>
                <a:cs typeface="Times New Roman"/>
              </a:rPr>
              <a:t>: </a:t>
            </a:r>
            <a:r>
              <a:rPr lang="en-US" dirty="0">
                <a:latin typeface="Times New Roman"/>
                <a:cs typeface="Times New Roman"/>
                <a:hlinkClick r:id="rId3"/>
              </a:rPr>
              <a:t>https://</a:t>
            </a:r>
            <a:r>
              <a:rPr lang="en-US" dirty="0" smtClean="0">
                <a:latin typeface="Times New Roman"/>
                <a:cs typeface="Times New Roman"/>
                <a:hlinkClick r:id="rId3"/>
              </a:rPr>
              <a:t>prolearningnetwork.cccco.edu</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CCCCO Professional Development</a:t>
            </a:r>
            <a:r>
              <a:rPr lang="en-US" dirty="0">
                <a:latin typeface="Times New Roman"/>
                <a:cs typeface="Times New Roman"/>
              </a:rPr>
              <a:t>: </a:t>
            </a:r>
            <a:r>
              <a:rPr lang="en-US" dirty="0">
                <a:latin typeface="Times New Roman"/>
                <a:cs typeface="Times New Roman"/>
                <a:hlinkClick r:id="rId4"/>
              </a:rPr>
              <a:t>http://extranet.cccco.edu/Divisions/AcademicAffairs/</a:t>
            </a:r>
            <a:r>
              <a:rPr lang="en-US" dirty="0" smtClean="0">
                <a:latin typeface="Times New Roman"/>
                <a:cs typeface="Times New Roman"/>
                <a:hlinkClick r:id="rId4"/>
              </a:rPr>
              <a:t>EducationalProgramsandProfessionalDevelopment.aspx</a:t>
            </a:r>
            <a:endParaRPr lang="en-US" dirty="0" smtClean="0">
              <a:latin typeface="Times New Roman"/>
              <a:cs typeface="Times New Roman"/>
            </a:endParaRPr>
          </a:p>
          <a:p>
            <a:pPr marL="0" indent="0">
              <a:buNone/>
            </a:pPr>
            <a:endParaRPr lang="en-US" dirty="0" smtClean="0">
              <a:latin typeface="Times New Roman"/>
              <a:cs typeface="Times New Roman"/>
            </a:endParaRPr>
          </a:p>
          <a:p>
            <a:pPr marL="0" indent="0">
              <a:buNone/>
            </a:pPr>
            <a:r>
              <a:rPr lang="en-US" dirty="0" smtClean="0">
                <a:latin typeface="Times New Roman"/>
                <a:cs typeface="Times New Roman"/>
              </a:rPr>
              <a:t>AB 2558 </a:t>
            </a:r>
            <a:r>
              <a:rPr lang="en-US" dirty="0">
                <a:latin typeface="Times New Roman"/>
                <a:cs typeface="Times New Roman"/>
              </a:rPr>
              <a:t>(Williams, 2014): </a:t>
            </a:r>
            <a:r>
              <a:rPr lang="en-US" dirty="0">
                <a:latin typeface="Times New Roman"/>
                <a:cs typeface="Times New Roman"/>
                <a:hlinkClick r:id="rId5"/>
              </a:rPr>
              <a:t>https://leginfo.legislature.ca.gov/faces/billNavClient.xhtml?bill_id=</a:t>
            </a:r>
            <a:r>
              <a:rPr lang="en-US" dirty="0" smtClean="0">
                <a:latin typeface="Times New Roman"/>
                <a:cs typeface="Times New Roman"/>
                <a:hlinkClick r:id="rId5"/>
              </a:rPr>
              <a:t>201320140AB2558</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Guidelines for the Implementation of the </a:t>
            </a:r>
            <a:r>
              <a:rPr lang="en-US" dirty="0">
                <a:latin typeface="Times New Roman"/>
                <a:cs typeface="Times New Roman"/>
              </a:rPr>
              <a:t>Flexible Calendar: </a:t>
            </a:r>
            <a:r>
              <a:rPr lang="en-US" dirty="0">
                <a:latin typeface="Times New Roman"/>
                <a:cs typeface="Times New Roman"/>
                <a:hlinkClick r:id="rId6"/>
              </a:rPr>
              <a:t>http://extranet.cccco.edu/Portals/1/AA/FlexCalendar/Flex_Calendar_Guidelines_04-07.</a:t>
            </a:r>
            <a:r>
              <a:rPr lang="en-US" dirty="0" smtClean="0">
                <a:latin typeface="Times New Roman"/>
                <a:cs typeface="Times New Roman"/>
                <a:hlinkClick r:id="rId6"/>
              </a:rPr>
              <a:t>docx.pdf</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r>
              <a:rPr lang="en-US" dirty="0" smtClean="0">
                <a:latin typeface="Times New Roman"/>
                <a:cs typeface="Times New Roman"/>
              </a:rPr>
              <a:t>ASCCC Support to use Professional Learning Network materials to Satisfy </a:t>
            </a:r>
            <a:r>
              <a:rPr lang="en-US" dirty="0">
                <a:latin typeface="Times New Roman"/>
                <a:cs typeface="Times New Roman"/>
              </a:rPr>
              <a:t>Flex Requirements: </a:t>
            </a:r>
            <a:r>
              <a:rPr lang="en-US" dirty="0">
                <a:latin typeface="Times New Roman"/>
                <a:cs typeface="Times New Roman"/>
                <a:hlinkClick r:id="rId7"/>
              </a:rPr>
              <a:t>http://asccc.org/resolutions/include-professional-learning-network-pln-resources-satisfy-flex-</a:t>
            </a:r>
            <a:r>
              <a:rPr lang="en-US" dirty="0" smtClean="0">
                <a:latin typeface="Times New Roman"/>
                <a:cs typeface="Times New Roman"/>
                <a:hlinkClick r:id="rId7"/>
              </a:rPr>
              <a:t>requirements</a:t>
            </a:r>
            <a:endParaRPr lang="en-US" dirty="0" smtClean="0">
              <a:latin typeface="Times New Roman"/>
              <a:cs typeface="Times New Roman"/>
            </a:endParaRPr>
          </a:p>
          <a:p>
            <a:pPr marL="0" indent="0">
              <a:buNone/>
            </a:pPr>
            <a:r>
              <a:rPr lang="en-US" dirty="0" smtClean="0">
                <a:latin typeface="Times New Roman"/>
                <a:cs typeface="Times New Roman"/>
              </a:rPr>
              <a:t> </a:t>
            </a:r>
            <a:endParaRPr lang="en-US" dirty="0">
              <a:latin typeface="Times New Roman"/>
              <a:cs typeface="Times New Roman"/>
            </a:endParaRP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15612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r>
              <a:rPr lang="en-US" sz="2200" b="1" dirty="0" smtClean="0">
                <a:latin typeface="Times New Roman"/>
                <a:cs typeface="Times New Roman"/>
              </a:rPr>
              <a:t>Flexible Calendar</a:t>
            </a:r>
          </a:p>
          <a:p>
            <a:r>
              <a:rPr lang="en-US" sz="2200" b="1" dirty="0" smtClean="0">
                <a:latin typeface="Times New Roman"/>
                <a:ea typeface="Verdana" panose="020B0604030504040204" pitchFamily="34" charset="0"/>
                <a:cs typeface="Times New Roman"/>
              </a:rPr>
              <a:t>Student </a:t>
            </a:r>
            <a:r>
              <a:rPr lang="en-US" sz="2200" b="1" dirty="0">
                <a:latin typeface="Times New Roman"/>
                <a:ea typeface="Verdana" panose="020B0604030504040204" pitchFamily="34" charset="0"/>
                <a:cs typeface="Times New Roman"/>
              </a:rPr>
              <a:t>Success Task Force Recommendation 6.1 (2011)</a:t>
            </a:r>
            <a:r>
              <a:rPr lang="en-US" sz="2200" dirty="0">
                <a:latin typeface="Times New Roman"/>
                <a:ea typeface="Verdana" panose="020B0604030504040204" pitchFamily="34" charset="0"/>
                <a:cs typeface="Times New Roman"/>
              </a:rPr>
              <a:t>:</a:t>
            </a:r>
          </a:p>
          <a:p>
            <a:pPr lvl="1">
              <a:lnSpc>
                <a:spcPct val="100000"/>
              </a:lnSpc>
            </a:pPr>
            <a:r>
              <a:rPr lang="en-US" sz="2200" dirty="0">
                <a:latin typeface="Times New Roman"/>
                <a:ea typeface="Verdana" panose="020B0604030504040204" pitchFamily="34" charset="0"/>
                <a:cs typeface="Times New Roman"/>
              </a:rPr>
              <a:t>“Community colleges will create a continuum of strategic professional development opportunities for all faculty, staff, and administrators to be better prepared to respond to evolving student needs and measures of student success.</a:t>
            </a:r>
            <a:r>
              <a:rPr lang="en-US" sz="2200" dirty="0" smtClean="0">
                <a:latin typeface="Times New Roman"/>
                <a:ea typeface="Verdana" panose="020B0604030504040204" pitchFamily="34" charset="0"/>
                <a:cs typeface="Times New Roman"/>
              </a:rPr>
              <a:t>”</a:t>
            </a:r>
          </a:p>
          <a:p>
            <a:pPr lvl="1">
              <a:lnSpc>
                <a:spcPct val="100000"/>
              </a:lnSpc>
            </a:pPr>
            <a:r>
              <a:rPr lang="en-US" sz="2200" dirty="0" smtClean="0">
                <a:latin typeface="Times New Roman"/>
                <a:ea typeface="Verdana" panose="020B0604030504040204" pitchFamily="34" charset="0"/>
                <a:cs typeface="Times New Roman"/>
              </a:rPr>
              <a:t>“</a:t>
            </a:r>
            <a:r>
              <a:rPr lang="en-US" sz="2200" dirty="0">
                <a:latin typeface="Times New Roman"/>
                <a:ea typeface="Verdana" panose="020B0604030504040204" pitchFamily="34" charset="0"/>
                <a:cs typeface="Times New Roman"/>
              </a:rPr>
              <a:t>The Chancellor’s Office should explore the use of myriad approaches to providing professional development, including . . . the use of technology.”</a:t>
            </a:r>
          </a:p>
          <a:p>
            <a:r>
              <a:rPr lang="en-US" sz="2200" b="1" dirty="0">
                <a:latin typeface="Times New Roman"/>
                <a:ea typeface="Verdana" panose="020B0604030504040204" pitchFamily="34" charset="0"/>
                <a:cs typeface="Times New Roman"/>
              </a:rPr>
              <a:t>Chancellor’s Office Student Success Initiative Professional Development Committee (2013</a:t>
            </a:r>
            <a:r>
              <a:rPr lang="en-US" sz="2200" b="1" dirty="0" smtClean="0">
                <a:latin typeface="Times New Roman"/>
                <a:ea typeface="Verdana" panose="020B0604030504040204" pitchFamily="34" charset="0"/>
                <a:cs typeface="Times New Roman"/>
              </a:rPr>
              <a:t>)</a:t>
            </a:r>
            <a:r>
              <a:rPr lang="en-US" sz="2200" dirty="0" smtClean="0">
                <a:latin typeface="Times New Roman"/>
                <a:ea typeface="Verdana" panose="020B0604030504040204" pitchFamily="34" charset="0"/>
                <a:cs typeface="Times New Roman"/>
              </a:rPr>
              <a:t>:</a:t>
            </a:r>
            <a:endParaRPr lang="en-US" sz="2200" dirty="0">
              <a:latin typeface="Times New Roman"/>
              <a:ea typeface="Verdana" panose="020B0604030504040204" pitchFamily="34" charset="0"/>
              <a:cs typeface="Times New Roman"/>
            </a:endParaRPr>
          </a:p>
          <a:p>
            <a:pPr lvl="1"/>
            <a:r>
              <a:rPr lang="en-US" sz="2400" dirty="0">
                <a:latin typeface="Times New Roman"/>
                <a:ea typeface="Verdana" panose="020B0604030504040204" pitchFamily="34" charset="0"/>
                <a:cs typeface="Times New Roman"/>
              </a:rPr>
              <a:t>Thirty-member </a:t>
            </a:r>
            <a:r>
              <a:rPr lang="en-US" sz="2400" dirty="0" smtClean="0">
                <a:latin typeface="Times New Roman"/>
                <a:ea typeface="Verdana" panose="020B0604030504040204" pitchFamily="34" charset="0"/>
                <a:cs typeface="Times New Roman"/>
              </a:rPr>
              <a:t>committee</a:t>
            </a:r>
            <a:endParaRPr lang="en-US" sz="2400" dirty="0">
              <a:latin typeface="Times New Roman"/>
              <a:ea typeface="Verdana" panose="020B0604030504040204" pitchFamily="34" charset="0"/>
              <a:cs typeface="Times New Roman"/>
            </a:endParaRPr>
          </a:p>
          <a:p>
            <a:pPr lvl="1"/>
            <a:r>
              <a:rPr lang="en-US" sz="2400" dirty="0" smtClean="0">
                <a:latin typeface="Times New Roman"/>
                <a:ea typeface="Verdana" panose="020B0604030504040204" pitchFamily="34" charset="0"/>
                <a:cs typeface="Times New Roman"/>
              </a:rPr>
              <a:t>Charge—Develop </a:t>
            </a:r>
            <a:r>
              <a:rPr lang="en-US" sz="2400" dirty="0">
                <a:latin typeface="Times New Roman"/>
                <a:ea typeface="Verdana" panose="020B0604030504040204" pitchFamily="34" charset="0"/>
                <a:cs typeface="Times New Roman"/>
              </a:rPr>
              <a:t>ideas and strategies to “revitalize and re-envision” professional development in the CCC system.</a:t>
            </a:r>
          </a:p>
          <a:p>
            <a:pPr lvl="1"/>
            <a:r>
              <a:rPr lang="en-US" b="1" dirty="0">
                <a:latin typeface="Times New Roman"/>
                <a:ea typeface="Verdana" panose="020B0604030504040204" pitchFamily="34" charset="0"/>
                <a:cs typeface="Times New Roman"/>
              </a:rPr>
              <a:t>Recommendation:</a:t>
            </a:r>
            <a:r>
              <a:rPr lang="en-US" dirty="0">
                <a:latin typeface="Times New Roman"/>
                <a:ea typeface="Verdana" panose="020B0604030504040204" pitchFamily="34" charset="0"/>
                <a:cs typeface="Times New Roman"/>
              </a:rPr>
              <a:t> “Establish a virtual professional development resource center.”</a:t>
            </a:r>
          </a:p>
          <a:p>
            <a:r>
              <a:rPr lang="en-US" sz="2200" b="1" dirty="0">
                <a:latin typeface="Times New Roman"/>
                <a:cs typeface="Times New Roman"/>
              </a:rPr>
              <a:t>AB 2558 (Williams, 2014)</a:t>
            </a:r>
            <a:r>
              <a:rPr lang="en-US" sz="2200" dirty="0">
                <a:latin typeface="Times New Roman"/>
                <a:cs typeface="Times New Roman"/>
              </a:rPr>
              <a:t> </a:t>
            </a:r>
          </a:p>
          <a:p>
            <a:endParaRPr lang="en-US" dirty="0">
              <a:latin typeface="Times New Roman"/>
              <a:cs typeface="Times New Roman"/>
            </a:endParaRPr>
          </a:p>
        </p:txBody>
      </p:sp>
    </p:spTree>
    <p:extLst>
      <p:ext uri="{BB962C8B-B14F-4D97-AF65-F5344CB8AC3E}">
        <p14:creationId xmlns:p14="http://schemas.microsoft.com/office/powerpoint/2010/main" val="279023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600" b="1" dirty="0" smtClean="0">
                <a:latin typeface="Times New Roman"/>
                <a:cs typeface="Times New Roman"/>
              </a:rPr>
              <a:t>Flexible </a:t>
            </a:r>
            <a:r>
              <a:rPr lang="en-US" sz="2600" b="1" dirty="0" smtClean="0">
                <a:latin typeface="Times New Roman"/>
                <a:cs typeface="Times New Roman"/>
              </a:rPr>
              <a:t>Calendar</a:t>
            </a:r>
            <a:endParaRPr lang="en-US" sz="2600" b="1" dirty="0" smtClean="0">
              <a:latin typeface="Times New Roman"/>
              <a:cs typeface="Times New Roman"/>
            </a:endParaRPr>
          </a:p>
          <a:p>
            <a:r>
              <a:rPr lang="en-US" dirty="0" smtClean="0">
                <a:latin typeface="Times New Roman"/>
                <a:cs typeface="Times New Roman"/>
              </a:rPr>
              <a:t>The </a:t>
            </a:r>
            <a:r>
              <a:rPr lang="en-US" dirty="0">
                <a:latin typeface="Times New Roman"/>
                <a:cs typeface="Times New Roman"/>
              </a:rPr>
              <a:t>Board of Governors through the Chancellor’s Office is required by California Code of Regulations to oversee the Flexible Calendar program for the California Community Colleges. The Flexible (Flex) program consists of staff development activities “in-lieu-of” regular instruction. </a:t>
            </a:r>
            <a:endParaRPr lang="en-US" dirty="0">
              <a:latin typeface="Times New Roman"/>
              <a:cs typeface="Times New Roman"/>
            </a:endParaRPr>
          </a:p>
          <a:p>
            <a:r>
              <a:rPr lang="en-US" dirty="0" smtClean="0">
                <a:latin typeface="Times New Roman"/>
                <a:cs typeface="Times New Roman"/>
              </a:rPr>
              <a:t>Flex </a:t>
            </a:r>
            <a:r>
              <a:rPr lang="en-US" dirty="0">
                <a:latin typeface="Times New Roman"/>
                <a:cs typeface="Times New Roman"/>
              </a:rPr>
              <a:t>activities (CCR, title 5, division 6, chapter 6, subchapter 8, article 2, section 55724, item a-4) can be, but are not limited to, training programs, group retreats, field experiences, and workshops in activities such as course and program development and revision, staff development activities, development of new instructional materials, and other instruction-related activities. </a:t>
            </a:r>
          </a:p>
          <a:p>
            <a:pPr marL="0" indent="0">
              <a:buNone/>
            </a:pPr>
            <a:endParaRPr lang="en-US" dirty="0">
              <a:latin typeface="Times New Roman"/>
              <a:cs typeface="Times New Roman"/>
            </a:endParaRPr>
          </a:p>
          <a:p>
            <a:pPr marL="0" indent="0">
              <a:buNone/>
            </a:pPr>
            <a:r>
              <a:rPr lang="en-US" dirty="0">
                <a:latin typeface="Times New Roman"/>
                <a:cs typeface="Times New Roman"/>
                <a:hlinkClick r:id="rId2"/>
              </a:rPr>
              <a:t>http://extranet.cccco.edu/Portals/1/AA/FlexCalendar/Flex_Calendar_Guidelines_04-07.</a:t>
            </a:r>
            <a:r>
              <a:rPr lang="en-US" dirty="0" smtClean="0">
                <a:latin typeface="Times New Roman"/>
                <a:cs typeface="Times New Roman"/>
                <a:hlinkClick r:id="rId2"/>
              </a:rPr>
              <a:t>docx.pdf</a:t>
            </a:r>
            <a:endParaRPr lang="en-US" dirty="0" smtClean="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35982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lgn="ctr">
              <a:buNone/>
            </a:pPr>
            <a:r>
              <a:rPr lang="en-US" b="1" dirty="0" smtClean="0">
                <a:latin typeface="Times New Roman"/>
                <a:cs typeface="Times New Roman"/>
              </a:rPr>
              <a:t>Flexible </a:t>
            </a:r>
            <a:r>
              <a:rPr lang="en-US" b="1" dirty="0" smtClean="0">
                <a:latin typeface="Times New Roman"/>
                <a:cs typeface="Times New Roman"/>
              </a:rPr>
              <a:t>Calendar</a:t>
            </a:r>
            <a:endParaRPr lang="en-US" b="1" dirty="0" smtClean="0">
              <a:latin typeface="Times New Roman"/>
              <a:cs typeface="Times New Roman"/>
            </a:endParaRPr>
          </a:p>
          <a:p>
            <a:r>
              <a:rPr lang="en-US" dirty="0">
                <a:latin typeface="Times New Roman"/>
                <a:cs typeface="Times New Roman"/>
              </a:rPr>
              <a:t>The flexible calendar program allows faculty (full-time, part-time, instructional and non-instructional) the time to work individually or with groups to achieve improvement in three distinct areas, </a:t>
            </a:r>
            <a:endParaRPr lang="en-US" dirty="0">
              <a:latin typeface="Times New Roman"/>
              <a:cs typeface="Times New Roman"/>
            </a:endParaRPr>
          </a:p>
          <a:p>
            <a:pPr lvl="1"/>
            <a:r>
              <a:rPr lang="en-US" dirty="0">
                <a:latin typeface="Times New Roman"/>
                <a:cs typeface="Times New Roman"/>
              </a:rPr>
              <a:t>Staff improvement </a:t>
            </a:r>
            <a:endParaRPr lang="en-US" dirty="0" smtClean="0">
              <a:latin typeface="Times New Roman"/>
              <a:cs typeface="Times New Roman"/>
            </a:endParaRPr>
          </a:p>
          <a:p>
            <a:pPr lvl="1"/>
            <a:r>
              <a:rPr lang="en-US" dirty="0" smtClean="0">
                <a:latin typeface="Times New Roman"/>
                <a:cs typeface="Times New Roman"/>
              </a:rPr>
              <a:t>Student </a:t>
            </a:r>
            <a:r>
              <a:rPr lang="en-US" dirty="0">
                <a:latin typeface="Times New Roman"/>
                <a:cs typeface="Times New Roman"/>
              </a:rPr>
              <a:t>improvement </a:t>
            </a:r>
            <a:endParaRPr lang="en-US" dirty="0" smtClean="0">
              <a:latin typeface="Times New Roman"/>
              <a:cs typeface="Times New Roman"/>
            </a:endParaRPr>
          </a:p>
          <a:p>
            <a:pPr lvl="1"/>
            <a:r>
              <a:rPr lang="en-US" dirty="0" smtClean="0">
                <a:latin typeface="Times New Roman"/>
                <a:cs typeface="Times New Roman"/>
              </a:rPr>
              <a:t>Instructional </a:t>
            </a:r>
            <a:r>
              <a:rPr lang="en-US" dirty="0">
                <a:latin typeface="Times New Roman"/>
                <a:cs typeface="Times New Roman"/>
              </a:rPr>
              <a:t>improvement </a:t>
            </a:r>
            <a:endParaRPr lang="en-US" dirty="0">
              <a:latin typeface="Times New Roman"/>
              <a:cs typeface="Times New Roman"/>
            </a:endParaRPr>
          </a:p>
          <a:p>
            <a:pPr marL="0" indent="0">
              <a:buNone/>
            </a:pPr>
            <a:endParaRPr lang="en-US" dirty="0">
              <a:latin typeface="Times New Roman"/>
              <a:cs typeface="Times New Roman"/>
            </a:endParaRPr>
          </a:p>
          <a:p>
            <a:pPr marL="0" indent="0">
              <a:buNone/>
            </a:pP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5044033" y="4000284"/>
            <a:ext cx="3263900" cy="2032000"/>
          </a:xfrm>
          <a:prstGeom prst="rect">
            <a:avLst/>
          </a:prstGeom>
        </p:spPr>
      </p:pic>
    </p:spTree>
    <p:extLst>
      <p:ext uri="{BB962C8B-B14F-4D97-AF65-F5344CB8AC3E}">
        <p14:creationId xmlns:p14="http://schemas.microsoft.com/office/powerpoint/2010/main" val="1048304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lgn="ctr">
              <a:buNone/>
            </a:pPr>
            <a:r>
              <a:rPr lang="en-US" b="1" dirty="0" smtClean="0">
                <a:latin typeface="Times New Roman"/>
                <a:ea typeface="Verdana" panose="020B0604030504040204" pitchFamily="34" charset="0"/>
                <a:cs typeface="Times New Roman"/>
              </a:rPr>
              <a:t>Student Success Task Force Recommendation 6.1 (2011</a:t>
            </a:r>
            <a:r>
              <a:rPr lang="en-US" b="1" dirty="0" smtClean="0">
                <a:latin typeface="Times New Roman"/>
                <a:ea typeface="Verdana" panose="020B0604030504040204" pitchFamily="34" charset="0"/>
                <a:cs typeface="Times New Roman"/>
              </a:rPr>
              <a:t>)</a:t>
            </a:r>
          </a:p>
          <a:p>
            <a:pPr marL="0" indent="0" algn="ctr">
              <a:buNone/>
            </a:pPr>
            <a:endParaRPr lang="en-US" dirty="0" smtClean="0">
              <a:latin typeface="Times New Roman"/>
              <a:ea typeface="Verdana" panose="020B0604030504040204" pitchFamily="34" charset="0"/>
              <a:cs typeface="Times New Roman"/>
            </a:endParaRPr>
          </a:p>
          <a:p>
            <a:pPr lvl="1">
              <a:lnSpc>
                <a:spcPct val="100000"/>
              </a:lnSpc>
            </a:pPr>
            <a:r>
              <a:rPr lang="en-US" sz="2200" dirty="0" smtClean="0">
                <a:latin typeface="Times New Roman"/>
                <a:ea typeface="Verdana" panose="020B0604030504040204" pitchFamily="34" charset="0"/>
                <a:cs typeface="Times New Roman"/>
              </a:rPr>
              <a:t>“Community colleges will create a continuum of strategic professional development opportunities for all faculty, staff, and administrators to be better prepared to respond to evolving student needs and measures of student success.</a:t>
            </a:r>
            <a:r>
              <a:rPr lang="en-US" sz="2200" dirty="0" smtClean="0">
                <a:latin typeface="Times New Roman"/>
                <a:ea typeface="Verdana" panose="020B0604030504040204" pitchFamily="34" charset="0"/>
                <a:cs typeface="Times New Roman"/>
              </a:rPr>
              <a:t>”</a:t>
            </a:r>
          </a:p>
          <a:p>
            <a:pPr marL="274320" lvl="1" indent="0">
              <a:lnSpc>
                <a:spcPct val="100000"/>
              </a:lnSpc>
              <a:buNone/>
            </a:pPr>
            <a:endParaRPr lang="en-US" sz="2200" dirty="0" smtClean="0">
              <a:latin typeface="Times New Roman"/>
              <a:ea typeface="Verdana" panose="020B0604030504040204" pitchFamily="34" charset="0"/>
              <a:cs typeface="Times New Roman"/>
            </a:endParaRPr>
          </a:p>
          <a:p>
            <a:pPr lvl="1">
              <a:lnSpc>
                <a:spcPct val="100000"/>
              </a:lnSpc>
            </a:pPr>
            <a:r>
              <a:rPr lang="en-US" sz="2200" dirty="0" smtClean="0">
                <a:latin typeface="Times New Roman"/>
                <a:ea typeface="Verdana" panose="020B0604030504040204" pitchFamily="34" charset="0"/>
                <a:cs typeface="Times New Roman"/>
              </a:rPr>
              <a:t>“The Chancellor’s Office should explore the use of myriad approaches to providing professional development, including . . . the use of technology.”</a:t>
            </a:r>
          </a:p>
          <a:p>
            <a:endParaRPr lang="en-US" dirty="0">
              <a:latin typeface="Times New Roman"/>
              <a:cs typeface="Times New Roman"/>
            </a:endParaRPr>
          </a:p>
        </p:txBody>
      </p:sp>
    </p:spTree>
    <p:extLst>
      <p:ext uri="{BB962C8B-B14F-4D97-AF65-F5344CB8AC3E}">
        <p14:creationId xmlns:p14="http://schemas.microsoft.com/office/powerpoint/2010/main" val="259176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lgn="ctr">
              <a:buNone/>
            </a:pPr>
            <a:r>
              <a:rPr lang="en-US" b="1" dirty="0" smtClean="0">
                <a:latin typeface="Times New Roman"/>
                <a:ea typeface="Verdana" panose="020B0604030504040204" pitchFamily="34" charset="0"/>
                <a:cs typeface="Times New Roman"/>
              </a:rPr>
              <a:t>Chancellor’s Office Student Success Initiative Professional Development Committee (2013</a:t>
            </a:r>
            <a:r>
              <a:rPr lang="en-US" b="1" dirty="0" smtClean="0">
                <a:latin typeface="Times New Roman"/>
                <a:ea typeface="Verdana" panose="020B0604030504040204" pitchFamily="34" charset="0"/>
                <a:cs typeface="Times New Roman"/>
              </a:rPr>
              <a:t>)</a:t>
            </a:r>
          </a:p>
          <a:p>
            <a:pPr marL="0" indent="0" algn="ctr">
              <a:buNone/>
            </a:pPr>
            <a:endParaRPr lang="en-US" dirty="0" smtClean="0">
              <a:latin typeface="Times New Roman"/>
              <a:ea typeface="Verdana" panose="020B0604030504040204" pitchFamily="34" charset="0"/>
              <a:cs typeface="Times New Roman"/>
            </a:endParaRPr>
          </a:p>
          <a:p>
            <a:pPr lvl="1"/>
            <a:r>
              <a:rPr lang="en-US" sz="2400" dirty="0" smtClean="0">
                <a:latin typeface="Times New Roman"/>
                <a:ea typeface="Verdana" panose="020B0604030504040204" pitchFamily="34" charset="0"/>
                <a:cs typeface="Times New Roman"/>
              </a:rPr>
              <a:t>Thirty-member committee</a:t>
            </a:r>
          </a:p>
          <a:p>
            <a:pPr lvl="1"/>
            <a:r>
              <a:rPr lang="en-US" sz="2400" dirty="0" smtClean="0">
                <a:latin typeface="Times New Roman"/>
                <a:ea typeface="Verdana" panose="020B0604030504040204" pitchFamily="34" charset="0"/>
                <a:cs typeface="Times New Roman"/>
              </a:rPr>
              <a:t>Charge—Develop ideas and strategies to “revitalize and re-envision” professional development in the CCC system.</a:t>
            </a:r>
          </a:p>
          <a:p>
            <a:pPr lvl="1"/>
            <a:r>
              <a:rPr lang="en-US" b="1" dirty="0" smtClean="0">
                <a:latin typeface="Times New Roman"/>
                <a:ea typeface="Verdana" panose="020B0604030504040204" pitchFamily="34" charset="0"/>
                <a:cs typeface="Times New Roman"/>
              </a:rPr>
              <a:t>Recommendation:</a:t>
            </a:r>
            <a:r>
              <a:rPr lang="en-US" dirty="0" smtClean="0">
                <a:latin typeface="Times New Roman"/>
                <a:ea typeface="Verdana" panose="020B0604030504040204" pitchFamily="34" charset="0"/>
                <a:cs typeface="Times New Roman"/>
              </a:rPr>
              <a:t> “Establish a virtual professional development resource center.”</a:t>
            </a:r>
          </a:p>
          <a:p>
            <a:endParaRPr lang="en-US" dirty="0">
              <a:latin typeface="Times New Roman"/>
              <a:cs typeface="Times New Roman"/>
            </a:endParaRPr>
          </a:p>
        </p:txBody>
      </p:sp>
    </p:spTree>
    <p:extLst>
      <p:ext uri="{BB962C8B-B14F-4D97-AF65-F5344CB8AC3E}">
        <p14:creationId xmlns:p14="http://schemas.microsoft.com/office/powerpoint/2010/main" val="3245949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Professional Development - Requirements</a:t>
            </a:r>
            <a:endParaRPr lang="en-US" dirty="0">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marL="0" indent="0" algn="ctr">
              <a:buNone/>
            </a:pPr>
            <a:r>
              <a:rPr lang="en-US" b="1" dirty="0" smtClean="0">
                <a:latin typeface="Times New Roman"/>
                <a:cs typeface="Times New Roman"/>
              </a:rPr>
              <a:t>AB 2558 (Williams, 2014)</a:t>
            </a:r>
            <a:r>
              <a:rPr lang="en-US" dirty="0" smtClean="0">
                <a:latin typeface="Times New Roman"/>
                <a:cs typeface="Times New Roman"/>
              </a:rPr>
              <a:t> </a:t>
            </a:r>
          </a:p>
          <a:p>
            <a:pPr marL="0" indent="0">
              <a:buNone/>
            </a:pPr>
            <a:endParaRPr lang="en-US" dirty="0">
              <a:latin typeface="Times New Roman"/>
              <a:cs typeface="Times New Roman"/>
            </a:endParaRPr>
          </a:p>
          <a:p>
            <a:pPr marL="0" indent="0" fontAlgn="base">
              <a:buNone/>
            </a:pPr>
            <a:r>
              <a:rPr lang="en-US" b="1" dirty="0" smtClean="0">
                <a:latin typeface="Times New Roman"/>
                <a:cs typeface="Times New Roman"/>
              </a:rPr>
              <a:t>Ed Code §87150</a:t>
            </a:r>
            <a:endParaRPr lang="en-US" dirty="0">
              <a:latin typeface="Times New Roman"/>
              <a:cs typeface="Times New Roman"/>
            </a:endParaRPr>
          </a:p>
          <a:p>
            <a:pPr marL="0" indent="0">
              <a:buNone/>
            </a:pPr>
            <a:r>
              <a:rPr lang="en-US" dirty="0" smtClean="0">
                <a:latin typeface="Times New Roman"/>
                <a:cs typeface="Times New Roman"/>
              </a:rPr>
              <a:t>There </a:t>
            </a:r>
            <a:r>
              <a:rPr lang="en-US" dirty="0">
                <a:latin typeface="Times New Roman"/>
                <a:cs typeface="Times New Roman"/>
              </a:rPr>
              <a:t>is hereby established the Community College Professional Development Program, to be administered by the board of governors, the purpose of which is to provide state general funds to community colleges for supporting locally developed and implemented faculty and staff development programs.</a:t>
            </a:r>
          </a:p>
          <a:p>
            <a:pPr marL="0" indent="0">
              <a:buNone/>
            </a:pPr>
            <a:endParaRPr lang="en-US" dirty="0" smtClean="0">
              <a:latin typeface="Times New Roman"/>
              <a:cs typeface="Times New Roman"/>
            </a:endParaRPr>
          </a:p>
          <a:p>
            <a:r>
              <a:rPr lang="en-US" dirty="0" smtClean="0">
                <a:latin typeface="Times New Roman"/>
                <a:cs typeface="Times New Roman"/>
              </a:rPr>
              <a:t>Advisory Committee: faculty, staff, admin representatives</a:t>
            </a:r>
          </a:p>
          <a:p>
            <a:r>
              <a:rPr lang="en-US" dirty="0" smtClean="0">
                <a:latin typeface="Times New Roman"/>
                <a:cs typeface="Times New Roman"/>
              </a:rPr>
              <a:t>Plan</a:t>
            </a:r>
          </a:p>
          <a:p>
            <a:r>
              <a:rPr lang="en-US" dirty="0" smtClean="0">
                <a:latin typeface="Times New Roman"/>
                <a:cs typeface="Times New Roman"/>
              </a:rPr>
              <a:t>Expenditure Report</a:t>
            </a:r>
            <a:endParaRPr lang="en-US" dirty="0">
              <a:latin typeface="Times New Roman"/>
              <a:cs typeface="Times New Roman"/>
            </a:endParaRPr>
          </a:p>
        </p:txBody>
      </p:sp>
    </p:spTree>
    <p:extLst>
      <p:ext uri="{BB962C8B-B14F-4D97-AF65-F5344CB8AC3E}">
        <p14:creationId xmlns:p14="http://schemas.microsoft.com/office/powerpoint/2010/main" val="226206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a:cs typeface="Times New Roman"/>
              </a:rPr>
              <a:t>Finding Professional Development Opportunities</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r>
              <a:rPr lang="en-US" dirty="0" smtClean="0">
                <a:latin typeface="Times New Roman"/>
                <a:cs typeface="Times New Roman"/>
              </a:rPr>
              <a:t>ASCCC Website</a:t>
            </a:r>
          </a:p>
          <a:p>
            <a:r>
              <a:rPr lang="en-US" dirty="0" smtClean="0">
                <a:latin typeface="Times New Roman"/>
                <a:cs typeface="Times New Roman"/>
              </a:rPr>
              <a:t>ASCCC Professional Development College (PDC)</a:t>
            </a:r>
          </a:p>
          <a:p>
            <a:r>
              <a:rPr lang="en-US" dirty="0" smtClean="0">
                <a:latin typeface="Times New Roman"/>
                <a:cs typeface="Times New Roman"/>
              </a:rPr>
              <a:t>Professional Learning Network (PLN)</a:t>
            </a:r>
          </a:p>
          <a:p>
            <a:r>
              <a:rPr lang="en-US" dirty="0" smtClean="0">
                <a:latin typeface="Times New Roman"/>
                <a:cs typeface="Times New Roman"/>
              </a:rPr>
              <a:t>College Professional Development Committee (may have other names for this committee)</a:t>
            </a:r>
          </a:p>
          <a:p>
            <a:r>
              <a:rPr lang="en-US" dirty="0" smtClean="0">
                <a:latin typeface="Times New Roman"/>
                <a:cs typeface="Times New Roman"/>
              </a:rPr>
              <a:t>RP Group</a:t>
            </a:r>
          </a:p>
          <a:p>
            <a:r>
              <a:rPr lang="en-US" dirty="0" smtClean="0">
                <a:latin typeface="Times New Roman"/>
                <a:cs typeface="Times New Roman"/>
              </a:rPr>
              <a:t>3CSN</a:t>
            </a:r>
          </a:p>
          <a:p>
            <a:r>
              <a:rPr lang="en-US" dirty="0" smtClean="0">
                <a:latin typeface="Times New Roman"/>
                <a:cs typeface="Times New Roman"/>
              </a:rPr>
              <a:t>ACCCA</a:t>
            </a:r>
          </a:p>
          <a:p>
            <a:r>
              <a:rPr lang="en-US" dirty="0" smtClean="0">
                <a:latin typeface="Times New Roman"/>
                <a:cs typeface="Times New Roman"/>
              </a:rPr>
              <a:t>ACCJC</a:t>
            </a:r>
          </a:p>
          <a:p>
            <a:r>
              <a:rPr lang="en-US" dirty="0" smtClean="0">
                <a:latin typeface="Times New Roman"/>
                <a:cs typeface="Times New Roman"/>
              </a:rPr>
              <a:t>Other professional organizations</a:t>
            </a:r>
            <a:endParaRPr lang="en-US" dirty="0">
              <a:latin typeface="Times New Roman"/>
              <a:cs typeface="Times New Roman"/>
            </a:endParaRPr>
          </a:p>
        </p:txBody>
      </p:sp>
      <p:pic>
        <p:nvPicPr>
          <p:cNvPr id="4" name="Picture 3"/>
          <p:cNvPicPr>
            <a:picLocks noChangeAspect="1"/>
          </p:cNvPicPr>
          <p:nvPr/>
        </p:nvPicPr>
        <p:blipFill>
          <a:blip r:embed="rId2"/>
          <a:stretch>
            <a:fillRect/>
          </a:stretch>
        </p:blipFill>
        <p:spPr>
          <a:xfrm>
            <a:off x="5760265" y="3653707"/>
            <a:ext cx="2410047" cy="2666114"/>
          </a:xfrm>
          <a:prstGeom prst="rect">
            <a:avLst/>
          </a:prstGeom>
        </p:spPr>
      </p:pic>
    </p:spTree>
    <p:extLst>
      <p:ext uri="{BB962C8B-B14F-4D97-AF65-F5344CB8AC3E}">
        <p14:creationId xmlns:p14="http://schemas.microsoft.com/office/powerpoint/2010/main" val="3333876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8">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340D4"/>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374</TotalTime>
  <Words>1140</Words>
  <Application>Microsoft Macintosh PowerPoint</Application>
  <PresentationFormat>On-screen Show (4:3)</PresentationFormat>
  <Paragraphs>162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Personal Professional Development: Other Opportunities Available for Part-time Faculty</vt:lpstr>
      <vt:lpstr>Overview</vt:lpstr>
      <vt:lpstr>Professional Development - Requirements</vt:lpstr>
      <vt:lpstr>Professional Development - Requirements</vt:lpstr>
      <vt:lpstr>Professional Development - Requirements</vt:lpstr>
      <vt:lpstr>Professional Development - Requirements</vt:lpstr>
      <vt:lpstr>Professional Development - Requirements</vt:lpstr>
      <vt:lpstr>Professional Development - Requirements</vt:lpstr>
      <vt:lpstr>Finding Professional Development Opportunities</vt:lpstr>
      <vt:lpstr>Finding Professional Development Opportunities</vt:lpstr>
      <vt:lpstr>Finding Professional Development Opportunities</vt:lpstr>
      <vt:lpstr>Finding Professional Development Opportunities</vt:lpstr>
      <vt:lpstr>Finding Professional Development Opportunities</vt:lpstr>
      <vt:lpstr>Finding Professional Development Opportunities</vt:lpstr>
      <vt:lpstr>Disseminating what you Learn!</vt:lpstr>
      <vt:lpstr>Support for Professional Development</vt:lpstr>
      <vt:lpstr>Logistics </vt:lpstr>
      <vt:lpstr>Discussion</vt:lpstr>
      <vt:lpstr>Thank you!</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Virginia May</cp:lastModifiedBy>
  <cp:revision>77</cp:revision>
  <dcterms:created xsi:type="dcterms:W3CDTF">2015-10-21T19:14:41Z</dcterms:created>
  <dcterms:modified xsi:type="dcterms:W3CDTF">2017-08-01T22:49:08Z</dcterms:modified>
</cp:coreProperties>
</file>