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9"/>
  </p:notesMasterIdLst>
  <p:handoutMasterIdLst>
    <p:handoutMasterId r:id="rId30"/>
  </p:handoutMasterIdLst>
  <p:sldIdLst>
    <p:sldId id="256" r:id="rId2"/>
    <p:sldId id="257" r:id="rId3"/>
    <p:sldId id="265" r:id="rId4"/>
    <p:sldId id="283" r:id="rId5"/>
    <p:sldId id="288" r:id="rId6"/>
    <p:sldId id="287" r:id="rId7"/>
    <p:sldId id="264" r:id="rId8"/>
    <p:sldId id="289" r:id="rId9"/>
    <p:sldId id="290" r:id="rId10"/>
    <p:sldId id="291" r:id="rId11"/>
    <p:sldId id="267" r:id="rId12"/>
    <p:sldId id="259" r:id="rId13"/>
    <p:sldId id="285" r:id="rId14"/>
    <p:sldId id="261" r:id="rId15"/>
    <p:sldId id="268" r:id="rId16"/>
    <p:sldId id="269" r:id="rId17"/>
    <p:sldId id="270" r:id="rId18"/>
    <p:sldId id="271" r:id="rId19"/>
    <p:sldId id="272" r:id="rId20"/>
    <p:sldId id="262" r:id="rId21"/>
    <p:sldId id="273" r:id="rId22"/>
    <p:sldId id="280" r:id="rId23"/>
    <p:sldId id="281" r:id="rId24"/>
    <p:sldId id="282" r:id="rId25"/>
    <p:sldId id="274" r:id="rId26"/>
    <p:sldId id="286" r:id="rId27"/>
    <p:sldId id="27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p:restoredTop sz="85000"/>
  </p:normalViewPr>
  <p:slideViewPr>
    <p:cSldViewPr snapToGrid="0" snapToObjects="1">
      <p:cViewPr varScale="1">
        <p:scale>
          <a:sx n="85" d="100"/>
          <a:sy n="85" d="100"/>
        </p:scale>
        <p:origin x="1488"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t>7/6/17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t>7/6/17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13</a:t>
            </a:fld>
            <a:endParaRPr lang="en-US"/>
          </a:p>
        </p:txBody>
      </p:sp>
    </p:spTree>
    <p:extLst>
      <p:ext uri="{BB962C8B-B14F-4D97-AF65-F5344CB8AC3E}">
        <p14:creationId xmlns:p14="http://schemas.microsoft.com/office/powerpoint/2010/main" val="1536525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14</a:t>
            </a:fld>
            <a:endParaRPr lang="en-US"/>
          </a:p>
        </p:txBody>
      </p:sp>
    </p:spTree>
    <p:extLst>
      <p:ext uri="{BB962C8B-B14F-4D97-AF65-F5344CB8AC3E}">
        <p14:creationId xmlns:p14="http://schemas.microsoft.com/office/powerpoint/2010/main" val="1361362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effective practice is to include the discipline assignment(s) on the COR.</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15</a:t>
            </a:fld>
            <a:endParaRPr lang="en-US"/>
          </a:p>
        </p:txBody>
      </p:sp>
    </p:spTree>
    <p:extLst>
      <p:ext uri="{BB962C8B-B14F-4D97-AF65-F5344CB8AC3E}">
        <p14:creationId xmlns:p14="http://schemas.microsoft.com/office/powerpoint/2010/main" val="3928311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Examples</a:t>
            </a:r>
            <a:r>
              <a:rPr lang="en-US" baseline="0" dirty="0" smtClean="0"/>
              <a:t> of courses where you may see multiple discipline assignments include statistics, business calculus, drug and alcohol, human services, reading, ESL.</a:t>
            </a:r>
            <a:endParaRPr lang="en-US" dirty="0" smtClean="0"/>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16</a:t>
            </a:fld>
            <a:endParaRPr lang="en-US"/>
          </a:p>
        </p:txBody>
      </p:sp>
    </p:spTree>
    <p:extLst>
      <p:ext uri="{BB962C8B-B14F-4D97-AF65-F5344CB8AC3E}">
        <p14:creationId xmlns:p14="http://schemas.microsoft.com/office/powerpoint/2010/main" val="4201122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17</a:t>
            </a:fld>
            <a:endParaRPr lang="en-US"/>
          </a:p>
        </p:txBody>
      </p:sp>
    </p:spTree>
    <p:extLst>
      <p:ext uri="{BB962C8B-B14F-4D97-AF65-F5344CB8AC3E}">
        <p14:creationId xmlns:p14="http://schemas.microsoft.com/office/powerpoint/2010/main" val="3529515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if geology</a:t>
            </a:r>
            <a:r>
              <a:rPr lang="en-US" baseline="0" dirty="0" smtClean="0"/>
              <a:t> courses are normally assigned to Earth Science. If they are instead assigned to Interdisciplinary Studies, then the constituent disciplines of geology must be identified.  Suppose the constituent disciplines of geology are identified as earth science, geography, chemistry, and physics.  Then as an alternative to a master’s in earth science, a masters in geography, chemistry, or physics is allowed as along as they have completed upper division or graduate coursework in at least one of the other constituent disciplines.  How much is a </a:t>
            </a:r>
            <a:r>
              <a:rPr lang="en-US" baseline="0" smtClean="0"/>
              <a:t>local decision.</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18</a:t>
            </a:fld>
            <a:endParaRPr lang="en-US"/>
          </a:p>
        </p:txBody>
      </p:sp>
    </p:spTree>
    <p:extLst>
      <p:ext uri="{BB962C8B-B14F-4D97-AF65-F5344CB8AC3E}">
        <p14:creationId xmlns:p14="http://schemas.microsoft.com/office/powerpoint/2010/main" val="962262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19</a:t>
            </a:fld>
            <a:endParaRPr lang="en-US"/>
          </a:p>
        </p:txBody>
      </p:sp>
    </p:spTree>
    <p:extLst>
      <p:ext uri="{BB962C8B-B14F-4D97-AF65-F5344CB8AC3E}">
        <p14:creationId xmlns:p14="http://schemas.microsoft.com/office/powerpoint/2010/main" val="1748961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20</a:t>
            </a:fld>
            <a:endParaRPr lang="en-US"/>
          </a:p>
        </p:txBody>
      </p:sp>
    </p:spTree>
    <p:extLst>
      <p:ext uri="{BB962C8B-B14F-4D97-AF65-F5344CB8AC3E}">
        <p14:creationId xmlns:p14="http://schemas.microsoft.com/office/powerpoint/2010/main" val="2683448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21</a:t>
            </a:fld>
            <a:endParaRPr lang="en-US"/>
          </a:p>
        </p:txBody>
      </p:sp>
    </p:spTree>
    <p:extLst>
      <p:ext uri="{BB962C8B-B14F-4D97-AF65-F5344CB8AC3E}">
        <p14:creationId xmlns:p14="http://schemas.microsoft.com/office/powerpoint/2010/main" val="2103863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22</a:t>
            </a:fld>
            <a:endParaRPr lang="en-US"/>
          </a:p>
        </p:txBody>
      </p:sp>
    </p:spTree>
    <p:extLst>
      <p:ext uri="{BB962C8B-B14F-4D97-AF65-F5344CB8AC3E}">
        <p14:creationId xmlns:p14="http://schemas.microsoft.com/office/powerpoint/2010/main" val="312251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a:t>
            </a:fld>
            <a:endParaRPr lang="en-US"/>
          </a:p>
        </p:txBody>
      </p:sp>
    </p:spTree>
    <p:extLst>
      <p:ext uri="{BB962C8B-B14F-4D97-AF65-F5344CB8AC3E}">
        <p14:creationId xmlns:p14="http://schemas.microsoft.com/office/powerpoint/2010/main" val="391395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23</a:t>
            </a:fld>
            <a:endParaRPr lang="en-US"/>
          </a:p>
        </p:txBody>
      </p:sp>
    </p:spTree>
    <p:extLst>
      <p:ext uri="{BB962C8B-B14F-4D97-AF65-F5344CB8AC3E}">
        <p14:creationId xmlns:p14="http://schemas.microsoft.com/office/powerpoint/2010/main" val="2514648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24</a:t>
            </a:fld>
            <a:endParaRPr lang="en-US"/>
          </a:p>
        </p:txBody>
      </p:sp>
    </p:spTree>
    <p:extLst>
      <p:ext uri="{BB962C8B-B14F-4D97-AF65-F5344CB8AC3E}">
        <p14:creationId xmlns:p14="http://schemas.microsoft.com/office/powerpoint/2010/main" val="1027530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25</a:t>
            </a:fld>
            <a:endParaRPr lang="en-US"/>
          </a:p>
        </p:txBody>
      </p:sp>
    </p:spTree>
    <p:extLst>
      <p:ext uri="{BB962C8B-B14F-4D97-AF65-F5344CB8AC3E}">
        <p14:creationId xmlns:p14="http://schemas.microsoft.com/office/powerpoint/2010/main" val="90157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27</a:t>
            </a:fld>
            <a:endParaRPr lang="en-US"/>
          </a:p>
        </p:txBody>
      </p:sp>
    </p:spTree>
    <p:extLst>
      <p:ext uri="{BB962C8B-B14F-4D97-AF65-F5344CB8AC3E}">
        <p14:creationId xmlns:p14="http://schemas.microsoft.com/office/powerpoint/2010/main" val="3580107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3</a:t>
            </a:fld>
            <a:endParaRPr lang="en-US"/>
          </a:p>
        </p:txBody>
      </p:sp>
    </p:spTree>
    <p:extLst>
      <p:ext uri="{BB962C8B-B14F-4D97-AF65-F5344CB8AC3E}">
        <p14:creationId xmlns:p14="http://schemas.microsoft.com/office/powerpoint/2010/main" val="95234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4</a:t>
            </a:fld>
            <a:endParaRPr lang="en-US"/>
          </a:p>
        </p:txBody>
      </p:sp>
    </p:spTree>
    <p:extLst>
      <p:ext uri="{BB962C8B-B14F-4D97-AF65-F5344CB8AC3E}">
        <p14:creationId xmlns:p14="http://schemas.microsoft.com/office/powerpoint/2010/main" val="4160614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5</a:t>
            </a:fld>
            <a:endParaRPr lang="en-US"/>
          </a:p>
        </p:txBody>
      </p:sp>
    </p:spTree>
    <p:extLst>
      <p:ext uri="{BB962C8B-B14F-4D97-AF65-F5344CB8AC3E}">
        <p14:creationId xmlns:p14="http://schemas.microsoft.com/office/powerpoint/2010/main" val="495956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6</a:t>
            </a:fld>
            <a:endParaRPr lang="en-US"/>
          </a:p>
        </p:txBody>
      </p:sp>
    </p:spTree>
    <p:extLst>
      <p:ext uri="{BB962C8B-B14F-4D97-AF65-F5344CB8AC3E}">
        <p14:creationId xmlns:p14="http://schemas.microsoft.com/office/powerpoint/2010/main" val="178064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7</a:t>
            </a:fld>
            <a:endParaRPr lang="en-US"/>
          </a:p>
        </p:txBody>
      </p:sp>
    </p:spTree>
    <p:extLst>
      <p:ext uri="{BB962C8B-B14F-4D97-AF65-F5344CB8AC3E}">
        <p14:creationId xmlns:p14="http://schemas.microsoft.com/office/powerpoint/2010/main" val="1612896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11</a:t>
            </a:fld>
            <a:endParaRPr lang="en-US"/>
          </a:p>
        </p:txBody>
      </p:sp>
    </p:spTree>
    <p:extLst>
      <p:ext uri="{BB962C8B-B14F-4D97-AF65-F5344CB8AC3E}">
        <p14:creationId xmlns:p14="http://schemas.microsoft.com/office/powerpoint/2010/main" val="1450410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Assigning courses to disciplines is not an administrative or HR function.  It is identified</a:t>
            </a:r>
            <a:r>
              <a:rPr lang="en-US" baseline="0" dirty="0" smtClean="0"/>
              <a:t> as part of curriculum, which is an academic and professional matter.</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12</a:t>
            </a:fld>
            <a:endParaRPr lang="en-US"/>
          </a:p>
        </p:txBody>
      </p:sp>
    </p:spTree>
    <p:extLst>
      <p:ext uri="{BB962C8B-B14F-4D97-AF65-F5344CB8AC3E}">
        <p14:creationId xmlns:p14="http://schemas.microsoft.com/office/powerpoint/2010/main" val="2790233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9ADD61-EEF5-2348-83D8-FD04C3E15CEC}" type="datetime2">
              <a:rPr lang="en-US" smtClean="0"/>
              <a:t>Thursday, July 6,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B820B-186E-2947-BB12-3EC4A5DE4DE0}" type="datetime2">
              <a:rPr lang="en-US" smtClean="0"/>
              <a:t>Thursday, July 6,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55F10D-FAD2-844B-B5DC-69912D5C3A11}" type="datetime2">
              <a:rPr lang="en-US" smtClean="0"/>
              <a:t>Thursday, July 6,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123EB8-BA5D-8242-B3E4-7D5DE5AEAA1A}" type="datetime2">
              <a:rPr lang="en-US" smtClean="0"/>
              <a:t>Thursday, July 6,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9D327-9D85-1647-A682-BA316D483935}" type="datetime2">
              <a:rPr lang="en-US" smtClean="0"/>
              <a:t>Thursday, July 6,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3EF31A-1829-024C-A3D7-62AA97CD9086}" type="datetime2">
              <a:rPr lang="en-US" smtClean="0"/>
              <a:t>Thursday, July 6,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79D408-94E1-DE46-A54B-93A38F0830E0}" type="datetime2">
              <a:rPr lang="en-US" smtClean="0"/>
              <a:t>Thursday, July 6, 2017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318B85-11A9-BA4A-8FCB-2174F8DE5769}" type="datetime2">
              <a:rPr lang="en-US" smtClean="0"/>
              <a:t>Thursday, July 6, 2017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8613C-1104-AD4D-A075-FA92784E9231}" type="datetime2">
              <a:rPr lang="en-US" smtClean="0"/>
              <a:t>Thursday, July 6, 2017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B7E43-37BF-7B46-A4FA-D118562AF4DA}" type="datetime2">
              <a:rPr lang="en-US" smtClean="0"/>
              <a:t>Thursday, July 6,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9FE51-5740-DA43-B8FA-B6D33B557C9D}" type="datetime2">
              <a:rPr lang="en-US" smtClean="0"/>
              <a:t>Thursday, July 6,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DB7A719-DBB8-2B47-9A59-0DB77E3FF046}" type="datetime2">
              <a:rPr lang="en-US" smtClean="0"/>
              <a:t>Thursday, July 6, 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hyperlink" Target="http://asccc.org/content/who-gets-teach-course-importance-assigning-courses-disciplines" TargetMode="External"/><Relationship Id="rId4" Type="http://schemas.openxmlformats.org/officeDocument/2006/relationships/hyperlink" Target="http://www.cuesta.edu/about/documents/academic-senate-docs/senate_approved_documents/MQ_Discipline_Designation_Process_FINAL.pdf" TargetMode="External"/><Relationship Id="rId5" Type="http://schemas.openxmlformats.org/officeDocument/2006/relationships/hyperlink" Target="http://www.glendale.edu/Home/ShowDocument?id=14724" TargetMode="External"/><Relationship Id="rId1" Type="http://schemas.openxmlformats.org/officeDocument/2006/relationships/slideLayout" Target="../slideLayouts/slideLayout2.xml"/><Relationship Id="rId2" Type="http://schemas.openxmlformats.org/officeDocument/2006/relationships/hyperlink" Target="http://asccc.org/sites/default/files/publications/FacultyQuals_0.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freitasje@lacitycollege.edu" TargetMode="External"/><Relationship Id="rId4" Type="http://schemas.openxmlformats.org/officeDocument/2006/relationships/hyperlink" Target="mailto:rutan_craig@sccollege.edu"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asccc.org/disciplines-list" TargetMode="External"/><Relationship Id="rId4" Type="http://schemas.openxmlformats.org/officeDocument/2006/relationships/hyperlink" Target="http://californiacommunitycolleges.cccco.edu/Portals/0/Reports/2016-Minimum-Qualifications-Report-ADA.pdf" TargetMode="External"/><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683920"/>
          </a:xfrm>
        </p:spPr>
        <p:txBody>
          <a:bodyPr/>
          <a:lstStyle/>
          <a:p>
            <a:pPr algn="ctr"/>
            <a:r>
              <a:rPr lang="en-US" sz="4400" b="1" cap="none" dirty="0" smtClean="0">
                <a:latin typeface="Times New Roman"/>
                <a:cs typeface="Times New Roman"/>
              </a:rPr>
              <a:t>Placing Courses in Disciplines</a:t>
            </a:r>
            <a:endParaRPr lang="en-US" sz="4400" b="1" cap="none" dirty="0">
              <a:latin typeface="Times New Roman"/>
              <a:cs typeface="Times New Roman"/>
            </a:endParaRPr>
          </a:p>
        </p:txBody>
      </p:sp>
      <p:sp>
        <p:nvSpPr>
          <p:cNvPr id="3" name="Subtitle 2"/>
          <p:cNvSpPr>
            <a:spLocks noGrp="1"/>
          </p:cNvSpPr>
          <p:nvPr>
            <p:ph type="subTitle" idx="1"/>
          </p:nvPr>
        </p:nvSpPr>
        <p:spPr>
          <a:xfrm>
            <a:off x="685800" y="3854888"/>
            <a:ext cx="7370096" cy="2256059"/>
          </a:xfrm>
        </p:spPr>
        <p:txBody>
          <a:bodyPr>
            <a:normAutofit/>
          </a:bodyPr>
          <a:lstStyle/>
          <a:p>
            <a:pPr>
              <a:spcAft>
                <a:spcPts val="600"/>
              </a:spcAft>
            </a:pPr>
            <a:r>
              <a:rPr lang="en-US" sz="2800" i="1" dirty="0" smtClean="0">
                <a:latin typeface="Times New Roman"/>
                <a:cs typeface="Times New Roman"/>
              </a:rPr>
              <a:t>John Freitas, ASCCC Treasurer</a:t>
            </a:r>
          </a:p>
          <a:p>
            <a:pPr>
              <a:spcAft>
                <a:spcPts val="600"/>
              </a:spcAft>
            </a:pPr>
            <a:r>
              <a:rPr lang="en-US" sz="2800" i="1" dirty="0" smtClean="0">
                <a:latin typeface="Times New Roman"/>
                <a:cs typeface="Times New Roman"/>
              </a:rPr>
              <a:t>Craig Rutan, ASCCC Area D Representative</a:t>
            </a:r>
          </a:p>
          <a:p>
            <a:endParaRPr lang="en-US" dirty="0" smtClean="0">
              <a:latin typeface="Times New Roman"/>
              <a:cs typeface="Times New Roman"/>
            </a:endParaRPr>
          </a:p>
          <a:p>
            <a:endParaRPr lang="en-US" dirty="0">
              <a:latin typeface="Times New Roman"/>
              <a:cs typeface="Times New Roman"/>
            </a:endParaRPr>
          </a:p>
        </p:txBody>
      </p:sp>
      <p:pic>
        <p:nvPicPr>
          <p:cNvPr id="5" name="Picture 4" descr="ASCCC_Logo"/>
          <p:cNvPicPr/>
          <p:nvPr/>
        </p:nvPicPr>
        <p:blipFill>
          <a:blip r:embed="rId3"/>
          <a:srcRect/>
          <a:stretch>
            <a:fillRect/>
          </a:stretch>
        </p:blipFill>
        <p:spPr bwMode="auto">
          <a:xfrm>
            <a:off x="2249507" y="400050"/>
            <a:ext cx="4231670" cy="786470"/>
          </a:xfrm>
          <a:prstGeom prst="rect">
            <a:avLst/>
          </a:prstGeom>
          <a:noFill/>
          <a:ln w="9525">
            <a:noFill/>
            <a:miter lim="800000"/>
            <a:headEnd/>
            <a:tailEnd/>
          </a:ln>
        </p:spPr>
      </p:pic>
      <p:sp>
        <p:nvSpPr>
          <p:cNvPr id="9" name="Rectangle 8"/>
          <p:cNvSpPr/>
          <p:nvPr/>
        </p:nvSpPr>
        <p:spPr>
          <a:xfrm>
            <a:off x="1392904" y="2285287"/>
            <a:ext cx="6662992" cy="923330"/>
          </a:xfrm>
          <a:prstGeom prst="rect">
            <a:avLst/>
          </a:prstGeom>
        </p:spPr>
        <p:txBody>
          <a:bodyPr wrap="square">
            <a:spAutoFit/>
          </a:bodyPr>
          <a:lstStyle/>
          <a:p>
            <a:pPr algn="ctr"/>
            <a:r>
              <a:rPr lang="en-US" dirty="0" smtClean="0">
                <a:solidFill>
                  <a:srgbClr val="FF0000"/>
                </a:solidFill>
                <a:latin typeface="Times New Roman"/>
                <a:cs typeface="Times New Roman"/>
              </a:rPr>
              <a:t>ASCCC Curriculum </a:t>
            </a:r>
            <a:r>
              <a:rPr lang="en-US" dirty="0">
                <a:solidFill>
                  <a:srgbClr val="FF0000"/>
                </a:solidFill>
                <a:latin typeface="Times New Roman"/>
                <a:cs typeface="Times New Roman"/>
              </a:rPr>
              <a:t>Institute </a:t>
            </a:r>
            <a:r>
              <a:rPr lang="en-US" dirty="0" smtClean="0">
                <a:solidFill>
                  <a:srgbClr val="FF0000"/>
                </a:solidFill>
                <a:latin typeface="Times New Roman"/>
                <a:cs typeface="Times New Roman"/>
              </a:rPr>
              <a:t>2017</a:t>
            </a:r>
            <a:endParaRPr lang="en-US" dirty="0">
              <a:solidFill>
                <a:srgbClr val="FF0000"/>
              </a:solidFill>
              <a:latin typeface="Times New Roman"/>
              <a:cs typeface="Times New Roman"/>
            </a:endParaRPr>
          </a:p>
          <a:p>
            <a:pPr algn="ctr"/>
            <a:r>
              <a:rPr lang="en-US" dirty="0" smtClean="0">
                <a:solidFill>
                  <a:srgbClr val="FF0000"/>
                </a:solidFill>
                <a:latin typeface="Times New Roman"/>
                <a:cs typeface="Times New Roman"/>
              </a:rPr>
              <a:t>Riverside Convention Center</a:t>
            </a:r>
            <a:endParaRPr lang="en-US" dirty="0">
              <a:solidFill>
                <a:srgbClr val="FF0000"/>
              </a:solidFill>
              <a:latin typeface="Times New Roman"/>
              <a:cs typeface="Times New Roman"/>
            </a:endParaRPr>
          </a:p>
          <a:p>
            <a:endParaRPr lang="en-US" dirty="0"/>
          </a:p>
        </p:txBody>
      </p:sp>
    </p:spTree>
    <p:extLst>
      <p:ext uri="{BB962C8B-B14F-4D97-AF65-F5344CB8AC3E}">
        <p14:creationId xmlns:p14="http://schemas.microsoft.com/office/powerpoint/2010/main" val="257138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latin typeface="Times New Roman" charset="0"/>
                <a:ea typeface="Times New Roman" charset="0"/>
                <a:cs typeface="Times New Roman" charset="0"/>
              </a:rPr>
              <a:t>Non-master’s List -</a:t>
            </a:r>
            <a:br>
              <a:rPr lang="en-US" sz="3200" b="1" dirty="0" smtClean="0">
                <a:latin typeface="Times New Roman" charset="0"/>
                <a:ea typeface="Times New Roman" charset="0"/>
                <a:cs typeface="Times New Roman" charset="0"/>
              </a:rPr>
            </a:br>
            <a:r>
              <a:rPr lang="en-US" sz="3200" b="1" dirty="0" smtClean="0">
                <a:latin typeface="Times New Roman" charset="0"/>
                <a:ea typeface="Times New Roman" charset="0"/>
                <a:cs typeface="Times New Roman" charset="0"/>
              </a:rPr>
              <a:t>Any bachelor’s or associate’s degree sample</a:t>
            </a:r>
            <a:endParaRPr lang="en-US" sz="3200" b="1" dirty="0">
              <a:latin typeface="Times New Roman" charset="0"/>
              <a:ea typeface="Times New Roman" charset="0"/>
              <a:cs typeface="Times New Roman"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3411" y="2125266"/>
            <a:ext cx="7781939" cy="3722495"/>
          </a:xfrm>
        </p:spPr>
      </p:pic>
    </p:spTree>
    <p:extLst>
      <p:ext uri="{BB962C8B-B14F-4D97-AF65-F5344CB8AC3E}">
        <p14:creationId xmlns:p14="http://schemas.microsoft.com/office/powerpoint/2010/main" val="936312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Local Minimum Qualifications</a:t>
            </a:r>
            <a:endParaRPr lang="en-US" dirty="0">
              <a:latin typeface="Times New Roman"/>
              <a:cs typeface="Times New Roman"/>
            </a:endParaRPr>
          </a:p>
        </p:txBody>
      </p:sp>
      <p:sp>
        <p:nvSpPr>
          <p:cNvPr id="3" name="Content Placeholder 2"/>
          <p:cNvSpPr>
            <a:spLocks noGrp="1"/>
          </p:cNvSpPr>
          <p:nvPr>
            <p:ph idx="1"/>
          </p:nvPr>
        </p:nvSpPr>
        <p:spPr/>
        <p:txBody>
          <a:bodyPr>
            <a:normAutofit lnSpcReduction="10000"/>
          </a:bodyPr>
          <a:lstStyle/>
          <a:p>
            <a:r>
              <a:rPr lang="en-US" dirty="0">
                <a:latin typeface="Times New Roman"/>
                <a:cs typeface="Times New Roman"/>
              </a:rPr>
              <a:t>A district may establish additional qualifications which are more rigorous than the state-established </a:t>
            </a:r>
            <a:r>
              <a:rPr lang="en-US" dirty="0" smtClean="0">
                <a:latin typeface="Times New Roman"/>
                <a:cs typeface="Times New Roman"/>
              </a:rPr>
              <a:t>MQs, but beware of unintended consequences!</a:t>
            </a:r>
            <a:endParaRPr lang="en-US" dirty="0">
              <a:latin typeface="Times New Roman"/>
              <a:cs typeface="Times New Roman"/>
            </a:endParaRPr>
          </a:p>
          <a:p>
            <a:r>
              <a:rPr lang="en-US" dirty="0">
                <a:latin typeface="Times New Roman"/>
                <a:cs typeface="Times New Roman"/>
              </a:rPr>
              <a:t>However, local MQs </a:t>
            </a:r>
            <a:r>
              <a:rPr lang="en-US" b="1" dirty="0">
                <a:latin typeface="Times New Roman"/>
                <a:cs typeface="Times New Roman"/>
              </a:rPr>
              <a:t>cannot</a:t>
            </a:r>
            <a:r>
              <a:rPr lang="en-US" dirty="0">
                <a:latin typeface="Times New Roman"/>
                <a:cs typeface="Times New Roman"/>
              </a:rPr>
              <a:t> be less rigorous than the state-established MQs. </a:t>
            </a:r>
          </a:p>
          <a:p>
            <a:pPr marL="0" indent="0">
              <a:buNone/>
            </a:pPr>
            <a:r>
              <a:rPr lang="en-US" dirty="0" smtClean="0">
                <a:latin typeface="Times New Roman"/>
                <a:cs typeface="Times New Roman"/>
              </a:rPr>
              <a:t>		    </a:t>
            </a:r>
          </a:p>
          <a:p>
            <a:pPr marL="0" indent="0">
              <a:buNone/>
            </a:pPr>
            <a:endParaRPr lang="en-US" dirty="0">
              <a:latin typeface="Times New Roman"/>
              <a:cs typeface="Times New Roman"/>
            </a:endParaRPr>
          </a:p>
          <a:p>
            <a:pPr marL="0" indent="0">
              <a:buNone/>
            </a:pPr>
            <a:endParaRPr lang="en-US" dirty="0" smtClean="0">
              <a:latin typeface="Times New Roman"/>
              <a:cs typeface="Times New Roman"/>
            </a:endParaRPr>
          </a:p>
          <a:p>
            <a:pPr marL="0" indent="0">
              <a:buNone/>
            </a:pPr>
            <a:endParaRPr lang="en-US" dirty="0">
              <a:latin typeface="Times New Roman"/>
              <a:cs typeface="Times New Roman"/>
            </a:endParaRPr>
          </a:p>
          <a:p>
            <a:pPr marL="0" indent="0">
              <a:buNone/>
            </a:pPr>
            <a:endParaRPr lang="en-US" dirty="0" smtClean="0">
              <a:latin typeface="Times New Roman"/>
              <a:cs typeface="Times New Roman"/>
            </a:endParaRPr>
          </a:p>
          <a:p>
            <a:pPr marL="0" indent="0">
              <a:buNone/>
            </a:pPr>
            <a:endParaRPr lang="en-US" dirty="0">
              <a:latin typeface="Times New Roman"/>
              <a:cs typeface="Times New Roman"/>
            </a:endParaRPr>
          </a:p>
          <a:p>
            <a:pPr marL="0" indent="0">
              <a:buNone/>
            </a:pPr>
            <a:r>
              <a:rPr lang="en-US" dirty="0" smtClean="0">
                <a:latin typeface="Times New Roman"/>
                <a:cs typeface="Times New Roman"/>
              </a:rPr>
              <a:t>		     </a:t>
            </a:r>
            <a:r>
              <a:rPr lang="en-US" b="1" i="1" dirty="0" smtClean="0">
                <a:solidFill>
                  <a:srgbClr val="008000"/>
                </a:solidFill>
                <a:latin typeface="Times New Roman"/>
                <a:cs typeface="Times New Roman"/>
              </a:rPr>
              <a:t>YES</a:t>
            </a:r>
            <a:r>
              <a:rPr lang="en-US" i="1" dirty="0" smtClean="0">
                <a:latin typeface="Times New Roman"/>
                <a:cs typeface="Times New Roman"/>
              </a:rPr>
              <a:t>			  </a:t>
            </a:r>
            <a:r>
              <a:rPr lang="en-US" b="1" i="1" dirty="0" smtClean="0">
                <a:solidFill>
                  <a:srgbClr val="FF0000"/>
                </a:solidFill>
                <a:latin typeface="Times New Roman"/>
                <a:cs typeface="Times New Roman"/>
              </a:rPr>
              <a:t>NO</a:t>
            </a:r>
            <a:endParaRPr lang="en-US" b="1" i="1" dirty="0">
              <a:solidFill>
                <a:srgbClr val="FF0000"/>
              </a:solidFill>
              <a:latin typeface="Times New Roman"/>
              <a:cs typeface="Times New Roman"/>
            </a:endParaRPr>
          </a:p>
        </p:txBody>
      </p:sp>
      <p:pic>
        <p:nvPicPr>
          <p:cNvPr id="4" name="Picture 3"/>
          <p:cNvPicPr>
            <a:picLocks noChangeAspect="1"/>
          </p:cNvPicPr>
          <p:nvPr/>
        </p:nvPicPr>
        <p:blipFill>
          <a:blip r:embed="rId3"/>
          <a:stretch>
            <a:fillRect/>
          </a:stretch>
        </p:blipFill>
        <p:spPr>
          <a:xfrm>
            <a:off x="2162635" y="3911238"/>
            <a:ext cx="1922342" cy="1922342"/>
          </a:xfrm>
          <a:prstGeom prst="rect">
            <a:avLst/>
          </a:prstGeom>
        </p:spPr>
      </p:pic>
      <p:pic>
        <p:nvPicPr>
          <p:cNvPr id="5" name="Picture 4"/>
          <p:cNvPicPr>
            <a:picLocks noChangeAspect="1"/>
          </p:cNvPicPr>
          <p:nvPr/>
        </p:nvPicPr>
        <p:blipFill>
          <a:blip r:embed="rId4"/>
          <a:stretch>
            <a:fillRect/>
          </a:stretch>
        </p:blipFill>
        <p:spPr>
          <a:xfrm>
            <a:off x="5574097" y="4070431"/>
            <a:ext cx="1600200" cy="1600200"/>
          </a:xfrm>
          <a:prstGeom prst="rect">
            <a:avLst/>
          </a:prstGeom>
        </p:spPr>
      </p:pic>
    </p:spTree>
    <p:extLst>
      <p:ext uri="{BB962C8B-B14F-4D97-AF65-F5344CB8AC3E}">
        <p14:creationId xmlns:p14="http://schemas.microsoft.com/office/powerpoint/2010/main" val="29961889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45776"/>
          </a:xfrm>
        </p:spPr>
        <p:txBody>
          <a:bodyPr>
            <a:normAutofit/>
          </a:bodyPr>
          <a:lstStyle/>
          <a:p>
            <a:pPr algn="ctr"/>
            <a:r>
              <a:rPr lang="en-US" dirty="0" smtClean="0">
                <a:latin typeface="Times New Roman"/>
                <a:cs typeface="Times New Roman"/>
              </a:rPr>
              <a:t>Who Assigns Courses to Disciplines?</a:t>
            </a:r>
            <a:endParaRPr lang="en-US" dirty="0">
              <a:latin typeface="Times New Roman"/>
              <a:cs typeface="Times New Roman"/>
            </a:endParaRPr>
          </a:p>
        </p:txBody>
      </p:sp>
      <p:sp>
        <p:nvSpPr>
          <p:cNvPr id="3" name="Content Placeholder 2"/>
          <p:cNvSpPr>
            <a:spLocks noGrp="1"/>
          </p:cNvSpPr>
          <p:nvPr>
            <p:ph idx="1"/>
          </p:nvPr>
        </p:nvSpPr>
        <p:spPr>
          <a:xfrm>
            <a:off x="457200" y="1479176"/>
            <a:ext cx="8229600" cy="4997823"/>
          </a:xfrm>
        </p:spPr>
        <p:txBody>
          <a:bodyPr>
            <a:normAutofit fontScale="92500" lnSpcReduction="10000"/>
          </a:bodyPr>
          <a:lstStyle/>
          <a:p>
            <a:r>
              <a:rPr lang="en-US" dirty="0">
                <a:latin typeface="Times New Roman" charset="0"/>
                <a:ea typeface="Times New Roman" charset="0"/>
                <a:cs typeface="Times New Roman" charset="0"/>
              </a:rPr>
              <a:t>Identified in Title 5 section 53200 as an academic and professional matter within curriculum</a:t>
            </a: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p>
            <a:pPr marL="0" indent="0">
              <a:buNone/>
            </a:pPr>
            <a:r>
              <a:rPr lang="en-US" dirty="0"/>
              <a:t>	</a:t>
            </a:r>
            <a:r>
              <a:rPr lang="en-US" sz="1900" i="1" dirty="0">
                <a:latin typeface="Times New Roman" charset="0"/>
                <a:ea typeface="Times New Roman" charset="0"/>
                <a:cs typeface="Times New Roman" charset="0"/>
              </a:rPr>
              <a:t>(c) “Academic and professional matters” means the following </a:t>
            </a:r>
            <a:r>
              <a:rPr lang="en-US" sz="1900" i="1" dirty="0" smtClean="0">
                <a:latin typeface="Times New Roman" charset="0"/>
                <a:ea typeface="Times New Roman" charset="0"/>
                <a:cs typeface="Times New Roman" charset="0"/>
              </a:rPr>
              <a:t>policy 	development </a:t>
            </a:r>
            <a:r>
              <a:rPr lang="en-US" sz="1900" i="1" dirty="0">
                <a:latin typeface="Times New Roman" charset="0"/>
                <a:ea typeface="Times New Roman" charset="0"/>
                <a:cs typeface="Times New Roman" charset="0"/>
              </a:rPr>
              <a:t>and </a:t>
            </a:r>
            <a:r>
              <a:rPr lang="en-US" sz="1900" i="1" dirty="0" smtClean="0">
                <a:latin typeface="Times New Roman" charset="0"/>
                <a:ea typeface="Times New Roman" charset="0"/>
                <a:cs typeface="Times New Roman" charset="0"/>
              </a:rPr>
              <a:t>implementation </a:t>
            </a:r>
            <a:r>
              <a:rPr lang="en-US" sz="1900" i="1" dirty="0">
                <a:latin typeface="Times New Roman" charset="0"/>
                <a:ea typeface="Times New Roman" charset="0"/>
                <a:cs typeface="Times New Roman" charset="0"/>
              </a:rPr>
              <a:t>matters:</a:t>
            </a:r>
          </a:p>
          <a:p>
            <a:pPr marL="0" indent="0">
              <a:buNone/>
            </a:pPr>
            <a:r>
              <a:rPr lang="en-US" sz="1900" i="1" dirty="0">
                <a:latin typeface="Times New Roman" charset="0"/>
                <a:ea typeface="Times New Roman" charset="0"/>
                <a:cs typeface="Times New Roman" charset="0"/>
              </a:rPr>
              <a:t>	</a:t>
            </a:r>
            <a:r>
              <a:rPr lang="en-US" sz="1900" i="1" dirty="0" smtClean="0">
                <a:latin typeface="Times New Roman" charset="0"/>
                <a:ea typeface="Times New Roman" charset="0"/>
                <a:cs typeface="Times New Roman" charset="0"/>
              </a:rPr>
              <a:t>(</a:t>
            </a:r>
            <a:r>
              <a:rPr lang="en-US" sz="1900" i="1" dirty="0">
                <a:latin typeface="Times New Roman" charset="0"/>
                <a:ea typeface="Times New Roman" charset="0"/>
                <a:cs typeface="Times New Roman" charset="0"/>
              </a:rPr>
              <a:t>1) </a:t>
            </a:r>
            <a:r>
              <a:rPr lang="en-US" sz="1900" b="1" i="1" dirty="0">
                <a:latin typeface="Times New Roman" charset="0"/>
                <a:ea typeface="Times New Roman" charset="0"/>
                <a:cs typeface="Times New Roman" charset="0"/>
              </a:rPr>
              <a:t>curriculum</a:t>
            </a:r>
            <a:r>
              <a:rPr lang="en-US" sz="1900" i="1" dirty="0">
                <a:latin typeface="Times New Roman" charset="0"/>
                <a:ea typeface="Times New Roman" charset="0"/>
                <a:cs typeface="Times New Roman" charset="0"/>
              </a:rPr>
              <a:t>, including establishing prerequisites </a:t>
            </a:r>
            <a:r>
              <a:rPr lang="en-US" sz="1900" b="1" i="1" dirty="0">
                <a:latin typeface="Times New Roman" charset="0"/>
                <a:ea typeface="Times New Roman" charset="0"/>
                <a:cs typeface="Times New Roman" charset="0"/>
              </a:rPr>
              <a:t>and </a:t>
            </a:r>
            <a:r>
              <a:rPr lang="en-US" sz="1900" b="1" i="1" dirty="0" smtClean="0">
                <a:latin typeface="Times New Roman" charset="0"/>
                <a:ea typeface="Times New Roman" charset="0"/>
                <a:cs typeface="Times New Roman" charset="0"/>
              </a:rPr>
              <a:t>placing </a:t>
            </a:r>
            <a:r>
              <a:rPr lang="en-US" sz="1900" b="1" i="1" dirty="0">
                <a:latin typeface="Times New Roman" charset="0"/>
                <a:ea typeface="Times New Roman" charset="0"/>
                <a:cs typeface="Times New Roman" charset="0"/>
              </a:rPr>
              <a:t>courses </a:t>
            </a:r>
            <a:r>
              <a:rPr lang="en-US" sz="1900" b="1" i="1" dirty="0" smtClean="0">
                <a:latin typeface="Times New Roman" charset="0"/>
                <a:ea typeface="Times New Roman" charset="0"/>
                <a:cs typeface="Times New Roman" charset="0"/>
              </a:rPr>
              <a:t>	within </a:t>
            </a:r>
            <a:r>
              <a:rPr lang="en-US" sz="1900" b="1" i="1" dirty="0">
                <a:latin typeface="Times New Roman" charset="0"/>
                <a:ea typeface="Times New Roman" charset="0"/>
                <a:cs typeface="Times New Roman" charset="0"/>
              </a:rPr>
              <a:t>disciplines</a:t>
            </a:r>
            <a:r>
              <a:rPr lang="en-US" sz="1900" b="1" i="1" dirty="0" smtClean="0">
                <a:latin typeface="Times New Roman" charset="0"/>
                <a:ea typeface="Times New Roman" charset="0"/>
                <a:cs typeface="Times New Roman" charset="0"/>
              </a:rPr>
              <a:t>;</a:t>
            </a:r>
          </a:p>
          <a:p>
            <a:pPr marL="0" indent="0">
              <a:buNone/>
            </a:pPr>
            <a:endParaRPr lang="en-US" sz="1900" dirty="0" smtClean="0">
              <a:latin typeface="Times New Roman"/>
              <a:cs typeface="Times New Roman"/>
            </a:endParaRPr>
          </a:p>
          <a:p>
            <a:r>
              <a:rPr lang="en-US" b="1" dirty="0">
                <a:latin typeface="Times New Roman"/>
                <a:cs typeface="Times New Roman"/>
              </a:rPr>
              <a:t>Determines the minimum qualifications necessary to teach a </a:t>
            </a:r>
            <a:r>
              <a:rPr lang="en-US" b="1" dirty="0" smtClean="0">
                <a:latin typeface="Times New Roman"/>
                <a:cs typeface="Times New Roman"/>
              </a:rPr>
              <a:t>course</a:t>
            </a:r>
            <a:r>
              <a:rPr lang="en-US" b="1" dirty="0">
                <a:latin typeface="Times New Roman"/>
                <a:cs typeface="Times New Roman"/>
              </a:rPr>
              <a:t>;</a:t>
            </a:r>
            <a:endParaRPr lang="en-US" dirty="0" smtClean="0">
              <a:latin typeface="Times New Roman"/>
              <a:cs typeface="Times New Roman"/>
            </a:endParaRPr>
          </a:p>
          <a:p>
            <a:r>
              <a:rPr lang="en-US" dirty="0" smtClean="0">
                <a:latin typeface="Times New Roman"/>
                <a:cs typeface="Times New Roman"/>
              </a:rPr>
              <a:t>Determined </a:t>
            </a:r>
            <a:r>
              <a:rPr lang="en-US" dirty="0">
                <a:latin typeface="Times New Roman"/>
                <a:cs typeface="Times New Roman"/>
              </a:rPr>
              <a:t>by local process, but Senate has regulatory </a:t>
            </a:r>
            <a:r>
              <a:rPr lang="en-US" dirty="0" smtClean="0">
                <a:latin typeface="Times New Roman"/>
                <a:cs typeface="Times New Roman"/>
              </a:rPr>
              <a:t>authority;</a:t>
            </a:r>
          </a:p>
          <a:p>
            <a:r>
              <a:rPr lang="en-US" dirty="0" smtClean="0">
                <a:latin typeface="Times New Roman"/>
                <a:cs typeface="Times New Roman"/>
              </a:rPr>
              <a:t>Local </a:t>
            </a:r>
            <a:r>
              <a:rPr lang="en-US" dirty="0">
                <a:latin typeface="Times New Roman"/>
                <a:cs typeface="Times New Roman"/>
              </a:rPr>
              <a:t>process should rely on discipline faculty expertise with review and oversight by local Curriculum Committee, Senate, or </a:t>
            </a:r>
            <a:r>
              <a:rPr lang="en-US" dirty="0" smtClean="0">
                <a:latin typeface="Times New Roman"/>
                <a:cs typeface="Times New Roman"/>
              </a:rPr>
              <a:t>both; </a:t>
            </a:r>
            <a:endParaRPr lang="en-US" dirty="0">
              <a:latin typeface="Times New Roman"/>
              <a:cs typeface="Times New Roman"/>
            </a:endParaRPr>
          </a:p>
          <a:p>
            <a:r>
              <a:rPr lang="en-US" dirty="0">
                <a:latin typeface="Times New Roman"/>
                <a:cs typeface="Times New Roman"/>
              </a:rPr>
              <a:t>Curriculum Committee often charged with overseeing this process, but other models </a:t>
            </a:r>
            <a:r>
              <a:rPr lang="en-US" dirty="0" smtClean="0">
                <a:latin typeface="Times New Roman"/>
                <a:cs typeface="Times New Roman"/>
              </a:rPr>
              <a:t>exist; </a:t>
            </a:r>
            <a:endParaRPr lang="en-US" dirty="0">
              <a:latin typeface="Times New Roman"/>
              <a:cs typeface="Times New Roman"/>
            </a:endParaRPr>
          </a:p>
          <a:p>
            <a:r>
              <a:rPr lang="en-US" b="1" dirty="0">
                <a:latin typeface="Times New Roman"/>
                <a:cs typeface="Times New Roman"/>
              </a:rPr>
              <a:t>Faculty-driven process, regardless of </a:t>
            </a:r>
            <a:r>
              <a:rPr lang="en-US" b="1" dirty="0" smtClean="0">
                <a:latin typeface="Times New Roman"/>
                <a:cs typeface="Times New Roman"/>
              </a:rPr>
              <a:t>committee</a:t>
            </a:r>
            <a:r>
              <a:rPr lang="en-US" dirty="0">
                <a:latin typeface="Times New Roman"/>
                <a:cs typeface="Times New Roman"/>
              </a:rPr>
              <a:t>.</a:t>
            </a:r>
            <a:endParaRPr lang="en-US" dirty="0">
              <a:latin typeface="Times New Roman"/>
              <a:cs typeface="Times New Roman"/>
            </a:endParaRPr>
          </a:p>
          <a:p>
            <a:pPr marL="0" indent="0">
              <a:buNone/>
            </a:pPr>
            <a:endParaRPr lang="en-US" b="1" dirty="0">
              <a:latin typeface="Times New Roman"/>
              <a:cs typeface="Times New Roman"/>
            </a:endParaRPr>
          </a:p>
        </p:txBody>
      </p:sp>
    </p:spTree>
    <p:extLst>
      <p:ext uri="{BB962C8B-B14F-4D97-AF65-F5344CB8AC3E}">
        <p14:creationId xmlns:p14="http://schemas.microsoft.com/office/powerpoint/2010/main" val="2690904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44340" y="2346424"/>
            <a:ext cx="3067050" cy="281642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endParaRPr>
          </a:p>
        </p:txBody>
      </p:sp>
      <p:sp>
        <p:nvSpPr>
          <p:cNvPr id="5" name="Oval 4"/>
          <p:cNvSpPr/>
          <p:nvPr/>
        </p:nvSpPr>
        <p:spPr>
          <a:xfrm>
            <a:off x="3943350" y="2346424"/>
            <a:ext cx="2971800" cy="281642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TextBox 6"/>
          <p:cNvSpPr txBox="1"/>
          <p:nvPr/>
        </p:nvSpPr>
        <p:spPr>
          <a:xfrm>
            <a:off x="2568774" y="3062139"/>
            <a:ext cx="1557338" cy="1546577"/>
          </a:xfrm>
          <a:prstGeom prst="rect">
            <a:avLst/>
          </a:prstGeom>
          <a:noFill/>
        </p:spPr>
        <p:txBody>
          <a:bodyPr wrap="square" rtlCol="0">
            <a:spAutoFit/>
          </a:bodyPr>
          <a:lstStyle/>
          <a:p>
            <a:r>
              <a:rPr lang="en-US" sz="1350" b="1" u="sng" dirty="0">
                <a:solidFill>
                  <a:srgbClr val="0070C0"/>
                </a:solidFill>
              </a:rPr>
              <a:t>Discipline</a:t>
            </a:r>
            <a:r>
              <a:rPr lang="en-US" sz="1350" u="sng" dirty="0">
                <a:solidFill>
                  <a:srgbClr val="0070C0"/>
                </a:solidFill>
              </a:rPr>
              <a:t> </a:t>
            </a:r>
          </a:p>
          <a:p>
            <a:r>
              <a:rPr lang="en-US" sz="1350" dirty="0">
                <a:solidFill>
                  <a:srgbClr val="0070C0"/>
                </a:solidFill>
              </a:rPr>
              <a:t>Defines required academic preparation and professional experience for faculty </a:t>
            </a:r>
          </a:p>
        </p:txBody>
      </p:sp>
      <p:sp>
        <p:nvSpPr>
          <p:cNvPr id="8" name="TextBox 7"/>
          <p:cNvSpPr txBox="1"/>
          <p:nvPr/>
        </p:nvSpPr>
        <p:spPr>
          <a:xfrm>
            <a:off x="5411391" y="3062139"/>
            <a:ext cx="1503760" cy="923330"/>
          </a:xfrm>
          <a:prstGeom prst="rect">
            <a:avLst/>
          </a:prstGeom>
          <a:noFill/>
        </p:spPr>
        <p:txBody>
          <a:bodyPr wrap="square" rtlCol="0">
            <a:spAutoFit/>
          </a:bodyPr>
          <a:lstStyle/>
          <a:p>
            <a:r>
              <a:rPr lang="en-US" sz="1350" b="1" u="sng" dirty="0">
                <a:solidFill>
                  <a:srgbClr val="00B050"/>
                </a:solidFill>
              </a:rPr>
              <a:t>Courses</a:t>
            </a:r>
          </a:p>
          <a:p>
            <a:r>
              <a:rPr lang="en-US" sz="1350" dirty="0">
                <a:solidFill>
                  <a:srgbClr val="00B050"/>
                </a:solidFill>
              </a:rPr>
              <a:t>What the faculty teach</a:t>
            </a:r>
            <a:r>
              <a:rPr lang="mr-IN" sz="1350" dirty="0">
                <a:solidFill>
                  <a:srgbClr val="00B050"/>
                </a:solidFill>
              </a:rPr>
              <a:t>…</a:t>
            </a:r>
            <a:r>
              <a:rPr lang="en-US" sz="1350" dirty="0">
                <a:solidFill>
                  <a:srgbClr val="00B050"/>
                </a:solidFill>
              </a:rPr>
              <a:t>curriculum!</a:t>
            </a:r>
          </a:p>
        </p:txBody>
      </p:sp>
      <p:sp>
        <p:nvSpPr>
          <p:cNvPr id="9" name="TextBox 8"/>
          <p:cNvSpPr txBox="1"/>
          <p:nvPr/>
        </p:nvSpPr>
        <p:spPr>
          <a:xfrm>
            <a:off x="4126112" y="3062138"/>
            <a:ext cx="1240631" cy="1754326"/>
          </a:xfrm>
          <a:prstGeom prst="rect">
            <a:avLst/>
          </a:prstGeom>
          <a:noFill/>
        </p:spPr>
        <p:txBody>
          <a:bodyPr wrap="square" rtlCol="0">
            <a:spAutoFit/>
          </a:bodyPr>
          <a:lstStyle/>
          <a:p>
            <a:r>
              <a:rPr lang="en-US" sz="1350" b="1" dirty="0">
                <a:solidFill>
                  <a:srgbClr val="FF0000"/>
                </a:solidFill>
              </a:rPr>
              <a:t>Assignment of Course to </a:t>
            </a:r>
            <a:r>
              <a:rPr lang="en-US" sz="1350" b="1" u="sng" dirty="0">
                <a:solidFill>
                  <a:srgbClr val="FF0000"/>
                </a:solidFill>
              </a:rPr>
              <a:t>Discipline</a:t>
            </a:r>
            <a:r>
              <a:rPr lang="en-US" sz="1350" dirty="0">
                <a:solidFill>
                  <a:srgbClr val="FF0000"/>
                </a:solidFill>
              </a:rPr>
              <a:t> Defines the MQs needed to teach the course.</a:t>
            </a:r>
          </a:p>
          <a:p>
            <a:endParaRPr lang="en-US" sz="1350" dirty="0"/>
          </a:p>
        </p:txBody>
      </p:sp>
      <p:sp>
        <p:nvSpPr>
          <p:cNvPr id="10" name="TextBox 9"/>
          <p:cNvSpPr txBox="1"/>
          <p:nvPr/>
        </p:nvSpPr>
        <p:spPr>
          <a:xfrm>
            <a:off x="503880" y="845879"/>
            <a:ext cx="8485093" cy="646331"/>
          </a:xfrm>
          <a:prstGeom prst="rect">
            <a:avLst/>
          </a:prstGeom>
          <a:noFill/>
        </p:spPr>
        <p:txBody>
          <a:bodyPr wrap="square" rtlCol="0">
            <a:spAutoFit/>
          </a:bodyPr>
          <a:lstStyle/>
          <a:p>
            <a:pPr algn="ctr"/>
            <a:r>
              <a:rPr lang="en-US" sz="3600" b="1" dirty="0">
                <a:latin typeface="Times New Roman" charset="0"/>
                <a:ea typeface="Times New Roman" charset="0"/>
                <a:cs typeface="Times New Roman" charset="0"/>
              </a:rPr>
              <a:t>Courses, Disciplines, and MQs </a:t>
            </a:r>
            <a:r>
              <a:rPr lang="mr-IN" sz="3600" b="1" dirty="0">
                <a:latin typeface="Times New Roman" charset="0"/>
                <a:ea typeface="Times New Roman" charset="0"/>
                <a:cs typeface="Times New Roman" charset="0"/>
              </a:rPr>
              <a:t>–</a:t>
            </a:r>
            <a:r>
              <a:rPr lang="en-US" sz="3600" b="1" dirty="0">
                <a:latin typeface="Times New Roman" charset="0"/>
                <a:ea typeface="Times New Roman" charset="0"/>
                <a:cs typeface="Times New Roman" charset="0"/>
              </a:rPr>
              <a:t> Oh My!</a:t>
            </a:r>
          </a:p>
        </p:txBody>
      </p:sp>
    </p:spTree>
    <p:extLst>
      <p:ext uri="{BB962C8B-B14F-4D97-AF65-F5344CB8AC3E}">
        <p14:creationId xmlns:p14="http://schemas.microsoft.com/office/powerpoint/2010/main" val="8937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355005"/>
          </a:xfrm>
        </p:spPr>
        <p:txBody>
          <a:bodyPr>
            <a:normAutofit/>
          </a:bodyPr>
          <a:lstStyle/>
          <a:p>
            <a:pPr algn="ctr"/>
            <a:r>
              <a:rPr lang="en-US" dirty="0" smtClean="0">
                <a:latin typeface="Times New Roman"/>
                <a:cs typeface="Times New Roman"/>
              </a:rPr>
              <a:t>Considerations for Course Assignments </a:t>
            </a:r>
            <a:r>
              <a:rPr lang="en-US" dirty="0">
                <a:latin typeface="Times New Roman"/>
                <a:cs typeface="Times New Roman"/>
              </a:rPr>
              <a:t>to Discipline</a:t>
            </a:r>
          </a:p>
        </p:txBody>
      </p:sp>
      <p:sp>
        <p:nvSpPr>
          <p:cNvPr id="3" name="Content Placeholder 2"/>
          <p:cNvSpPr>
            <a:spLocks noGrp="1"/>
          </p:cNvSpPr>
          <p:nvPr>
            <p:ph idx="1"/>
          </p:nvPr>
        </p:nvSpPr>
        <p:spPr>
          <a:xfrm>
            <a:off x="457200" y="2172500"/>
            <a:ext cx="8229600" cy="4304499"/>
          </a:xfrm>
        </p:spPr>
        <p:txBody>
          <a:bodyPr>
            <a:normAutofit lnSpcReduction="10000"/>
          </a:bodyPr>
          <a:lstStyle/>
          <a:p>
            <a:r>
              <a:rPr lang="en-US" dirty="0">
                <a:latin typeface="Times New Roman"/>
                <a:cs typeface="Times New Roman"/>
              </a:rPr>
              <a:t>The assignment is based on course content, not personnel issues or FTEF. </a:t>
            </a:r>
          </a:p>
          <a:p>
            <a:r>
              <a:rPr lang="en-US" dirty="0">
                <a:latin typeface="Times New Roman"/>
                <a:cs typeface="Times New Roman"/>
              </a:rPr>
              <a:t>Courses should be placed in a discipline based upon the knowledge necessary to teach the course. </a:t>
            </a:r>
          </a:p>
          <a:p>
            <a:r>
              <a:rPr lang="en-US" dirty="0">
                <a:latin typeface="Times New Roman"/>
                <a:cs typeface="Times New Roman"/>
              </a:rPr>
              <a:t>Regardless of the local situation, discipline faculty need to be involved in assignment of courses to disciplines. </a:t>
            </a:r>
          </a:p>
          <a:p>
            <a:r>
              <a:rPr lang="en-US" dirty="0">
                <a:latin typeface="Times New Roman"/>
                <a:cs typeface="Times New Roman"/>
              </a:rPr>
              <a:t>Remember: Not all programs or department titles are disciplines</a:t>
            </a:r>
            <a:r>
              <a:rPr lang="en-US" dirty="0" smtClean="0">
                <a:latin typeface="Times New Roman"/>
                <a:cs typeface="Times New Roman"/>
              </a:rPr>
              <a:t>.</a:t>
            </a:r>
          </a:p>
          <a:p>
            <a:r>
              <a:rPr lang="en-US" b="1" dirty="0" smtClean="0">
                <a:latin typeface="Times New Roman"/>
                <a:cs typeface="Times New Roman"/>
              </a:rPr>
              <a:t>C-ID discipline designation on descriptors is for C-ID purposes only.</a:t>
            </a:r>
            <a:endParaRPr lang="en-US" b="1" dirty="0">
              <a:latin typeface="Times New Roman"/>
              <a:cs typeface="Times New Roman"/>
            </a:endParaRPr>
          </a:p>
          <a:p>
            <a:r>
              <a:rPr lang="en-US" b="1" dirty="0">
                <a:latin typeface="Times New Roman"/>
                <a:cs typeface="Times New Roman"/>
              </a:rPr>
              <a:t>TOP Codes and FSAs are NOT disciplines!</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1747552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a:cs typeface="Times New Roman"/>
              </a:rPr>
              <a:t>How can Courses be Assigned to Disciplines? </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marL="0" indent="0">
              <a:buNone/>
            </a:pPr>
            <a:r>
              <a:rPr lang="en-US" sz="2800" dirty="0" smtClean="0">
                <a:latin typeface="Times New Roman"/>
                <a:cs typeface="Times New Roman"/>
              </a:rPr>
              <a:t>Three ways to consider</a:t>
            </a:r>
            <a:r>
              <a:rPr lang="en-US" dirty="0" smtClean="0">
                <a:latin typeface="Times New Roman"/>
                <a:cs typeface="Times New Roman"/>
              </a:rPr>
              <a:t>:</a:t>
            </a:r>
            <a:endParaRPr lang="en-US" dirty="0">
              <a:latin typeface="Times New Roman"/>
              <a:cs typeface="Times New Roman"/>
            </a:endParaRPr>
          </a:p>
          <a:p>
            <a:pPr marL="457200" indent="-457200">
              <a:buFont typeface="+mj-lt"/>
              <a:buAutoNum type="arabicPeriod"/>
            </a:pPr>
            <a:r>
              <a:rPr lang="en-US" dirty="0" smtClean="0">
                <a:latin typeface="Times New Roman"/>
                <a:cs typeface="Times New Roman"/>
              </a:rPr>
              <a:t>Course </a:t>
            </a:r>
            <a:r>
              <a:rPr lang="en-US" dirty="0">
                <a:latin typeface="Times New Roman"/>
                <a:cs typeface="Times New Roman"/>
              </a:rPr>
              <a:t>assigned to a single discipline. </a:t>
            </a:r>
          </a:p>
          <a:p>
            <a:pPr lvl="1"/>
            <a:r>
              <a:rPr lang="en-US" dirty="0" smtClean="0">
                <a:latin typeface="Times New Roman"/>
                <a:cs typeface="Times New Roman"/>
              </a:rPr>
              <a:t>Example</a:t>
            </a:r>
            <a:r>
              <a:rPr lang="en-US" dirty="0">
                <a:latin typeface="Times New Roman"/>
                <a:cs typeface="Times New Roman"/>
              </a:rPr>
              <a:t>: ENGL 101 assigned to English. The minimum qualifications for English provides adequate preparation to teach the course content. </a:t>
            </a:r>
          </a:p>
          <a:p>
            <a:pPr marL="457200" indent="-457200">
              <a:buFont typeface="+mj-lt"/>
              <a:buAutoNum type="arabicPeriod"/>
            </a:pPr>
            <a:r>
              <a:rPr lang="en-US" dirty="0">
                <a:latin typeface="Times New Roman"/>
                <a:cs typeface="Times New Roman"/>
              </a:rPr>
              <a:t>Course assigned to more than one discipline with an “or”  </a:t>
            </a:r>
          </a:p>
          <a:p>
            <a:pPr lvl="1"/>
            <a:r>
              <a:rPr lang="en-US" dirty="0">
                <a:latin typeface="Times New Roman"/>
                <a:cs typeface="Times New Roman"/>
              </a:rPr>
              <a:t>Example: ARTS 101 assigned to Art </a:t>
            </a:r>
            <a:r>
              <a:rPr lang="en-US" i="1" dirty="0">
                <a:latin typeface="Times New Roman"/>
                <a:cs typeface="Times New Roman"/>
              </a:rPr>
              <a:t>or </a:t>
            </a:r>
            <a:r>
              <a:rPr lang="en-US" dirty="0">
                <a:latin typeface="Times New Roman"/>
                <a:cs typeface="Times New Roman"/>
              </a:rPr>
              <a:t>Graphic Design. The minimum qualifications for either discipline provide adequate preparation to teach the course content. </a:t>
            </a:r>
          </a:p>
          <a:p>
            <a:pPr marL="457200" indent="-457200">
              <a:buFont typeface="+mj-lt"/>
              <a:buAutoNum type="arabicPeriod"/>
            </a:pPr>
            <a:r>
              <a:rPr lang="en-US" dirty="0">
                <a:latin typeface="Times New Roman"/>
                <a:cs typeface="Times New Roman"/>
              </a:rPr>
              <a:t>Course assigned to more than one discipline with an “and” </a:t>
            </a:r>
          </a:p>
          <a:p>
            <a:pPr lvl="1"/>
            <a:r>
              <a:rPr lang="en-US" dirty="0" smtClean="0">
                <a:latin typeface="Times New Roman"/>
                <a:cs typeface="Times New Roman"/>
              </a:rPr>
              <a:t>Example: HUMA </a:t>
            </a:r>
            <a:r>
              <a:rPr lang="en-US" dirty="0">
                <a:latin typeface="Times New Roman"/>
                <a:cs typeface="Times New Roman"/>
              </a:rPr>
              <a:t>120 assigned to Humanities </a:t>
            </a:r>
            <a:r>
              <a:rPr lang="en-US" i="1" dirty="0">
                <a:latin typeface="Times New Roman"/>
                <a:cs typeface="Times New Roman"/>
              </a:rPr>
              <a:t>and </a:t>
            </a:r>
            <a:r>
              <a:rPr lang="en-US" dirty="0">
                <a:latin typeface="Times New Roman"/>
                <a:cs typeface="Times New Roman"/>
              </a:rPr>
              <a:t>Ethnic Studies. The minimum qualifications for both disciplines </a:t>
            </a:r>
            <a:r>
              <a:rPr lang="en-US" i="1" dirty="0">
                <a:latin typeface="Times New Roman"/>
                <a:cs typeface="Times New Roman"/>
              </a:rPr>
              <a:t>together </a:t>
            </a:r>
            <a:r>
              <a:rPr lang="en-US" dirty="0">
                <a:latin typeface="Times New Roman"/>
                <a:cs typeface="Times New Roman"/>
              </a:rPr>
              <a:t>provide adequate preparation to teach the course content. </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1947826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Multiple Disciplines</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sz="2200" i="1" dirty="0">
                <a:latin typeface="Times New Roman"/>
                <a:cs typeface="Times New Roman"/>
              </a:rPr>
              <a:t>Do not </a:t>
            </a:r>
            <a:r>
              <a:rPr lang="en-US" sz="2200" dirty="0">
                <a:latin typeface="Times New Roman"/>
                <a:cs typeface="Times New Roman"/>
              </a:rPr>
              <a:t>need to be listed on more than one course outline of record (COR) or be listed in the catalog under multiple subject codes. For Example: </a:t>
            </a:r>
          </a:p>
          <a:p>
            <a:pPr marL="400050" lvl="1" indent="0">
              <a:buNone/>
            </a:pPr>
            <a:r>
              <a:rPr lang="en-US" sz="2200" dirty="0">
                <a:latin typeface="Times New Roman"/>
                <a:cs typeface="Times New Roman"/>
              </a:rPr>
              <a:t>ARTS 101 is assigned  to  Art OR Graphic Design on the COR. The college only maintains one COR for ARTS 101. The course is listed in the catalog ONLY as ARTS 101. </a:t>
            </a:r>
          </a:p>
          <a:p>
            <a:endParaRPr lang="en-US" sz="2200" dirty="0">
              <a:latin typeface="Times New Roman"/>
              <a:cs typeface="Times New Roman"/>
            </a:endParaRPr>
          </a:p>
          <a:p>
            <a:r>
              <a:rPr lang="en-US" sz="2200" i="1" dirty="0">
                <a:latin typeface="Times New Roman"/>
                <a:cs typeface="Times New Roman"/>
              </a:rPr>
              <a:t>May </a:t>
            </a:r>
            <a:r>
              <a:rPr lang="en-US" sz="2200" dirty="0">
                <a:latin typeface="Times New Roman"/>
                <a:cs typeface="Times New Roman"/>
              </a:rPr>
              <a:t>be “double-coded</a:t>
            </a:r>
            <a:r>
              <a:rPr lang="en-US" sz="2200" dirty="0" smtClean="0">
                <a:latin typeface="Times New Roman"/>
                <a:cs typeface="Times New Roman"/>
              </a:rPr>
              <a:t>” (a.k.a. “cross-listed”), </a:t>
            </a:r>
            <a:r>
              <a:rPr lang="en-US" sz="2200" dirty="0">
                <a:latin typeface="Times New Roman"/>
                <a:cs typeface="Times New Roman"/>
              </a:rPr>
              <a:t>i.e. recorded on two or more CORs and listed in the catalog under each subject code. For example: </a:t>
            </a:r>
          </a:p>
          <a:p>
            <a:pPr marL="400050" lvl="1" indent="0">
              <a:buNone/>
            </a:pPr>
            <a:r>
              <a:rPr lang="en-US" sz="2200" dirty="0">
                <a:latin typeface="Times New Roman"/>
                <a:cs typeface="Times New Roman"/>
              </a:rPr>
              <a:t>Social Psychology is recorded on two separate CORs, one as PSYC 120, one as SOCI 120. It is listed in the catalog under both subject codes. Double-coded courses should have identical CORs. </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656469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Impact on Teaching</a:t>
            </a:r>
            <a:endParaRPr lang="en-US" dirty="0">
              <a:latin typeface="Times New Roman"/>
              <a:cs typeface="Times New Roman"/>
            </a:endParaRPr>
          </a:p>
        </p:txBody>
      </p:sp>
      <p:sp>
        <p:nvSpPr>
          <p:cNvPr id="3" name="Content Placeholder 2"/>
          <p:cNvSpPr>
            <a:spLocks noGrp="1"/>
          </p:cNvSpPr>
          <p:nvPr>
            <p:ph idx="1"/>
          </p:nvPr>
        </p:nvSpPr>
        <p:spPr/>
        <p:txBody>
          <a:bodyPr>
            <a:normAutofit lnSpcReduction="10000"/>
          </a:bodyPr>
          <a:lstStyle/>
          <a:p>
            <a:pPr marL="0" indent="0">
              <a:buNone/>
            </a:pPr>
            <a:r>
              <a:rPr lang="en-US" sz="2200" dirty="0">
                <a:latin typeface="Times New Roman"/>
                <a:cs typeface="Times New Roman"/>
              </a:rPr>
              <a:t>Single Discipline: </a:t>
            </a:r>
          </a:p>
          <a:p>
            <a:pPr marL="400050" lvl="1" indent="0">
              <a:buNone/>
            </a:pPr>
            <a:r>
              <a:rPr lang="en-US" sz="2200" dirty="0">
                <a:latin typeface="Times New Roman"/>
                <a:cs typeface="Times New Roman"/>
              </a:rPr>
              <a:t>Faculty who meet minimum qualifications or the locally-determined equivalent for that discipline are eligible to teach the course. </a:t>
            </a:r>
          </a:p>
          <a:p>
            <a:pPr marL="0" indent="0">
              <a:buNone/>
            </a:pPr>
            <a:endParaRPr lang="en-US" sz="2200" dirty="0">
              <a:latin typeface="Times New Roman"/>
              <a:cs typeface="Times New Roman"/>
            </a:endParaRPr>
          </a:p>
          <a:p>
            <a:pPr marL="0" indent="0">
              <a:buNone/>
            </a:pPr>
            <a:r>
              <a:rPr lang="en-US" sz="2200" dirty="0">
                <a:latin typeface="Times New Roman"/>
                <a:cs typeface="Times New Roman"/>
              </a:rPr>
              <a:t>More than one discipline with an “or”: </a:t>
            </a:r>
          </a:p>
          <a:p>
            <a:pPr marL="400050" lvl="1" indent="0">
              <a:buNone/>
            </a:pPr>
            <a:r>
              <a:rPr lang="en-US" sz="2200" dirty="0">
                <a:latin typeface="Times New Roman"/>
                <a:cs typeface="Times New Roman"/>
              </a:rPr>
              <a:t>Faculty who meet minimum qualifications or the locally-determined equivalent in any of the listed disciplines are eligible to teach the course. </a:t>
            </a:r>
          </a:p>
          <a:p>
            <a:pPr marL="0" indent="0">
              <a:buNone/>
            </a:pPr>
            <a:endParaRPr lang="en-US" sz="2200" dirty="0">
              <a:latin typeface="Times New Roman"/>
              <a:cs typeface="Times New Roman"/>
            </a:endParaRPr>
          </a:p>
          <a:p>
            <a:pPr marL="0" indent="0">
              <a:buNone/>
            </a:pPr>
            <a:r>
              <a:rPr lang="en-US" sz="2200" dirty="0">
                <a:latin typeface="Times New Roman"/>
                <a:cs typeface="Times New Roman"/>
              </a:rPr>
              <a:t>More than one discipline with an “and”: </a:t>
            </a:r>
          </a:p>
          <a:p>
            <a:pPr marL="400050" lvl="1" indent="0">
              <a:buNone/>
            </a:pPr>
            <a:r>
              <a:rPr lang="en-US" sz="2200" dirty="0">
                <a:latin typeface="Times New Roman"/>
                <a:cs typeface="Times New Roman"/>
              </a:rPr>
              <a:t>Faculty who meet minimum qualifications or the locally-determined equivalent for ALL of the listed disciplines are eligible to teach the course. </a:t>
            </a:r>
          </a:p>
          <a:p>
            <a:endParaRPr lang="en-US" dirty="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405105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Interdisciplinary Studies</a:t>
            </a:r>
            <a:endParaRPr lang="en-US" dirty="0">
              <a:latin typeface="Times New Roman"/>
              <a:cs typeface="Times New Roman"/>
            </a:endParaRPr>
          </a:p>
        </p:txBody>
      </p:sp>
      <p:sp>
        <p:nvSpPr>
          <p:cNvPr id="3" name="Content Placeholder 2"/>
          <p:cNvSpPr>
            <a:spLocks noGrp="1"/>
          </p:cNvSpPr>
          <p:nvPr>
            <p:ph idx="1"/>
          </p:nvPr>
        </p:nvSpPr>
        <p:spPr/>
        <p:txBody>
          <a:bodyPr/>
          <a:lstStyle/>
          <a:p>
            <a:pPr>
              <a:spcBef>
                <a:spcPts val="1776"/>
              </a:spcBef>
            </a:pPr>
            <a:r>
              <a:rPr lang="en-US" dirty="0">
                <a:latin typeface="Times New Roman"/>
                <a:cs typeface="Times New Roman"/>
              </a:rPr>
              <a:t>The Disciplines List includes the discipline of Interdisciplinary Studies.</a:t>
            </a:r>
          </a:p>
          <a:p>
            <a:pPr>
              <a:spcBef>
                <a:spcPts val="1776"/>
              </a:spcBef>
            </a:pPr>
            <a:r>
              <a:rPr lang="en-US" dirty="0">
                <a:latin typeface="Times New Roman"/>
                <a:cs typeface="Times New Roman"/>
              </a:rPr>
              <a:t>The minimum qualifications for Interdisciplinary Studies are:</a:t>
            </a:r>
          </a:p>
          <a:p>
            <a:pPr marL="274320" lvl="1" indent="0">
              <a:spcBef>
                <a:spcPts val="1776"/>
              </a:spcBef>
              <a:buNone/>
            </a:pPr>
            <a:r>
              <a:rPr lang="en-US" i="1" dirty="0">
                <a:latin typeface="Times New Roman"/>
                <a:cs typeface="Times New Roman"/>
              </a:rPr>
              <a:t>Master’s in the interdisciplinary area OR master’s in one of the disciplines included in the interdisciplinary area and upper division or graduate coursework in at least one other constituent discipline.</a:t>
            </a:r>
          </a:p>
          <a:p>
            <a:pPr>
              <a:spcBef>
                <a:spcPts val="1776"/>
              </a:spcBef>
            </a:pPr>
            <a:r>
              <a:rPr lang="en-US" dirty="0">
                <a:latin typeface="Times New Roman"/>
                <a:cs typeface="Times New Roman"/>
              </a:rPr>
              <a:t>Any time interdisciplinary studies is used, the disciplines for a particular course </a:t>
            </a:r>
            <a:r>
              <a:rPr lang="en-US" b="1" dirty="0">
                <a:latin typeface="Times New Roman"/>
                <a:cs typeface="Times New Roman"/>
              </a:rPr>
              <a:t>MUST</a:t>
            </a:r>
            <a:r>
              <a:rPr lang="en-US" dirty="0">
                <a:latin typeface="Times New Roman"/>
                <a:cs typeface="Times New Roman"/>
              </a:rPr>
              <a:t> be specified.</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509750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Local Disciplines Assignment</a:t>
            </a:r>
            <a:endParaRPr lang="en-US" dirty="0">
              <a:latin typeface="Times New Roman"/>
              <a:cs typeface="Times New Roman"/>
            </a:endParaRPr>
          </a:p>
        </p:txBody>
      </p:sp>
      <p:sp>
        <p:nvSpPr>
          <p:cNvPr id="3" name="Content Placeholder 2"/>
          <p:cNvSpPr>
            <a:spLocks noGrp="1"/>
          </p:cNvSpPr>
          <p:nvPr>
            <p:ph idx="1"/>
          </p:nvPr>
        </p:nvSpPr>
        <p:spPr/>
        <p:txBody>
          <a:bodyPr/>
          <a:lstStyle/>
          <a:p>
            <a:pPr>
              <a:spcBef>
                <a:spcPts val="1776"/>
              </a:spcBef>
            </a:pPr>
            <a:r>
              <a:rPr lang="en-US" dirty="0">
                <a:latin typeface="Times New Roman"/>
                <a:cs typeface="Times New Roman"/>
              </a:rPr>
              <a:t>A district may locally assign any discipline on the state list for local use, but they do not have to use any particular discipline.</a:t>
            </a:r>
          </a:p>
          <a:p>
            <a:pPr>
              <a:spcBef>
                <a:spcPts val="1776"/>
              </a:spcBef>
            </a:pPr>
            <a:r>
              <a:rPr lang="en-US" dirty="0">
                <a:latin typeface="Times New Roman"/>
                <a:cs typeface="Times New Roman"/>
              </a:rPr>
              <a:t>For instance, if a district has not locally adopted the discipline of Art History, it could assign all of its Art History courses to the discipline of Art. </a:t>
            </a:r>
            <a:r>
              <a:rPr lang="en-US" i="1" dirty="0" smtClean="0">
                <a:latin typeface="Times New Roman"/>
                <a:cs typeface="Times New Roman"/>
              </a:rPr>
              <a:t>Be careful</a:t>
            </a:r>
            <a:r>
              <a:rPr lang="is-IS" i="1" dirty="0" smtClean="0">
                <a:latin typeface="Times New Roman"/>
                <a:cs typeface="Times New Roman"/>
              </a:rPr>
              <a:t>…</a:t>
            </a:r>
            <a:endParaRPr lang="en-US" dirty="0">
              <a:latin typeface="Times New Roman"/>
              <a:cs typeface="Times New Roman"/>
            </a:endParaRPr>
          </a:p>
          <a:p>
            <a:pPr>
              <a:spcBef>
                <a:spcPts val="1776"/>
              </a:spcBef>
            </a:pPr>
            <a:r>
              <a:rPr lang="en-US" dirty="0">
                <a:latin typeface="Times New Roman"/>
                <a:cs typeface="Times New Roman"/>
              </a:rPr>
              <a:t>In this case, the MQs for Art History classes in that district would be those defined for the Art discipline, not the Art History discipline (unless/until the district chose to change this). </a:t>
            </a:r>
          </a:p>
          <a:p>
            <a:pPr>
              <a:spcBef>
                <a:spcPts val="1776"/>
              </a:spcBef>
            </a:pPr>
            <a:endParaRPr lang="en-US" dirty="0">
              <a:latin typeface="Times New Roman"/>
              <a:cs typeface="Times New Roman"/>
            </a:endParaRPr>
          </a:p>
          <a:p>
            <a:pPr marL="0" indent="0">
              <a:spcBef>
                <a:spcPts val="1776"/>
              </a:spcBef>
              <a:buNone/>
            </a:pPr>
            <a:endParaRPr lang="en-US" dirty="0">
              <a:latin typeface="Times New Roman"/>
              <a:cs typeface="Times New Roman"/>
            </a:endParaRPr>
          </a:p>
        </p:txBody>
      </p:sp>
    </p:spTree>
    <p:extLst>
      <p:ext uri="{BB962C8B-B14F-4D97-AF65-F5344CB8AC3E}">
        <p14:creationId xmlns:p14="http://schemas.microsoft.com/office/powerpoint/2010/main" val="350285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Outcomes</a:t>
            </a:r>
            <a:endParaRPr lang="en-US" dirty="0">
              <a:latin typeface="Times New Roman"/>
              <a:cs typeface="Times New Roman"/>
            </a:endParaRPr>
          </a:p>
        </p:txBody>
      </p:sp>
      <p:sp>
        <p:nvSpPr>
          <p:cNvPr id="3" name="Content Placeholder 2"/>
          <p:cNvSpPr>
            <a:spLocks noGrp="1"/>
          </p:cNvSpPr>
          <p:nvPr>
            <p:ph idx="1"/>
          </p:nvPr>
        </p:nvSpPr>
        <p:spPr>
          <a:xfrm>
            <a:off x="457200" y="1600200"/>
            <a:ext cx="8338457" cy="4886691"/>
          </a:xfrm>
        </p:spPr>
        <p:txBody>
          <a:bodyPr/>
          <a:lstStyle/>
          <a:p>
            <a:pPr marL="0" indent="0">
              <a:spcBef>
                <a:spcPts val="1176"/>
              </a:spcBef>
              <a:buNone/>
            </a:pPr>
            <a:r>
              <a:rPr lang="en-US" dirty="0" smtClean="0">
                <a:latin typeface="Times New Roman"/>
                <a:cs typeface="Times New Roman"/>
              </a:rPr>
              <a:t>Participants will:</a:t>
            </a:r>
          </a:p>
          <a:p>
            <a:pPr>
              <a:spcBef>
                <a:spcPts val="1176"/>
              </a:spcBef>
            </a:pPr>
            <a:r>
              <a:rPr lang="en-US" dirty="0">
                <a:latin typeface="Times New Roman"/>
                <a:cs typeface="Times New Roman"/>
              </a:rPr>
              <a:t>L</a:t>
            </a:r>
            <a:r>
              <a:rPr lang="en-US" dirty="0" smtClean="0">
                <a:latin typeface="Times New Roman"/>
                <a:cs typeface="Times New Roman"/>
              </a:rPr>
              <a:t>earn about the Disciplines List and Minimum Qualifications as defined in the California Community College system;</a:t>
            </a:r>
          </a:p>
          <a:p>
            <a:pPr>
              <a:spcBef>
                <a:spcPts val="1176"/>
              </a:spcBef>
            </a:pPr>
            <a:r>
              <a:rPr lang="en-US" dirty="0" smtClean="0">
                <a:latin typeface="Times New Roman"/>
                <a:cs typeface="Times New Roman"/>
              </a:rPr>
              <a:t>Consider and discuss the “</a:t>
            </a:r>
            <a:r>
              <a:rPr lang="en-US" dirty="0">
                <a:latin typeface="Times New Roman"/>
                <a:cs typeface="Times New Roman"/>
              </a:rPr>
              <a:t>what,” “how,” “why,” and “where” for placing courses in </a:t>
            </a:r>
            <a:r>
              <a:rPr lang="en-US" dirty="0" smtClean="0">
                <a:latin typeface="Times New Roman"/>
                <a:cs typeface="Times New Roman"/>
              </a:rPr>
              <a:t>disciplines;</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2762427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Multi-College Districts</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dirty="0">
                <a:latin typeface="Times New Roman"/>
                <a:cs typeface="Times New Roman"/>
              </a:rPr>
              <a:t>While some multi-college districts have common courses, others do not.</a:t>
            </a:r>
          </a:p>
          <a:p>
            <a:r>
              <a:rPr lang="en-US" dirty="0">
                <a:latin typeface="Times New Roman"/>
                <a:cs typeface="Times New Roman"/>
              </a:rPr>
              <a:t>Since your district has one set of minimum qualifications, similar courses should be placed in the </a:t>
            </a:r>
            <a:r>
              <a:rPr lang="en-US" b="1" dirty="0">
                <a:latin typeface="Times New Roman"/>
                <a:cs typeface="Times New Roman"/>
              </a:rPr>
              <a:t>same</a:t>
            </a:r>
            <a:r>
              <a:rPr lang="el-GR" dirty="0">
                <a:latin typeface="Times New Roman"/>
                <a:cs typeface="Times New Roman"/>
              </a:rPr>
              <a:t> </a:t>
            </a:r>
            <a:r>
              <a:rPr lang="en-US" dirty="0">
                <a:latin typeface="Times New Roman"/>
                <a:cs typeface="Times New Roman"/>
              </a:rPr>
              <a:t>discipline, even if they are called different things.</a:t>
            </a:r>
          </a:p>
          <a:p>
            <a:r>
              <a:rPr lang="en-US" dirty="0">
                <a:latin typeface="Times New Roman"/>
                <a:cs typeface="Times New Roman"/>
              </a:rPr>
              <a:t>Your local process may be different than those in single college </a:t>
            </a:r>
            <a:r>
              <a:rPr lang="en-US" dirty="0" smtClean="0">
                <a:latin typeface="Times New Roman"/>
                <a:cs typeface="Times New Roman"/>
              </a:rPr>
              <a:t>districts.</a:t>
            </a:r>
            <a:endParaRPr lang="en-US" dirty="0">
              <a:latin typeface="Times New Roman"/>
              <a:cs typeface="Times New Roman"/>
            </a:endParaRPr>
          </a:p>
          <a:p>
            <a:pPr marL="0" indent="0">
              <a:buNone/>
            </a:pPr>
            <a:endParaRPr lang="en-US" dirty="0" smtClean="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1177146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55274"/>
          </a:xfrm>
        </p:spPr>
        <p:txBody>
          <a:bodyPr>
            <a:normAutofit/>
          </a:bodyPr>
          <a:lstStyle/>
          <a:p>
            <a:pPr algn="ctr"/>
            <a:r>
              <a:rPr lang="en-US" dirty="0" smtClean="0">
                <a:latin typeface="Times New Roman"/>
                <a:cs typeface="Times New Roman"/>
              </a:rPr>
              <a:t>Conflicts When Assigning Courses – What Would You Do?</a:t>
            </a:r>
            <a:endParaRPr lang="en-US" dirty="0">
              <a:latin typeface="Times New Roman"/>
              <a:cs typeface="Times New Roman"/>
            </a:endParaRPr>
          </a:p>
        </p:txBody>
      </p:sp>
      <p:sp>
        <p:nvSpPr>
          <p:cNvPr id="3" name="Content Placeholder 2"/>
          <p:cNvSpPr>
            <a:spLocks noGrp="1"/>
          </p:cNvSpPr>
          <p:nvPr>
            <p:ph idx="1"/>
          </p:nvPr>
        </p:nvSpPr>
        <p:spPr>
          <a:xfrm>
            <a:off x="457200" y="2139078"/>
            <a:ext cx="8229600" cy="4337922"/>
          </a:xfrm>
        </p:spPr>
        <p:txBody>
          <a:bodyPr/>
          <a:lstStyle/>
          <a:p>
            <a:pPr marL="0" indent="0">
              <a:buNone/>
            </a:pPr>
            <a:r>
              <a:rPr lang="en-US" b="1" dirty="0" smtClean="0">
                <a:latin typeface="Times New Roman"/>
                <a:cs typeface="Times New Roman"/>
              </a:rPr>
              <a:t>Example</a:t>
            </a:r>
            <a:r>
              <a:rPr lang="en-US" dirty="0" smtClean="0">
                <a:latin typeface="Times New Roman"/>
                <a:cs typeface="Times New Roman"/>
              </a:rPr>
              <a:t>: The </a:t>
            </a:r>
            <a:r>
              <a:rPr lang="en-US" dirty="0">
                <a:latin typeface="Times New Roman"/>
                <a:cs typeface="Times New Roman"/>
              </a:rPr>
              <a:t>faculty in your physics department want to create a new course on the Philosophy of Science and would like this to be a physics </a:t>
            </a:r>
            <a:r>
              <a:rPr lang="en-US" dirty="0" smtClean="0">
                <a:latin typeface="Times New Roman"/>
                <a:cs typeface="Times New Roman"/>
              </a:rPr>
              <a:t>course. The </a:t>
            </a:r>
            <a:r>
              <a:rPr lang="en-US" dirty="0">
                <a:latin typeface="Times New Roman"/>
                <a:cs typeface="Times New Roman"/>
              </a:rPr>
              <a:t>philosophy faculty object to the placement of the course in physics and believe that the course should be part of philosophy.</a:t>
            </a:r>
          </a:p>
          <a:p>
            <a:pPr marL="0" indent="0">
              <a:buNone/>
            </a:pPr>
            <a:endParaRPr lang="en-US" dirty="0" smtClean="0">
              <a:latin typeface="Times New Roman"/>
              <a:cs typeface="Times New Roman"/>
            </a:endParaRPr>
          </a:p>
          <a:p>
            <a:pPr marL="0" indent="0">
              <a:buNone/>
            </a:pPr>
            <a:r>
              <a:rPr lang="en-US" b="1" dirty="0" smtClean="0">
                <a:latin typeface="Times New Roman"/>
                <a:cs typeface="Times New Roman"/>
              </a:rPr>
              <a:t>Question</a:t>
            </a:r>
            <a:r>
              <a:rPr lang="en-US" dirty="0" smtClean="0">
                <a:latin typeface="Times New Roman"/>
                <a:cs typeface="Times New Roman"/>
              </a:rPr>
              <a:t>: How </a:t>
            </a:r>
            <a:r>
              <a:rPr lang="en-US" dirty="0">
                <a:latin typeface="Times New Roman"/>
                <a:cs typeface="Times New Roman"/>
              </a:rPr>
              <a:t>does your local </a:t>
            </a:r>
            <a:r>
              <a:rPr lang="en-US" dirty="0" smtClean="0">
                <a:latin typeface="Times New Roman"/>
                <a:cs typeface="Times New Roman"/>
              </a:rPr>
              <a:t>process </a:t>
            </a:r>
            <a:r>
              <a:rPr lang="en-US" dirty="0">
                <a:latin typeface="Times New Roman"/>
                <a:cs typeface="Times New Roman"/>
              </a:rPr>
              <a:t>deal with conflicts like </a:t>
            </a:r>
            <a:endParaRPr lang="en-US" dirty="0" smtClean="0">
              <a:latin typeface="Times New Roman"/>
              <a:cs typeface="Times New Roman"/>
            </a:endParaRPr>
          </a:p>
          <a:p>
            <a:pPr marL="0" indent="0">
              <a:buNone/>
            </a:pPr>
            <a:r>
              <a:rPr lang="en-US" dirty="0" smtClean="0">
                <a:latin typeface="Times New Roman"/>
                <a:cs typeface="Times New Roman"/>
              </a:rPr>
              <a:t>this</a:t>
            </a:r>
            <a:r>
              <a:rPr lang="en-US" dirty="0">
                <a:latin typeface="Times New Roman"/>
                <a:cs typeface="Times New Roman"/>
              </a:rPr>
              <a:t>?</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908929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Times New Roman"/>
                <a:cs typeface="Times New Roman"/>
              </a:rPr>
              <a:t>Which Discipline(s) Would YOU Assign?</a:t>
            </a:r>
            <a:endParaRPr lang="en-US" dirty="0">
              <a:latin typeface="Times New Roman"/>
              <a:cs typeface="Times New Roman"/>
            </a:endParaRPr>
          </a:p>
        </p:txBody>
      </p:sp>
      <p:sp>
        <p:nvSpPr>
          <p:cNvPr id="3" name="Content Placeholder 2"/>
          <p:cNvSpPr>
            <a:spLocks noGrp="1"/>
          </p:cNvSpPr>
          <p:nvPr>
            <p:ph idx="1"/>
          </p:nvPr>
        </p:nvSpPr>
        <p:spPr>
          <a:xfrm>
            <a:off x="457200" y="2007846"/>
            <a:ext cx="8229600" cy="4469153"/>
          </a:xfrm>
        </p:spPr>
        <p:txBody>
          <a:bodyPr>
            <a:normAutofit/>
          </a:bodyPr>
          <a:lstStyle/>
          <a:p>
            <a:pPr marL="0" indent="0">
              <a:buNone/>
            </a:pPr>
            <a:r>
              <a:rPr lang="en-US" sz="2800" b="1" dirty="0">
                <a:latin typeface="Times New Roman"/>
                <a:cs typeface="Times New Roman"/>
              </a:rPr>
              <a:t>Multimedia Applications for the Web</a:t>
            </a:r>
          </a:p>
          <a:p>
            <a:pPr marL="0" indent="0">
              <a:buNone/>
            </a:pPr>
            <a:r>
              <a:rPr lang="en-US" sz="2800" dirty="0">
                <a:latin typeface="Times New Roman"/>
                <a:cs typeface="Times New Roman"/>
              </a:rPr>
              <a:t>Introduction to the use of multimedia components, images, typography, motion and audio, for designing websites. Software may include Photoshop, Dreamweaver, </a:t>
            </a:r>
            <a:r>
              <a:rPr lang="en-US" sz="2800" dirty="0" err="1">
                <a:latin typeface="Times New Roman"/>
                <a:cs typeface="Times New Roman"/>
              </a:rPr>
              <a:t>SoundEdit</a:t>
            </a:r>
            <a:r>
              <a:rPr lang="en-US" sz="2800" dirty="0">
                <a:latin typeface="Times New Roman"/>
                <a:cs typeface="Times New Roman"/>
              </a:rPr>
              <a:t> 16 and Flash. Projects include conceptualizing, storyboarding, and designing Web page layout. Application of design elements to Web page creation.</a:t>
            </a:r>
          </a:p>
          <a:p>
            <a:pPr marL="0" indent="0">
              <a:buNone/>
            </a:pPr>
            <a:endParaRPr lang="en-US" sz="2800" dirty="0">
              <a:latin typeface="Times New Roman"/>
              <a:cs typeface="Times New Roman"/>
            </a:endParaRPr>
          </a:p>
        </p:txBody>
      </p:sp>
    </p:spTree>
    <p:extLst>
      <p:ext uri="{BB962C8B-B14F-4D97-AF65-F5344CB8AC3E}">
        <p14:creationId xmlns:p14="http://schemas.microsoft.com/office/powerpoint/2010/main" val="253139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Times New Roman"/>
                <a:cs typeface="Times New Roman"/>
              </a:rPr>
              <a:t>Which Discipline(s) Would YOU Assign?</a:t>
            </a:r>
            <a:endParaRPr lang="en-US" dirty="0">
              <a:latin typeface="Times New Roman"/>
              <a:cs typeface="Times New Roman"/>
            </a:endParaRPr>
          </a:p>
        </p:txBody>
      </p:sp>
      <p:sp>
        <p:nvSpPr>
          <p:cNvPr id="3" name="Content Placeholder 2"/>
          <p:cNvSpPr>
            <a:spLocks noGrp="1"/>
          </p:cNvSpPr>
          <p:nvPr>
            <p:ph idx="1"/>
          </p:nvPr>
        </p:nvSpPr>
        <p:spPr>
          <a:xfrm>
            <a:off x="457200" y="1870558"/>
            <a:ext cx="8229600" cy="4606441"/>
          </a:xfrm>
        </p:spPr>
        <p:txBody>
          <a:bodyPr>
            <a:normAutofit/>
          </a:bodyPr>
          <a:lstStyle/>
          <a:p>
            <a:pPr marL="0" indent="0">
              <a:buNone/>
            </a:pPr>
            <a:r>
              <a:rPr lang="en-US" sz="2800" b="1" dirty="0">
                <a:latin typeface="Times New Roman"/>
                <a:cs typeface="Times New Roman"/>
              </a:rPr>
              <a:t>Introduction to Peace and Conflict Studies</a:t>
            </a:r>
          </a:p>
          <a:p>
            <a:pPr marL="0" indent="0">
              <a:buNone/>
            </a:pPr>
            <a:r>
              <a:rPr lang="en-US" sz="2800" dirty="0">
                <a:latin typeface="Times New Roman"/>
                <a:cs typeface="Times New Roman"/>
              </a:rPr>
              <a:t>Historical, social and economic development of the world order along with a wide range approach integral to the examination of global studies, peace and conflict resolution. The study of peace and conflict areas to include the war system, war prevention, nonviolence, human rights, social justice, environmental sustainability and the role of the United Nations and other international governing bodies.</a:t>
            </a:r>
          </a:p>
          <a:p>
            <a:pPr marL="0" indent="0">
              <a:buNone/>
            </a:pPr>
            <a:endParaRPr lang="en-US" sz="2800" dirty="0">
              <a:latin typeface="Times New Roman"/>
              <a:cs typeface="Times New Roman"/>
            </a:endParaRPr>
          </a:p>
        </p:txBody>
      </p:sp>
    </p:spTree>
    <p:extLst>
      <p:ext uri="{BB962C8B-B14F-4D97-AF65-F5344CB8AC3E}">
        <p14:creationId xmlns:p14="http://schemas.microsoft.com/office/powerpoint/2010/main" val="2022956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Times New Roman"/>
                <a:cs typeface="Times New Roman"/>
              </a:rPr>
              <a:t>Which Discipline(s) Would YOU Assign?</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pPr marL="0" indent="0">
              <a:buNone/>
            </a:pPr>
            <a:r>
              <a:rPr lang="en-US" sz="2700" b="1" dirty="0">
                <a:latin typeface="Times New Roman"/>
                <a:cs typeface="Times New Roman"/>
              </a:rPr>
              <a:t>Introduction to Geographic Information System</a:t>
            </a:r>
          </a:p>
          <a:p>
            <a:pPr marL="0" indent="0">
              <a:buNone/>
            </a:pPr>
            <a:r>
              <a:rPr lang="en-US" sz="2700" dirty="0">
                <a:latin typeface="Times New Roman"/>
                <a:cs typeface="Times New Roman"/>
              </a:rPr>
              <a:t>This course introduces basic scientific principles of Geographic Information Systems (GIS) as they relate to working with data that have important spatial orientation and organization. Geometric and geographic concepts and theories are used to develop scientific methods for proper communication of the data and the solution of problems that have spatial relationships. Course covers basic concepts in mapping and orientation, the development of map scales and comparison of different coordinate systems and data error analysis.</a:t>
            </a:r>
          </a:p>
          <a:p>
            <a:pPr marL="0" indent="0">
              <a:buNone/>
            </a:pPr>
            <a:endParaRPr lang="en-US" sz="2700" dirty="0">
              <a:latin typeface="Times New Roman"/>
              <a:cs typeface="Times New Roman"/>
            </a:endParaRPr>
          </a:p>
        </p:txBody>
      </p:sp>
    </p:spTree>
    <p:extLst>
      <p:ext uri="{BB962C8B-B14F-4D97-AF65-F5344CB8AC3E}">
        <p14:creationId xmlns:p14="http://schemas.microsoft.com/office/powerpoint/2010/main" val="1427843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Summary</a:t>
            </a:r>
            <a:endParaRPr lang="en-US" dirty="0">
              <a:latin typeface="Times New Roman"/>
              <a:cs typeface="Times New Roman"/>
            </a:endParaRPr>
          </a:p>
        </p:txBody>
      </p:sp>
      <p:sp>
        <p:nvSpPr>
          <p:cNvPr id="3" name="Content Placeholder 2"/>
          <p:cNvSpPr>
            <a:spLocks noGrp="1"/>
          </p:cNvSpPr>
          <p:nvPr>
            <p:ph idx="1"/>
          </p:nvPr>
        </p:nvSpPr>
        <p:spPr/>
        <p:txBody>
          <a:bodyPr/>
          <a:lstStyle/>
          <a:p>
            <a:pPr>
              <a:spcBef>
                <a:spcPts val="1776"/>
              </a:spcBef>
              <a:buFont typeface="Wingdings" charset="2"/>
              <a:buChar char="ü"/>
            </a:pPr>
            <a:r>
              <a:rPr lang="en-US" dirty="0">
                <a:latin typeface="Times New Roman"/>
                <a:cs typeface="Times New Roman"/>
              </a:rPr>
              <a:t>All Courses </a:t>
            </a:r>
            <a:r>
              <a:rPr lang="en-US" b="1" dirty="0">
                <a:latin typeface="Times New Roman"/>
                <a:cs typeface="Times New Roman"/>
              </a:rPr>
              <a:t>must</a:t>
            </a:r>
            <a:r>
              <a:rPr lang="en-US" dirty="0">
                <a:latin typeface="Times New Roman"/>
                <a:cs typeface="Times New Roman"/>
              </a:rPr>
              <a:t> be assigned to a discipline listed in the Discipline’s List and the assignment of courses is under the </a:t>
            </a:r>
            <a:r>
              <a:rPr lang="en-US" b="1" dirty="0">
                <a:latin typeface="Times New Roman"/>
                <a:cs typeface="Times New Roman"/>
              </a:rPr>
              <a:t>academic senate’s/curriculum committee’s</a:t>
            </a:r>
            <a:r>
              <a:rPr lang="en-US" dirty="0">
                <a:latin typeface="Times New Roman"/>
                <a:cs typeface="Times New Roman"/>
              </a:rPr>
              <a:t> authority.</a:t>
            </a:r>
          </a:p>
          <a:p>
            <a:pPr>
              <a:spcBef>
                <a:spcPts val="1776"/>
              </a:spcBef>
              <a:buFont typeface="Wingdings" charset="2"/>
              <a:buChar char="ü"/>
            </a:pPr>
            <a:r>
              <a:rPr lang="en-US" dirty="0">
                <a:latin typeface="Times New Roman"/>
                <a:cs typeface="Times New Roman"/>
              </a:rPr>
              <a:t>The process for assigning courses is locally determined and may differ from college to </a:t>
            </a:r>
            <a:r>
              <a:rPr lang="en-US" dirty="0" smtClean="0">
                <a:latin typeface="Times New Roman"/>
                <a:cs typeface="Times New Roman"/>
              </a:rPr>
              <a:t>college.</a:t>
            </a:r>
            <a:endParaRPr lang="en-US" dirty="0">
              <a:latin typeface="Times New Roman"/>
              <a:cs typeface="Times New Roman"/>
            </a:endParaRPr>
          </a:p>
          <a:p>
            <a:pPr>
              <a:spcBef>
                <a:spcPts val="1776"/>
              </a:spcBef>
              <a:buFont typeface="Wingdings" charset="2"/>
              <a:buChar char="ü"/>
            </a:pPr>
            <a:r>
              <a:rPr lang="en-US" dirty="0">
                <a:latin typeface="Times New Roman"/>
                <a:cs typeface="Times New Roman"/>
              </a:rPr>
              <a:t>Different colleges may choose to use different disciplines for similar courses!</a:t>
            </a:r>
          </a:p>
          <a:p>
            <a:pPr>
              <a:spcBef>
                <a:spcPts val="1776"/>
              </a:spcBef>
              <a:buFont typeface="Wingdings" charset="2"/>
              <a:buChar char="ü"/>
            </a:pPr>
            <a:r>
              <a:rPr lang="en-US" dirty="0">
                <a:latin typeface="Times New Roman"/>
                <a:cs typeface="Times New Roman"/>
              </a:rPr>
              <a:t>Create a clear local process that outlines who is involved and who makes the ultimate decision.</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3607079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charset="0"/>
                <a:ea typeface="Times New Roman" charset="0"/>
                <a:cs typeface="Times New Roman" charset="0"/>
              </a:rPr>
              <a:t>Resources</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fontScale="92500" lnSpcReduction="10000"/>
          </a:bodyPr>
          <a:lstStyle/>
          <a:p>
            <a:r>
              <a:rPr lang="en-US" i="1" dirty="0">
                <a:hlinkClick r:id="rId2"/>
              </a:rPr>
              <a:t>Qualifications for Faculty Service </a:t>
            </a:r>
            <a:r>
              <a:rPr lang="en-US" i="1" dirty="0" smtClean="0">
                <a:hlinkClick r:id="rId2"/>
              </a:rPr>
              <a:t>In </a:t>
            </a:r>
            <a:r>
              <a:rPr lang="en-US" i="1" dirty="0">
                <a:hlinkClick r:id="rId2"/>
              </a:rPr>
              <a:t>The California Community Colleges: </a:t>
            </a:r>
            <a:r>
              <a:rPr lang="en-US" i="1" dirty="0" smtClean="0">
                <a:hlinkClick r:id="rId2"/>
              </a:rPr>
              <a:t>Minimum </a:t>
            </a:r>
            <a:r>
              <a:rPr lang="en-US" i="1" dirty="0">
                <a:hlinkClick r:id="rId2"/>
              </a:rPr>
              <a:t>Qualifications, </a:t>
            </a:r>
            <a:r>
              <a:rPr lang="en-US" i="1" dirty="0" smtClean="0">
                <a:hlinkClick r:id="rId2"/>
              </a:rPr>
              <a:t>Placement </a:t>
            </a:r>
            <a:r>
              <a:rPr lang="en-US" i="1" dirty="0">
                <a:hlinkClick r:id="rId2"/>
              </a:rPr>
              <a:t>of courses Within </a:t>
            </a:r>
            <a:r>
              <a:rPr lang="en-US" i="1" dirty="0" smtClean="0">
                <a:hlinkClick r:id="rId2"/>
              </a:rPr>
              <a:t>Disciplines</a:t>
            </a:r>
            <a:r>
              <a:rPr lang="en-US" i="1" dirty="0">
                <a:hlinkClick r:id="rId2"/>
              </a:rPr>
              <a:t>, </a:t>
            </a:r>
            <a:r>
              <a:rPr lang="en-US" i="1" dirty="0" smtClean="0">
                <a:hlinkClick r:id="rId2"/>
              </a:rPr>
              <a:t>and </a:t>
            </a:r>
            <a:r>
              <a:rPr lang="en-US" i="1" dirty="0">
                <a:hlinkClick r:id="rId2"/>
              </a:rPr>
              <a:t>F</a:t>
            </a:r>
            <a:r>
              <a:rPr lang="en-US" i="1" dirty="0" smtClean="0">
                <a:hlinkClick r:id="rId2"/>
              </a:rPr>
              <a:t>aculty </a:t>
            </a:r>
            <a:r>
              <a:rPr lang="en-US" i="1" dirty="0">
                <a:hlinkClick r:id="rId2"/>
              </a:rPr>
              <a:t>S</a:t>
            </a:r>
            <a:r>
              <a:rPr lang="en-US" i="1" dirty="0" smtClean="0">
                <a:hlinkClick r:id="rId2"/>
              </a:rPr>
              <a:t>ervice Areas</a:t>
            </a:r>
            <a:r>
              <a:rPr lang="en-US" dirty="0" smtClean="0"/>
              <a:t>, ASCCC (Adopted spring 2004). </a:t>
            </a:r>
          </a:p>
          <a:p>
            <a:endParaRPr lang="en-US" dirty="0" smtClean="0"/>
          </a:p>
          <a:p>
            <a:r>
              <a:rPr lang="en-US" i="1" dirty="0">
                <a:hlinkClick r:id="rId3"/>
              </a:rPr>
              <a:t>Who Gets to Teach That Course? The Importance of Assigning Courses to </a:t>
            </a:r>
            <a:r>
              <a:rPr lang="en-US" i="1" dirty="0" smtClean="0">
                <a:hlinkClick r:id="rId3"/>
              </a:rPr>
              <a:t>Disciplines</a:t>
            </a:r>
            <a:r>
              <a:rPr lang="en-US" dirty="0" smtClean="0"/>
              <a:t>, ASCCC Rostrum (September 2016).</a:t>
            </a:r>
          </a:p>
          <a:p>
            <a:endParaRPr lang="en-US" dirty="0" smtClean="0"/>
          </a:p>
          <a:p>
            <a:r>
              <a:rPr lang="en-US" dirty="0" smtClean="0"/>
              <a:t>Examples of processes:</a:t>
            </a:r>
          </a:p>
          <a:p>
            <a:pPr lvl="1"/>
            <a:r>
              <a:rPr lang="en-US" dirty="0" smtClean="0">
                <a:hlinkClick r:id="rId4"/>
              </a:rPr>
              <a:t>Cuesta </a:t>
            </a:r>
            <a:r>
              <a:rPr lang="en-US" dirty="0">
                <a:hlinkClick r:id="rId4"/>
              </a:rPr>
              <a:t>College Curriculum Process for Assignment of Minimum Qualifications Disciplines to Courses </a:t>
            </a:r>
            <a:endParaRPr lang="en-US" dirty="0"/>
          </a:p>
          <a:p>
            <a:pPr lvl="1"/>
            <a:endParaRPr lang="en-US" dirty="0" smtClean="0">
              <a:hlinkClick r:id="rId5"/>
            </a:endParaRPr>
          </a:p>
          <a:p>
            <a:pPr lvl="1"/>
            <a:r>
              <a:rPr lang="en-US" dirty="0" smtClean="0">
                <a:hlinkClick r:id="rId5"/>
              </a:rPr>
              <a:t>Glendale Community College Curriculum Handbook</a:t>
            </a:r>
            <a:r>
              <a:rPr lang="en-US" dirty="0" smtClean="0"/>
              <a:t> </a:t>
            </a:r>
            <a:r>
              <a:rPr lang="mr-IN" dirty="0" smtClean="0"/>
              <a:t>–</a:t>
            </a:r>
            <a:r>
              <a:rPr lang="en-US" dirty="0" smtClean="0"/>
              <a:t> includes process for placing courses in disciplines.</a:t>
            </a:r>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7763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Questions?</a:t>
            </a:r>
            <a:endParaRPr lang="en-US" dirty="0">
              <a:latin typeface="Times New Roman"/>
              <a:cs typeface="Times New Roman"/>
            </a:endParaRPr>
          </a:p>
        </p:txBody>
      </p:sp>
      <p:sp>
        <p:nvSpPr>
          <p:cNvPr id="5" name="Content Placeholder 4"/>
          <p:cNvSpPr>
            <a:spLocks noGrp="1"/>
          </p:cNvSpPr>
          <p:nvPr>
            <p:ph idx="1"/>
          </p:nvPr>
        </p:nvSpPr>
        <p:spPr>
          <a:xfrm>
            <a:off x="952414" y="1600200"/>
            <a:ext cx="7234996" cy="4876800"/>
          </a:xfrm>
        </p:spPr>
        <p:txBody>
          <a:bodyPr/>
          <a:lstStyle/>
          <a:p>
            <a:pPr marL="0" indent="0">
              <a:buNone/>
            </a:pPr>
            <a:endParaRPr lang="en-US" dirty="0" smtClean="0">
              <a:latin typeface="Times New Roman" charset="0"/>
              <a:ea typeface="Times New Roman" charset="0"/>
              <a:cs typeface="Times New Roman" charset="0"/>
            </a:endParaRPr>
          </a:p>
          <a:p>
            <a:pPr marL="0" indent="0">
              <a:buNone/>
            </a:pPr>
            <a:r>
              <a:rPr lang="en-US" dirty="0" smtClean="0">
                <a:latin typeface="Times New Roman" charset="0"/>
                <a:ea typeface="Times New Roman" charset="0"/>
                <a:cs typeface="Times New Roman" charset="0"/>
              </a:rPr>
              <a:t>John </a:t>
            </a:r>
            <a:r>
              <a:rPr lang="en-US" dirty="0" smtClean="0">
                <a:latin typeface="Times New Roman" charset="0"/>
                <a:ea typeface="Times New Roman" charset="0"/>
                <a:cs typeface="Times New Roman" charset="0"/>
              </a:rPr>
              <a:t>Freitas </a:t>
            </a:r>
            <a:r>
              <a:rPr lang="mr-IN" dirty="0" smtClean="0">
                <a:latin typeface="Times New Roman" charset="0"/>
                <a:ea typeface="Times New Roman" charset="0"/>
                <a:cs typeface="Times New Roman" charset="0"/>
              </a:rPr>
              <a:t>–</a:t>
            </a:r>
            <a:r>
              <a:rPr lang="en-US" dirty="0" smtClean="0">
                <a:latin typeface="Times New Roman" charset="0"/>
                <a:ea typeface="Times New Roman" charset="0"/>
                <a:cs typeface="Times New Roman" charset="0"/>
              </a:rPr>
              <a:t> </a:t>
            </a:r>
            <a:r>
              <a:rPr lang="en-US" dirty="0" smtClean="0">
                <a:latin typeface="Times New Roman" charset="0"/>
                <a:ea typeface="Times New Roman" charset="0"/>
                <a:cs typeface="Times New Roman" charset="0"/>
                <a:hlinkClick r:id="rId3"/>
              </a:rPr>
              <a:t>freitasje@lacitycollege.edu</a:t>
            </a:r>
            <a:endParaRPr lang="en-US" dirty="0" smtClean="0">
              <a:latin typeface="Times New Roman" charset="0"/>
              <a:ea typeface="Times New Roman" charset="0"/>
              <a:cs typeface="Times New Roman" charset="0"/>
            </a:endParaRPr>
          </a:p>
          <a:p>
            <a:pPr marL="0" indent="0">
              <a:buNone/>
            </a:pPr>
            <a:endParaRPr lang="en-US" dirty="0">
              <a:latin typeface="Times New Roman" charset="0"/>
              <a:ea typeface="Times New Roman" charset="0"/>
              <a:cs typeface="Times New Roman" charset="0"/>
            </a:endParaRPr>
          </a:p>
          <a:p>
            <a:pPr marL="0" indent="0">
              <a:buNone/>
            </a:pPr>
            <a:r>
              <a:rPr lang="en-US" dirty="0" smtClean="0">
                <a:latin typeface="Times New Roman" charset="0"/>
                <a:ea typeface="Times New Roman" charset="0"/>
                <a:cs typeface="Times New Roman" charset="0"/>
              </a:rPr>
              <a:t>Craig Rutan - </a:t>
            </a:r>
            <a:r>
              <a:rPr lang="en-US" dirty="0" smtClean="0">
                <a:latin typeface="Times New Roman" charset="0"/>
                <a:ea typeface="Times New Roman" charset="0"/>
                <a:cs typeface="Times New Roman" charset="0"/>
                <a:hlinkClick r:id="rId4"/>
              </a:rPr>
              <a:t>rutan_craig@sccollege.edu</a:t>
            </a:r>
            <a:endParaRPr lang="en-US" dirty="0" smtClean="0">
              <a:latin typeface="Times New Roman" charset="0"/>
              <a:ea typeface="Times New Roman" charset="0"/>
              <a:cs typeface="Times New Roman" charset="0"/>
            </a:endParaRPr>
          </a:p>
          <a:p>
            <a:pPr marL="0" indent="0">
              <a:buNone/>
            </a:pPr>
            <a:endParaRPr lang="en-US" dirty="0">
              <a:latin typeface="Times New Roman" charset="0"/>
              <a:ea typeface="Times New Roman" charset="0"/>
              <a:cs typeface="Times New Roman" charset="0"/>
            </a:endParaRPr>
          </a:p>
          <a:p>
            <a:pPr marL="0" indent="0">
              <a:buNone/>
            </a:pPr>
            <a:endParaRPr lang="en-US" dirty="0" smtClean="0">
              <a:latin typeface="Times New Roman" charset="0"/>
              <a:ea typeface="Times New Roman" charset="0"/>
              <a:cs typeface="Times New Roman" charset="0"/>
            </a:endParaRPr>
          </a:p>
          <a:p>
            <a:pPr marL="0" indent="0" algn="ctr">
              <a:buNone/>
            </a:pPr>
            <a:r>
              <a:rPr lang="en-US" sz="3600" dirty="0" smtClean="0">
                <a:latin typeface="Times New Roman" charset="0"/>
                <a:ea typeface="Times New Roman" charset="0"/>
                <a:cs typeface="Times New Roman" charset="0"/>
              </a:rPr>
              <a:t>Thank you!</a:t>
            </a:r>
            <a:endParaRPr lang="en-US" sz="3600" dirty="0" smtClean="0">
              <a:latin typeface="Times New Roman" charset="0"/>
              <a:ea typeface="Times New Roman" charset="0"/>
              <a:cs typeface="Times New Roman" charset="0"/>
            </a:endParaRPr>
          </a:p>
          <a:p>
            <a:pPr marL="0" indent="0">
              <a:buNone/>
            </a:pPr>
            <a:endParaRPr lang="en-US" dirty="0"/>
          </a:p>
        </p:txBody>
      </p:sp>
    </p:spTree>
    <p:extLst>
      <p:ext uri="{BB962C8B-B14F-4D97-AF65-F5344CB8AC3E}">
        <p14:creationId xmlns:p14="http://schemas.microsoft.com/office/powerpoint/2010/main" val="292107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38562"/>
          </a:xfrm>
        </p:spPr>
        <p:txBody>
          <a:bodyPr>
            <a:normAutofit/>
          </a:bodyPr>
          <a:lstStyle/>
          <a:p>
            <a:pPr algn="ctr"/>
            <a:r>
              <a:rPr lang="en-US" dirty="0" smtClean="0">
                <a:latin typeface="Times New Roman"/>
                <a:cs typeface="Times New Roman"/>
              </a:rPr>
              <a:t>Why Do We </a:t>
            </a:r>
            <a:r>
              <a:rPr lang="en-US" dirty="0">
                <a:latin typeface="Times New Roman"/>
                <a:cs typeface="Times New Roman"/>
              </a:rPr>
              <a:t>C</a:t>
            </a:r>
            <a:r>
              <a:rPr lang="en-US" dirty="0" smtClean="0">
                <a:latin typeface="Times New Roman"/>
                <a:cs typeface="Times New Roman"/>
              </a:rPr>
              <a:t>are about Faculty </a:t>
            </a:r>
            <a:r>
              <a:rPr lang="en-US" dirty="0">
                <a:latin typeface="Times New Roman"/>
                <a:cs typeface="Times New Roman"/>
              </a:rPr>
              <a:t>Q</a:t>
            </a:r>
            <a:r>
              <a:rPr lang="en-US" dirty="0" smtClean="0">
                <a:latin typeface="Times New Roman"/>
                <a:cs typeface="Times New Roman"/>
              </a:rPr>
              <a:t>ualifications?</a:t>
            </a:r>
            <a:endParaRPr lang="en-US" dirty="0">
              <a:latin typeface="Times New Roman"/>
              <a:cs typeface="Times New Roman"/>
            </a:endParaRPr>
          </a:p>
        </p:txBody>
      </p:sp>
      <p:sp>
        <p:nvSpPr>
          <p:cNvPr id="3" name="Content Placeholder 2"/>
          <p:cNvSpPr>
            <a:spLocks noGrp="1"/>
          </p:cNvSpPr>
          <p:nvPr>
            <p:ph idx="1"/>
          </p:nvPr>
        </p:nvSpPr>
        <p:spPr>
          <a:xfrm>
            <a:off x="600732" y="2213780"/>
            <a:ext cx="8086068" cy="4273111"/>
          </a:xfrm>
        </p:spPr>
        <p:txBody>
          <a:bodyPr>
            <a:normAutofit/>
          </a:bodyPr>
          <a:lstStyle/>
          <a:p>
            <a:pPr marL="0" indent="0">
              <a:spcBef>
                <a:spcPts val="1176"/>
              </a:spcBef>
              <a:buNone/>
            </a:pPr>
            <a:r>
              <a:rPr lang="en-US" dirty="0">
                <a:latin typeface="Times New Roman"/>
                <a:cs typeface="Times New Roman"/>
              </a:rPr>
              <a:t>Minimum </a:t>
            </a:r>
            <a:r>
              <a:rPr lang="en-US" dirty="0" smtClean="0">
                <a:latin typeface="Times New Roman"/>
                <a:cs typeface="Times New Roman"/>
              </a:rPr>
              <a:t>Qualifications </a:t>
            </a:r>
            <a:r>
              <a:rPr lang="en-US" dirty="0">
                <a:latin typeface="Times New Roman"/>
                <a:cs typeface="Times New Roman"/>
              </a:rPr>
              <a:t>are one mechanism that:</a:t>
            </a:r>
          </a:p>
          <a:p>
            <a:pPr lvl="1">
              <a:spcBef>
                <a:spcPts val="1176"/>
              </a:spcBef>
            </a:pPr>
            <a:r>
              <a:rPr lang="en-US" sz="2400" dirty="0">
                <a:latin typeface="Times New Roman"/>
                <a:cs typeface="Times New Roman"/>
              </a:rPr>
              <a:t>Ensures appropriate faculty preparation in the content </a:t>
            </a:r>
            <a:r>
              <a:rPr lang="en-US" sz="2400" dirty="0" smtClean="0">
                <a:latin typeface="Times New Roman"/>
                <a:cs typeface="Times New Roman"/>
              </a:rPr>
              <a:t>area,</a:t>
            </a:r>
            <a:endParaRPr lang="en-US" sz="2400" dirty="0">
              <a:latin typeface="Times New Roman"/>
              <a:cs typeface="Times New Roman"/>
            </a:endParaRPr>
          </a:p>
          <a:p>
            <a:pPr lvl="1">
              <a:spcBef>
                <a:spcPts val="1176"/>
              </a:spcBef>
            </a:pPr>
            <a:r>
              <a:rPr lang="en-US" sz="2400" dirty="0">
                <a:latin typeface="Times New Roman"/>
                <a:cs typeface="Times New Roman"/>
              </a:rPr>
              <a:t>Ensures appropriate faculty preparation to communicate the value of educational </a:t>
            </a:r>
            <a:r>
              <a:rPr lang="en-US" sz="2400" dirty="0" smtClean="0">
                <a:latin typeface="Times New Roman"/>
                <a:cs typeface="Times New Roman"/>
              </a:rPr>
              <a:t>attainment,</a:t>
            </a:r>
            <a:endParaRPr lang="en-US" sz="2400" dirty="0">
              <a:latin typeface="Times New Roman"/>
              <a:cs typeface="Times New Roman"/>
            </a:endParaRPr>
          </a:p>
          <a:p>
            <a:pPr lvl="1">
              <a:spcBef>
                <a:spcPts val="1176"/>
              </a:spcBef>
            </a:pPr>
            <a:r>
              <a:rPr lang="en-US" sz="2400" dirty="0">
                <a:latin typeface="Times New Roman"/>
                <a:cs typeface="Times New Roman"/>
              </a:rPr>
              <a:t>Addresses Accreditation </a:t>
            </a:r>
            <a:r>
              <a:rPr lang="en-US" sz="2400" dirty="0" smtClean="0">
                <a:latin typeface="Times New Roman"/>
                <a:cs typeface="Times New Roman"/>
              </a:rPr>
              <a:t>Standards,</a:t>
            </a:r>
            <a:endParaRPr lang="en-US" sz="2400" dirty="0">
              <a:latin typeface="Times New Roman"/>
              <a:cs typeface="Times New Roman"/>
            </a:endParaRPr>
          </a:p>
          <a:p>
            <a:pPr lvl="1">
              <a:spcBef>
                <a:spcPts val="1176"/>
              </a:spcBef>
            </a:pPr>
            <a:r>
              <a:rPr lang="en-US" sz="2400" dirty="0">
                <a:latin typeface="Times New Roman"/>
                <a:cs typeface="Times New Roman"/>
              </a:rPr>
              <a:t>Is </a:t>
            </a:r>
            <a:r>
              <a:rPr lang="en-US" sz="2400" dirty="0" smtClean="0">
                <a:latin typeface="Times New Roman"/>
                <a:cs typeface="Times New Roman"/>
              </a:rPr>
              <a:t>an academic and professional matter (equivalency </a:t>
            </a:r>
            <a:r>
              <a:rPr lang="en-US" sz="2400" dirty="0">
                <a:latin typeface="Times New Roman"/>
                <a:cs typeface="Times New Roman"/>
              </a:rPr>
              <a:t>- Ed. Code §87359(b), minimum </a:t>
            </a:r>
            <a:r>
              <a:rPr lang="en-US" sz="2400" dirty="0" smtClean="0">
                <a:latin typeface="Times New Roman"/>
                <a:cs typeface="Times New Roman"/>
              </a:rPr>
              <a:t>qualifications </a:t>
            </a:r>
            <a:r>
              <a:rPr lang="en-US" sz="2400" dirty="0">
                <a:latin typeface="Times New Roman"/>
                <a:cs typeface="Times New Roman"/>
              </a:rPr>
              <a:t>- Ed. Code §87360(b)</a:t>
            </a:r>
            <a:r>
              <a:rPr lang="en-US" sz="2400" dirty="0" smtClean="0">
                <a:latin typeface="Times New Roman"/>
                <a:cs typeface="Times New Roman"/>
              </a:rPr>
              <a:t>).</a:t>
            </a:r>
            <a:endParaRPr lang="en-US" sz="2400" dirty="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66410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Minimum Qualifications or MQs</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r>
              <a:rPr lang="en-US" b="1" dirty="0">
                <a:latin typeface="Times New Roman"/>
                <a:cs typeface="Times New Roman"/>
              </a:rPr>
              <a:t>In order to teach courses, faculty must meet the MQs of the disciplines to which those courses are assigned</a:t>
            </a:r>
            <a:r>
              <a:rPr lang="en-US" b="1" dirty="0" smtClean="0">
                <a:latin typeface="Times New Roman"/>
                <a:cs typeface="Times New Roman"/>
              </a:rPr>
              <a:t>.</a:t>
            </a:r>
          </a:p>
          <a:p>
            <a:endParaRPr lang="en-US" dirty="0" smtClean="0">
              <a:latin typeface="Times New Roman"/>
              <a:cs typeface="Times New Roman"/>
            </a:endParaRPr>
          </a:p>
          <a:p>
            <a:r>
              <a:rPr lang="en-US" dirty="0" smtClean="0">
                <a:latin typeface="Times New Roman"/>
                <a:cs typeface="Times New Roman"/>
              </a:rPr>
              <a:t>A </a:t>
            </a:r>
            <a:r>
              <a:rPr lang="en-US" dirty="0">
                <a:latin typeface="Times New Roman"/>
                <a:cs typeface="Times New Roman"/>
              </a:rPr>
              <a:t>district may hire a person who possesses qualifications different from, but equivalent to, those listed on the disciplines list, according to criteria and procedures agreed upon by the governing board and the academic senate </a:t>
            </a:r>
            <a:r>
              <a:rPr lang="en-US" dirty="0" smtClean="0">
                <a:latin typeface="Times New Roman"/>
                <a:cs typeface="Times New Roman"/>
              </a:rPr>
              <a:t>(Title 5 §</a:t>
            </a:r>
            <a:r>
              <a:rPr lang="en-US" dirty="0">
                <a:latin typeface="Times New Roman"/>
                <a:cs typeface="Times New Roman"/>
              </a:rPr>
              <a:t>53430). </a:t>
            </a:r>
            <a:endParaRPr lang="en-US" dirty="0" smtClean="0">
              <a:latin typeface="Times New Roman"/>
              <a:cs typeface="Times New Roman"/>
            </a:endParaRPr>
          </a:p>
          <a:p>
            <a:endParaRPr lang="en-US" dirty="0" smtClean="0">
              <a:latin typeface="Times New Roman"/>
              <a:cs typeface="Times New Roman"/>
            </a:endParaRPr>
          </a:p>
          <a:p>
            <a:r>
              <a:rPr lang="en-US" b="1" dirty="0" smtClean="0">
                <a:latin typeface="Times New Roman"/>
                <a:cs typeface="Times New Roman"/>
              </a:rPr>
              <a:t>MQs for disciplines are found in the Disciplines List.</a:t>
            </a:r>
            <a:endParaRPr lang="en-US" b="1" dirty="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1477472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Where are the Disciplines Listed?</a:t>
            </a:r>
            <a:endParaRPr lang="en-US" dirty="0">
              <a:latin typeface="Times New Roman"/>
              <a:cs typeface="Times New Roman"/>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a:cs typeface="Times New Roman"/>
                <a:hlinkClick r:id="rId3"/>
              </a:rPr>
              <a:t>Disciplines List</a:t>
            </a:r>
            <a:r>
              <a:rPr lang="en-US" dirty="0" smtClean="0">
                <a:latin typeface="Times New Roman"/>
                <a:cs typeface="Times New Roman"/>
              </a:rPr>
              <a:t> information at ASCCC website</a:t>
            </a:r>
          </a:p>
          <a:p>
            <a:r>
              <a:rPr lang="en-US" dirty="0" smtClean="0">
                <a:latin typeface="Times New Roman"/>
                <a:cs typeface="Times New Roman"/>
                <a:hlinkClick r:id="rId4"/>
              </a:rPr>
              <a:t>Minimum Qualifications 2016 </a:t>
            </a:r>
            <a:r>
              <a:rPr lang="en-US" dirty="0" smtClean="0">
                <a:latin typeface="Times New Roman"/>
                <a:cs typeface="Times New Roman"/>
              </a:rPr>
              <a:t>for Faculty and Administrators</a:t>
            </a:r>
          </a:p>
          <a:p>
            <a:endParaRPr lang="en-US" dirty="0">
              <a:latin typeface="Times New Roman"/>
              <a:cs typeface="Times New Roman"/>
            </a:endParaRPr>
          </a:p>
          <a:p>
            <a:endParaRPr lang="en-US" dirty="0" smtClean="0">
              <a:latin typeface="Times New Roman"/>
              <a:cs typeface="Times New Roman"/>
            </a:endParaRPr>
          </a:p>
          <a:p>
            <a:endParaRPr lang="en-US" dirty="0">
              <a:latin typeface="Times New Roman"/>
              <a:cs typeface="Times New Roman"/>
            </a:endParaRPr>
          </a:p>
          <a:p>
            <a:endParaRPr lang="en-US" dirty="0" smtClean="0">
              <a:latin typeface="Times New Roman"/>
              <a:cs typeface="Times New Roman"/>
            </a:endParaRPr>
          </a:p>
          <a:p>
            <a:endParaRPr lang="en-US" dirty="0">
              <a:latin typeface="Times New Roman"/>
              <a:cs typeface="Times New Roman"/>
            </a:endParaRPr>
          </a:p>
          <a:p>
            <a:endParaRPr lang="en-US" dirty="0" smtClean="0">
              <a:latin typeface="Times New Roman"/>
              <a:cs typeface="Times New Roman"/>
            </a:endParaRPr>
          </a:p>
          <a:p>
            <a:endParaRPr lang="en-US" dirty="0">
              <a:latin typeface="Times New Roman"/>
              <a:cs typeface="Times New Roman"/>
            </a:endParaRPr>
          </a:p>
          <a:p>
            <a:endParaRPr lang="en-US" dirty="0" smtClean="0">
              <a:latin typeface="Times New Roman"/>
              <a:cs typeface="Times New Roman"/>
            </a:endParaRPr>
          </a:p>
          <a:p>
            <a:r>
              <a:rPr lang="en-US" dirty="0" smtClean="0">
                <a:latin typeface="Times New Roman"/>
                <a:cs typeface="Times New Roman"/>
              </a:rPr>
              <a:t>Proposals to modify the Discipline’s List are due by September 30.</a:t>
            </a:r>
            <a:endParaRPr lang="en-US" dirty="0">
              <a:latin typeface="Times New Roman"/>
              <a:cs typeface="Times New Roman"/>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4114" y="2473014"/>
            <a:ext cx="2351316" cy="3043224"/>
          </a:xfrm>
          <a:prstGeom prst="rect">
            <a:avLst/>
          </a:prstGeom>
        </p:spPr>
      </p:pic>
    </p:spTree>
    <p:extLst>
      <p:ext uri="{BB962C8B-B14F-4D97-AF65-F5344CB8AC3E}">
        <p14:creationId xmlns:p14="http://schemas.microsoft.com/office/powerpoint/2010/main" val="1278272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What is a Discipline?</a:t>
            </a:r>
            <a:endParaRPr lang="en-US" dirty="0">
              <a:latin typeface="Times New Roman"/>
              <a:cs typeface="Times New Roman"/>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Times New Roman"/>
                <a:cs typeface="Times New Roman"/>
              </a:rPr>
              <a:t>A “discipline” is defined as a grouping of courses that share common academic or vocational preparation, which are typically defined by a degree or degrees (MFA, MA, BA, MS, etc.), or specific professional preparation. </a:t>
            </a:r>
          </a:p>
          <a:p>
            <a:pPr lvl="1"/>
            <a:r>
              <a:rPr lang="en-US" b="1" dirty="0" smtClean="0">
                <a:latin typeface="Times New Roman"/>
                <a:cs typeface="Times New Roman"/>
              </a:rPr>
              <a:t>Not </a:t>
            </a:r>
            <a:r>
              <a:rPr lang="en-US" b="1" dirty="0">
                <a:latin typeface="Times New Roman"/>
                <a:cs typeface="Times New Roman"/>
              </a:rPr>
              <a:t>the same as local departments or subject </a:t>
            </a:r>
            <a:r>
              <a:rPr lang="en-US" b="1" dirty="0" smtClean="0">
                <a:latin typeface="Times New Roman"/>
                <a:cs typeface="Times New Roman"/>
              </a:rPr>
              <a:t>areas </a:t>
            </a:r>
          </a:p>
          <a:p>
            <a:pPr lvl="1"/>
            <a:r>
              <a:rPr lang="en-US" dirty="0" smtClean="0">
                <a:latin typeface="Times New Roman"/>
                <a:cs typeface="Times New Roman"/>
              </a:rPr>
              <a:t>Defined </a:t>
            </a:r>
            <a:r>
              <a:rPr lang="en-US" dirty="0">
                <a:latin typeface="Times New Roman"/>
                <a:cs typeface="Times New Roman"/>
              </a:rPr>
              <a:t>in the Minimum Qualifications document maintained by the </a:t>
            </a:r>
            <a:r>
              <a:rPr lang="en-US" dirty="0" smtClean="0">
                <a:latin typeface="Times New Roman"/>
                <a:cs typeface="Times New Roman"/>
              </a:rPr>
              <a:t>California Community Colleges Board of Governors </a:t>
            </a:r>
          </a:p>
          <a:p>
            <a:pPr marL="0" lvl="1" indent="0">
              <a:spcBef>
                <a:spcPts val="0"/>
              </a:spcBef>
              <a:buNone/>
            </a:pPr>
            <a:endParaRPr lang="en-US" dirty="0">
              <a:latin typeface="Times New Roman"/>
              <a:cs typeface="Times New Roman"/>
            </a:endParaRPr>
          </a:p>
          <a:p>
            <a:pPr marL="0" lvl="1" indent="0">
              <a:spcBef>
                <a:spcPts val="0"/>
              </a:spcBef>
              <a:buNone/>
            </a:pPr>
            <a:r>
              <a:rPr lang="en-US" sz="2400" dirty="0" smtClean="0">
                <a:latin typeface="Times New Roman"/>
                <a:cs typeface="Times New Roman"/>
              </a:rPr>
              <a:t>Example</a:t>
            </a:r>
            <a:r>
              <a:rPr lang="en-US" dirty="0">
                <a:latin typeface="Times New Roman"/>
                <a:cs typeface="Times New Roman"/>
              </a:rPr>
              <a:t>: </a:t>
            </a:r>
          </a:p>
          <a:p>
            <a:pPr marL="438912" lvl="1" indent="-164592">
              <a:spcBef>
                <a:spcPts val="0"/>
              </a:spcBef>
            </a:pPr>
            <a:r>
              <a:rPr lang="en-US" dirty="0" smtClean="0">
                <a:latin typeface="Times New Roman"/>
                <a:cs typeface="Times New Roman"/>
              </a:rPr>
              <a:t>Local </a:t>
            </a:r>
            <a:r>
              <a:rPr lang="en-US" dirty="0">
                <a:latin typeface="Times New Roman"/>
                <a:cs typeface="Times New Roman"/>
              </a:rPr>
              <a:t>Department or Subject Name: Child and Family Studies </a:t>
            </a:r>
          </a:p>
          <a:p>
            <a:pPr marL="438912" lvl="1" indent="-164592">
              <a:spcBef>
                <a:spcPts val="0"/>
              </a:spcBef>
              <a:buFont typeface="Arial"/>
              <a:buChar char="•"/>
            </a:pPr>
            <a:r>
              <a:rPr lang="en-US" dirty="0" smtClean="0">
                <a:latin typeface="Times New Roman"/>
                <a:cs typeface="Times New Roman"/>
              </a:rPr>
              <a:t>Official </a:t>
            </a:r>
            <a:r>
              <a:rPr lang="en-US" dirty="0">
                <a:latin typeface="Times New Roman"/>
                <a:cs typeface="Times New Roman"/>
              </a:rPr>
              <a:t>Discipline: Early Childhood Education </a:t>
            </a:r>
          </a:p>
          <a:p>
            <a:pPr marL="0" lvl="1" indent="0">
              <a:spcBef>
                <a:spcPts val="0"/>
              </a:spcBef>
              <a:buNone/>
            </a:pPr>
            <a:endParaRPr lang="en-US" dirty="0" smtClean="0">
              <a:latin typeface="Times New Roman"/>
              <a:cs typeface="Times New Roman"/>
            </a:endParaRPr>
          </a:p>
          <a:p>
            <a:pPr marL="342900" lvl="1" indent="-342900">
              <a:spcBef>
                <a:spcPts val="0"/>
              </a:spcBef>
              <a:buFont typeface="Arial"/>
              <a:buChar char="•"/>
            </a:pPr>
            <a:r>
              <a:rPr lang="en-US" sz="2400" dirty="0" smtClean="0">
                <a:latin typeface="Times New Roman"/>
                <a:cs typeface="Times New Roman"/>
              </a:rPr>
              <a:t>Discipline </a:t>
            </a:r>
            <a:r>
              <a:rPr lang="en-US" sz="2400" dirty="0">
                <a:latin typeface="Times New Roman"/>
                <a:cs typeface="Times New Roman"/>
              </a:rPr>
              <a:t>Definition in CA Education Code §87357 </a:t>
            </a:r>
          </a:p>
          <a:p>
            <a:pPr marL="342900" lvl="1" indent="-342900">
              <a:spcBef>
                <a:spcPts val="0"/>
              </a:spcBef>
            </a:pPr>
            <a:r>
              <a:rPr lang="en-US" sz="2400" b="1" dirty="0">
                <a:latin typeface="Times New Roman"/>
                <a:cs typeface="Times New Roman"/>
              </a:rPr>
              <a:t>Not the same as or related to TOP codes and </a:t>
            </a:r>
            <a:r>
              <a:rPr lang="en-US" sz="2400" b="1" dirty="0" smtClean="0">
                <a:latin typeface="Times New Roman"/>
                <a:cs typeface="Times New Roman"/>
              </a:rPr>
              <a:t>names, or FSAs.</a:t>
            </a:r>
            <a:endParaRPr lang="en-US" sz="2400" dirty="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597733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Organization of the Disciplines List</a:t>
            </a:r>
            <a:endParaRPr lang="en-US" dirty="0">
              <a:latin typeface="Times New Roman"/>
              <a:cs typeface="Times New Roman"/>
            </a:endParaRPr>
          </a:p>
        </p:txBody>
      </p:sp>
      <p:sp>
        <p:nvSpPr>
          <p:cNvPr id="3" name="Content Placeholder 2"/>
          <p:cNvSpPr>
            <a:spLocks noGrp="1"/>
          </p:cNvSpPr>
          <p:nvPr>
            <p:ph idx="1"/>
          </p:nvPr>
        </p:nvSpPr>
        <p:spPr>
          <a:xfrm>
            <a:off x="457200" y="1600199"/>
            <a:ext cx="8229600" cy="5015753"/>
          </a:xfrm>
        </p:spPr>
        <p:txBody>
          <a:bodyPr>
            <a:normAutofit fontScale="92500" lnSpcReduction="10000"/>
          </a:bodyPr>
          <a:lstStyle/>
          <a:p>
            <a:pPr>
              <a:lnSpc>
                <a:spcPct val="110000"/>
              </a:lnSpc>
            </a:pPr>
            <a:r>
              <a:rPr lang="en-US" sz="1800" dirty="0">
                <a:latin typeface="Times New Roman" charset="0"/>
                <a:ea typeface="Times New Roman" charset="0"/>
                <a:cs typeface="Times New Roman" charset="0"/>
              </a:rPr>
              <a:t>Disciplines Index (New for 2016!) A-Z reference list of all disciplines, including associated Ed Code and Title 5 citations as appropriate, and the page number where found.  </a:t>
            </a:r>
            <a:r>
              <a:rPr lang="en-US" sz="1800" u="sng" dirty="0">
                <a:latin typeface="Times New Roman" charset="0"/>
                <a:ea typeface="Times New Roman" charset="0"/>
                <a:cs typeface="Times New Roman" charset="0"/>
              </a:rPr>
              <a:t>There is no longer the ”blended list” that shows all MQs together.</a:t>
            </a:r>
          </a:p>
          <a:p>
            <a:pPr>
              <a:lnSpc>
                <a:spcPct val="110000"/>
              </a:lnSpc>
            </a:pPr>
            <a:endParaRPr lang="en-US" sz="1800" dirty="0">
              <a:latin typeface="Times New Roman" charset="0"/>
              <a:ea typeface="Times New Roman" charset="0"/>
              <a:cs typeface="Times New Roman" charset="0"/>
            </a:endParaRPr>
          </a:p>
          <a:p>
            <a:pPr>
              <a:lnSpc>
                <a:spcPct val="110000"/>
              </a:lnSpc>
            </a:pPr>
            <a:r>
              <a:rPr lang="en-US" sz="1800" dirty="0">
                <a:latin typeface="Times New Roman" charset="0"/>
                <a:ea typeface="Times New Roman" charset="0"/>
                <a:cs typeface="Times New Roman" charset="0"/>
              </a:rPr>
              <a:t>Disciplines requiring a Master’</a:t>
            </a:r>
            <a:r>
              <a:rPr lang="en-US" altLang="ja-JP" sz="1800" dirty="0">
                <a:latin typeface="Times New Roman" charset="0"/>
                <a:ea typeface="Times New Roman" charset="0"/>
                <a:cs typeface="Times New Roman" charset="0"/>
              </a:rPr>
              <a:t>s Degree, including relevant MQs for EOPS, DSPS, health services, and learning assistance/learning skills faculty.</a:t>
            </a:r>
          </a:p>
          <a:p>
            <a:pPr>
              <a:lnSpc>
                <a:spcPct val="110000"/>
              </a:lnSpc>
            </a:pPr>
            <a:endParaRPr lang="en-US" altLang="ja-JP" sz="1800" dirty="0">
              <a:latin typeface="Times New Roman" charset="0"/>
              <a:ea typeface="Times New Roman" charset="0"/>
              <a:cs typeface="Times New Roman" charset="0"/>
            </a:endParaRPr>
          </a:p>
          <a:p>
            <a:pPr>
              <a:lnSpc>
                <a:spcPct val="110000"/>
              </a:lnSpc>
            </a:pPr>
            <a:r>
              <a:rPr lang="en-US" sz="1800" dirty="0">
                <a:latin typeface="Times New Roman" charset="0"/>
                <a:ea typeface="Times New Roman" charset="0"/>
                <a:cs typeface="Times New Roman" charset="0"/>
              </a:rPr>
              <a:t>Disciplines requiring </a:t>
            </a:r>
            <a:r>
              <a:rPr lang="en-US" altLang="ja-JP" sz="1800" dirty="0">
                <a:latin typeface="Times New Roman" charset="0"/>
                <a:ea typeface="Times New Roman" charset="0"/>
                <a:cs typeface="Times New Roman" charset="0"/>
              </a:rPr>
              <a:t>a specific Bachelor’s or Associate’s degree plus the requisite professional experience, including noncredit MQs from Title 5.  </a:t>
            </a:r>
          </a:p>
          <a:p>
            <a:pPr lvl="1">
              <a:lnSpc>
                <a:spcPct val="110000"/>
              </a:lnSpc>
            </a:pPr>
            <a:r>
              <a:rPr lang="en-US" altLang="ja-JP" sz="1800" u="sng" dirty="0">
                <a:latin typeface="Times New Roman" charset="0"/>
                <a:ea typeface="Times New Roman" charset="0"/>
                <a:cs typeface="Times New Roman" charset="0"/>
              </a:rPr>
              <a:t>Professional experience is always required</a:t>
            </a:r>
            <a:r>
              <a:rPr lang="en-US" altLang="ja-JP" sz="1800" dirty="0">
                <a:latin typeface="Times New Roman" charset="0"/>
                <a:ea typeface="Times New Roman" charset="0"/>
                <a:cs typeface="Times New Roman" charset="0"/>
              </a:rPr>
              <a:t>, even with a master’s degree or higher.</a:t>
            </a:r>
          </a:p>
          <a:p>
            <a:pPr lvl="1">
              <a:lnSpc>
                <a:spcPct val="110000"/>
              </a:lnSpc>
            </a:pPr>
            <a:endParaRPr lang="en-US" altLang="ja-JP" sz="1800" dirty="0">
              <a:latin typeface="Times New Roman" charset="0"/>
              <a:ea typeface="Times New Roman" charset="0"/>
              <a:cs typeface="Times New Roman" charset="0"/>
            </a:endParaRPr>
          </a:p>
          <a:p>
            <a:pPr>
              <a:lnSpc>
                <a:spcPct val="110000"/>
              </a:lnSpc>
            </a:pPr>
            <a:r>
              <a:rPr lang="en-US" sz="1800" dirty="0">
                <a:latin typeface="Times New Roman" charset="0"/>
                <a:ea typeface="Times New Roman" charset="0"/>
                <a:cs typeface="Times New Roman" charset="0"/>
              </a:rPr>
              <a:t>Disciplines requiring any Bachelor’s or Associate’s degree plus the requisite professional experience</a:t>
            </a:r>
            <a:r>
              <a:rPr lang="en-US" altLang="ja-JP" sz="1800" dirty="0">
                <a:latin typeface="Times New Roman" charset="0"/>
                <a:ea typeface="Times New Roman" charset="0"/>
                <a:cs typeface="Times New Roman" charset="0"/>
              </a:rPr>
              <a:t>.</a:t>
            </a:r>
          </a:p>
          <a:p>
            <a:pPr lvl="1">
              <a:lnSpc>
                <a:spcPct val="110000"/>
              </a:lnSpc>
            </a:pPr>
            <a:r>
              <a:rPr lang="en-US" altLang="ja-JP" sz="1800" u="sng" dirty="0">
                <a:latin typeface="Times New Roman" charset="0"/>
                <a:ea typeface="Times New Roman" charset="0"/>
                <a:cs typeface="Times New Roman" charset="0"/>
              </a:rPr>
              <a:t>Professional experience is always required</a:t>
            </a:r>
            <a:r>
              <a:rPr lang="en-US" altLang="ja-JP" sz="1800" dirty="0">
                <a:latin typeface="Times New Roman" charset="0"/>
                <a:ea typeface="Times New Roman" charset="0"/>
                <a:cs typeface="Times New Roman" charset="0"/>
              </a:rPr>
              <a:t>, even with a master’s degree or higher.</a:t>
            </a:r>
          </a:p>
          <a:p>
            <a:pPr lvl="1">
              <a:lnSpc>
                <a:spcPct val="110000"/>
              </a:lnSpc>
            </a:pPr>
            <a:endParaRPr lang="en-US" sz="1800" dirty="0">
              <a:latin typeface="Times New Roman" charset="0"/>
              <a:ea typeface="Times New Roman" charset="0"/>
              <a:cs typeface="Times New Roman" charset="0"/>
            </a:endParaRPr>
          </a:p>
          <a:p>
            <a:pPr>
              <a:lnSpc>
                <a:spcPct val="110000"/>
              </a:lnSpc>
            </a:pPr>
            <a:r>
              <a:rPr lang="en-US" sz="1800" dirty="0">
                <a:latin typeface="Times New Roman" charset="0"/>
                <a:ea typeface="Times New Roman" charset="0"/>
                <a:cs typeface="Times New Roman" charset="0"/>
              </a:rPr>
              <a:t>All relevant Ed Code and Title 5 language on MQs, including for academic administrators</a:t>
            </a:r>
            <a:r>
              <a:rPr lang="en-US" sz="1800" dirty="0" smtClean="0">
                <a:latin typeface="Times New Roman" charset="0"/>
                <a:ea typeface="Times New Roman" charset="0"/>
                <a:cs typeface="Times New Roman" charset="0"/>
              </a:rPr>
              <a:t>.</a:t>
            </a:r>
            <a:endParaRPr lang="en-US" sz="18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817368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75600"/>
            <a:ext cx="7886700" cy="630617"/>
          </a:xfrm>
        </p:spPr>
        <p:txBody>
          <a:bodyPr>
            <a:normAutofit fontScale="90000"/>
          </a:bodyPr>
          <a:lstStyle/>
          <a:p>
            <a:pPr algn="ctr"/>
            <a:r>
              <a:rPr lang="en-US" b="1" dirty="0" smtClean="0">
                <a:latin typeface="Times New Roman" charset="0"/>
                <a:ea typeface="Times New Roman" charset="0"/>
                <a:cs typeface="Times New Roman" charset="0"/>
              </a:rPr>
              <a:t>Master’s Degree List Sample</a:t>
            </a:r>
            <a:endParaRPr lang="en-US" b="1" dirty="0">
              <a:latin typeface="Times New Roman" charset="0"/>
              <a:ea typeface="Times New Roman" charset="0"/>
              <a:cs typeface="Times New Roman"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0283" y="1937665"/>
            <a:ext cx="7603435" cy="4063085"/>
          </a:xfrm>
        </p:spPr>
      </p:pic>
    </p:spTree>
    <p:extLst>
      <p:ext uri="{BB962C8B-B14F-4D97-AF65-F5344CB8AC3E}">
        <p14:creationId xmlns:p14="http://schemas.microsoft.com/office/powerpoint/2010/main" val="397173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latin typeface="Times New Roman" charset="0"/>
                <a:ea typeface="Times New Roman" charset="0"/>
                <a:cs typeface="Times New Roman" charset="0"/>
              </a:rPr>
              <a:t>Non-master’s List -</a:t>
            </a:r>
            <a:br>
              <a:rPr lang="en-US" sz="3200" b="1" dirty="0" smtClean="0">
                <a:latin typeface="Times New Roman" charset="0"/>
                <a:ea typeface="Times New Roman" charset="0"/>
                <a:cs typeface="Times New Roman" charset="0"/>
              </a:rPr>
            </a:br>
            <a:r>
              <a:rPr lang="en-US" sz="3200" b="1" dirty="0" smtClean="0">
                <a:latin typeface="Times New Roman" charset="0"/>
                <a:ea typeface="Times New Roman" charset="0"/>
                <a:cs typeface="Times New Roman" charset="0"/>
              </a:rPr>
              <a:t>Specific bachelor’s or associate’s degree sample</a:t>
            </a:r>
            <a:endParaRPr lang="en-US" sz="3200" b="1" dirty="0">
              <a:latin typeface="Times New Roman" charset="0"/>
              <a:ea typeface="Times New Roman" charset="0"/>
              <a:cs typeface="Times New Roman"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222" y="2467390"/>
            <a:ext cx="8565556" cy="2540556"/>
          </a:xfrm>
        </p:spPr>
      </p:pic>
    </p:spTree>
    <p:extLst>
      <p:ext uri="{BB962C8B-B14F-4D97-AF65-F5344CB8AC3E}">
        <p14:creationId xmlns:p14="http://schemas.microsoft.com/office/powerpoint/2010/main" val="9158060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5">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0E20D2"/>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3910</TotalTime>
  <Words>1889</Words>
  <Application>Microsoft Macintosh PowerPoint</Application>
  <PresentationFormat>On-screen Show (4:3)</PresentationFormat>
  <Paragraphs>194</Paragraphs>
  <Slides>27</Slides>
  <Notes>23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Mangal</vt:lpstr>
      <vt:lpstr>Times New Roman</vt:lpstr>
      <vt:lpstr>Wingdings</vt:lpstr>
      <vt:lpstr>Arial</vt:lpstr>
      <vt:lpstr>Clarity</vt:lpstr>
      <vt:lpstr>Placing Courses in Disciplines</vt:lpstr>
      <vt:lpstr>Outcomes</vt:lpstr>
      <vt:lpstr>Why Do We Care about Faculty Qualifications?</vt:lpstr>
      <vt:lpstr>Minimum Qualifications or MQs</vt:lpstr>
      <vt:lpstr>Where are the Disciplines Listed?</vt:lpstr>
      <vt:lpstr>What is a Discipline?</vt:lpstr>
      <vt:lpstr>Organization of the Disciplines List</vt:lpstr>
      <vt:lpstr>Master’s Degree List Sample</vt:lpstr>
      <vt:lpstr>Non-master’s List - Specific bachelor’s or associate’s degree sample</vt:lpstr>
      <vt:lpstr>Non-master’s List - Any bachelor’s or associate’s degree sample</vt:lpstr>
      <vt:lpstr>Local Minimum Qualifications</vt:lpstr>
      <vt:lpstr>Who Assigns Courses to Disciplines?</vt:lpstr>
      <vt:lpstr>PowerPoint Presentation</vt:lpstr>
      <vt:lpstr>Considerations for Course Assignments to Discipline</vt:lpstr>
      <vt:lpstr>How can Courses be Assigned to Disciplines? </vt:lpstr>
      <vt:lpstr>Multiple Disciplines</vt:lpstr>
      <vt:lpstr>Impact on Teaching</vt:lpstr>
      <vt:lpstr>Interdisciplinary Studies</vt:lpstr>
      <vt:lpstr>Local Disciplines Assignment</vt:lpstr>
      <vt:lpstr>Multi-College Districts</vt:lpstr>
      <vt:lpstr>Conflicts When Assigning Courses – What Would You Do?</vt:lpstr>
      <vt:lpstr>Which Discipline(s) Would YOU Assign?</vt:lpstr>
      <vt:lpstr>Which Discipline(s) Would YOU Assign?</vt:lpstr>
      <vt:lpstr>Which Discipline(s) Would YOU Assign?</vt:lpstr>
      <vt:lpstr>Summary</vt:lpstr>
      <vt:lpstr>Resources</vt:lpstr>
      <vt:lpstr>Questions?</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Microsoft Office User</cp:lastModifiedBy>
  <cp:revision>84</cp:revision>
  <dcterms:created xsi:type="dcterms:W3CDTF">2015-10-21T19:14:41Z</dcterms:created>
  <dcterms:modified xsi:type="dcterms:W3CDTF">2017-07-06T18:57:36Z</dcterms:modified>
</cp:coreProperties>
</file>