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  <p:sldMasterId id="2147483702" r:id="rId4"/>
  </p:sldMasterIdLst>
  <p:notesMasterIdLst>
    <p:notesMasterId r:id="rId23"/>
  </p:notesMasterIdLst>
  <p:sldIdLst>
    <p:sldId id="256" r:id="rId5"/>
    <p:sldId id="266" r:id="rId6"/>
    <p:sldId id="257" r:id="rId7"/>
    <p:sldId id="267" r:id="rId8"/>
    <p:sldId id="280" r:id="rId9"/>
    <p:sldId id="268" r:id="rId10"/>
    <p:sldId id="276" r:id="rId11"/>
    <p:sldId id="270" r:id="rId12"/>
    <p:sldId id="269" r:id="rId13"/>
    <p:sldId id="277" r:id="rId14"/>
    <p:sldId id="272" r:id="rId15"/>
    <p:sldId id="278" r:id="rId16"/>
    <p:sldId id="273" r:id="rId17"/>
    <p:sldId id="274" r:id="rId18"/>
    <p:sldId id="279" r:id="rId19"/>
    <p:sldId id="271" r:id="rId20"/>
    <p:sldId id="275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9" autoAdjust="0"/>
    <p:restoredTop sz="75566" autoAdjust="0"/>
  </p:normalViewPr>
  <p:slideViewPr>
    <p:cSldViewPr snapToGrid="0">
      <p:cViewPr varScale="1">
        <p:scale>
          <a:sx n="87" d="100"/>
          <a:sy n="87" d="100"/>
        </p:scale>
        <p:origin x="10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1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3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8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1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10B034-C2C8-7D45-B022-FCF8DE628A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4E56-711B-F04B-AA16-2D0BC4E36B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4F1C-0552-684D-B223-248881A361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542-D28A-7E4C-A579-81C9051ED1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D7F8-178A-6B4B-841C-1FE45C13F2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F8-706A-2D4B-A671-F85A086170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1460-0334-8948-8961-308CD3E2E4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708-22A6-FD49-AA92-310D1D4DD0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1A7-5F92-D14A-9205-1D99BC16A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7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85B-C97D-0047-AA4F-7928427E6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35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63C-C490-9A42-A4D0-F3C0F08ED4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15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6408-7F2F-2B43-9D3C-4DF8C0A09C90}" type="datetime1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1C30-2BDA-DD4B-A481-6E8246D10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19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FB21-E278-2343-A3F0-DAA8B1ED8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881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BA5F-E607-E14B-885C-730AF865AE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0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71BA-7810-994D-BCCE-EBA75C7911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0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BA46-D1BD-EE41-8FDC-E908C5CC12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5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0CA-293E-4B4A-B615-4A146057D9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7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072C-5774-BA44-A31F-36F1A10E94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03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7BA2-4CAA-9E49-93BA-D75503C12C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84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034-C2C8-7D45-B022-FCF8DE628A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4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6408-7F2F-2B43-9D3C-4DF8C0A09C90}" type="datetime1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6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12F2-48A4-BD4D-B515-F2FE8305AC2C}" type="datetime1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ASCCC Leadership Institute June 14-16, 2018, San Diego. CA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AA4-7079-9C40-8419-B77A5896A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37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12F2-48A4-BD4D-B515-F2FE8305AC2C}" type="datetime1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ASCCC Leadership Institute June 14-16, 2018, San Diego. CA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57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AA4-7079-9C40-8419-B77A5896A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7413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4197-0162-B144-B07D-70F3E11EDCE4}" type="datetime1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ASCCC Leadership Institute June 14-16, 2018, San Diego. CA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48DD-FF61-7F4E-820D-83CDCD88DA1C}" type="datetime1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ASCCC Leadership Institute June 14-16, 2018, San Diego. 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AA4-7079-9C40-8419-B77A5896A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3346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AA4-7079-9C40-8419-B77A5896A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1884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AA4-7079-9C40-8419-B77A5896A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6224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AA4-7079-9C40-8419-B77A5896A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712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4197-0162-B144-B07D-70F3E11EDCE4}" type="datetime1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ASCCC Leadership Institute June 14-16, 2018, San Diego. CA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48DD-FF61-7F4E-820D-83CDCD88DA1C}" type="datetime1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ASCCC Leadership Institute June 14-16, 2018, San Diego. 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32366F-5F17-C540-97A3-F4AB481EAF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8DB-3A7A-5348-886E-78E90AF166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A97-BEAE-B24A-BFC4-69E357FBEE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84A-BEE1-2142-BF69-2A98D6A723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7AA4-7079-9C40-8419-B77A5896A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9C5B-69D5-F340-A11E-984E23716F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B751D15-AF30-2B45-80FF-8EA6760667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8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AB27AA4-7079-9C40-8419-B77A5896A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ASCCC Leadership Institute June 14-16, 2018, San Diego. CA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6862"/>
            <a:ext cx="10363200" cy="3083169"/>
          </a:xfrm>
          <a:effectLst>
            <a:softEdge rad="1003300"/>
          </a:effectLst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Policies, Processes, and Practices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6154" y="4443046"/>
            <a:ext cx="7549660" cy="2274277"/>
          </a:xfrm>
          <a:effectLst>
            <a:glow rad="228600">
              <a:schemeClr val="accent1">
                <a:alpha val="92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Cheryl Aschenbach, ASCCC North Representative</a:t>
            </a:r>
          </a:p>
          <a:p>
            <a:pPr algn="r"/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Anna Bruzzese, ASCCC South Representative</a:t>
            </a:r>
          </a:p>
          <a:p>
            <a:pPr algn="r"/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Craig Rutan, ASCCC Secretary </a:t>
            </a:r>
          </a:p>
          <a:p>
            <a:pPr lvl="2" algn="l"/>
            <a:endParaRPr lang="en-US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2000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Faculty Leadership Institute, San Diego, CA 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June 14 - 16, 2018</a:t>
            </a:r>
          </a:p>
        </p:txBody>
      </p:sp>
      <p:pic>
        <p:nvPicPr>
          <p:cNvPr id="5" name="Picture 4" descr="ASCCC_Logo">
            <a:extLst>
              <a:ext uri="{FF2B5EF4-FFF2-40B4-BE49-F238E27FC236}">
                <a16:creationId xmlns:a16="http://schemas.microsoft.com/office/drawing/2014/main" id="{A87DCFF3-846C-D345-814B-02253031DA2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75374"/>
            <a:ext cx="4779581" cy="118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General Areas (based on CCLC Numbering)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20" indent="-342900"/>
            <a:r>
              <a:rPr lang="en-US" sz="3600" dirty="0">
                <a:latin typeface="+mn-lt"/>
              </a:rPr>
              <a:t>Chapter 1: District</a:t>
            </a:r>
          </a:p>
          <a:p>
            <a:pPr marL="388620" indent="-342900"/>
            <a:r>
              <a:rPr lang="en-US" sz="3600" dirty="0">
                <a:latin typeface="+mn-lt"/>
              </a:rPr>
              <a:t>Chapter 2: Board of Trustees</a:t>
            </a:r>
          </a:p>
          <a:p>
            <a:pPr marL="388620" indent="-342900"/>
            <a:r>
              <a:rPr lang="en-US" sz="3600" dirty="0">
                <a:latin typeface="+mn-lt"/>
              </a:rPr>
              <a:t>Chapter 3: General Institution </a:t>
            </a:r>
          </a:p>
          <a:p>
            <a:pPr marL="388620" indent="-342900"/>
            <a:r>
              <a:rPr lang="en-US" sz="3600" dirty="0">
                <a:latin typeface="+mn-lt"/>
              </a:rPr>
              <a:t>Chapter 4: Academic Affairs</a:t>
            </a:r>
          </a:p>
          <a:p>
            <a:pPr marL="388620" indent="-342900"/>
            <a:r>
              <a:rPr lang="en-US" sz="3600" dirty="0">
                <a:latin typeface="+mn-lt"/>
              </a:rPr>
              <a:t>Chapter 5: Student Affairs</a:t>
            </a:r>
          </a:p>
          <a:p>
            <a:pPr marL="388620" indent="-342900"/>
            <a:r>
              <a:rPr lang="en-US" sz="3600" dirty="0">
                <a:latin typeface="+mn-lt"/>
              </a:rPr>
              <a:t>Chapter 6: Business and Financial Affairs</a:t>
            </a:r>
          </a:p>
          <a:p>
            <a:pPr marL="388620" indent="-342900"/>
            <a:r>
              <a:rPr lang="en-US" sz="3600" dirty="0">
                <a:latin typeface="+mn-lt"/>
              </a:rPr>
              <a:t>Chapter 7: Human Resources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Chapter 1 District and Chapter 2 Board of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+mn-lt"/>
              </a:rPr>
              <a:t>Chapter 1</a:t>
            </a:r>
          </a:p>
          <a:p>
            <a:pPr lvl="1"/>
            <a:r>
              <a:rPr lang="en-US" sz="3200" dirty="0">
                <a:latin typeface="+mn-lt"/>
              </a:rPr>
              <a:t>The mission </a:t>
            </a:r>
          </a:p>
          <a:p>
            <a:r>
              <a:rPr lang="en-US" sz="3200" dirty="0">
                <a:latin typeface="+mn-lt"/>
              </a:rPr>
              <a:t>Chapter 2</a:t>
            </a:r>
          </a:p>
          <a:p>
            <a:pPr lvl="1"/>
            <a:r>
              <a:rPr lang="en-US" sz="3200" dirty="0">
                <a:latin typeface="+mn-lt"/>
              </a:rPr>
              <a:t>Shared Governance </a:t>
            </a:r>
          </a:p>
          <a:p>
            <a:pPr lvl="1"/>
            <a:r>
              <a:rPr lang="en-US" sz="3200" dirty="0">
                <a:latin typeface="+mn-lt"/>
              </a:rPr>
              <a:t>10 + 1</a:t>
            </a:r>
          </a:p>
          <a:p>
            <a:pPr lvl="1"/>
            <a:r>
              <a:rPr lang="en-US" sz="3200" dirty="0">
                <a:latin typeface="+mn-lt"/>
              </a:rPr>
              <a:t>Governance structures</a:t>
            </a:r>
          </a:p>
          <a:p>
            <a:pPr lvl="1"/>
            <a:r>
              <a:rPr lang="en-US" sz="3200" dirty="0">
                <a:latin typeface="+mn-lt"/>
              </a:rPr>
              <a:t>Conducting meetings</a:t>
            </a:r>
          </a:p>
          <a:p>
            <a:pPr lvl="1"/>
            <a:r>
              <a:rPr lang="en-US" sz="3200" dirty="0">
                <a:latin typeface="+mn-lt"/>
              </a:rPr>
              <a:t>Board Elections and Board member issues (compensation)</a:t>
            </a:r>
          </a:p>
          <a:p>
            <a:pPr lvl="1"/>
            <a:r>
              <a:rPr lang="en-US" sz="3200" dirty="0">
                <a:latin typeface="+mn-lt"/>
              </a:rPr>
              <a:t>Negotiations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Chapter 3 General Institution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Safety</a:t>
            </a:r>
          </a:p>
          <a:p>
            <a:r>
              <a:rPr lang="en-US" sz="3600" dirty="0">
                <a:latin typeface="+mn-lt"/>
              </a:rPr>
              <a:t>Planning</a:t>
            </a:r>
          </a:p>
          <a:p>
            <a:r>
              <a:rPr lang="en-US" sz="3600" dirty="0">
                <a:latin typeface="+mn-lt"/>
              </a:rPr>
              <a:t>Nondiscrimination, EEO, and harassment</a:t>
            </a:r>
          </a:p>
          <a:p>
            <a:r>
              <a:rPr lang="en-US" sz="3600" dirty="0">
                <a:latin typeface="+mn-lt"/>
              </a:rPr>
              <a:t>Smoking and alcohol policies</a:t>
            </a:r>
          </a:p>
          <a:p>
            <a:r>
              <a:rPr lang="en-US" sz="3600" dirty="0">
                <a:latin typeface="+mn-lt"/>
              </a:rPr>
              <a:t>Service animals</a:t>
            </a:r>
          </a:p>
          <a:p>
            <a:r>
              <a:rPr lang="en-US" sz="3600" dirty="0">
                <a:latin typeface="+mn-lt"/>
              </a:rPr>
              <a:t>Free speech zones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Chapter 4 Academic Affairs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Curriculum, including prerequisites</a:t>
            </a:r>
          </a:p>
          <a:p>
            <a:r>
              <a:rPr lang="en-US" sz="3600" dirty="0">
                <a:latin typeface="+mn-lt"/>
              </a:rPr>
              <a:t>Standards of scholarship</a:t>
            </a:r>
          </a:p>
          <a:p>
            <a:r>
              <a:rPr lang="en-US" sz="3600" dirty="0">
                <a:latin typeface="+mn-lt"/>
              </a:rPr>
              <a:t>Award requirements</a:t>
            </a:r>
          </a:p>
          <a:p>
            <a:r>
              <a:rPr lang="en-US" sz="3600" dirty="0">
                <a:latin typeface="+mn-lt"/>
              </a:rPr>
              <a:t>Student performance standards, renewal, dismissal</a:t>
            </a:r>
          </a:p>
          <a:p>
            <a:r>
              <a:rPr lang="en-US" sz="3600" dirty="0">
                <a:latin typeface="+mn-lt"/>
              </a:rPr>
              <a:t>Grading standards</a:t>
            </a:r>
          </a:p>
          <a:p>
            <a:r>
              <a:rPr lang="en-US" sz="3600" dirty="0">
                <a:latin typeface="+mn-lt"/>
              </a:rPr>
              <a:t>Often the main focus of senates and curriculum committees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Chapter 5 Student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Student conduct</a:t>
            </a:r>
          </a:p>
          <a:p>
            <a:r>
              <a:rPr lang="en-US" sz="3600" dirty="0">
                <a:latin typeface="+mn-lt"/>
              </a:rPr>
              <a:t>Student organizations</a:t>
            </a:r>
          </a:p>
          <a:p>
            <a:r>
              <a:rPr lang="en-US" sz="3600" dirty="0">
                <a:latin typeface="+mn-lt"/>
              </a:rPr>
              <a:t>Financial Aid</a:t>
            </a:r>
          </a:p>
          <a:p>
            <a:r>
              <a:rPr lang="en-US" sz="3600" dirty="0">
                <a:latin typeface="+mn-lt"/>
              </a:rPr>
              <a:t>Awarding credit </a:t>
            </a:r>
          </a:p>
          <a:p>
            <a:r>
              <a:rPr lang="en-US" sz="3600" dirty="0">
                <a:latin typeface="+mn-lt"/>
              </a:rPr>
              <a:t>Student records</a:t>
            </a:r>
          </a:p>
          <a:p>
            <a:r>
              <a:rPr lang="en-US" sz="3600" dirty="0">
                <a:latin typeface="+mn-lt"/>
              </a:rPr>
              <a:t>Admissions and concurrent enrollment </a:t>
            </a:r>
          </a:p>
        </p:txBody>
      </p:sp>
    </p:spTree>
    <p:extLst>
      <p:ext uri="{BB962C8B-B14F-4D97-AF65-F5344CB8AC3E}">
        <p14:creationId xmlns:p14="http://schemas.microsoft.com/office/powerpoint/2010/main" val="82032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Chapter 6 BFA and Chapter 7 Human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+mn-lt"/>
              </a:rPr>
              <a:t>Chapter 6 Business and Financial Affairs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+mn-lt"/>
              </a:rPr>
              <a:t>Budget management principles; fiscal management principles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+mn-lt"/>
              </a:rPr>
              <a:t>Purchasing and contracts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+mn-lt"/>
              </a:rPr>
              <a:t>Civic center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+mn-lt"/>
              </a:rPr>
              <a:t>Audits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+mn-lt"/>
              </a:rPr>
              <a:t>Chapter 7 Human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+mn-lt"/>
              </a:rPr>
              <a:t>Hiring Processes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+mn-lt"/>
              </a:rPr>
              <a:t>Equal employment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+mn-lt"/>
              </a:rPr>
              <a:t>Discipline and dismissal</a:t>
            </a:r>
          </a:p>
        </p:txBody>
      </p:sp>
    </p:spTree>
    <p:extLst>
      <p:ext uri="{BB962C8B-B14F-4D97-AF65-F5344CB8AC3E}">
        <p14:creationId xmlns:p14="http://schemas.microsoft.com/office/powerpoint/2010/main" val="87478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Accreditation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Many standards relate to required policies or establish how policies/procedures should be addressed</a:t>
            </a:r>
          </a:p>
          <a:p>
            <a:pPr lvl="1"/>
            <a:r>
              <a:rPr lang="en-US" dirty="0">
                <a:latin typeface="+mn-lt"/>
              </a:rPr>
              <a:t>I.A.1 The Mission is described and available </a:t>
            </a:r>
          </a:p>
          <a:p>
            <a:pPr lvl="1"/>
            <a:r>
              <a:rPr lang="en-US" dirty="0">
                <a:latin typeface="+mn-lt"/>
              </a:rPr>
              <a:t>I.B.7 The institution regularly evaluates its policies and practices across all areas of the institution</a:t>
            </a:r>
            <a:r>
              <a:rPr lang="mr-IN" dirty="0">
                <a:latin typeface="+mn-lt"/>
              </a:rPr>
              <a:t>…</a:t>
            </a:r>
            <a:r>
              <a:rPr lang="en-US" dirty="0">
                <a:latin typeface="+mn-lt"/>
              </a:rPr>
              <a:t> to assure their effectiveness in supporting academic quality and accomplishment of mission</a:t>
            </a:r>
          </a:p>
          <a:p>
            <a:pPr lvl="1"/>
            <a:r>
              <a:rPr lang="en-US" dirty="0">
                <a:latin typeface="+mn-lt"/>
              </a:rPr>
              <a:t>I.C.5 The institution regularly reviews institutional policies, procedures, and publications to assure integrity in all representations of its mission, programs, and services.</a:t>
            </a:r>
          </a:p>
          <a:p>
            <a:pPr lvl="1"/>
            <a:r>
              <a:rPr lang="en-US" dirty="0">
                <a:latin typeface="+mn-lt"/>
              </a:rPr>
              <a:t>Policies on academic integrity and academic freedom, codes of conduct, admissions, student records, hiring, evaluations, and technology in the classroom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3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Questions for Effective Policy/Procedure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Do you have a scheduled cycle for review/revision?</a:t>
            </a:r>
          </a:p>
          <a:p>
            <a:r>
              <a:rPr lang="en-US" sz="3200" dirty="0">
                <a:latin typeface="+mn-lt"/>
              </a:rPr>
              <a:t>Do you assign review responsibility to existing/standing committees?</a:t>
            </a:r>
          </a:p>
          <a:p>
            <a:r>
              <a:rPr lang="en-US" sz="3200" dirty="0">
                <a:latin typeface="+mn-lt"/>
              </a:rPr>
              <a:t>Have you established a senate committee to manage policy/procedure schedule?</a:t>
            </a:r>
          </a:p>
          <a:p>
            <a:r>
              <a:rPr lang="en-US" sz="3200" dirty="0">
                <a:latin typeface="+mn-lt"/>
              </a:rPr>
              <a:t>What about taking one chapter at a time? </a:t>
            </a:r>
          </a:p>
          <a:p>
            <a:r>
              <a:rPr lang="en-US" sz="3200" dirty="0">
                <a:latin typeface="+mn-lt"/>
              </a:rPr>
              <a:t>Are you required to bring policy/procedure together simultaneously? Advantages or disadvantages?</a:t>
            </a:r>
          </a:p>
          <a:p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15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329" y="5691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838200" y="2473569"/>
            <a:ext cx="10515600" cy="3412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all" dirty="0"/>
              <a:t>                                     </a:t>
            </a:r>
            <a:r>
              <a:rPr lang="en-US" sz="4800" cap="al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89724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What Brings You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What do you want to know?</a:t>
            </a:r>
          </a:p>
          <a:p>
            <a:r>
              <a:rPr lang="en-US" sz="3600" dirty="0">
                <a:latin typeface="+mn-lt"/>
              </a:rPr>
              <a:t>How are polices, procedures and local practices managed at your college?</a:t>
            </a:r>
          </a:p>
          <a:p>
            <a:r>
              <a:rPr lang="en-US" sz="3600" dirty="0">
                <a:latin typeface="+mn-lt"/>
              </a:rPr>
              <a:t>Where are the areas of concern? </a:t>
            </a:r>
          </a:p>
        </p:txBody>
      </p:sp>
    </p:spTree>
    <p:extLst>
      <p:ext uri="{BB962C8B-B14F-4D97-AF65-F5344CB8AC3E}">
        <p14:creationId xmlns:p14="http://schemas.microsoft.com/office/powerpoint/2010/main" val="148571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Importance of Written Policies and Procedures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6846" y="1653988"/>
            <a:ext cx="10515600" cy="4531659"/>
          </a:xfrm>
        </p:spPr>
        <p:txBody>
          <a:bodyPr>
            <a:normAutofit/>
          </a:bodyPr>
          <a:lstStyle/>
          <a:p>
            <a:r>
              <a:rPr lang="en-US" b="0" i="0" dirty="0"/>
              <a:t>Every college has practices that they have followed for years.</a:t>
            </a:r>
          </a:p>
          <a:p>
            <a:r>
              <a:rPr lang="en-US" dirty="0"/>
              <a:t>How many of those practices have been written down and formally adopted?</a:t>
            </a:r>
          </a:p>
          <a:p>
            <a:r>
              <a:rPr lang="en-US" b="0" i="0" dirty="0"/>
              <a:t>When practices are not written down and approved by the campu</a:t>
            </a:r>
            <a:r>
              <a:rPr lang="en-US" dirty="0"/>
              <a:t>s community, new leadership can simply change them.</a:t>
            </a:r>
          </a:p>
          <a:p>
            <a:r>
              <a:rPr lang="en-US" b="0" i="0" dirty="0"/>
              <a:t>If something is working today, make sure that you document it!</a:t>
            </a:r>
          </a:p>
          <a:p>
            <a:r>
              <a:rPr lang="en-US" b="0" i="0" dirty="0"/>
              <a:t>When things take a turn for the worse, procedures that haven’t been formalized tend to be discarded.</a:t>
            </a:r>
          </a:p>
        </p:txBody>
      </p:sp>
    </p:spTree>
    <p:extLst>
      <p:ext uri="{BB962C8B-B14F-4D97-AF65-F5344CB8AC3E}">
        <p14:creationId xmlns:p14="http://schemas.microsoft.com/office/powerpoint/2010/main" val="228477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Local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Ways of doing things that unique to the college but are not written down.</a:t>
            </a:r>
          </a:p>
          <a:p>
            <a:r>
              <a:rPr lang="en-US" sz="3600" dirty="0"/>
              <a:t>How many of these does your college have right now?</a:t>
            </a:r>
          </a:p>
        </p:txBody>
      </p:sp>
    </p:spTree>
    <p:extLst>
      <p:ext uri="{BB962C8B-B14F-4D97-AF65-F5344CB8AC3E}">
        <p14:creationId xmlns:p14="http://schemas.microsoft.com/office/powerpoint/2010/main" val="193867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Establish the values and operating principles of the college District and demonstrates those for the community (the voice and position of the Board)</a:t>
            </a:r>
          </a:p>
          <a:p>
            <a:r>
              <a:rPr lang="en-US" dirty="0">
                <a:latin typeface="+mn-lt"/>
              </a:rPr>
              <a:t>Legally bind the district and protect from liability</a:t>
            </a:r>
          </a:p>
          <a:p>
            <a:r>
              <a:rPr lang="en-US" dirty="0">
                <a:latin typeface="+mn-lt"/>
              </a:rPr>
              <a:t>Are considered vital parts of accreditation compliance</a:t>
            </a:r>
          </a:p>
          <a:p>
            <a:r>
              <a:rPr lang="en-US" dirty="0">
                <a:latin typeface="+mn-lt"/>
              </a:rPr>
              <a:t>Implement federal and state laws and regulations</a:t>
            </a:r>
          </a:p>
          <a:p>
            <a:r>
              <a:rPr lang="en-US" dirty="0">
                <a:latin typeface="+mn-lt"/>
              </a:rPr>
              <a:t>Delegate authority to and through the chief executive to administer the district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Taken in part from the </a:t>
            </a:r>
            <a:r>
              <a:rPr lang="en-US" u="sng" dirty="0">
                <a:latin typeface="+mn-lt"/>
              </a:rPr>
              <a:t>Community College League of California Board Policy and Administrative Procedure Subscription Service Implementation Handbook </a:t>
            </a:r>
            <a:r>
              <a:rPr lang="en-US" dirty="0">
                <a:latin typeface="+mn-lt"/>
              </a:rPr>
              <a:t>(2014)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3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Administrative Procedures*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Address how the general goals of the district are achieved and set the process by which staff carry out that position, statement, standard, or law</a:t>
            </a:r>
          </a:p>
          <a:p>
            <a:r>
              <a:rPr lang="en-US" dirty="0">
                <a:latin typeface="+mn-lt"/>
              </a:rPr>
              <a:t>Ensure transparency of operations</a:t>
            </a:r>
          </a:p>
          <a:p>
            <a:r>
              <a:rPr lang="en-US" dirty="0">
                <a:latin typeface="+mn-lt"/>
              </a:rPr>
              <a:t>Include details of policy implementation, responsibility, accountability and standards of practice.  </a:t>
            </a:r>
          </a:p>
          <a:p>
            <a:r>
              <a:rPr lang="en-US" dirty="0">
                <a:latin typeface="+mn-lt"/>
              </a:rPr>
              <a:t>Developed and implemented by the CEO, administration, faculty, and staff members</a:t>
            </a:r>
          </a:p>
          <a:p>
            <a:r>
              <a:rPr lang="en-US" dirty="0">
                <a:latin typeface="+mn-lt"/>
              </a:rPr>
              <a:t>Not intended for Board action, BUT local decision rules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*A variety of terms are used throughout the colleges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Taken in part from the </a:t>
            </a:r>
            <a:r>
              <a:rPr lang="en-US" sz="1800" u="sng" dirty="0">
                <a:latin typeface="+mn-lt"/>
              </a:rPr>
              <a:t>Community College League of California Board Policy and Administrative Procedure Subscription Service Implementation Handbook </a:t>
            </a:r>
            <a:r>
              <a:rPr lang="en-US" sz="1800" dirty="0">
                <a:latin typeface="+mn-lt"/>
              </a:rPr>
              <a:t>(2014)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9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What Goes Where?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How do you determine which are policy elements and which are procedural? </a:t>
            </a:r>
          </a:p>
          <a:p>
            <a:r>
              <a:rPr lang="en-US" sz="4000" dirty="0">
                <a:latin typeface="+mn-lt"/>
              </a:rPr>
              <a:t>Policies set standards</a:t>
            </a:r>
          </a:p>
          <a:p>
            <a:r>
              <a:rPr lang="en-US" sz="4000" dirty="0">
                <a:latin typeface="+mn-lt"/>
              </a:rPr>
              <a:t>Procedures explain processes</a:t>
            </a:r>
          </a:p>
          <a:p>
            <a:r>
              <a:rPr lang="en-US" sz="4000" dirty="0">
                <a:latin typeface="+mn-lt"/>
              </a:rPr>
              <a:t>Policies affirm abstracts</a:t>
            </a:r>
          </a:p>
          <a:p>
            <a:r>
              <a:rPr lang="en-US" sz="4000" dirty="0">
                <a:latin typeface="+mn-lt"/>
              </a:rPr>
              <a:t>Procedures demand concretes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6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Legally Mandated vs. Recommended or Advised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Polices/Procedures that are legally required have been determined so through </a:t>
            </a:r>
          </a:p>
          <a:p>
            <a:pPr lvl="1"/>
            <a:r>
              <a:rPr lang="en-US" sz="3200" dirty="0">
                <a:latin typeface="+mn-lt"/>
              </a:rPr>
              <a:t>Legislative action</a:t>
            </a:r>
          </a:p>
          <a:p>
            <a:pPr lvl="1"/>
            <a:r>
              <a:rPr lang="en-US" sz="3200" dirty="0">
                <a:latin typeface="+mn-lt"/>
              </a:rPr>
              <a:t>Recommendations from CCLC, CCCCO or other</a:t>
            </a:r>
          </a:p>
          <a:p>
            <a:pPr lvl="1"/>
            <a:r>
              <a:rPr lang="en-US" sz="3200" dirty="0">
                <a:latin typeface="+mn-lt"/>
              </a:rPr>
              <a:t>Recommendation from local legal council</a:t>
            </a:r>
          </a:p>
          <a:p>
            <a:r>
              <a:rPr lang="en-US" sz="3200" dirty="0">
                <a:latin typeface="+mn-lt"/>
              </a:rPr>
              <a:t>Polices/Procedures that are advised </a:t>
            </a:r>
          </a:p>
          <a:p>
            <a:pPr lvl="1"/>
            <a:r>
              <a:rPr lang="en-US" sz="3200" dirty="0">
                <a:latin typeface="+mn-lt"/>
              </a:rPr>
              <a:t>Capture effective practice unique to a district</a:t>
            </a:r>
          </a:p>
          <a:p>
            <a:pPr lvl="1"/>
            <a:r>
              <a:rPr lang="en-US" sz="3200" dirty="0">
                <a:latin typeface="+mn-lt"/>
              </a:rPr>
              <a:t>Address local issues or requirements</a:t>
            </a:r>
          </a:p>
          <a:p>
            <a:pPr lvl="1"/>
            <a:r>
              <a:rPr lang="en-US" sz="3200" dirty="0">
                <a:latin typeface="+mn-lt"/>
              </a:rPr>
              <a:t>Reflect the district’s personality</a:t>
            </a:r>
          </a:p>
        </p:txBody>
      </p:sp>
    </p:spTree>
    <p:extLst>
      <p:ext uri="{BB962C8B-B14F-4D97-AF65-F5344CB8AC3E}">
        <p14:creationId xmlns:p14="http://schemas.microsoft.com/office/powerpoint/2010/main" val="201044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CCLC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20" indent="-342900"/>
            <a:r>
              <a:rPr lang="en-US" sz="3200" dirty="0">
                <a:latin typeface="+mn-lt"/>
              </a:rPr>
              <a:t>The Community College League of California provides a policy/procedure subscription service</a:t>
            </a:r>
          </a:p>
          <a:p>
            <a:pPr marL="388620" indent="-342900"/>
            <a:r>
              <a:rPr lang="en-US" sz="3200" dirty="0">
                <a:latin typeface="+mn-lt"/>
              </a:rPr>
              <a:t>CCLC Numbering system used by many. Districts may use their own</a:t>
            </a:r>
          </a:p>
          <a:p>
            <a:pPr marL="388620" indent="-342900"/>
            <a:r>
              <a:rPr lang="en-US" sz="3200" dirty="0">
                <a:latin typeface="+mn-lt"/>
              </a:rPr>
              <a:t>Some see CCLC as too “management-centric”</a:t>
            </a:r>
          </a:p>
          <a:p>
            <a:pPr marL="388620" indent="-342900"/>
            <a:r>
              <a:rPr lang="en-US" sz="3200" dirty="0">
                <a:latin typeface="+mn-lt"/>
              </a:rPr>
              <a:t>A useful place to begin</a:t>
            </a:r>
          </a:p>
          <a:p>
            <a:pPr marL="388620" indent="-342900"/>
            <a:r>
              <a:rPr lang="en-US" sz="3200" dirty="0">
                <a:latin typeface="+mn-lt"/>
              </a:rPr>
              <a:t>Supports legal compliance </a:t>
            </a:r>
          </a:p>
          <a:p>
            <a:pPr marL="388620" indent="-342900"/>
            <a:r>
              <a:rPr lang="en-US" sz="3200" dirty="0">
                <a:latin typeface="+mn-lt"/>
              </a:rPr>
              <a:t>Begin with the templates; </a:t>
            </a:r>
            <a:r>
              <a:rPr lang="en-US" sz="3200" b="1" dirty="0">
                <a:latin typeface="+mn-lt"/>
              </a:rPr>
              <a:t>make them your own</a:t>
            </a:r>
          </a:p>
        </p:txBody>
      </p:sp>
    </p:spTree>
    <p:extLst>
      <p:ext uri="{BB962C8B-B14F-4D97-AF65-F5344CB8AC3E}">
        <p14:creationId xmlns:p14="http://schemas.microsoft.com/office/powerpoint/2010/main" val="77289325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ASCCC">
  <a:themeElements>
    <a:clrScheme name="Custom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E20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" id="{582654A2-8F12-3146-83F7-BD9873F812BA}" vid="{58C9C3D4-CDC4-ED46-994E-B4971180DEA1}"/>
    </a:ext>
  </a:extLst>
</a:theme>
</file>

<file path=ppt/theme/theme4.xml><?xml version="1.0" encoding="utf-8"?>
<a:theme xmlns:a="http://schemas.openxmlformats.org/drawingml/2006/main" name="1_ASCCC">
  <a:themeElements>
    <a:clrScheme name="Custom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E20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" id="{582654A2-8F12-3146-83F7-BD9873F812BA}" vid="{58C9C3D4-CDC4-ED46-994E-B4971180DEA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847</Words>
  <Application>Microsoft Office PowerPoint</Application>
  <PresentationFormat>Widescreen</PresentationFormat>
  <Paragraphs>129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Georgia</vt:lpstr>
      <vt:lpstr>Mangal</vt:lpstr>
      <vt:lpstr>Verdana</vt:lpstr>
      <vt:lpstr>1_Office Theme</vt:lpstr>
      <vt:lpstr>Office Theme</vt:lpstr>
      <vt:lpstr>ASCCC</vt:lpstr>
      <vt:lpstr>1_ASCCC</vt:lpstr>
      <vt:lpstr>    Policies, Processes, and Practices </vt:lpstr>
      <vt:lpstr>What Brings You Here?</vt:lpstr>
      <vt:lpstr>Importance of Written Policies and Procedures</vt:lpstr>
      <vt:lpstr>Local Practices</vt:lpstr>
      <vt:lpstr>Policies</vt:lpstr>
      <vt:lpstr>Administrative Procedures*</vt:lpstr>
      <vt:lpstr>What Goes Where? </vt:lpstr>
      <vt:lpstr>Legally Mandated vs. Recommended or Advised</vt:lpstr>
      <vt:lpstr>CCLC</vt:lpstr>
      <vt:lpstr>General Areas (based on CCLC Numbering)</vt:lpstr>
      <vt:lpstr>Chapter 1 District and Chapter 2 Board of Trustees</vt:lpstr>
      <vt:lpstr>Chapter 3 General Institution</vt:lpstr>
      <vt:lpstr>Chapter 4 Academic Affairs </vt:lpstr>
      <vt:lpstr>Chapter 5 Student Services </vt:lpstr>
      <vt:lpstr>Chapter 6 BFA and Chapter 7 Human Resources</vt:lpstr>
      <vt:lpstr>Accreditation Expectations </vt:lpstr>
      <vt:lpstr>Questions for Effective Policy/Procedure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Bruzzese, Anna A</cp:lastModifiedBy>
  <cp:revision>81</cp:revision>
  <dcterms:created xsi:type="dcterms:W3CDTF">2015-05-02T02:46:00Z</dcterms:created>
  <dcterms:modified xsi:type="dcterms:W3CDTF">2018-06-11T20:14:19Z</dcterms:modified>
</cp:coreProperties>
</file>