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3" r:id="rId1"/>
  </p:sldMasterIdLst>
  <p:notesMasterIdLst>
    <p:notesMasterId r:id="rId39"/>
  </p:notesMasterIdLst>
  <p:sldIdLst>
    <p:sldId id="256" r:id="rId2"/>
    <p:sldId id="272" r:id="rId3"/>
    <p:sldId id="298" r:id="rId4"/>
    <p:sldId id="321" r:id="rId5"/>
    <p:sldId id="322" r:id="rId6"/>
    <p:sldId id="323" r:id="rId7"/>
    <p:sldId id="343" r:id="rId8"/>
    <p:sldId id="324" r:id="rId9"/>
    <p:sldId id="342" r:id="rId10"/>
    <p:sldId id="325" r:id="rId11"/>
    <p:sldId id="333" r:id="rId12"/>
    <p:sldId id="326" r:id="rId13"/>
    <p:sldId id="344" r:id="rId14"/>
    <p:sldId id="317" r:id="rId15"/>
    <p:sldId id="305" r:id="rId16"/>
    <p:sldId id="328" r:id="rId17"/>
    <p:sldId id="327" r:id="rId18"/>
    <p:sldId id="329" r:id="rId19"/>
    <p:sldId id="331" r:id="rId20"/>
    <p:sldId id="330" r:id="rId21"/>
    <p:sldId id="271" r:id="rId22"/>
    <p:sldId id="332" r:id="rId23"/>
    <p:sldId id="259" r:id="rId24"/>
    <p:sldId id="260" r:id="rId25"/>
    <p:sldId id="263" r:id="rId26"/>
    <p:sldId id="261" r:id="rId27"/>
    <p:sldId id="337" r:id="rId28"/>
    <p:sldId id="266" r:id="rId29"/>
    <p:sldId id="338" r:id="rId30"/>
    <p:sldId id="345" r:id="rId31"/>
    <p:sldId id="267" r:id="rId32"/>
    <p:sldId id="339" r:id="rId33"/>
    <p:sldId id="341" r:id="rId34"/>
    <p:sldId id="334" r:id="rId35"/>
    <p:sldId id="335" r:id="rId36"/>
    <p:sldId id="336"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6105" autoAdjust="0"/>
  </p:normalViewPr>
  <p:slideViewPr>
    <p:cSldViewPr>
      <p:cViewPr varScale="1">
        <p:scale>
          <a:sx n="36" d="100"/>
          <a:sy n="36" d="100"/>
        </p:scale>
        <p:origin x="154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8" d="100"/>
          <a:sy n="78" d="100"/>
        </p:scale>
        <p:origin x="3084" y="-1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94777-C037-4E65-84D5-AD8B86345BD2}" type="datetimeFigureOut">
              <a:rPr lang="en-US" smtClean="0"/>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1005E-8DB5-4F3F-8DEF-A473A5B48969}" type="slidenum">
              <a:rPr lang="en-US" smtClean="0"/>
              <a:t>‹#›</a:t>
            </a:fld>
            <a:endParaRPr lang="en-US"/>
          </a:p>
        </p:txBody>
      </p:sp>
    </p:spTree>
    <p:extLst>
      <p:ext uri="{BB962C8B-B14F-4D97-AF65-F5344CB8AC3E}">
        <p14:creationId xmlns:p14="http://schemas.microsoft.com/office/powerpoint/2010/main" val="380988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005E-8DB5-4F3F-8DEF-A473A5B48969}" type="slidenum">
              <a:rPr lang="en-US" smtClean="0"/>
              <a:t>1</a:t>
            </a:fld>
            <a:endParaRPr lang="en-US"/>
          </a:p>
        </p:txBody>
      </p:sp>
    </p:spTree>
    <p:extLst>
      <p:ext uri="{BB962C8B-B14F-4D97-AF65-F5344CB8AC3E}">
        <p14:creationId xmlns:p14="http://schemas.microsoft.com/office/powerpoint/2010/main" val="250092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7E21005E-8DB5-4F3F-8DEF-A473A5B48969}" type="slidenum">
              <a:rPr lang="en-US" smtClean="0"/>
              <a:t>23</a:t>
            </a:fld>
            <a:endParaRPr lang="en-US"/>
          </a:p>
        </p:txBody>
      </p:sp>
    </p:spTree>
    <p:extLst>
      <p:ext uri="{BB962C8B-B14F-4D97-AF65-F5344CB8AC3E}">
        <p14:creationId xmlns:p14="http://schemas.microsoft.com/office/powerpoint/2010/main" val="161003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7E21005E-8DB5-4F3F-8DEF-A473A5B48969}" type="slidenum">
              <a:rPr lang="en-US" smtClean="0"/>
              <a:t>24</a:t>
            </a:fld>
            <a:endParaRPr lang="en-US"/>
          </a:p>
        </p:txBody>
      </p:sp>
    </p:spTree>
    <p:extLst>
      <p:ext uri="{BB962C8B-B14F-4D97-AF65-F5344CB8AC3E}">
        <p14:creationId xmlns:p14="http://schemas.microsoft.com/office/powerpoint/2010/main" val="336832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005E-8DB5-4F3F-8DEF-A473A5B48969}" type="slidenum">
              <a:rPr lang="en-US" smtClean="0"/>
              <a:t>28</a:t>
            </a:fld>
            <a:endParaRPr lang="en-US"/>
          </a:p>
        </p:txBody>
      </p:sp>
    </p:spTree>
    <p:extLst>
      <p:ext uri="{BB962C8B-B14F-4D97-AF65-F5344CB8AC3E}">
        <p14:creationId xmlns:p14="http://schemas.microsoft.com/office/powerpoint/2010/main" val="291417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and Nikki</a:t>
            </a:r>
            <a:r>
              <a:rPr lang="en-US" baseline="0" dirty="0"/>
              <a:t> </a:t>
            </a:r>
            <a:endParaRPr lang="en-US" dirty="0"/>
          </a:p>
        </p:txBody>
      </p:sp>
      <p:sp>
        <p:nvSpPr>
          <p:cNvPr id="4" name="Slide Number Placeholder 3"/>
          <p:cNvSpPr>
            <a:spLocks noGrp="1"/>
          </p:cNvSpPr>
          <p:nvPr>
            <p:ph type="sldNum" sz="quarter" idx="10"/>
          </p:nvPr>
        </p:nvSpPr>
        <p:spPr/>
        <p:txBody>
          <a:bodyPr/>
          <a:lstStyle/>
          <a:p>
            <a:fld id="{7E21005E-8DB5-4F3F-8DEF-A473A5B48969}" type="slidenum">
              <a:rPr lang="en-US" smtClean="0"/>
              <a:t>2</a:t>
            </a:fld>
            <a:endParaRPr lang="en-US"/>
          </a:p>
        </p:txBody>
      </p:sp>
    </p:spTree>
    <p:extLst>
      <p:ext uri="{BB962C8B-B14F-4D97-AF65-F5344CB8AC3E}">
        <p14:creationId xmlns:p14="http://schemas.microsoft.com/office/powerpoint/2010/main" val="157755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7E21005E-8DB5-4F3F-8DEF-A473A5B48969}" type="slidenum">
              <a:rPr lang="en-US" smtClean="0"/>
              <a:t>4</a:t>
            </a:fld>
            <a:endParaRPr lang="en-US"/>
          </a:p>
        </p:txBody>
      </p:sp>
    </p:spTree>
    <p:extLst>
      <p:ext uri="{BB962C8B-B14F-4D97-AF65-F5344CB8AC3E}">
        <p14:creationId xmlns:p14="http://schemas.microsoft.com/office/powerpoint/2010/main" val="89743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7E21005E-8DB5-4F3F-8DEF-A473A5B48969}" type="slidenum">
              <a:rPr lang="en-US" smtClean="0"/>
              <a:t>5</a:t>
            </a:fld>
            <a:endParaRPr lang="en-US"/>
          </a:p>
        </p:txBody>
      </p:sp>
    </p:spTree>
    <p:extLst>
      <p:ext uri="{BB962C8B-B14F-4D97-AF65-F5344CB8AC3E}">
        <p14:creationId xmlns:p14="http://schemas.microsoft.com/office/powerpoint/2010/main" val="78317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goes through them </a:t>
            </a:r>
          </a:p>
          <a:p>
            <a:r>
              <a:rPr lang="en-US" dirty="0"/>
              <a:t>Nicky Adds cases </a:t>
            </a:r>
          </a:p>
        </p:txBody>
      </p:sp>
      <p:sp>
        <p:nvSpPr>
          <p:cNvPr id="4" name="Slide Number Placeholder 3"/>
          <p:cNvSpPr>
            <a:spLocks noGrp="1"/>
          </p:cNvSpPr>
          <p:nvPr>
            <p:ph type="sldNum" sz="quarter" idx="10"/>
          </p:nvPr>
        </p:nvSpPr>
        <p:spPr/>
        <p:txBody>
          <a:bodyPr/>
          <a:lstStyle/>
          <a:p>
            <a:fld id="{7E21005E-8DB5-4F3F-8DEF-A473A5B48969}" type="slidenum">
              <a:rPr lang="en-US" smtClean="0"/>
              <a:t>6</a:t>
            </a:fld>
            <a:endParaRPr lang="en-US"/>
          </a:p>
        </p:txBody>
      </p:sp>
    </p:spTree>
    <p:extLst>
      <p:ext uri="{BB962C8B-B14F-4D97-AF65-F5344CB8AC3E}">
        <p14:creationId xmlns:p14="http://schemas.microsoft.com/office/powerpoint/2010/main" val="266264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10"/>
          </p:nvPr>
        </p:nvSpPr>
        <p:spPr/>
        <p:txBody>
          <a:bodyPr/>
          <a:lstStyle/>
          <a:p>
            <a:fld id="{7E21005E-8DB5-4F3F-8DEF-A473A5B48969}" type="slidenum">
              <a:rPr lang="en-US" smtClean="0"/>
              <a:t>19</a:t>
            </a:fld>
            <a:endParaRPr lang="en-US"/>
          </a:p>
        </p:txBody>
      </p:sp>
    </p:spTree>
    <p:extLst>
      <p:ext uri="{BB962C8B-B14F-4D97-AF65-F5344CB8AC3E}">
        <p14:creationId xmlns:p14="http://schemas.microsoft.com/office/powerpoint/2010/main" val="376334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10"/>
          </p:nvPr>
        </p:nvSpPr>
        <p:spPr/>
        <p:txBody>
          <a:bodyPr/>
          <a:lstStyle/>
          <a:p>
            <a:fld id="{7E21005E-8DB5-4F3F-8DEF-A473A5B48969}" type="slidenum">
              <a:rPr lang="en-US" smtClean="0"/>
              <a:t>20</a:t>
            </a:fld>
            <a:endParaRPr lang="en-US"/>
          </a:p>
        </p:txBody>
      </p:sp>
    </p:spTree>
    <p:extLst>
      <p:ext uri="{BB962C8B-B14F-4D97-AF65-F5344CB8AC3E}">
        <p14:creationId xmlns:p14="http://schemas.microsoft.com/office/powerpoint/2010/main" val="80601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a:p>
            <a:endParaRPr lang="en-US" dirty="0"/>
          </a:p>
          <a:p>
            <a:r>
              <a:rPr lang="en-US" dirty="0"/>
              <a:t>CARE = Campus Awareness Response and Evaluation Team</a:t>
            </a:r>
          </a:p>
          <a:p>
            <a:r>
              <a:rPr lang="en-US" dirty="0"/>
              <a:t>SOC = Students of Concern Team</a:t>
            </a:r>
          </a:p>
          <a:p>
            <a:r>
              <a:rPr lang="en-US" dirty="0"/>
              <a:t>BIT = Behavioral Intervention Team</a:t>
            </a:r>
          </a:p>
          <a:p>
            <a:r>
              <a:rPr lang="en-US" dirty="0"/>
              <a:t>HEAT = Harper Early Alert Team (Harper College)</a:t>
            </a:r>
          </a:p>
          <a:p>
            <a:r>
              <a:rPr lang="en-US" dirty="0"/>
              <a:t>Ha(BIT) = Make Caring a HA(BIT)  (University of Oklahoma)</a:t>
            </a:r>
          </a:p>
        </p:txBody>
      </p:sp>
      <p:sp>
        <p:nvSpPr>
          <p:cNvPr id="4" name="Slide Number Placeholder 3"/>
          <p:cNvSpPr>
            <a:spLocks noGrp="1"/>
          </p:cNvSpPr>
          <p:nvPr>
            <p:ph type="sldNum" sz="quarter" idx="10"/>
          </p:nvPr>
        </p:nvSpPr>
        <p:spPr/>
        <p:txBody>
          <a:bodyPr/>
          <a:lstStyle/>
          <a:p>
            <a:fld id="{7E21005E-8DB5-4F3F-8DEF-A473A5B48969}" type="slidenum">
              <a:rPr lang="en-US" smtClean="0"/>
              <a:t>21</a:t>
            </a:fld>
            <a:endParaRPr lang="en-US"/>
          </a:p>
        </p:txBody>
      </p:sp>
    </p:spTree>
    <p:extLst>
      <p:ext uri="{BB962C8B-B14F-4D97-AF65-F5344CB8AC3E}">
        <p14:creationId xmlns:p14="http://schemas.microsoft.com/office/powerpoint/2010/main" val="221377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7E21005E-8DB5-4F3F-8DEF-A473A5B48969}" type="slidenum">
              <a:rPr lang="en-US" smtClean="0"/>
              <a:t>22</a:t>
            </a:fld>
            <a:endParaRPr lang="en-US"/>
          </a:p>
        </p:txBody>
      </p:sp>
    </p:spTree>
    <p:extLst>
      <p:ext uri="{BB962C8B-B14F-4D97-AF65-F5344CB8AC3E}">
        <p14:creationId xmlns:p14="http://schemas.microsoft.com/office/powerpoint/2010/main" val="2543052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5800"/>
            </a:lvl1pPr>
          </a:lstStyle>
          <a:p>
            <a:r>
              <a:rPr lang="en-US" dirty="0"/>
              <a:t>Click to edit Master title style</a:t>
            </a:r>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1BF8BDE4-FF71-4272-B950-092C74B28CCB}" type="slidenum">
              <a:rPr lang="en-US" smtClean="0"/>
              <a:t>‹#›</a:t>
            </a:fld>
            <a:endParaRPr lang="en-US"/>
          </a:p>
        </p:txBody>
      </p:sp>
    </p:spTree>
    <p:extLst>
      <p:ext uri="{BB962C8B-B14F-4D97-AF65-F5344CB8AC3E}">
        <p14:creationId xmlns:p14="http://schemas.microsoft.com/office/powerpoint/2010/main" val="341104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275DF-F098-4964-B9FF-AF6F26DC2971}" type="datetime1">
              <a:rPr lang="en-US" smtClean="0"/>
              <a:t>3/17/2016</a:t>
            </a:fld>
            <a:endParaRPr lang="en-US"/>
          </a:p>
        </p:txBody>
      </p:sp>
      <p:sp>
        <p:nvSpPr>
          <p:cNvPr id="6" name="Footer Placeholder 5"/>
          <p:cNvSpPr>
            <a:spLocks noGrp="1"/>
          </p:cNvSpPr>
          <p:nvPr>
            <p:ph type="ftr" sz="quarter" idx="11"/>
          </p:nvPr>
        </p:nvSpPr>
        <p:spPr/>
        <p:txBody>
          <a:bodyPr/>
          <a:lstStyle/>
          <a:p>
            <a:r>
              <a:rPr lang="en-US"/>
              <a:t>NaBITA Best Practices @2015 The NCHERM Group, all rights reserved</a:t>
            </a:r>
          </a:p>
        </p:txBody>
      </p:sp>
      <p:sp>
        <p:nvSpPr>
          <p:cNvPr id="7" name="Slide Number Placeholder 6"/>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29420744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275DF-F098-4964-B9FF-AF6F26DC2971}" type="datetime1">
              <a:rPr lang="en-US" smtClean="0"/>
              <a:t>3/17/2016</a:t>
            </a:fld>
            <a:endParaRPr lang="en-US"/>
          </a:p>
        </p:txBody>
      </p:sp>
      <p:sp>
        <p:nvSpPr>
          <p:cNvPr id="6" name="Footer Placeholder 5"/>
          <p:cNvSpPr>
            <a:spLocks noGrp="1"/>
          </p:cNvSpPr>
          <p:nvPr>
            <p:ph type="ftr" sz="quarter" idx="11"/>
          </p:nvPr>
        </p:nvSpPr>
        <p:spPr/>
        <p:txBody>
          <a:bodyPr/>
          <a:lstStyle/>
          <a:p>
            <a:r>
              <a:rPr lang="en-US"/>
              <a:t>NaBITA Best Practices @2015 The NCHERM Group, all rights reserved</a:t>
            </a:r>
          </a:p>
        </p:txBody>
      </p:sp>
      <p:sp>
        <p:nvSpPr>
          <p:cNvPr id="7" name="Slide Number Placeholder 6"/>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34659037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275DF-F098-4964-B9FF-AF6F26DC2971}" type="datetime1">
              <a:rPr lang="en-US" smtClean="0"/>
              <a:t>3/17/2016</a:t>
            </a:fld>
            <a:endParaRPr lang="en-US"/>
          </a:p>
        </p:txBody>
      </p:sp>
      <p:sp>
        <p:nvSpPr>
          <p:cNvPr id="6" name="Footer Placeholder 5"/>
          <p:cNvSpPr>
            <a:spLocks noGrp="1"/>
          </p:cNvSpPr>
          <p:nvPr>
            <p:ph type="ftr" sz="quarter" idx="11"/>
          </p:nvPr>
        </p:nvSpPr>
        <p:spPr/>
        <p:txBody>
          <a:bodyPr/>
          <a:lstStyle/>
          <a:p>
            <a:r>
              <a:rPr lang="en-US"/>
              <a:t>NaBITA Best Practices @2015 The NCHERM Group, all rights reserved</a:t>
            </a:r>
          </a:p>
        </p:txBody>
      </p:sp>
      <p:sp>
        <p:nvSpPr>
          <p:cNvPr id="7" name="Slide Number Placeholder 6"/>
          <p:cNvSpPr>
            <a:spLocks noGrp="1"/>
          </p:cNvSpPr>
          <p:nvPr>
            <p:ph type="sldNum" sz="quarter" idx="12"/>
          </p:nvPr>
        </p:nvSpPr>
        <p:spPr/>
        <p:txBody>
          <a:bodyPr/>
          <a:lstStyle/>
          <a:p>
            <a:fld id="{1BF8BDE4-FF71-4272-B950-092C74B28CCB}" type="slidenum">
              <a:rPr lang="en-US" smtClean="0"/>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19502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275DF-F098-4964-B9FF-AF6F26DC2971}" type="datetime1">
              <a:rPr lang="en-US" smtClean="0"/>
              <a:t>3/17/2016</a:t>
            </a:fld>
            <a:endParaRPr lang="en-US"/>
          </a:p>
        </p:txBody>
      </p:sp>
      <p:sp>
        <p:nvSpPr>
          <p:cNvPr id="6" name="Footer Placeholder 5"/>
          <p:cNvSpPr>
            <a:spLocks noGrp="1"/>
          </p:cNvSpPr>
          <p:nvPr>
            <p:ph type="ftr" sz="quarter" idx="11"/>
          </p:nvPr>
        </p:nvSpPr>
        <p:spPr/>
        <p:txBody>
          <a:bodyPr/>
          <a:lstStyle/>
          <a:p>
            <a:r>
              <a:rPr lang="en-US"/>
              <a:t>NaBITA Best Practices @2015 The NCHERM Group, all rights reserved</a:t>
            </a:r>
          </a:p>
        </p:txBody>
      </p:sp>
      <p:sp>
        <p:nvSpPr>
          <p:cNvPr id="7" name="Slide Number Placeholder 6"/>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12716970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E275DF-F098-4964-B9FF-AF6F26DC2971}" type="datetime1">
              <a:rPr lang="en-US" smtClean="0"/>
              <a:t>3/17/2016</a:t>
            </a:fld>
            <a:endParaRPr lang="en-US"/>
          </a:p>
        </p:txBody>
      </p:sp>
      <p:sp>
        <p:nvSpPr>
          <p:cNvPr id="4" name="Footer Placeholder 3"/>
          <p:cNvSpPr>
            <a:spLocks noGrp="1"/>
          </p:cNvSpPr>
          <p:nvPr>
            <p:ph type="ftr" sz="quarter" idx="11"/>
          </p:nvPr>
        </p:nvSpPr>
        <p:spPr/>
        <p:txBody>
          <a:bodyPr/>
          <a:lstStyle/>
          <a:p>
            <a:r>
              <a:rPr lang="en-US"/>
              <a:t>NaBITA Best Practices @2015 The NCHERM Group, all rights reserved</a:t>
            </a:r>
          </a:p>
        </p:txBody>
      </p:sp>
      <p:sp>
        <p:nvSpPr>
          <p:cNvPr id="5" name="Slide Number Placeholder 4"/>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35410304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E275DF-F098-4964-B9FF-AF6F26DC2971}" type="datetime1">
              <a:rPr lang="en-US" smtClean="0"/>
              <a:t>3/17/2016</a:t>
            </a:fld>
            <a:endParaRPr lang="en-US"/>
          </a:p>
        </p:txBody>
      </p:sp>
      <p:sp>
        <p:nvSpPr>
          <p:cNvPr id="4" name="Footer Placeholder 3"/>
          <p:cNvSpPr>
            <a:spLocks noGrp="1"/>
          </p:cNvSpPr>
          <p:nvPr>
            <p:ph type="ftr" sz="quarter" idx="11"/>
          </p:nvPr>
        </p:nvSpPr>
        <p:spPr/>
        <p:txBody>
          <a:bodyPr/>
          <a:lstStyle/>
          <a:p>
            <a:r>
              <a:rPr lang="en-US"/>
              <a:t>NaBITA Best Practices @2015 The NCHERM Group, all rights reserved</a:t>
            </a:r>
          </a:p>
        </p:txBody>
      </p:sp>
      <p:sp>
        <p:nvSpPr>
          <p:cNvPr id="5" name="Slide Number Placeholder 4"/>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32541417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0E0EF-85B0-4717-B7E6-50EE8AAC6437}" type="datetime1">
              <a:rPr lang="en-US" smtClean="0"/>
              <a:t>3/17/2016</a:t>
            </a:fld>
            <a:endParaRPr lang="en-US"/>
          </a:p>
        </p:txBody>
      </p:sp>
      <p:sp>
        <p:nvSpPr>
          <p:cNvPr id="5" name="Footer Placeholder 4"/>
          <p:cNvSpPr>
            <a:spLocks noGrp="1"/>
          </p:cNvSpPr>
          <p:nvPr>
            <p:ph type="ftr" sz="quarter" idx="11"/>
          </p:nvPr>
        </p:nvSpPr>
        <p:spPr/>
        <p:txBody>
          <a:bodyPr/>
          <a:lstStyle/>
          <a:p>
            <a:r>
              <a:rPr lang="en-US"/>
              <a:t>NaBITA Best Practices @2015 The NCHERM Group, all rights reserved</a:t>
            </a:r>
          </a:p>
        </p:txBody>
      </p:sp>
      <p:sp>
        <p:nvSpPr>
          <p:cNvPr id="6" name="Slide Number Placeholder 5"/>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344604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2D38-6954-4861-83C4-B8F8F03C2C76}" type="datetime1">
              <a:rPr lang="en-US" smtClean="0"/>
              <a:t>3/17/2016</a:t>
            </a:fld>
            <a:endParaRPr lang="en-US"/>
          </a:p>
        </p:txBody>
      </p:sp>
      <p:sp>
        <p:nvSpPr>
          <p:cNvPr id="5" name="Footer Placeholder 4"/>
          <p:cNvSpPr>
            <a:spLocks noGrp="1"/>
          </p:cNvSpPr>
          <p:nvPr>
            <p:ph type="ftr" sz="quarter" idx="11"/>
          </p:nvPr>
        </p:nvSpPr>
        <p:spPr/>
        <p:txBody>
          <a:bodyPr/>
          <a:lstStyle/>
          <a:p>
            <a:r>
              <a:rPr lang="en-US"/>
              <a:t>NaBITA Best Practices @2015 The NCHERM Group, all rights reserved</a:t>
            </a:r>
          </a:p>
        </p:txBody>
      </p:sp>
      <p:sp>
        <p:nvSpPr>
          <p:cNvPr id="6" name="Slide Number Placeholder 5"/>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377841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14" name="Picture 5" descr="C:\Users\00583810\Desktop\yike8EorT4.pn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71450"/>
            <a:ext cx="9652000" cy="723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274638"/>
            <a:ext cx="6019800" cy="1143000"/>
          </a:xfrm>
        </p:spPr>
        <p:txBody>
          <a:bodyPr>
            <a:no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2743200" y="1600200"/>
            <a:ext cx="5943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hasCustomPrompt="1"/>
          </p:nvPr>
        </p:nvSpPr>
        <p:spPr>
          <a:xfrm>
            <a:off x="4038600" y="6472362"/>
            <a:ext cx="4648200" cy="381000"/>
          </a:xfrm>
        </p:spPr>
        <p:txBody>
          <a:bodyPr>
            <a:normAutofit/>
          </a:bodyPr>
          <a:lstStyle>
            <a:lvl1pPr marL="0" indent="0" algn="r">
              <a:buNone/>
              <a:defRPr sz="1200"/>
            </a:lvl1pPr>
          </a:lstStyle>
          <a:p>
            <a:pPr lvl="0"/>
            <a:r>
              <a:rPr lang="en-US" dirty="0"/>
              <a:t>Source:</a:t>
            </a:r>
          </a:p>
        </p:txBody>
      </p:sp>
    </p:spTree>
    <p:extLst>
      <p:ext uri="{BB962C8B-B14F-4D97-AF65-F5344CB8AC3E}">
        <p14:creationId xmlns:p14="http://schemas.microsoft.com/office/powerpoint/2010/main" val="249184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0E7249B-3131-43D4-9FF0-19A62CFAD045}" type="datetime1">
              <a:rPr lang="en-US" smtClean="0"/>
              <a:t>3/17/2016</a:t>
            </a:fld>
            <a:endParaRPr lang="en-US"/>
          </a:p>
        </p:txBody>
      </p:sp>
      <p:sp>
        <p:nvSpPr>
          <p:cNvPr id="5" name="Footer Placeholder 4"/>
          <p:cNvSpPr>
            <a:spLocks noGrp="1"/>
          </p:cNvSpPr>
          <p:nvPr>
            <p:ph type="ftr" sz="quarter" idx="11"/>
          </p:nvPr>
        </p:nvSpPr>
        <p:spPr/>
        <p:txBody>
          <a:bodyPr/>
          <a:lstStyle/>
          <a:p>
            <a:r>
              <a:rPr lang="en-US"/>
              <a:t>NaBITA Best Practices @2015 The NCHERM Group, all rights reserved</a:t>
            </a:r>
          </a:p>
        </p:txBody>
      </p:sp>
      <p:sp>
        <p:nvSpPr>
          <p:cNvPr id="6" name="Slide Number Placeholder 5"/>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109801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71F2F-B92F-4135-982D-173585FD4ACE}" type="datetime1">
              <a:rPr lang="en-US" smtClean="0"/>
              <a:t>3/17/2016</a:t>
            </a:fld>
            <a:endParaRPr lang="en-US"/>
          </a:p>
        </p:txBody>
      </p:sp>
      <p:sp>
        <p:nvSpPr>
          <p:cNvPr id="5" name="Footer Placeholder 4"/>
          <p:cNvSpPr>
            <a:spLocks noGrp="1"/>
          </p:cNvSpPr>
          <p:nvPr>
            <p:ph type="ftr" sz="quarter" idx="11"/>
          </p:nvPr>
        </p:nvSpPr>
        <p:spPr/>
        <p:txBody>
          <a:bodyPr/>
          <a:lstStyle/>
          <a:p>
            <a:r>
              <a:rPr lang="en-US"/>
              <a:t>NaBITA Best Practices @2015 The NCHERM Group, all rights reserved</a:t>
            </a:r>
          </a:p>
        </p:txBody>
      </p:sp>
      <p:sp>
        <p:nvSpPr>
          <p:cNvPr id="6" name="Slide Number Placeholder 5"/>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79493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4A2086-45D5-4E69-AD91-0110EFFDDCFD}" type="datetime1">
              <a:rPr lang="en-US" smtClean="0"/>
              <a:t>3/17/2016</a:t>
            </a:fld>
            <a:endParaRPr lang="en-US"/>
          </a:p>
        </p:txBody>
      </p:sp>
      <p:sp>
        <p:nvSpPr>
          <p:cNvPr id="6" name="Footer Placeholder 5"/>
          <p:cNvSpPr>
            <a:spLocks noGrp="1"/>
          </p:cNvSpPr>
          <p:nvPr>
            <p:ph type="ftr" sz="quarter" idx="11"/>
          </p:nvPr>
        </p:nvSpPr>
        <p:spPr/>
        <p:txBody>
          <a:bodyPr/>
          <a:lstStyle/>
          <a:p>
            <a:r>
              <a:rPr lang="en-US"/>
              <a:t>NaBITA Best Practices @2015 The NCHERM Group, all rights reserved</a:t>
            </a:r>
          </a:p>
        </p:txBody>
      </p:sp>
      <p:sp>
        <p:nvSpPr>
          <p:cNvPr id="7" name="Slide Number Placeholder 6"/>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901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6DBF1B-E4F3-4255-BFAD-2ADE95660C9F}" type="datetime1">
              <a:rPr lang="en-US" smtClean="0"/>
              <a:t>3/17/2016</a:t>
            </a:fld>
            <a:endParaRPr lang="en-US"/>
          </a:p>
        </p:txBody>
      </p:sp>
      <p:sp>
        <p:nvSpPr>
          <p:cNvPr id="8" name="Footer Placeholder 7"/>
          <p:cNvSpPr>
            <a:spLocks noGrp="1"/>
          </p:cNvSpPr>
          <p:nvPr>
            <p:ph type="ftr" sz="quarter" idx="11"/>
          </p:nvPr>
        </p:nvSpPr>
        <p:spPr/>
        <p:txBody>
          <a:bodyPr/>
          <a:lstStyle/>
          <a:p>
            <a:r>
              <a:rPr lang="en-US"/>
              <a:t>NaBITA Best Practices @2015 The NCHERM Group, all rights reserved</a:t>
            </a:r>
          </a:p>
        </p:txBody>
      </p:sp>
      <p:sp>
        <p:nvSpPr>
          <p:cNvPr id="9" name="Slide Number Placeholder 8"/>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323365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51452D-A0FC-49B2-B69D-B7DE725F7124}" type="datetime1">
              <a:rPr lang="en-US" smtClean="0"/>
              <a:t>3/17/2016</a:t>
            </a:fld>
            <a:endParaRPr lang="en-US"/>
          </a:p>
        </p:txBody>
      </p:sp>
      <p:sp>
        <p:nvSpPr>
          <p:cNvPr id="4" name="Footer Placeholder 3"/>
          <p:cNvSpPr>
            <a:spLocks noGrp="1"/>
          </p:cNvSpPr>
          <p:nvPr>
            <p:ph type="ftr" sz="quarter" idx="11"/>
          </p:nvPr>
        </p:nvSpPr>
        <p:spPr/>
        <p:txBody>
          <a:bodyPr/>
          <a:lstStyle/>
          <a:p>
            <a:r>
              <a:rPr lang="en-US"/>
              <a:t>NaBITA Best Practices @2015 The NCHERM Group, all rights reserved</a:t>
            </a:r>
          </a:p>
        </p:txBody>
      </p:sp>
      <p:sp>
        <p:nvSpPr>
          <p:cNvPr id="5" name="Slide Number Placeholder 4"/>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26473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2826A-54DB-4A8F-9CD7-CB477296C053}" type="datetime1">
              <a:rPr lang="en-US" smtClean="0"/>
              <a:t>3/17/2016</a:t>
            </a:fld>
            <a:endParaRPr lang="en-US"/>
          </a:p>
        </p:txBody>
      </p:sp>
      <p:sp>
        <p:nvSpPr>
          <p:cNvPr id="3" name="Footer Placeholder 2"/>
          <p:cNvSpPr>
            <a:spLocks noGrp="1"/>
          </p:cNvSpPr>
          <p:nvPr>
            <p:ph type="ftr" sz="quarter" idx="11"/>
          </p:nvPr>
        </p:nvSpPr>
        <p:spPr/>
        <p:txBody>
          <a:bodyPr/>
          <a:lstStyle/>
          <a:p>
            <a:r>
              <a:rPr lang="en-US"/>
              <a:t>NaBITA Best Practices @2015 The NCHERM Group, all rights reserved</a:t>
            </a:r>
          </a:p>
        </p:txBody>
      </p:sp>
      <p:sp>
        <p:nvSpPr>
          <p:cNvPr id="4" name="Slide Number Placeholder 3"/>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392350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D2C0C-2B12-4F86-B744-E2EC722EAF01}" type="datetime1">
              <a:rPr lang="en-US" smtClean="0"/>
              <a:t>3/17/2016</a:t>
            </a:fld>
            <a:endParaRPr lang="en-US"/>
          </a:p>
        </p:txBody>
      </p:sp>
      <p:sp>
        <p:nvSpPr>
          <p:cNvPr id="6" name="Footer Placeholder 5"/>
          <p:cNvSpPr>
            <a:spLocks noGrp="1"/>
          </p:cNvSpPr>
          <p:nvPr>
            <p:ph type="ftr" sz="quarter" idx="11"/>
          </p:nvPr>
        </p:nvSpPr>
        <p:spPr/>
        <p:txBody>
          <a:bodyPr/>
          <a:lstStyle/>
          <a:p>
            <a:r>
              <a:rPr lang="en-US"/>
              <a:t>NaBITA Best Practices @2015 The NCHERM Group, all rights reserved</a:t>
            </a:r>
          </a:p>
        </p:txBody>
      </p:sp>
      <p:sp>
        <p:nvSpPr>
          <p:cNvPr id="7" name="Slide Number Placeholder 6"/>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50558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D551FA-6075-44BB-BBFC-4B0F6902EBB2}" type="datetime1">
              <a:rPr lang="en-US" smtClean="0"/>
              <a:t>3/17/2016</a:t>
            </a:fld>
            <a:endParaRPr lang="en-US"/>
          </a:p>
        </p:txBody>
      </p:sp>
      <p:sp>
        <p:nvSpPr>
          <p:cNvPr id="6" name="Footer Placeholder 5"/>
          <p:cNvSpPr>
            <a:spLocks noGrp="1"/>
          </p:cNvSpPr>
          <p:nvPr>
            <p:ph type="ftr" sz="quarter" idx="11"/>
          </p:nvPr>
        </p:nvSpPr>
        <p:spPr/>
        <p:txBody>
          <a:bodyPr/>
          <a:lstStyle/>
          <a:p>
            <a:r>
              <a:rPr lang="en-US"/>
              <a:t>NaBITA Best Practices @2015 The NCHERM Group, all rights reserved</a:t>
            </a:r>
          </a:p>
        </p:txBody>
      </p:sp>
      <p:sp>
        <p:nvSpPr>
          <p:cNvPr id="7" name="Slide Number Placeholder 6"/>
          <p:cNvSpPr>
            <a:spLocks noGrp="1"/>
          </p:cNvSpPr>
          <p:nvPr>
            <p:ph type="sldNum" sz="quarter" idx="12"/>
          </p:nvPr>
        </p:nvSpPr>
        <p:spPr/>
        <p:txBody>
          <a:bodyPr/>
          <a:lstStyle/>
          <a:p>
            <a:fld id="{1BF8BDE4-FF71-4272-B950-092C74B28CCB}" type="slidenum">
              <a:rPr lang="en-US" smtClean="0"/>
              <a:t>‹#›</a:t>
            </a:fld>
            <a:endParaRPr lang="en-US"/>
          </a:p>
        </p:txBody>
      </p:sp>
    </p:spTree>
    <p:extLst>
      <p:ext uri="{BB962C8B-B14F-4D97-AF65-F5344CB8AC3E}">
        <p14:creationId xmlns:p14="http://schemas.microsoft.com/office/powerpoint/2010/main" val="290240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1BF8BDE4-FF71-4272-B950-092C74B28CCB}" type="slidenum">
              <a:rPr lang="en-US" smtClean="0"/>
              <a:t>‹#›</a:t>
            </a:fld>
            <a:endParaRPr lang="en-US"/>
          </a:p>
        </p:txBody>
      </p:sp>
    </p:spTree>
    <p:extLst>
      <p:ext uri="{BB962C8B-B14F-4D97-AF65-F5344CB8AC3E}">
        <p14:creationId xmlns:p14="http://schemas.microsoft.com/office/powerpoint/2010/main" val="2042023161"/>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Lst>
  <p:hf sldNum="0" hdr="0" ftr="0" dt="0"/>
  <p:txStyles>
    <p:titleStyle>
      <a:lvl1pPr algn="l" defTabSz="914400" rtl="0" eaLnBrk="1" latinLnBrk="0" hangingPunct="1">
        <a:lnSpc>
          <a:spcPct val="90000"/>
        </a:lnSpc>
        <a:spcBef>
          <a:spcPct val="0"/>
        </a:spcBef>
        <a:buNone/>
        <a:defRPr sz="4400" kern="1200" cap="sm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Wingdings" panose="05000000000000000000" pitchFamily="2" charset="2"/>
        <a:buChar char="Ø"/>
        <a:defRPr sz="2000" b="0" kern="1200" cap="none" baseline="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1"/>
        </a:buClr>
        <a:buSzPct val="100000"/>
        <a:buFont typeface="Wingdings" panose="05000000000000000000" pitchFamily="2" charset="2"/>
        <a:buChar char="Ø"/>
        <a:defRPr sz="1800" b="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1"/>
        </a:buClr>
        <a:buSzPct val="100000"/>
        <a:buFont typeface="Wingdings" panose="05000000000000000000" pitchFamily="2" charset="2"/>
        <a:buChar char="Ø"/>
        <a:defRPr sz="1600" b="0" kern="1200" cap="none" baseline="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accent1"/>
        </a:buClr>
        <a:buSzPct val="100000"/>
        <a:buFont typeface="Wingdings" panose="05000000000000000000" pitchFamily="2" charset="2"/>
        <a:buChar char="Ø"/>
        <a:defRPr sz="1400" b="0" kern="1200" cap="none" baseline="0">
          <a:solidFill>
            <a:schemeClr val="tx1"/>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Clr>
          <a:schemeClr val="accent1"/>
        </a:buClr>
        <a:buSzPct val="100000"/>
        <a:buFont typeface="Wingdings" panose="05000000000000000000" pitchFamily="2" charset="2"/>
        <a:buChar char="Ø"/>
        <a:defRPr sz="1400" b="0" kern="1200" cap="none" baseline="0">
          <a:solidFill>
            <a:schemeClr val="tx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Nicky.Damania@bakersfieldcollege.edu" TargetMode="External"/><Relationship Id="rId2" Type="http://schemas.openxmlformats.org/officeDocument/2006/relationships/hyperlink" Target="mailto:Grace.commiso!@bakersfieldcollege.edu"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Practices of a </a:t>
            </a:r>
            <a:br>
              <a:rPr lang="en-US" dirty="0"/>
            </a:br>
            <a:r>
              <a:rPr lang="en-US" dirty="0"/>
              <a:t>Students of Concerns Team </a:t>
            </a:r>
            <a:br>
              <a:rPr lang="en-US" dirty="0"/>
            </a:br>
            <a:r>
              <a:rPr lang="en-US" dirty="0"/>
              <a:t>Across Services</a:t>
            </a:r>
          </a:p>
        </p:txBody>
      </p:sp>
      <p:sp>
        <p:nvSpPr>
          <p:cNvPr id="3" name="Subtitle 2"/>
          <p:cNvSpPr>
            <a:spLocks noGrp="1"/>
          </p:cNvSpPr>
          <p:nvPr>
            <p:ph type="subTitle" idx="1"/>
          </p:nvPr>
        </p:nvSpPr>
        <p:spPr/>
        <p:txBody>
          <a:bodyPr/>
          <a:lstStyle/>
          <a:p>
            <a:r>
              <a:rPr lang="en-US" dirty="0"/>
              <a:t>Grace </a:t>
            </a:r>
            <a:r>
              <a:rPr lang="en-US" dirty="0" err="1"/>
              <a:t>Commiso</a:t>
            </a:r>
            <a:r>
              <a:rPr lang="en-US"/>
              <a:t> &amp; Dr. Nicky Damania</a:t>
            </a:r>
            <a:endParaRPr lang="en-US" dirty="0"/>
          </a:p>
        </p:txBody>
      </p:sp>
      <p:sp>
        <p:nvSpPr>
          <p:cNvPr id="4" name="TextBox 3"/>
          <p:cNvSpPr txBox="1"/>
          <p:nvPr/>
        </p:nvSpPr>
        <p:spPr>
          <a:xfrm rot="21431280">
            <a:off x="1795891" y="4362027"/>
            <a:ext cx="5029200" cy="1877437"/>
          </a:xfrm>
          <a:prstGeom prst="rect">
            <a:avLst/>
          </a:prstGeom>
          <a:noFill/>
        </p:spPr>
        <p:txBody>
          <a:bodyPr wrap="square" rtlCol="0">
            <a:spAutoFit/>
          </a:bodyPr>
          <a:lstStyle/>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Early Alert </a:t>
            </a:r>
          </a:p>
          <a:p>
            <a:pPr marL="285750" lvl="0" indent="-285750">
              <a:buFont typeface="Arial" panose="020B0604020202020204" pitchFamily="34" charset="0"/>
              <a:buChar char="•"/>
            </a:pPr>
            <a:r>
              <a:rPr lang="en-US" sz="1600" dirty="0"/>
              <a:t>Disruptive Student Behavior </a:t>
            </a:r>
          </a:p>
          <a:p>
            <a:pPr marL="285750" lvl="0" indent="-285750">
              <a:buFont typeface="Arial" panose="020B0604020202020204" pitchFamily="34" charset="0"/>
              <a:buChar char="•"/>
            </a:pPr>
            <a:r>
              <a:rPr lang="en-US" sz="1600" dirty="0"/>
              <a:t>Title IX – Sexual Harassment </a:t>
            </a:r>
          </a:p>
          <a:p>
            <a:pPr marL="285750" lvl="0" indent="-285750">
              <a:buFont typeface="Arial" panose="020B0604020202020204" pitchFamily="34" charset="0"/>
              <a:buChar char="•"/>
            </a:pPr>
            <a:r>
              <a:rPr lang="en-US" sz="1600" dirty="0"/>
              <a:t>Students Of Concern Team </a:t>
            </a:r>
          </a:p>
          <a:p>
            <a:pPr marL="285750" lvl="0" indent="-285750">
              <a:buFont typeface="Arial" panose="020B0604020202020204" pitchFamily="34" charset="0"/>
              <a:buChar char="•"/>
            </a:pPr>
            <a:r>
              <a:rPr lang="en-US" sz="1600" dirty="0"/>
              <a:t>Student Compliant Process</a:t>
            </a:r>
          </a:p>
          <a:p>
            <a:endParaRPr lang="en-US" dirty="0"/>
          </a:p>
        </p:txBody>
      </p:sp>
    </p:spTree>
    <p:extLst>
      <p:ext uri="{BB962C8B-B14F-4D97-AF65-F5344CB8AC3E}">
        <p14:creationId xmlns:p14="http://schemas.microsoft.com/office/powerpoint/2010/main" val="371578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Behaviors to Look For</a:t>
            </a:r>
          </a:p>
        </p:txBody>
      </p:sp>
      <p:sp>
        <p:nvSpPr>
          <p:cNvPr id="3" name="Content Placeholder 2"/>
          <p:cNvSpPr>
            <a:spLocks noGrp="1"/>
          </p:cNvSpPr>
          <p:nvPr>
            <p:ph sz="quarter" idx="13"/>
          </p:nvPr>
        </p:nvSpPr>
        <p:spPr/>
        <p:txBody>
          <a:bodyPr/>
          <a:lstStyle/>
          <a:p>
            <a:pPr marL="457200" indent="-457200">
              <a:buFont typeface="+mj-lt"/>
              <a:buAutoNum type="arabicParenR" startAt="6"/>
            </a:pPr>
            <a:r>
              <a:rPr lang="en-US" dirty="0"/>
              <a:t>Identify students that </a:t>
            </a:r>
            <a:r>
              <a:rPr lang="en-US" b="1" dirty="0">
                <a:solidFill>
                  <a:srgbClr val="FF0000"/>
                </a:solidFill>
              </a:rPr>
              <a:t>feel hopeless or irrational</a:t>
            </a:r>
            <a:r>
              <a:rPr lang="en-US" dirty="0"/>
              <a:t> in their logic</a:t>
            </a:r>
          </a:p>
          <a:p>
            <a:pPr marL="457200" indent="-457200">
              <a:buFont typeface="+mj-lt"/>
              <a:buAutoNum type="arabicParenR" startAt="6"/>
            </a:pPr>
            <a:endParaRPr lang="en-US" dirty="0"/>
          </a:p>
          <a:p>
            <a:pPr marL="457200" indent="-457200">
              <a:buFont typeface="+mj-lt"/>
              <a:buAutoNum type="arabicParenR" startAt="6"/>
            </a:pPr>
            <a:r>
              <a:rPr lang="en-US" b="1" dirty="0"/>
              <a:t>Look for gaps in students who need to </a:t>
            </a:r>
            <a:r>
              <a:rPr lang="en-US" b="1" dirty="0">
                <a:solidFill>
                  <a:srgbClr val="FF0000"/>
                </a:solidFill>
              </a:rPr>
              <a:t>access</a:t>
            </a:r>
            <a:r>
              <a:rPr lang="en-US" b="1" dirty="0"/>
              <a:t> mental health services on campus </a:t>
            </a:r>
          </a:p>
          <a:p>
            <a:pPr marL="457200" indent="-457200">
              <a:buFont typeface="+mj-lt"/>
              <a:buAutoNum type="arabicParenR" startAt="6"/>
            </a:pPr>
            <a:endParaRPr lang="en-US" dirty="0"/>
          </a:p>
          <a:p>
            <a:pPr marL="457200" indent="-457200">
              <a:buFont typeface="+mj-lt"/>
              <a:buAutoNum type="arabicParenR" startAt="6"/>
            </a:pPr>
            <a:r>
              <a:rPr lang="en-US" dirty="0"/>
              <a:t>Though rare, be concerned the sociopath and those that take pleasure in </a:t>
            </a:r>
            <a:r>
              <a:rPr lang="en-US" b="1" dirty="0">
                <a:solidFill>
                  <a:srgbClr val="FF0000"/>
                </a:solidFill>
              </a:rPr>
              <a:t>harming others</a:t>
            </a:r>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104377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Jared Lee </a:t>
            </a:r>
            <a:r>
              <a:rPr lang="en-US" dirty="0" err="1"/>
              <a:t>Loughner</a:t>
            </a:r>
            <a:r>
              <a:rPr lang="en-US" dirty="0"/>
              <a:t> "Genocide School"</a:t>
            </a:r>
          </a:p>
        </p:txBody>
      </p:sp>
    </p:spTree>
    <p:controls>
      <mc:AlternateContent xmlns:mc="http://schemas.openxmlformats.org/markup-compatibility/2006">
        <mc:Choice xmlns:v="urn:schemas-microsoft-com:vml" Requires="v">
          <p:control spid="1052" r:id="rId2" imgW="7162920" imgH="3478320"/>
        </mc:Choice>
        <mc:Fallback>
          <p:control r:id="rId2" imgW="7162920" imgH="3478320">
            <p:pic>
              <p:nvPicPr>
                <p:cNvPr id="5" name="ShockwaveFlash1"/>
                <p:cNvPicPr>
                  <a:picLocks/>
                </p:cNvPicPr>
                <p:nvPr/>
              </p:nvPicPr>
              <p:blipFill>
                <a:blip r:embed="rId4"/>
                <a:stretch>
                  <a:fillRect/>
                </a:stretch>
              </p:blipFill>
              <p:spPr>
                <a:xfrm>
                  <a:off x="831782" y="1864270"/>
                  <a:ext cx="7162800" cy="3477746"/>
                </a:xfrm>
                <a:prstGeom prst="rect">
                  <a:avLst/>
                </a:prstGeom>
              </p:spPr>
            </p:pic>
          </p:control>
        </mc:Fallback>
      </mc:AlternateContent>
    </p:controls>
    <p:extLst>
      <p:ext uri="{BB962C8B-B14F-4D97-AF65-F5344CB8AC3E}">
        <p14:creationId xmlns:p14="http://schemas.microsoft.com/office/powerpoint/2010/main" val="418216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Behaviors to Look For</a:t>
            </a:r>
          </a:p>
        </p:txBody>
      </p:sp>
      <p:sp>
        <p:nvSpPr>
          <p:cNvPr id="3" name="Content Placeholder 2"/>
          <p:cNvSpPr>
            <a:spLocks noGrp="1"/>
          </p:cNvSpPr>
          <p:nvPr>
            <p:ph sz="quarter" idx="13"/>
          </p:nvPr>
        </p:nvSpPr>
        <p:spPr/>
        <p:txBody>
          <a:bodyPr/>
          <a:lstStyle/>
          <a:p>
            <a:pPr marL="457200" indent="-457200">
              <a:buFont typeface="+mj-lt"/>
              <a:buAutoNum type="arabicParenR" startAt="9"/>
            </a:pPr>
            <a:r>
              <a:rPr lang="en-US" dirty="0"/>
              <a:t>Pay attention to </a:t>
            </a:r>
            <a:r>
              <a:rPr lang="en-US" b="1" dirty="0">
                <a:solidFill>
                  <a:srgbClr val="FF0000"/>
                </a:solidFill>
              </a:rPr>
              <a:t>small hints </a:t>
            </a:r>
            <a:r>
              <a:rPr lang="en-US" dirty="0"/>
              <a:t>and dropped information </a:t>
            </a:r>
          </a:p>
          <a:p>
            <a:pPr marL="457200" indent="-457200">
              <a:buFont typeface="+mj-lt"/>
              <a:buAutoNum type="arabicParenR" startAt="9"/>
            </a:pPr>
            <a:endParaRPr lang="en-US" dirty="0"/>
          </a:p>
          <a:p>
            <a:pPr marL="457200" indent="-457200">
              <a:buFont typeface="+mj-lt"/>
              <a:buAutoNum type="arabicParenR" startAt="9"/>
            </a:pPr>
            <a:r>
              <a:rPr lang="en-US" b="1" dirty="0"/>
              <a:t>Watch for the </a:t>
            </a:r>
            <a:r>
              <a:rPr lang="en-US" b="1" dirty="0">
                <a:solidFill>
                  <a:srgbClr val="FF0000"/>
                </a:solidFill>
              </a:rPr>
              <a:t>hopelessness and desperation </a:t>
            </a:r>
            <a:r>
              <a:rPr lang="en-US" b="1" dirty="0"/>
              <a:t>to escape pain that occurs in suicidal individuals </a:t>
            </a:r>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228041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NIU Shooting - Steven </a:t>
            </a:r>
            <a:r>
              <a:rPr lang="en-US" dirty="0" err="1"/>
              <a:t>Kazmierzcak</a:t>
            </a:r>
            <a:endParaRPr lang="en-US" dirty="0"/>
          </a:p>
        </p:txBody>
      </p:sp>
    </p:spTree>
    <p:controls>
      <mc:AlternateContent xmlns:mc="http://schemas.openxmlformats.org/markup-compatibility/2006">
        <mc:Choice xmlns:v="urn:schemas-microsoft-com:vml" Requires="v">
          <p:control spid="5128" r:id="rId2" imgW="8153280" imgH="3962520"/>
        </mc:Choice>
        <mc:Fallback>
          <p:control r:id="rId2" imgW="8153280" imgH="3962520">
            <p:pic>
              <p:nvPicPr>
                <p:cNvPr id="5" name="ShockwaveFlash1"/>
                <p:cNvPicPr>
                  <a:picLocks/>
                </p:cNvPicPr>
                <p:nvPr/>
              </p:nvPicPr>
              <p:blipFill>
                <a:blip r:embed="rId4"/>
                <a:stretch>
                  <a:fillRect/>
                </a:stretch>
              </p:blipFill>
              <p:spPr>
                <a:xfrm>
                  <a:off x="336482" y="1524000"/>
                  <a:ext cx="8153400" cy="3962400"/>
                </a:xfrm>
                <a:prstGeom prst="rect">
                  <a:avLst/>
                </a:prstGeom>
              </p:spPr>
            </p:pic>
          </p:control>
        </mc:Fallback>
      </mc:AlternateContent>
    </p:controls>
    <p:extLst>
      <p:ext uri="{BB962C8B-B14F-4D97-AF65-F5344CB8AC3E}">
        <p14:creationId xmlns:p14="http://schemas.microsoft.com/office/powerpoint/2010/main" val="102911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need for campuses to assess and respond to concerns and/or threat </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47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Recognizing Students in Distress </a:t>
            </a:r>
          </a:p>
        </p:txBody>
      </p:sp>
      <p:sp>
        <p:nvSpPr>
          <p:cNvPr id="3" name="Content Placeholder 2"/>
          <p:cNvSpPr>
            <a:spLocks noGrp="1"/>
          </p:cNvSpPr>
          <p:nvPr>
            <p:ph type="body" idx="1"/>
          </p:nvPr>
        </p:nvSpPr>
        <p:spPr/>
        <p:txBody>
          <a:bodyPr/>
          <a:lstStyle/>
          <a:p>
            <a:r>
              <a:rPr lang="en-US" dirty="0"/>
              <a:t>Indicators </a:t>
            </a:r>
          </a:p>
        </p:txBody>
      </p:sp>
    </p:spTree>
    <p:extLst>
      <p:ext uri="{BB962C8B-B14F-4D97-AF65-F5344CB8AC3E}">
        <p14:creationId xmlns:p14="http://schemas.microsoft.com/office/powerpoint/2010/main" val="421358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and Emotional Indicators </a:t>
            </a:r>
            <a:endParaRPr lang="en-US" dirty="0"/>
          </a:p>
        </p:txBody>
      </p:sp>
      <p:sp>
        <p:nvSpPr>
          <p:cNvPr id="3" name="Content Placeholder 2"/>
          <p:cNvSpPr>
            <a:spLocks noGrp="1"/>
          </p:cNvSpPr>
          <p:nvPr>
            <p:ph sz="quarter" idx="13"/>
          </p:nvPr>
        </p:nvSpPr>
        <p:spPr/>
        <p:txBody>
          <a:bodyPr/>
          <a:lstStyle/>
          <a:p>
            <a:r>
              <a:rPr lang="en-US"/>
              <a:t>Angry or hostile outbursts, yelling, or aggressive comments </a:t>
            </a:r>
          </a:p>
          <a:p>
            <a:r>
              <a:rPr lang="en-US"/>
              <a:t>Expression of hopelessness or worthlessness; crying or tearfulness </a:t>
            </a:r>
          </a:p>
          <a:p>
            <a:r>
              <a:rPr lang="en-US"/>
              <a:t>Excessively demanding or dependent behavior </a:t>
            </a:r>
          </a:p>
          <a:p>
            <a:r>
              <a:rPr lang="en-US"/>
              <a:t>Shakiness, tremors, fidgeting, or pacing </a:t>
            </a:r>
            <a:endParaRPr lang="en-US" dirty="0"/>
          </a:p>
        </p:txBody>
      </p:sp>
      <p:sp>
        <p:nvSpPr>
          <p:cNvPr id="6" name="Content Placeholder 3"/>
          <p:cNvSpPr txBox="1">
            <a:spLocks/>
          </p:cNvSpPr>
          <p:nvPr/>
        </p:nvSpPr>
        <p:spPr>
          <a:xfrm>
            <a:off x="4953000" y="6477000"/>
            <a:ext cx="37338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Faculty Handbook from Cornell University, 2014</a:t>
            </a:r>
          </a:p>
        </p:txBody>
      </p:sp>
    </p:spTree>
    <p:extLst>
      <p:ext uri="{BB962C8B-B14F-4D97-AF65-F5344CB8AC3E}">
        <p14:creationId xmlns:p14="http://schemas.microsoft.com/office/powerpoint/2010/main" val="216503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Academic Indicators </a:t>
            </a:r>
            <a:endParaRPr lang="en-US" dirty="0"/>
          </a:p>
        </p:txBody>
      </p:sp>
      <p:sp>
        <p:nvSpPr>
          <p:cNvPr id="3" name="Content Placeholder 2"/>
          <p:cNvSpPr>
            <a:spLocks noGrp="1"/>
          </p:cNvSpPr>
          <p:nvPr>
            <p:ph sz="quarter" idx="13"/>
          </p:nvPr>
        </p:nvSpPr>
        <p:spPr/>
        <p:txBody>
          <a:bodyPr/>
          <a:lstStyle/>
          <a:p>
            <a:r>
              <a:rPr lang="en-US"/>
              <a:t>Repeated absences </a:t>
            </a:r>
          </a:p>
          <a:p>
            <a:r>
              <a:rPr lang="en-US"/>
              <a:t>Missed assignments </a:t>
            </a:r>
          </a:p>
          <a:p>
            <a:r>
              <a:rPr lang="en-US"/>
              <a:t>Deterioration in quality and quantity of work </a:t>
            </a:r>
          </a:p>
          <a:p>
            <a:r>
              <a:rPr lang="en-US"/>
              <a:t>Over blown or disproportion response to grades </a:t>
            </a:r>
          </a:p>
          <a:p>
            <a:r>
              <a:rPr lang="en-US"/>
              <a:t>Continually seeking special provisions </a:t>
            </a:r>
          </a:p>
          <a:p>
            <a:r>
              <a:rPr lang="en-US"/>
              <a:t>Extreme disorganization or erratic performance </a:t>
            </a:r>
            <a:endParaRPr lang="en-US" dirty="0"/>
          </a:p>
        </p:txBody>
      </p:sp>
      <p:sp>
        <p:nvSpPr>
          <p:cNvPr id="6" name="Content Placeholder 3"/>
          <p:cNvSpPr txBox="1">
            <a:spLocks/>
          </p:cNvSpPr>
          <p:nvPr/>
        </p:nvSpPr>
        <p:spPr>
          <a:xfrm>
            <a:off x="4953000" y="6477000"/>
            <a:ext cx="37338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Faculty Handbook from Cornell University, 2014</a:t>
            </a:r>
          </a:p>
        </p:txBody>
      </p:sp>
    </p:spTree>
    <p:extLst>
      <p:ext uri="{BB962C8B-B14F-4D97-AF65-F5344CB8AC3E}">
        <p14:creationId xmlns:p14="http://schemas.microsoft.com/office/powerpoint/2010/main" val="79394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Indicators</a:t>
            </a:r>
            <a:endParaRPr lang="en-US" dirty="0"/>
          </a:p>
        </p:txBody>
      </p:sp>
      <p:sp>
        <p:nvSpPr>
          <p:cNvPr id="3" name="Content Placeholder 2"/>
          <p:cNvSpPr>
            <a:spLocks noGrp="1"/>
          </p:cNvSpPr>
          <p:nvPr>
            <p:ph sz="quarter" idx="13"/>
          </p:nvPr>
        </p:nvSpPr>
        <p:spPr/>
        <p:txBody>
          <a:bodyPr>
            <a:normAutofit lnSpcReduction="10000"/>
          </a:bodyPr>
          <a:lstStyle/>
          <a:p>
            <a:r>
              <a:rPr lang="en-US"/>
              <a:t>Deterioration of Physical appearance or personal hygiene </a:t>
            </a:r>
          </a:p>
          <a:p>
            <a:r>
              <a:rPr lang="en-US"/>
              <a:t>Excessive fatigue, exhaustion; falling asleep in class</a:t>
            </a:r>
          </a:p>
          <a:p>
            <a:r>
              <a:rPr lang="en-US"/>
              <a:t>Visible changes in weight </a:t>
            </a:r>
          </a:p>
          <a:p>
            <a:r>
              <a:rPr lang="en-US"/>
              <a:t>Noticeable cuts or bruises or burns </a:t>
            </a:r>
          </a:p>
          <a:p>
            <a:r>
              <a:rPr lang="en-US"/>
              <a:t>Disorganized speech, rapid or slurred speech, confusion </a:t>
            </a:r>
          </a:p>
          <a:p>
            <a:r>
              <a:rPr lang="en-US"/>
              <a:t>Unusual inability to make eye contact </a:t>
            </a:r>
          </a:p>
          <a:p>
            <a:r>
              <a:rPr lang="en-US"/>
              <a:t>Coming to class blurred eyed or smelling my alcohol </a:t>
            </a:r>
            <a:endParaRPr lang="en-US" dirty="0"/>
          </a:p>
        </p:txBody>
      </p:sp>
      <p:sp>
        <p:nvSpPr>
          <p:cNvPr id="6" name="Content Placeholder 3"/>
          <p:cNvSpPr txBox="1">
            <a:spLocks/>
          </p:cNvSpPr>
          <p:nvPr/>
        </p:nvSpPr>
        <p:spPr>
          <a:xfrm>
            <a:off x="4953000" y="6477000"/>
            <a:ext cx="37338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Faculty Handbook from Cornell University, 2014</a:t>
            </a:r>
          </a:p>
        </p:txBody>
      </p:sp>
    </p:spTree>
    <p:extLst>
      <p:ext uri="{BB962C8B-B14F-4D97-AF65-F5344CB8AC3E}">
        <p14:creationId xmlns:p14="http://schemas.microsoft.com/office/powerpoint/2010/main" val="39169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Institutional Awareness &amp; Need</a:t>
            </a:r>
            <a:endParaRPr lang="en-US" dirty="0"/>
          </a:p>
        </p:txBody>
      </p:sp>
      <p:sp>
        <p:nvSpPr>
          <p:cNvPr id="6" name="Text Placeholder 5"/>
          <p:cNvSpPr>
            <a:spLocks noGrp="1"/>
          </p:cNvSpPr>
          <p:nvPr>
            <p:ph type="body" idx="1"/>
          </p:nvPr>
        </p:nvSpPr>
        <p:spPr/>
        <p:txBody>
          <a:bodyPr/>
          <a:lstStyle/>
          <a:p>
            <a:r>
              <a:rPr lang="en-US"/>
              <a:t>Discussion</a:t>
            </a:r>
            <a:endParaRPr lang="en-US" dirty="0"/>
          </a:p>
        </p:txBody>
      </p:sp>
    </p:spTree>
    <p:extLst>
      <p:ext uri="{BB962C8B-B14F-4D97-AF65-F5344CB8AC3E}">
        <p14:creationId xmlns:p14="http://schemas.microsoft.com/office/powerpoint/2010/main" val="257690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 need for campuses to assess and respond to concerns and/or threat </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7966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Institutional Awareness and Need</a:t>
            </a:r>
            <a:endParaRPr lang="en-US" dirty="0"/>
          </a:p>
        </p:txBody>
      </p:sp>
      <p:sp>
        <p:nvSpPr>
          <p:cNvPr id="3" name="Content Placeholder 2"/>
          <p:cNvSpPr>
            <a:spLocks noGrp="1"/>
          </p:cNvSpPr>
          <p:nvPr>
            <p:ph sz="quarter" idx="13"/>
          </p:nvPr>
        </p:nvSpPr>
        <p:spPr/>
        <p:txBody>
          <a:bodyPr/>
          <a:lstStyle/>
          <a:p>
            <a:r>
              <a:rPr lang="en-US" dirty="0"/>
              <a:t>Think about some examples of disruptive behavior you have encountered in your classroom. </a:t>
            </a:r>
          </a:p>
          <a:p>
            <a:endParaRPr lang="en-US" dirty="0"/>
          </a:p>
          <a:p>
            <a:r>
              <a:rPr lang="en-US" dirty="0"/>
              <a:t>Discuss how many of these examples of disruptive behavior escalated into dangerous scenarios. </a:t>
            </a:r>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115360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Institutional Awareness and Need</a:t>
            </a:r>
            <a:endParaRPr lang="en-US" dirty="0"/>
          </a:p>
        </p:txBody>
      </p:sp>
      <p:sp>
        <p:nvSpPr>
          <p:cNvPr id="3" name="Content Placeholder 2"/>
          <p:cNvSpPr>
            <a:spLocks noGrp="1"/>
          </p:cNvSpPr>
          <p:nvPr>
            <p:ph sz="quarter" idx="13"/>
          </p:nvPr>
        </p:nvSpPr>
        <p:spPr/>
        <p:txBody>
          <a:bodyPr/>
          <a:lstStyle/>
          <a:p>
            <a:r>
              <a:rPr lang="en-US"/>
              <a:t>Teams created to monitor, assess, and respond to concerns/threats</a:t>
            </a:r>
          </a:p>
          <a:p>
            <a:pPr lvl="1"/>
            <a:r>
              <a:rPr lang="en-US"/>
              <a:t>CARE</a:t>
            </a:r>
          </a:p>
          <a:p>
            <a:pPr lvl="1"/>
            <a:r>
              <a:rPr lang="en-US"/>
              <a:t>SOC</a:t>
            </a:r>
          </a:p>
          <a:p>
            <a:pPr lvl="1"/>
            <a:r>
              <a:rPr lang="en-US"/>
              <a:t>BIT</a:t>
            </a:r>
          </a:p>
          <a:p>
            <a:pPr lvl="1"/>
            <a:r>
              <a:rPr lang="en-US"/>
              <a:t>HEAT</a:t>
            </a:r>
          </a:p>
          <a:p>
            <a:pPr lvl="1"/>
            <a:r>
              <a:rPr lang="en-US"/>
              <a:t>HA(BIT)</a:t>
            </a:r>
          </a:p>
          <a:p>
            <a:pPr lvl="1"/>
            <a:endParaRPr lang="en-US" dirty="0"/>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324396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Students of Concerns Team</a:t>
            </a:r>
            <a:endParaRPr lang="en-US" dirty="0"/>
          </a:p>
        </p:txBody>
      </p:sp>
      <p:sp>
        <p:nvSpPr>
          <p:cNvPr id="6" name="Text Placeholder 5"/>
          <p:cNvSpPr>
            <a:spLocks noGrp="1"/>
          </p:cNvSpPr>
          <p:nvPr>
            <p:ph type="body" idx="1"/>
          </p:nvPr>
        </p:nvSpPr>
        <p:spPr/>
        <p:txBody>
          <a:bodyPr/>
          <a:lstStyle/>
          <a:p>
            <a:r>
              <a:rPr lang="en-US"/>
              <a:t>SOC</a:t>
            </a:r>
            <a:endParaRPr lang="en-US" dirty="0"/>
          </a:p>
        </p:txBody>
      </p:sp>
    </p:spTree>
    <p:extLst>
      <p:ext uri="{BB962C8B-B14F-4D97-AF65-F5344CB8AC3E}">
        <p14:creationId xmlns:p14="http://schemas.microsoft.com/office/powerpoint/2010/main" val="305098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Students of Concern Team</a:t>
            </a:r>
            <a:endParaRPr lang="en-US" dirty="0"/>
          </a:p>
        </p:txBody>
      </p:sp>
      <p:sp>
        <p:nvSpPr>
          <p:cNvPr id="3" name="Content Placeholder 2"/>
          <p:cNvSpPr>
            <a:spLocks noGrp="1"/>
          </p:cNvSpPr>
          <p:nvPr>
            <p:ph sz="quarter" idx="13"/>
          </p:nvPr>
        </p:nvSpPr>
        <p:spPr/>
        <p:txBody>
          <a:bodyPr/>
          <a:lstStyle/>
          <a:p>
            <a:r>
              <a:rPr lang="en-US"/>
              <a:t>What is SOC? </a:t>
            </a:r>
          </a:p>
          <a:p>
            <a:pPr lvl="1"/>
            <a:r>
              <a:rPr lang="en-US"/>
              <a:t>Traditionally known as Behavioral Intervention Teams (BIT) </a:t>
            </a:r>
          </a:p>
          <a:p>
            <a:pPr lvl="1"/>
            <a:r>
              <a:rPr lang="en-US"/>
              <a:t>The purpose of these teams should be caring, preventive, early intervention with students whose behavior is disruptive or concerning</a:t>
            </a:r>
          </a:p>
          <a:p>
            <a:endParaRPr lang="en-US" dirty="0"/>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358327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 Functions</a:t>
            </a:r>
          </a:p>
        </p:txBody>
      </p:sp>
      <p:sp>
        <p:nvSpPr>
          <p:cNvPr id="3" name="Content Placeholder 2"/>
          <p:cNvSpPr>
            <a:spLocks noGrp="1"/>
          </p:cNvSpPr>
          <p:nvPr>
            <p:ph sz="quarter" idx="13"/>
          </p:nvPr>
        </p:nvSpPr>
        <p:spPr/>
        <p:txBody>
          <a:bodyPr/>
          <a:lstStyle/>
          <a:p>
            <a:r>
              <a:rPr lang="en-US" dirty="0"/>
              <a:t>Typically three primary functions:</a:t>
            </a:r>
          </a:p>
          <a:p>
            <a:pPr marL="800100" lvl="1" indent="-342900">
              <a:buFont typeface="+mj-lt"/>
              <a:buAutoNum type="arabicParenR"/>
            </a:pPr>
            <a:r>
              <a:rPr lang="en-US" dirty="0"/>
              <a:t>Gathers information</a:t>
            </a:r>
          </a:p>
          <a:p>
            <a:pPr marL="800100" lvl="1" indent="-342900">
              <a:buFont typeface="+mj-lt"/>
              <a:buAutoNum type="arabicParenR"/>
            </a:pPr>
            <a:r>
              <a:rPr lang="en-US" dirty="0"/>
              <a:t>Analyzes this information through an objective rubric or set of standards</a:t>
            </a:r>
          </a:p>
          <a:p>
            <a:pPr marL="800100" lvl="1" indent="-342900">
              <a:buFont typeface="+mj-lt"/>
              <a:buAutoNum type="arabicParenR"/>
            </a:pPr>
            <a:r>
              <a:rPr lang="en-US" dirty="0"/>
              <a:t>Develops and engages in an intervention plan with the student</a:t>
            </a:r>
          </a:p>
          <a:p>
            <a:endParaRPr lang="en-US" dirty="0"/>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105973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 Focus</a:t>
            </a:r>
          </a:p>
        </p:txBody>
      </p:sp>
      <p:sp>
        <p:nvSpPr>
          <p:cNvPr id="3" name="Content Placeholder 2"/>
          <p:cNvSpPr>
            <a:spLocks noGrp="1"/>
          </p:cNvSpPr>
          <p:nvPr>
            <p:ph sz="quarter" idx="13"/>
          </p:nvPr>
        </p:nvSpPr>
        <p:spPr/>
        <p:txBody>
          <a:bodyPr>
            <a:normAutofit fontScale="85000" lnSpcReduction="10000"/>
          </a:bodyPr>
          <a:lstStyle/>
          <a:p>
            <a:r>
              <a:rPr lang="en-US" dirty="0"/>
              <a:t>Assess Threat/Risk</a:t>
            </a:r>
          </a:p>
          <a:p>
            <a:r>
              <a:rPr lang="en-US" dirty="0"/>
              <a:t>Assess Available Resources</a:t>
            </a:r>
          </a:p>
          <a:p>
            <a:r>
              <a:rPr lang="en-US" dirty="0"/>
              <a:t>Follow a formalized protocol of instructions for communication, coordination, and intervention</a:t>
            </a:r>
          </a:p>
          <a:p>
            <a:r>
              <a:rPr lang="en-US" dirty="0"/>
              <a:t>Coordinate follow-up – Connect individuals with needed campus and community resources</a:t>
            </a:r>
          </a:p>
          <a:p>
            <a:r>
              <a:rPr lang="en-US" dirty="0"/>
              <a:t>Observe ongoing behavior of individuals who have displayed disruptive or concerning behaviors</a:t>
            </a:r>
          </a:p>
          <a:p>
            <a:r>
              <a:rPr lang="en-US" dirty="0"/>
              <a:t>Assess long-term success </a:t>
            </a:r>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363108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 Implementation</a:t>
            </a:r>
          </a:p>
        </p:txBody>
      </p:sp>
      <p:sp>
        <p:nvSpPr>
          <p:cNvPr id="3" name="Content Placeholder 2"/>
          <p:cNvSpPr>
            <a:spLocks noGrp="1"/>
          </p:cNvSpPr>
          <p:nvPr>
            <p:ph sz="quarter" idx="13"/>
          </p:nvPr>
        </p:nvSpPr>
        <p:spPr/>
        <p:txBody>
          <a:bodyPr>
            <a:normAutofit fontScale="92500" lnSpcReduction="20000"/>
          </a:bodyPr>
          <a:lstStyle/>
          <a:p>
            <a:r>
              <a:rPr lang="en-US" b="1" dirty="0">
                <a:solidFill>
                  <a:srgbClr val="FF0000"/>
                </a:solidFill>
              </a:rPr>
              <a:t>Educating</a:t>
            </a:r>
            <a:r>
              <a:rPr lang="en-US" dirty="0">
                <a:solidFill>
                  <a:srgbClr val="FF0000"/>
                </a:solidFill>
              </a:rPr>
              <a:t> </a:t>
            </a:r>
            <a:r>
              <a:rPr lang="en-US" dirty="0"/>
              <a:t>the Campus Community about Behaviors of Concern and Reporting Procedures</a:t>
            </a:r>
          </a:p>
          <a:p>
            <a:r>
              <a:rPr lang="en-US" b="1" dirty="0">
                <a:solidFill>
                  <a:srgbClr val="FF0000"/>
                </a:solidFill>
              </a:rPr>
              <a:t>Supporting</a:t>
            </a:r>
            <a:r>
              <a:rPr lang="en-US" dirty="0"/>
              <a:t> Faculty, Staff, Administration, and Students in assisting individuals who display concerning or disruptive behaviors</a:t>
            </a:r>
          </a:p>
          <a:p>
            <a:r>
              <a:rPr lang="en-US" b="1" dirty="0">
                <a:solidFill>
                  <a:srgbClr val="FF0000"/>
                </a:solidFill>
              </a:rPr>
              <a:t>Serving</a:t>
            </a:r>
            <a:r>
              <a:rPr lang="en-US" dirty="0"/>
              <a:t> as the central point of contact for individuals reporting concerning student behaviors or behavior that deviates from an established baseline</a:t>
            </a:r>
          </a:p>
          <a:p>
            <a:r>
              <a:rPr lang="en-US" b="1" dirty="0">
                <a:solidFill>
                  <a:srgbClr val="FF0000"/>
                </a:solidFill>
              </a:rPr>
              <a:t>Identifying</a:t>
            </a:r>
            <a:r>
              <a:rPr lang="en-US" dirty="0"/>
              <a:t> patterns that may suggest the need for an intervention (Triage Reporting)</a:t>
            </a:r>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358566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Actions</a:t>
            </a:r>
            <a:endParaRPr lang="en-US" dirty="0"/>
          </a:p>
        </p:txBody>
      </p:sp>
      <p:sp>
        <p:nvSpPr>
          <p:cNvPr id="6" name="Text Placeholder 5"/>
          <p:cNvSpPr>
            <a:spLocks noGrp="1"/>
          </p:cNvSpPr>
          <p:nvPr>
            <p:ph type="body" idx="1"/>
          </p:nvPr>
        </p:nvSpPr>
        <p:spPr/>
        <p:txBody>
          <a:bodyPr/>
          <a:lstStyle/>
          <a:p>
            <a:r>
              <a:rPr lang="en-US" dirty="0"/>
              <a:t>Forming and Reporting</a:t>
            </a:r>
          </a:p>
        </p:txBody>
      </p:sp>
    </p:spTree>
    <p:extLst>
      <p:ext uri="{BB962C8B-B14F-4D97-AF65-F5344CB8AC3E}">
        <p14:creationId xmlns:p14="http://schemas.microsoft.com/office/powerpoint/2010/main" val="66749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BCs SOC Team Members</a:t>
            </a:r>
            <a:endParaRPr lang="en-US" dirty="0"/>
          </a:p>
        </p:txBody>
      </p:sp>
      <p:sp>
        <p:nvSpPr>
          <p:cNvPr id="3" name="Content Placeholder 2"/>
          <p:cNvSpPr>
            <a:spLocks noGrp="1"/>
          </p:cNvSpPr>
          <p:nvPr>
            <p:ph sz="quarter" idx="13"/>
          </p:nvPr>
        </p:nvSpPr>
        <p:spPr/>
        <p:txBody>
          <a:bodyPr>
            <a:normAutofit fontScale="85000" lnSpcReduction="10000"/>
          </a:bodyPr>
          <a:lstStyle/>
          <a:p>
            <a:pPr lvl="0"/>
            <a:r>
              <a:rPr lang="en-US"/>
              <a:t>Nicky Damania, Ph. D., Director of Student Life </a:t>
            </a:r>
          </a:p>
          <a:p>
            <a:pPr lvl="0"/>
            <a:r>
              <a:rPr lang="en-US"/>
              <a:t>Grace Commiso, MSW, Counselor </a:t>
            </a:r>
          </a:p>
          <a:p>
            <a:pPr lvl="0"/>
            <a:r>
              <a:rPr lang="en-US"/>
              <a:t>Christopher Counts, Chief of Public Safety</a:t>
            </a:r>
          </a:p>
          <a:p>
            <a:pPr lvl="0"/>
            <a:r>
              <a:rPr lang="en-US"/>
              <a:t>Terri Goldstein, Ph. D., Director of Disabled Student Programs &amp; Services</a:t>
            </a:r>
          </a:p>
          <a:p>
            <a:pPr lvl="0"/>
            <a:r>
              <a:rPr lang="en-US"/>
              <a:t>Dena Rhoades, Human Resource Manager</a:t>
            </a:r>
          </a:p>
          <a:p>
            <a:pPr lvl="0"/>
            <a:r>
              <a:rPr lang="en-US"/>
              <a:t>Edie Warkentin, LCSW, Student Health and Wellness Center </a:t>
            </a:r>
          </a:p>
          <a:p>
            <a:pPr lvl="0"/>
            <a:r>
              <a:rPr lang="en-US"/>
              <a:t>Lucy Perez-Dykes, Financial Aid Educational Advisor</a:t>
            </a:r>
          </a:p>
          <a:p>
            <a:pPr lvl="0"/>
            <a:r>
              <a:rPr lang="en-US"/>
              <a:t>Arisve Pimental, Department Assistant for the Office of Student Life</a:t>
            </a:r>
            <a:endParaRPr lang="en-US" dirty="0"/>
          </a:p>
        </p:txBody>
      </p:sp>
    </p:spTree>
    <p:extLst>
      <p:ext uri="{BB962C8B-B14F-4D97-AF65-F5344CB8AC3E}">
        <p14:creationId xmlns:p14="http://schemas.microsoft.com/office/powerpoint/2010/main" val="566037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Attend Trainings &amp; Certification Courses</a:t>
            </a:r>
          </a:p>
        </p:txBody>
      </p:sp>
      <p:sp>
        <p:nvSpPr>
          <p:cNvPr id="3" name="Content Placeholder 2"/>
          <p:cNvSpPr>
            <a:spLocks noGrp="1"/>
          </p:cNvSpPr>
          <p:nvPr>
            <p:ph sz="quarter" idx="13"/>
          </p:nvPr>
        </p:nvSpPr>
        <p:spPr/>
        <p:txBody>
          <a:bodyPr/>
          <a:lstStyle/>
          <a:p>
            <a:pPr lvl="0"/>
            <a:r>
              <a:rPr lang="en-US"/>
              <a:t>NABITa </a:t>
            </a:r>
          </a:p>
          <a:p>
            <a:pPr lvl="0"/>
            <a:r>
              <a:rPr lang="en-US"/>
              <a:t>ATIXA</a:t>
            </a:r>
          </a:p>
          <a:p>
            <a:pPr lvl="0"/>
            <a:r>
              <a:rPr lang="en-US"/>
              <a:t>ASCA</a:t>
            </a:r>
          </a:p>
          <a:p>
            <a:pPr lvl="0"/>
            <a:endParaRPr lang="en-US" dirty="0"/>
          </a:p>
        </p:txBody>
      </p:sp>
    </p:spTree>
    <p:extLst>
      <p:ext uri="{BB962C8B-B14F-4D97-AF65-F5344CB8AC3E}">
        <p14:creationId xmlns:p14="http://schemas.microsoft.com/office/powerpoint/2010/main" val="169453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Disruptive student Behaviors</a:t>
            </a:r>
            <a:endParaRPr lang="en-US" dirty="0"/>
          </a:p>
        </p:txBody>
      </p:sp>
      <p:sp>
        <p:nvSpPr>
          <p:cNvPr id="6" name="Text Placeholder 5"/>
          <p:cNvSpPr>
            <a:spLocks noGrp="1"/>
          </p:cNvSpPr>
          <p:nvPr>
            <p:ph type="body" idx="1"/>
          </p:nvPr>
        </p:nvSpPr>
        <p:spPr/>
        <p:txBody>
          <a:bodyPr/>
          <a:lstStyle/>
          <a:p>
            <a:r>
              <a:rPr lang="en-US"/>
              <a:t>What to Look for: The Signs</a:t>
            </a:r>
            <a:endParaRPr lang="en-US" dirty="0"/>
          </a:p>
        </p:txBody>
      </p:sp>
    </p:spTree>
    <p:extLst>
      <p:ext uri="{BB962C8B-B14F-4D97-AF65-F5344CB8AC3E}">
        <p14:creationId xmlns:p14="http://schemas.microsoft.com/office/powerpoint/2010/main" val="326887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 Reporting</a:t>
            </a:r>
          </a:p>
        </p:txBody>
      </p:sp>
      <p:sp>
        <p:nvSpPr>
          <p:cNvPr id="3" name="Content Placeholder 2"/>
          <p:cNvSpPr>
            <a:spLocks noGrp="1"/>
          </p:cNvSpPr>
          <p:nvPr>
            <p:ph sz="quarter" idx="13"/>
          </p:nvPr>
        </p:nvSpPr>
        <p:spPr/>
        <p:txBody>
          <a:bodyPr/>
          <a:lstStyle/>
          <a:p>
            <a:r>
              <a:rPr lang="en-US" dirty="0"/>
              <a:t>Reports come from several different avenues</a:t>
            </a:r>
          </a:p>
          <a:p>
            <a:pPr lvl="1"/>
            <a:r>
              <a:rPr lang="en-US" dirty="0"/>
              <a:t>Early Alert</a:t>
            </a:r>
          </a:p>
          <a:p>
            <a:pPr lvl="1"/>
            <a:r>
              <a:rPr lang="en-US" dirty="0"/>
              <a:t>Emails or Reports to Director of Student Life</a:t>
            </a:r>
          </a:p>
          <a:p>
            <a:pPr lvl="1"/>
            <a:r>
              <a:rPr lang="en-US" dirty="0"/>
              <a:t>Student Health and Wellness </a:t>
            </a:r>
          </a:p>
          <a:p>
            <a:pPr lvl="1"/>
            <a:r>
              <a:rPr lang="en-US" dirty="0"/>
              <a:t>Public Safety Reports</a:t>
            </a:r>
          </a:p>
          <a:p>
            <a:pPr lvl="1"/>
            <a:r>
              <a:rPr lang="en-US" dirty="0"/>
              <a:t>Human Resources</a:t>
            </a:r>
          </a:p>
          <a:p>
            <a:pPr lvl="1"/>
            <a:r>
              <a:rPr lang="en-US" dirty="0"/>
              <a:t>Word of mouth</a:t>
            </a:r>
          </a:p>
          <a:p>
            <a:endParaRPr lang="en-US" dirty="0"/>
          </a:p>
        </p:txBody>
      </p:sp>
    </p:spTree>
    <p:extLst>
      <p:ext uri="{BB962C8B-B14F-4D97-AF65-F5344CB8AC3E}">
        <p14:creationId xmlns:p14="http://schemas.microsoft.com/office/powerpoint/2010/main" val="129817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SOC Meetings</a:t>
            </a:r>
          </a:p>
        </p:txBody>
      </p:sp>
      <p:sp>
        <p:nvSpPr>
          <p:cNvPr id="3" name="Content Placeholder 2"/>
          <p:cNvSpPr>
            <a:spLocks noGrp="1"/>
          </p:cNvSpPr>
          <p:nvPr>
            <p:ph sz="quarter" idx="13"/>
          </p:nvPr>
        </p:nvSpPr>
        <p:spPr/>
        <p:txBody>
          <a:bodyPr>
            <a:normAutofit fontScale="92500" lnSpcReduction="10000"/>
          </a:bodyPr>
          <a:lstStyle/>
          <a:p>
            <a:r>
              <a:rPr lang="en-US" dirty="0"/>
              <a:t>Weekly for an hour</a:t>
            </a:r>
          </a:p>
          <a:p>
            <a:r>
              <a:rPr lang="en-US" dirty="0"/>
              <a:t>Discuss all new and pending cases </a:t>
            </a:r>
          </a:p>
          <a:p>
            <a:r>
              <a:rPr lang="en-US" dirty="0"/>
              <a:t>Delegated caseload</a:t>
            </a:r>
          </a:p>
          <a:p>
            <a:pPr lvl="1"/>
            <a:r>
              <a:rPr lang="en-US" dirty="0"/>
              <a:t>Identify case manager</a:t>
            </a:r>
          </a:p>
          <a:p>
            <a:pPr lvl="1"/>
            <a:r>
              <a:rPr lang="en-US" dirty="0"/>
              <a:t>Outreach to student</a:t>
            </a:r>
          </a:p>
          <a:p>
            <a:pPr lvl="1"/>
            <a:r>
              <a:rPr lang="en-US" dirty="0"/>
              <a:t>Referrals as necessary</a:t>
            </a:r>
          </a:p>
          <a:p>
            <a:r>
              <a:rPr lang="en-US" dirty="0"/>
              <a:t>Identify next steps and follow-ups</a:t>
            </a:r>
          </a:p>
          <a:p>
            <a:r>
              <a:rPr lang="en-US" dirty="0"/>
              <a:t>Review previous week cases</a:t>
            </a:r>
          </a:p>
          <a:p>
            <a:pPr lvl="2"/>
            <a:endParaRPr lang="en-US" dirty="0"/>
          </a:p>
          <a:p>
            <a:pPr lvl="2"/>
            <a:endParaRPr lang="en-US" dirty="0"/>
          </a:p>
        </p:txBody>
      </p:sp>
    </p:spTree>
    <p:extLst>
      <p:ext uri="{BB962C8B-B14F-4D97-AF65-F5344CB8AC3E}">
        <p14:creationId xmlns:p14="http://schemas.microsoft.com/office/powerpoint/2010/main" val="905926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Develop Policies and Procedures</a:t>
            </a:r>
            <a:endParaRPr lang="en-US" dirty="0"/>
          </a:p>
        </p:txBody>
      </p:sp>
      <p:sp>
        <p:nvSpPr>
          <p:cNvPr id="3" name="Content Placeholder 2"/>
          <p:cNvSpPr>
            <a:spLocks noGrp="1"/>
          </p:cNvSpPr>
          <p:nvPr>
            <p:ph sz="quarter" idx="13"/>
          </p:nvPr>
        </p:nvSpPr>
        <p:spPr/>
        <p:txBody>
          <a:bodyPr/>
          <a:lstStyle/>
          <a:p>
            <a:r>
              <a:rPr lang="en-US"/>
              <a:t>Referral processes</a:t>
            </a:r>
          </a:p>
          <a:p>
            <a:r>
              <a:rPr lang="en-US"/>
              <a:t>Suicidal Student Protocol</a:t>
            </a:r>
          </a:p>
          <a:p>
            <a:r>
              <a:rPr lang="en-US"/>
              <a:t>Death of a Student Protocol</a:t>
            </a:r>
          </a:p>
          <a:p>
            <a:r>
              <a:rPr lang="en-US"/>
              <a:t>Expanded Informed Consent</a:t>
            </a:r>
            <a:endParaRPr lang="en-US" dirty="0"/>
          </a:p>
        </p:txBody>
      </p:sp>
    </p:spTree>
    <p:extLst>
      <p:ext uri="{BB962C8B-B14F-4D97-AF65-F5344CB8AC3E}">
        <p14:creationId xmlns:p14="http://schemas.microsoft.com/office/powerpoint/2010/main" val="337919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Follow up with Referrals</a:t>
            </a:r>
          </a:p>
        </p:txBody>
      </p:sp>
      <p:sp>
        <p:nvSpPr>
          <p:cNvPr id="3" name="Content Placeholder 2"/>
          <p:cNvSpPr>
            <a:spLocks noGrp="1"/>
          </p:cNvSpPr>
          <p:nvPr>
            <p:ph sz="quarter" idx="13"/>
          </p:nvPr>
        </p:nvSpPr>
        <p:spPr/>
        <p:txBody>
          <a:bodyPr>
            <a:normAutofit fontScale="92500" lnSpcReduction="20000"/>
          </a:bodyPr>
          <a:lstStyle/>
          <a:p>
            <a:pPr lvl="0"/>
            <a:r>
              <a:rPr lang="en-US" dirty="0"/>
              <a:t>Student Health and Wellness</a:t>
            </a:r>
          </a:p>
          <a:p>
            <a:pPr lvl="0"/>
            <a:r>
              <a:rPr lang="en-US" dirty="0"/>
              <a:t>Financial Aid</a:t>
            </a:r>
          </a:p>
          <a:p>
            <a:r>
              <a:rPr lang="en-US" dirty="0"/>
              <a:t>EOPS, CARE, or Cal-WORKs</a:t>
            </a:r>
          </a:p>
          <a:p>
            <a:r>
              <a:rPr lang="en-US" dirty="0"/>
              <a:t>DSPS</a:t>
            </a:r>
          </a:p>
          <a:p>
            <a:r>
              <a:rPr lang="en-US" dirty="0"/>
              <a:t>Athletics</a:t>
            </a:r>
          </a:p>
          <a:p>
            <a:pPr lvl="0"/>
            <a:r>
              <a:rPr lang="en-US" dirty="0"/>
              <a:t>Homeless Services</a:t>
            </a:r>
          </a:p>
          <a:p>
            <a:pPr lvl="0"/>
            <a:r>
              <a:rPr lang="en-US" dirty="0"/>
              <a:t>Pantry Services</a:t>
            </a:r>
          </a:p>
          <a:p>
            <a:r>
              <a:rPr lang="en-US" dirty="0"/>
              <a:t>Community Resources</a:t>
            </a:r>
          </a:p>
          <a:p>
            <a:pPr lvl="0"/>
            <a:endParaRPr lang="en-US" dirty="0"/>
          </a:p>
          <a:p>
            <a:endParaRPr lang="en-US" dirty="0"/>
          </a:p>
          <a:p>
            <a:endParaRPr lang="en-US" dirty="0"/>
          </a:p>
          <a:p>
            <a:pPr lvl="0"/>
            <a:endParaRPr lang="en-US" dirty="0"/>
          </a:p>
        </p:txBody>
      </p:sp>
      <p:sp>
        <p:nvSpPr>
          <p:cNvPr id="4" name="Content Placeholder 3"/>
          <p:cNvSpPr>
            <a:spLocks noGrp="1"/>
          </p:cNvSpPr>
          <p:nvPr>
            <p:ph sz="quarter" idx="14"/>
          </p:nvPr>
        </p:nvSpPr>
        <p:spPr/>
        <p:txBody>
          <a:bodyPr>
            <a:normAutofit/>
          </a:bodyPr>
          <a:lstStyle/>
          <a:p>
            <a:r>
              <a:rPr lang="en-US" dirty="0"/>
              <a:t>Academic Counseling Services</a:t>
            </a:r>
          </a:p>
          <a:p>
            <a:pPr lvl="0"/>
            <a:r>
              <a:rPr lang="en-US" dirty="0"/>
              <a:t>Academic Support Services </a:t>
            </a:r>
          </a:p>
          <a:p>
            <a:pPr lvl="1"/>
            <a:r>
              <a:rPr lang="en-US" dirty="0"/>
              <a:t>Tutoring</a:t>
            </a:r>
          </a:p>
          <a:p>
            <a:pPr lvl="1"/>
            <a:r>
              <a:rPr lang="en-US" dirty="0"/>
              <a:t>STEM Services</a:t>
            </a:r>
          </a:p>
          <a:p>
            <a:pPr lvl="1"/>
            <a:r>
              <a:rPr lang="en-US" dirty="0"/>
              <a:t>Supplemental Instruction </a:t>
            </a:r>
          </a:p>
          <a:p>
            <a:pPr lvl="1"/>
            <a:r>
              <a:rPr lang="en-US" dirty="0"/>
              <a:t>Math Lab</a:t>
            </a:r>
          </a:p>
          <a:p>
            <a:pPr lvl="1"/>
            <a:r>
              <a:rPr lang="en-US" dirty="0"/>
              <a:t>Writing Center</a:t>
            </a:r>
          </a:p>
        </p:txBody>
      </p:sp>
    </p:spTree>
    <p:extLst>
      <p:ext uri="{BB962C8B-B14F-4D97-AF65-F5344CB8AC3E}">
        <p14:creationId xmlns:p14="http://schemas.microsoft.com/office/powerpoint/2010/main" val="3116809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Promotion</a:t>
            </a:r>
            <a:endParaRPr lang="en-US" dirty="0"/>
          </a:p>
        </p:txBody>
      </p:sp>
      <p:sp>
        <p:nvSpPr>
          <p:cNvPr id="3" name="Content Placeholder 2"/>
          <p:cNvSpPr>
            <a:spLocks noGrp="1"/>
          </p:cNvSpPr>
          <p:nvPr>
            <p:ph sz="quarter" idx="13"/>
          </p:nvPr>
        </p:nvSpPr>
        <p:spPr/>
        <p:txBody>
          <a:bodyPr>
            <a:normAutofit fontScale="92500" lnSpcReduction="20000"/>
          </a:bodyPr>
          <a:lstStyle/>
          <a:p>
            <a:pPr lvl="0"/>
            <a:r>
              <a:rPr lang="en-US" dirty="0"/>
              <a:t>Training</a:t>
            </a:r>
          </a:p>
          <a:p>
            <a:pPr lvl="1"/>
            <a:r>
              <a:rPr lang="en-US" dirty="0"/>
              <a:t>New Faculty Orientation (including Adjunct Faculty)</a:t>
            </a:r>
          </a:p>
          <a:p>
            <a:pPr lvl="1"/>
            <a:r>
              <a:rPr lang="en-US" dirty="0"/>
              <a:t>Flex Workshops</a:t>
            </a:r>
          </a:p>
          <a:p>
            <a:pPr lvl="1"/>
            <a:r>
              <a:rPr lang="en-US" dirty="0"/>
              <a:t>Student Orientation</a:t>
            </a:r>
          </a:p>
          <a:p>
            <a:r>
              <a:rPr lang="en-US" dirty="0"/>
              <a:t>Syllabus Blurbs</a:t>
            </a:r>
          </a:p>
          <a:p>
            <a:pPr lvl="1"/>
            <a:r>
              <a:rPr lang="en-US" dirty="0"/>
              <a:t>Early Alert</a:t>
            </a:r>
          </a:p>
          <a:p>
            <a:pPr lvl="1"/>
            <a:r>
              <a:rPr lang="en-US" dirty="0"/>
              <a:t>Academic Integrity</a:t>
            </a:r>
          </a:p>
          <a:p>
            <a:r>
              <a:rPr lang="en-US" dirty="0"/>
              <a:t>Campus Emails </a:t>
            </a:r>
          </a:p>
          <a:p>
            <a:r>
              <a:rPr lang="en-US" dirty="0"/>
              <a:t>Campus </a:t>
            </a:r>
            <a:r>
              <a:rPr lang="en-US" dirty="0" err="1"/>
              <a:t>Publictions</a:t>
            </a:r>
            <a:endParaRPr lang="en-US" dirty="0"/>
          </a:p>
          <a:p>
            <a:endParaRPr lang="en-US" dirty="0"/>
          </a:p>
        </p:txBody>
      </p:sp>
    </p:spTree>
    <p:extLst>
      <p:ext uri="{BB962C8B-B14F-4D97-AF65-F5344CB8AC3E}">
        <p14:creationId xmlns:p14="http://schemas.microsoft.com/office/powerpoint/2010/main" val="2823381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Syllabus Blurb - Early Alert</a:t>
            </a:r>
          </a:p>
        </p:txBody>
      </p:sp>
      <p:sp>
        <p:nvSpPr>
          <p:cNvPr id="3" name="Content Placeholder 2"/>
          <p:cNvSpPr>
            <a:spLocks noGrp="1"/>
          </p:cNvSpPr>
          <p:nvPr>
            <p:ph sz="quarter" idx="13"/>
          </p:nvPr>
        </p:nvSpPr>
        <p:spPr/>
        <p:txBody>
          <a:bodyPr>
            <a:normAutofit fontScale="85000" lnSpcReduction="20000"/>
          </a:bodyPr>
          <a:lstStyle/>
          <a:p>
            <a:pPr lvl="0"/>
            <a:r>
              <a:rPr lang="en-US" dirty="0"/>
              <a:t>“Every student has the potential to be successful.  Using an early alert method faculty identify students who need to overcome challenges that prevent them from completing their coursework successfully, providing students with the opportunity to make changes.  If you receive a “Student Success Notification” email, it is expected that you seek the assistance of the campus service area outlined in the notification as soon as possible.  The notification will also be sent to the campus service area that you are referred to (for example: the tutoring center); therefore, do not be surprised if you receive a message directly from the service area.  Should you have general questions or concerns about this program, please contact Grace </a:t>
            </a:r>
            <a:r>
              <a:rPr lang="en-US" dirty="0" err="1"/>
              <a:t>Commiso</a:t>
            </a:r>
            <a:r>
              <a:rPr lang="en-US" dirty="0"/>
              <a:t>, Early Alert Counselor, at grace.commiso@bakersfieldcollege.edu or 661-395-4565.”</a:t>
            </a:r>
          </a:p>
        </p:txBody>
      </p:sp>
    </p:spTree>
    <p:extLst>
      <p:ext uri="{BB962C8B-B14F-4D97-AF65-F5344CB8AC3E}">
        <p14:creationId xmlns:p14="http://schemas.microsoft.com/office/powerpoint/2010/main" val="2352094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Something,</a:t>
            </a:r>
            <a:br>
              <a:rPr lang="en-US" dirty="0"/>
            </a:br>
            <a:r>
              <a:rPr lang="en-US" dirty="0"/>
              <a:t>	Say Something,</a:t>
            </a:r>
            <a:br>
              <a:rPr lang="en-US" dirty="0"/>
            </a:br>
            <a:r>
              <a:rPr lang="en-US" dirty="0"/>
              <a:t>		Do Something!</a:t>
            </a:r>
          </a:p>
        </p:txBody>
      </p:sp>
      <p:sp>
        <p:nvSpPr>
          <p:cNvPr id="3" name="Content Placeholder 2"/>
          <p:cNvSpPr>
            <a:spLocks noGrp="1"/>
          </p:cNvSpPr>
          <p:nvPr>
            <p:ph sz="quarter" idx="13"/>
          </p:nvPr>
        </p:nvSpPr>
        <p:spPr/>
        <p:txBody>
          <a:bodyPr/>
          <a:lstStyle/>
          <a:p>
            <a:r>
              <a:rPr lang="en-US" dirty="0"/>
              <a:t>We are Mandated Reporters </a:t>
            </a:r>
          </a:p>
          <a:p>
            <a:r>
              <a:rPr lang="en-US" dirty="0"/>
              <a:t>Report everything in the manner in which you received the information </a:t>
            </a:r>
          </a:p>
          <a:p>
            <a:r>
              <a:rPr lang="en-US" dirty="0"/>
              <a:t>Keep your community safe</a:t>
            </a:r>
          </a:p>
          <a:p>
            <a:r>
              <a:rPr lang="en-US" dirty="0"/>
              <a:t>Track and monitor all reports that come in</a:t>
            </a:r>
          </a:p>
        </p:txBody>
      </p:sp>
    </p:spTree>
    <p:extLst>
      <p:ext uri="{BB962C8B-B14F-4D97-AF65-F5344CB8AC3E}">
        <p14:creationId xmlns:p14="http://schemas.microsoft.com/office/powerpoint/2010/main" val="3581912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Grace </a:t>
            </a:r>
            <a:r>
              <a:rPr lang="en-US" dirty="0" err="1"/>
              <a:t>Commiso</a:t>
            </a:r>
            <a:r>
              <a:rPr lang="en-US" dirty="0"/>
              <a:t>, MSW</a:t>
            </a:r>
          </a:p>
          <a:p>
            <a:pPr lvl="1"/>
            <a:r>
              <a:rPr lang="en-US" dirty="0"/>
              <a:t>Early Alert Counselor </a:t>
            </a:r>
          </a:p>
          <a:p>
            <a:pPr lvl="1"/>
            <a:r>
              <a:rPr lang="en-US" dirty="0">
                <a:hlinkClick r:id="rId2"/>
              </a:rPr>
              <a:t>Grace.commiso@bakersfieldcollege.edu</a:t>
            </a:r>
            <a:endParaRPr lang="en-US" dirty="0"/>
          </a:p>
          <a:p>
            <a:endParaRPr lang="en-US" dirty="0"/>
          </a:p>
          <a:p>
            <a:r>
              <a:rPr lang="en-US" dirty="0"/>
              <a:t>Nicky Damania, Ph.D.</a:t>
            </a:r>
          </a:p>
          <a:p>
            <a:pPr lvl="1"/>
            <a:r>
              <a:rPr lang="en-US" dirty="0"/>
              <a:t>Director of Student Life</a:t>
            </a:r>
          </a:p>
          <a:p>
            <a:pPr lvl="1"/>
            <a:r>
              <a:rPr lang="en-US" dirty="0">
                <a:hlinkClick r:id="rId3"/>
              </a:rPr>
              <a:t>studentlife@bakersfieldcollege.edu</a:t>
            </a:r>
            <a:endParaRPr lang="en-US" dirty="0"/>
          </a:p>
          <a:p>
            <a:endParaRPr lang="en-US" dirty="0"/>
          </a:p>
        </p:txBody>
      </p:sp>
      <p:sp>
        <p:nvSpPr>
          <p:cNvPr id="10" name="Content Placeholder 9"/>
          <p:cNvSpPr>
            <a:spLocks noGrp="1"/>
          </p:cNvSpPr>
          <p:nvPr>
            <p:ph idx="10"/>
          </p:nvPr>
        </p:nvSpPr>
        <p:spPr/>
        <p:txBody>
          <a:bodyPr/>
          <a:lstStyle/>
          <a:p>
            <a:endParaRPr lang="en-US"/>
          </a:p>
        </p:txBody>
      </p:sp>
    </p:spTree>
    <p:extLst>
      <p:ext uri="{BB962C8B-B14F-4D97-AF65-F5344CB8AC3E}">
        <p14:creationId xmlns:p14="http://schemas.microsoft.com/office/powerpoint/2010/main" val="399279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FAU Student </a:t>
            </a:r>
          </a:p>
        </p:txBody>
      </p:sp>
    </p:spTree>
    <p:controls>
      <mc:AlternateContent xmlns:mc="http://schemas.openxmlformats.org/markup-compatibility/2006">
        <mc:Choice xmlns:v="urn:schemas-microsoft-com:vml" Requires="v">
          <p:control spid="2075" r:id="rId2" imgW="4935600" imgH="5257800"/>
        </mc:Choice>
        <mc:Fallback>
          <p:control r:id="rId2" imgW="4935600" imgH="5257800">
            <p:pic>
              <p:nvPicPr>
                <p:cNvPr id="8" name="ShockwaveFlash1"/>
                <p:cNvPicPr>
                  <a:picLocks/>
                </p:cNvPicPr>
                <p:nvPr/>
              </p:nvPicPr>
              <p:blipFill>
                <a:blip r:embed="rId5"/>
                <a:stretch>
                  <a:fillRect/>
                </a:stretch>
              </p:blipFill>
              <p:spPr>
                <a:xfrm>
                  <a:off x="3352800" y="228600"/>
                  <a:ext cx="4936022" cy="5257800"/>
                </a:xfrm>
                <a:prstGeom prst="rect">
                  <a:avLst/>
                </a:prstGeom>
              </p:spPr>
            </p:pic>
          </p:control>
        </mc:Fallback>
      </mc:AlternateContent>
    </p:controls>
    <p:extLst>
      <p:ext uri="{BB962C8B-B14F-4D97-AF65-F5344CB8AC3E}">
        <p14:creationId xmlns:p14="http://schemas.microsoft.com/office/powerpoint/2010/main" val="38120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Disruptive Students</a:t>
            </a:r>
          </a:p>
        </p:txBody>
      </p:sp>
      <p:sp>
        <p:nvSpPr>
          <p:cNvPr id="3" name="Content Placeholder 2"/>
          <p:cNvSpPr>
            <a:spLocks noGrp="1"/>
          </p:cNvSpPr>
          <p:nvPr>
            <p:ph sz="quarter" idx="13"/>
          </p:nvPr>
        </p:nvSpPr>
        <p:spPr/>
        <p:txBody>
          <a:bodyPr/>
          <a:lstStyle/>
          <a:p>
            <a:r>
              <a:rPr lang="en-US" dirty="0"/>
              <a:t>How to work with these students effectively</a:t>
            </a:r>
          </a:p>
          <a:p>
            <a:endParaRPr lang="en-US" dirty="0"/>
          </a:p>
          <a:p>
            <a:r>
              <a:rPr lang="en-US" dirty="0"/>
              <a:t>How to understand the individual motivations that may cause behavior</a:t>
            </a:r>
          </a:p>
          <a:p>
            <a:endParaRPr lang="en-US" dirty="0"/>
          </a:p>
          <a:p>
            <a:r>
              <a:rPr lang="en-US" dirty="0"/>
              <a:t>How to refer these students for help on campus.</a:t>
            </a:r>
          </a:p>
          <a:p>
            <a:endParaRPr lang="en-US" dirty="0"/>
          </a:p>
        </p:txBody>
      </p:sp>
      <p:sp>
        <p:nvSpPr>
          <p:cNvPr id="5"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276038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Behaviors to Look For</a:t>
            </a:r>
          </a:p>
        </p:txBody>
      </p:sp>
      <p:sp>
        <p:nvSpPr>
          <p:cNvPr id="3" name="Content Placeholder 2"/>
          <p:cNvSpPr>
            <a:spLocks noGrp="1"/>
          </p:cNvSpPr>
          <p:nvPr>
            <p:ph sz="quarter" idx="13"/>
          </p:nvPr>
        </p:nvSpPr>
        <p:spPr/>
        <p:txBody>
          <a:bodyPr>
            <a:normAutofit fontScale="92500" lnSpcReduction="10000"/>
          </a:bodyPr>
          <a:lstStyle/>
          <a:p>
            <a:pPr marL="457200" indent="-457200">
              <a:buFont typeface="+mj-lt"/>
              <a:buAutoNum type="arabicParenR"/>
            </a:pPr>
            <a:r>
              <a:rPr lang="en-US" dirty="0"/>
              <a:t>Attend to work </a:t>
            </a:r>
            <a:r>
              <a:rPr lang="en-US" b="1" dirty="0">
                <a:solidFill>
                  <a:srgbClr val="FF0000"/>
                </a:solidFill>
              </a:rPr>
              <a:t>conflicts and terminations </a:t>
            </a:r>
            <a:r>
              <a:rPr lang="en-US" dirty="0"/>
              <a:t>with fellow faculty and academic failures </a:t>
            </a:r>
          </a:p>
          <a:p>
            <a:pPr marL="457200" indent="-457200">
              <a:buFont typeface="+mj-lt"/>
              <a:buAutoNum type="arabicParenR"/>
            </a:pPr>
            <a:endParaRPr lang="en-US" dirty="0"/>
          </a:p>
          <a:p>
            <a:pPr marL="457200" indent="-457200">
              <a:buFont typeface="+mj-lt"/>
              <a:buAutoNum type="arabicParenR"/>
            </a:pPr>
            <a:r>
              <a:rPr lang="en-US" dirty="0"/>
              <a:t>Investigate and closely monitor unrequited </a:t>
            </a:r>
            <a:r>
              <a:rPr lang="en-US" b="1" dirty="0">
                <a:solidFill>
                  <a:srgbClr val="FF0000"/>
                </a:solidFill>
              </a:rPr>
              <a:t>romantic relationships</a:t>
            </a:r>
            <a:r>
              <a:rPr lang="en-US" dirty="0"/>
              <a:t> that lead to isolated, irrational behavior</a:t>
            </a:r>
          </a:p>
          <a:p>
            <a:pPr marL="457200" indent="-457200">
              <a:buFont typeface="+mj-lt"/>
              <a:buAutoNum type="arabicParenR"/>
            </a:pPr>
            <a:endParaRPr lang="en-US" b="1" dirty="0"/>
          </a:p>
          <a:p>
            <a:pPr marL="457200" indent="-457200">
              <a:buFont typeface="+mj-lt"/>
              <a:buAutoNum type="arabicParenR"/>
            </a:pPr>
            <a:r>
              <a:rPr lang="en-US" b="1" dirty="0"/>
              <a:t>Attend to </a:t>
            </a:r>
            <a:r>
              <a:rPr lang="en-US" b="1" dirty="0">
                <a:solidFill>
                  <a:srgbClr val="FF0000"/>
                </a:solidFill>
              </a:rPr>
              <a:t>potential leakage related </a:t>
            </a:r>
            <a:r>
              <a:rPr lang="en-US" b="1" dirty="0"/>
              <a:t>to a planned campus attack</a:t>
            </a:r>
          </a:p>
          <a:p>
            <a:pPr marL="457200" indent="-457200">
              <a:buFont typeface="+mj-lt"/>
              <a:buAutoNum type="arabicParenR"/>
            </a:pPr>
            <a:endParaRPr lang="en-US" dirty="0"/>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217254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Tech Shooting - </a:t>
            </a:r>
            <a:br>
              <a:rPr lang="en-US" dirty="0"/>
            </a:br>
            <a:r>
              <a:rPr lang="en-US" dirty="0" err="1"/>
              <a:t>Seung</a:t>
            </a:r>
            <a:r>
              <a:rPr lang="en-US" dirty="0"/>
              <a:t>-Hui Cho</a:t>
            </a:r>
          </a:p>
        </p:txBody>
      </p:sp>
      <p:sp>
        <p:nvSpPr>
          <p:cNvPr id="3" name="Content Placeholder 2"/>
          <p:cNvSpPr>
            <a:spLocks noGrp="1"/>
          </p:cNvSpPr>
          <p:nvPr>
            <p:ph sz="quarter" idx="13"/>
          </p:nvPr>
        </p:nvSpPr>
        <p:spPr/>
        <p:txBody>
          <a:bodyPr/>
          <a:lstStyle/>
          <a:p>
            <a:endParaRPr lang="en-US" dirty="0"/>
          </a:p>
        </p:txBody>
      </p:sp>
    </p:spTree>
    <p:controls>
      <mc:AlternateContent xmlns:mc="http://schemas.openxmlformats.org/markup-compatibility/2006">
        <mc:Choice xmlns:v="urn:schemas-microsoft-com:vml" Requires="v">
          <p:control spid="3081" r:id="rId2" imgW="8153280" imgH="3581280"/>
        </mc:Choice>
        <mc:Fallback>
          <p:control r:id="rId2" imgW="8153280" imgH="3581280">
            <p:pic>
              <p:nvPicPr>
                <p:cNvPr id="4" name="ShockwaveFlash1"/>
                <p:cNvPicPr>
                  <a:picLocks/>
                </p:cNvPicPr>
                <p:nvPr/>
              </p:nvPicPr>
              <p:blipFill>
                <a:blip r:embed="rId4"/>
                <a:stretch>
                  <a:fillRect/>
                </a:stretch>
              </p:blipFill>
              <p:spPr>
                <a:xfrm>
                  <a:off x="381000" y="1905000"/>
                  <a:ext cx="8153400" cy="3581400"/>
                </a:xfrm>
                <a:prstGeom prst="rect">
                  <a:avLst/>
                </a:prstGeom>
              </p:spPr>
            </p:pic>
          </p:control>
        </mc:Fallback>
      </mc:AlternateContent>
    </p:controls>
    <p:extLst>
      <p:ext uri="{BB962C8B-B14F-4D97-AF65-F5344CB8AC3E}">
        <p14:creationId xmlns:p14="http://schemas.microsoft.com/office/powerpoint/2010/main" val="124078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Behaviors to Look For</a:t>
            </a:r>
          </a:p>
        </p:txBody>
      </p:sp>
      <p:sp>
        <p:nvSpPr>
          <p:cNvPr id="3" name="Content Placeholder 2"/>
          <p:cNvSpPr>
            <a:spLocks noGrp="1"/>
          </p:cNvSpPr>
          <p:nvPr>
            <p:ph sz="quarter" idx="13"/>
          </p:nvPr>
        </p:nvSpPr>
        <p:spPr/>
        <p:txBody>
          <a:bodyPr/>
          <a:lstStyle/>
          <a:p>
            <a:pPr marL="457200" indent="-457200">
              <a:buFont typeface="+mj-lt"/>
              <a:buAutoNum type="arabicParenR" startAt="4"/>
            </a:pPr>
            <a:r>
              <a:rPr lang="en-US" dirty="0"/>
              <a:t>Look for </a:t>
            </a:r>
            <a:r>
              <a:rPr lang="en-US" b="1" dirty="0">
                <a:solidFill>
                  <a:srgbClr val="FF0000"/>
                </a:solidFill>
              </a:rPr>
              <a:t>manifestos</a:t>
            </a:r>
            <a:r>
              <a:rPr lang="en-US" dirty="0"/>
              <a:t> or large societal messages that indicate a deeper, entrenched view of the world or call to action </a:t>
            </a:r>
          </a:p>
          <a:p>
            <a:pPr marL="457200" indent="-457200">
              <a:buFont typeface="+mj-lt"/>
              <a:buAutoNum type="arabicParenR" startAt="4"/>
            </a:pPr>
            <a:endParaRPr lang="en-US" dirty="0"/>
          </a:p>
          <a:p>
            <a:pPr marL="457200" indent="-457200">
              <a:buFont typeface="+mj-lt"/>
              <a:buAutoNum type="arabicParenR" startAt="4"/>
            </a:pPr>
            <a:r>
              <a:rPr lang="en-US" b="1" dirty="0"/>
              <a:t>Watch for all </a:t>
            </a:r>
            <a:r>
              <a:rPr lang="en-US" b="1" dirty="0">
                <a:solidFill>
                  <a:srgbClr val="FF0000"/>
                </a:solidFill>
              </a:rPr>
              <a:t>bullying behaviors </a:t>
            </a:r>
            <a:r>
              <a:rPr lang="en-US" b="1" dirty="0"/>
              <a:t>(perpetrator and victim) and attend specifically to bullying behavior</a:t>
            </a:r>
          </a:p>
          <a:p>
            <a:pPr marL="457200" indent="-457200">
              <a:buFont typeface="+mj-lt"/>
              <a:buAutoNum type="arabicParenR" startAt="4"/>
            </a:pPr>
            <a:endParaRPr lang="en-US" dirty="0"/>
          </a:p>
        </p:txBody>
      </p:sp>
      <p:sp>
        <p:nvSpPr>
          <p:cNvPr id="6" name="Content Placeholder 3"/>
          <p:cNvSpPr txBox="1">
            <a:spLocks/>
          </p:cNvSpPr>
          <p:nvPr/>
        </p:nvSpPr>
        <p:spPr>
          <a:xfrm>
            <a:off x="5181600" y="6477000"/>
            <a:ext cx="3505200" cy="381000"/>
          </a:xfrm>
          <a:prstGeom prst="rect">
            <a:avLst/>
          </a:prstGeom>
        </p:spPr>
        <p:txBody>
          <a:bodyPr vert="horz"/>
          <a:lstStyle>
            <a:defPPr>
              <a:defRPr lang="en-US"/>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a:t>
            </a:r>
            <a:r>
              <a:rPr lang="en-US" sz="1050" i="1" dirty="0"/>
              <a:t>Van Burnt &amp; Lewis, 2014</a:t>
            </a:r>
          </a:p>
        </p:txBody>
      </p:sp>
    </p:spTree>
    <p:extLst>
      <p:ext uri="{BB962C8B-B14F-4D97-AF65-F5344CB8AC3E}">
        <p14:creationId xmlns:p14="http://schemas.microsoft.com/office/powerpoint/2010/main" val="365931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Rutgers Suicide - Tyler Clementi</a:t>
            </a:r>
          </a:p>
        </p:txBody>
      </p:sp>
      <p:sp>
        <p:nvSpPr>
          <p:cNvPr id="3" name="Content Placeholder 2"/>
          <p:cNvSpPr>
            <a:spLocks noGrp="1"/>
          </p:cNvSpPr>
          <p:nvPr>
            <p:ph sz="quarter" idx="13"/>
          </p:nvPr>
        </p:nvSpPr>
        <p:spPr/>
        <p:txBody>
          <a:bodyPr/>
          <a:lstStyle/>
          <a:p>
            <a:endParaRPr lang="en-US"/>
          </a:p>
        </p:txBody>
      </p:sp>
    </p:spTree>
    <p:controls>
      <mc:AlternateContent xmlns:mc="http://schemas.openxmlformats.org/markup-compatibility/2006">
        <mc:Choice xmlns:v="urn:schemas-microsoft-com:vml" Requires="v">
          <p:control spid="4105" r:id="rId2" imgW="7796160" imgH="3470400"/>
        </mc:Choice>
        <mc:Fallback>
          <p:control r:id="rId2" imgW="7796160" imgH="3470400">
            <p:pic>
              <p:nvPicPr>
                <p:cNvPr id="4" name="ShockwaveFlash1"/>
                <p:cNvPicPr>
                  <a:picLocks/>
                </p:cNvPicPr>
                <p:nvPr/>
              </p:nvPicPr>
              <p:blipFill>
                <a:blip r:embed="rId4"/>
                <a:stretch>
                  <a:fillRect/>
                </a:stretch>
              </p:blipFill>
              <p:spPr>
                <a:xfrm>
                  <a:off x="514350" y="1905000"/>
                  <a:ext cx="7796213" cy="3470275"/>
                </a:xfrm>
                <a:prstGeom prst="rect">
                  <a:avLst/>
                </a:prstGeom>
              </p:spPr>
            </p:pic>
          </p:control>
        </mc:Fallback>
      </mc:AlternateContent>
    </p:controls>
    <p:extLst>
      <p:ext uri="{BB962C8B-B14F-4D97-AF65-F5344CB8AC3E}">
        <p14:creationId xmlns:p14="http://schemas.microsoft.com/office/powerpoint/2010/main" val="29050348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681</TotalTime>
  <Words>1183</Words>
  <Application>Microsoft Office PowerPoint</Application>
  <PresentationFormat>On-screen Show (4:3)</PresentationFormat>
  <Paragraphs>224</Paragraphs>
  <Slides>37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Impact</vt:lpstr>
      <vt:lpstr>Wingdings</vt:lpstr>
      <vt:lpstr>Main Event</vt:lpstr>
      <vt:lpstr>Practices of a  Students of Concerns Team  Across Services</vt:lpstr>
      <vt:lpstr>A need for campuses to assess and respond to concerns and/or threat </vt:lpstr>
      <vt:lpstr>Disruptive student Behaviors</vt:lpstr>
      <vt:lpstr>FAU Student </vt:lpstr>
      <vt:lpstr>Disruptive Students</vt:lpstr>
      <vt:lpstr>10 Behaviors to Look For</vt:lpstr>
      <vt:lpstr>Virginia Tech Shooting -  Seung-Hui Cho</vt:lpstr>
      <vt:lpstr>10 Behaviors to Look For</vt:lpstr>
      <vt:lpstr>Rutgers Suicide - Tyler Clementi</vt:lpstr>
      <vt:lpstr>10 Behaviors to Look For</vt:lpstr>
      <vt:lpstr>Jared Lee Loughner "Genocide School"</vt:lpstr>
      <vt:lpstr>10 Behaviors to Look For</vt:lpstr>
      <vt:lpstr>NIU Shooting - Steven Kazmierzcak</vt:lpstr>
      <vt:lpstr>A need for campuses to assess and respond to concerns and/or threat </vt:lpstr>
      <vt:lpstr>Recognizing Students in Distress </vt:lpstr>
      <vt:lpstr>Behavioral and Emotional Indicators </vt:lpstr>
      <vt:lpstr>Academic Indicators </vt:lpstr>
      <vt:lpstr>Physical Indicators</vt:lpstr>
      <vt:lpstr>Institutional Awareness &amp; Need</vt:lpstr>
      <vt:lpstr>Institutional Awareness and Need</vt:lpstr>
      <vt:lpstr>Institutional Awareness and Need</vt:lpstr>
      <vt:lpstr>Students of Concerns Team</vt:lpstr>
      <vt:lpstr>Students of Concern Team</vt:lpstr>
      <vt:lpstr>SOC Functions</vt:lpstr>
      <vt:lpstr>SOC Focus</vt:lpstr>
      <vt:lpstr>SOC Implementation</vt:lpstr>
      <vt:lpstr>Actions</vt:lpstr>
      <vt:lpstr>BCs SOC Team Members</vt:lpstr>
      <vt:lpstr>Attend Trainings &amp; Certification Courses</vt:lpstr>
      <vt:lpstr>Intake – Reporting</vt:lpstr>
      <vt:lpstr>SOC Meetings</vt:lpstr>
      <vt:lpstr>Develop Policies and Procedures</vt:lpstr>
      <vt:lpstr>Follow up with Referrals</vt:lpstr>
      <vt:lpstr>Promotion</vt:lpstr>
      <vt:lpstr>Sample Syllabus Blurb - Early Alert</vt:lpstr>
      <vt:lpstr>See Something,  Say Something,   Do Something!</vt:lpstr>
      <vt:lpstr>Questions</vt:lpstr>
    </vt:vector>
  </TitlesOfParts>
  <Company>Kern Community College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of Concerns Team</dc:title>
  <dc:creator>Grace Commiso</dc:creator>
  <cp:lastModifiedBy>Kyoko Hatano</cp:lastModifiedBy>
  <cp:revision>74</cp:revision>
  <dcterms:created xsi:type="dcterms:W3CDTF">2015-02-07T18:36:05Z</dcterms:created>
  <dcterms:modified xsi:type="dcterms:W3CDTF">2016-03-18T06:31:33Z</dcterms:modified>
</cp:coreProperties>
</file>