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50"/>
  </p:notesMasterIdLst>
  <p:handoutMasterIdLst>
    <p:handoutMasterId r:id="rId51"/>
  </p:handoutMasterIdLst>
  <p:sldIdLst>
    <p:sldId id="256" r:id="rId3"/>
    <p:sldId id="315" r:id="rId4"/>
    <p:sldId id="278" r:id="rId5"/>
    <p:sldId id="312" r:id="rId6"/>
    <p:sldId id="314"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68" r:id="rId24"/>
    <p:sldId id="269" r:id="rId25"/>
    <p:sldId id="270" r:id="rId26"/>
    <p:sldId id="271" r:id="rId27"/>
    <p:sldId id="272" r:id="rId28"/>
    <p:sldId id="273" r:id="rId29"/>
    <p:sldId id="274" r:id="rId30"/>
    <p:sldId id="275" r:id="rId31"/>
    <p:sldId id="276" r:id="rId32"/>
    <p:sldId id="277" r:id="rId33"/>
    <p:sldId id="296" r:id="rId34"/>
    <p:sldId id="297" r:id="rId35"/>
    <p:sldId id="298" r:id="rId36"/>
    <p:sldId id="300" r:id="rId37"/>
    <p:sldId id="301" r:id="rId38"/>
    <p:sldId id="302" r:id="rId39"/>
    <p:sldId id="303" r:id="rId40"/>
    <p:sldId id="304" r:id="rId41"/>
    <p:sldId id="305" r:id="rId42"/>
    <p:sldId id="306" r:id="rId43"/>
    <p:sldId id="307" r:id="rId44"/>
    <p:sldId id="309" r:id="rId45"/>
    <p:sldId id="308" r:id="rId46"/>
    <p:sldId id="310" r:id="rId47"/>
    <p:sldId id="311" r:id="rId48"/>
    <p:sldId id="265" r:id="rId49"/>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3" autoAdjust="0"/>
    <p:restoredTop sz="86299" autoAdjust="0"/>
  </p:normalViewPr>
  <p:slideViewPr>
    <p:cSldViewPr snapToGrid="0">
      <p:cViewPr>
        <p:scale>
          <a:sx n="56" d="100"/>
          <a:sy n="56" d="100"/>
        </p:scale>
        <p:origin x="-852" y="-1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D6F2F-7AAA-4D4D-8502-8BF3660138A8}" type="doc">
      <dgm:prSet loTypeId="urn:microsoft.com/office/officeart/2005/8/layout/radial3" loCatId="cycle" qsTypeId="urn:microsoft.com/office/officeart/2005/8/quickstyle/simple5" qsCatId="simple" csTypeId="urn:microsoft.com/office/officeart/2005/8/colors/colorful1#1" csCatId="colorful" phldr="1"/>
      <dgm:spPr/>
      <dgm:t>
        <a:bodyPr/>
        <a:lstStyle/>
        <a:p>
          <a:endParaRPr lang="en-US"/>
        </a:p>
      </dgm:t>
    </dgm:pt>
    <dgm:pt modelId="{D1D1B9FD-0121-4298-B5D5-7726531F2458}">
      <dgm:prSet phldrT="[Text]" custT="1"/>
      <dgm:spPr/>
      <dgm:t>
        <a:bodyPr/>
        <a:lstStyle/>
        <a:p>
          <a:r>
            <a:rPr lang="en-US" sz="4000" b="1" dirty="0" smtClean="0"/>
            <a:t>Students</a:t>
          </a:r>
          <a:endParaRPr lang="en-US" sz="4000" b="1" dirty="0"/>
        </a:p>
      </dgm:t>
    </dgm:pt>
    <dgm:pt modelId="{EC340208-F763-4FD5-AF5B-283F95E62AA2}" type="parTrans" cxnId="{EB85F059-03A9-49F1-8DCE-F4FA969EEDF9}">
      <dgm:prSet/>
      <dgm:spPr/>
      <dgm:t>
        <a:bodyPr/>
        <a:lstStyle/>
        <a:p>
          <a:endParaRPr lang="en-US"/>
        </a:p>
      </dgm:t>
    </dgm:pt>
    <dgm:pt modelId="{A17AC7B2-A320-417E-BA36-85C49F32BEB1}" type="sibTrans" cxnId="{EB85F059-03A9-49F1-8DCE-F4FA969EEDF9}">
      <dgm:prSet/>
      <dgm:spPr/>
      <dgm:t>
        <a:bodyPr/>
        <a:lstStyle/>
        <a:p>
          <a:endParaRPr lang="en-US"/>
        </a:p>
      </dgm:t>
    </dgm:pt>
    <dgm:pt modelId="{534D2705-E0D1-4964-96F4-60077A4562BA}">
      <dgm:prSet phldrT="[Text]" custT="1"/>
      <dgm:spPr/>
      <dgm:t>
        <a:bodyPr/>
        <a:lstStyle/>
        <a:p>
          <a:r>
            <a:rPr lang="en-US" sz="2800" b="1" dirty="0" smtClean="0"/>
            <a:t>Researchers</a:t>
          </a:r>
          <a:endParaRPr lang="en-US" sz="2800" b="1" dirty="0"/>
        </a:p>
      </dgm:t>
    </dgm:pt>
    <dgm:pt modelId="{87E870D4-4C40-449E-90DA-6333273C4270}" type="parTrans" cxnId="{52B1A40F-E30F-4924-91FF-654A063B806A}">
      <dgm:prSet/>
      <dgm:spPr/>
      <dgm:t>
        <a:bodyPr/>
        <a:lstStyle/>
        <a:p>
          <a:endParaRPr lang="en-US"/>
        </a:p>
      </dgm:t>
    </dgm:pt>
    <dgm:pt modelId="{5DF58224-B06E-411F-A660-BE818A4AE9D3}" type="sibTrans" cxnId="{52B1A40F-E30F-4924-91FF-654A063B806A}">
      <dgm:prSet/>
      <dgm:spPr/>
      <dgm:t>
        <a:bodyPr/>
        <a:lstStyle/>
        <a:p>
          <a:endParaRPr lang="en-US"/>
        </a:p>
      </dgm:t>
    </dgm:pt>
    <dgm:pt modelId="{84951452-5877-4497-959A-BC1AC8D7BD26}">
      <dgm:prSet phldrT="[Text]" custT="1"/>
      <dgm:spPr/>
      <dgm:t>
        <a:bodyPr/>
        <a:lstStyle/>
        <a:p>
          <a:r>
            <a:rPr lang="en-US" sz="2800" b="1" dirty="0" smtClean="0"/>
            <a:t>SSSP Directors</a:t>
          </a:r>
          <a:endParaRPr lang="en-US" sz="2800" b="1" dirty="0"/>
        </a:p>
      </dgm:t>
    </dgm:pt>
    <dgm:pt modelId="{CB75E5E4-B44E-407D-A196-D47004E82D45}" type="parTrans" cxnId="{1314D8B2-B8DF-40D0-A735-29E26FBC756B}">
      <dgm:prSet/>
      <dgm:spPr/>
      <dgm:t>
        <a:bodyPr/>
        <a:lstStyle/>
        <a:p>
          <a:endParaRPr lang="en-US"/>
        </a:p>
      </dgm:t>
    </dgm:pt>
    <dgm:pt modelId="{8027FC60-6F4C-4C9D-8F3E-40663D8743C8}" type="sibTrans" cxnId="{1314D8B2-B8DF-40D0-A735-29E26FBC756B}">
      <dgm:prSet/>
      <dgm:spPr/>
      <dgm:t>
        <a:bodyPr/>
        <a:lstStyle/>
        <a:p>
          <a:endParaRPr lang="en-US"/>
        </a:p>
      </dgm:t>
    </dgm:pt>
    <dgm:pt modelId="{7150C4AA-55FF-4ABB-8A2A-57B6821A37B1}">
      <dgm:prSet phldrT="[Text]" custT="1"/>
      <dgm:spPr/>
      <dgm:t>
        <a:bodyPr/>
        <a:lstStyle/>
        <a:p>
          <a:r>
            <a:rPr lang="en-US" sz="2800" b="1" dirty="0" smtClean="0"/>
            <a:t>Curriculum Committee</a:t>
          </a:r>
          <a:endParaRPr lang="en-US" sz="2800" b="1" dirty="0"/>
        </a:p>
      </dgm:t>
    </dgm:pt>
    <dgm:pt modelId="{20266DB8-6424-4589-912E-6F77AB3258BA}" type="parTrans" cxnId="{62EDBBBA-E94D-4FE0-B06D-19676447E499}">
      <dgm:prSet/>
      <dgm:spPr/>
      <dgm:t>
        <a:bodyPr/>
        <a:lstStyle/>
        <a:p>
          <a:endParaRPr lang="en-US"/>
        </a:p>
      </dgm:t>
    </dgm:pt>
    <dgm:pt modelId="{67D2A4FC-FAB8-44E1-9A51-0BCDF2471C66}" type="sibTrans" cxnId="{62EDBBBA-E94D-4FE0-B06D-19676447E499}">
      <dgm:prSet/>
      <dgm:spPr/>
      <dgm:t>
        <a:bodyPr/>
        <a:lstStyle/>
        <a:p>
          <a:endParaRPr lang="en-US"/>
        </a:p>
      </dgm:t>
    </dgm:pt>
    <dgm:pt modelId="{52B8AB5E-11DE-4E84-9686-C0528E7323E0}">
      <dgm:prSet phldrT="[Text]" custT="1"/>
      <dgm:spPr/>
      <dgm:t>
        <a:bodyPr/>
        <a:lstStyle/>
        <a:p>
          <a:r>
            <a:rPr lang="en-US" sz="2800" b="1" dirty="0" smtClean="0"/>
            <a:t>Academic Senate</a:t>
          </a:r>
          <a:endParaRPr lang="en-US" sz="2800" b="1" dirty="0"/>
        </a:p>
      </dgm:t>
    </dgm:pt>
    <dgm:pt modelId="{40DB1DCC-97E8-49B8-BB6F-C50D106C5682}" type="parTrans" cxnId="{7A4E382F-BB68-4CEF-9A6C-878F3C07A326}">
      <dgm:prSet/>
      <dgm:spPr/>
      <dgm:t>
        <a:bodyPr/>
        <a:lstStyle/>
        <a:p>
          <a:endParaRPr lang="en-US"/>
        </a:p>
      </dgm:t>
    </dgm:pt>
    <dgm:pt modelId="{0E54A266-F80F-4787-8D6E-01A3DD4BE162}" type="sibTrans" cxnId="{7A4E382F-BB68-4CEF-9A6C-878F3C07A326}">
      <dgm:prSet/>
      <dgm:spPr/>
      <dgm:t>
        <a:bodyPr/>
        <a:lstStyle/>
        <a:p>
          <a:endParaRPr lang="en-US"/>
        </a:p>
      </dgm:t>
    </dgm:pt>
    <dgm:pt modelId="{55736D71-F8EA-4033-9A10-63F0AB3C8D4C}">
      <dgm:prSet custT="1"/>
      <dgm:spPr/>
      <dgm:t>
        <a:bodyPr/>
        <a:lstStyle/>
        <a:p>
          <a:r>
            <a:rPr lang="en-US" sz="2800" b="1" dirty="0" smtClean="0"/>
            <a:t>Faculty</a:t>
          </a:r>
          <a:endParaRPr lang="en-US" sz="2800" b="1" dirty="0"/>
        </a:p>
      </dgm:t>
    </dgm:pt>
    <dgm:pt modelId="{6587C156-A57A-40AE-86B3-C0F5DFEE0E2A}" type="parTrans" cxnId="{0654A23B-8613-4D79-B275-0064A507946A}">
      <dgm:prSet/>
      <dgm:spPr/>
      <dgm:t>
        <a:bodyPr/>
        <a:lstStyle/>
        <a:p>
          <a:endParaRPr lang="en-US"/>
        </a:p>
      </dgm:t>
    </dgm:pt>
    <dgm:pt modelId="{2C31623E-24D5-4C11-AE52-2E1546060A77}" type="sibTrans" cxnId="{0654A23B-8613-4D79-B275-0064A507946A}">
      <dgm:prSet/>
      <dgm:spPr/>
      <dgm:t>
        <a:bodyPr/>
        <a:lstStyle/>
        <a:p>
          <a:endParaRPr lang="en-US"/>
        </a:p>
      </dgm:t>
    </dgm:pt>
    <dgm:pt modelId="{E5135D14-DC35-43F9-BFBB-EA03CC8BBDE1}" type="pres">
      <dgm:prSet presAssocID="{61CD6F2F-7AAA-4D4D-8502-8BF3660138A8}" presName="composite" presStyleCnt="0">
        <dgm:presLayoutVars>
          <dgm:chMax val="1"/>
          <dgm:dir/>
          <dgm:resizeHandles val="exact"/>
        </dgm:presLayoutVars>
      </dgm:prSet>
      <dgm:spPr/>
      <dgm:t>
        <a:bodyPr/>
        <a:lstStyle/>
        <a:p>
          <a:endParaRPr lang="en-US"/>
        </a:p>
      </dgm:t>
    </dgm:pt>
    <dgm:pt modelId="{9F74BAD5-07CC-475A-9598-1EBBAD046D83}" type="pres">
      <dgm:prSet presAssocID="{61CD6F2F-7AAA-4D4D-8502-8BF3660138A8}" presName="radial" presStyleCnt="0">
        <dgm:presLayoutVars>
          <dgm:animLvl val="ctr"/>
        </dgm:presLayoutVars>
      </dgm:prSet>
      <dgm:spPr/>
    </dgm:pt>
    <dgm:pt modelId="{E1F8B139-A29D-45EA-B456-E0075852EFD2}" type="pres">
      <dgm:prSet presAssocID="{D1D1B9FD-0121-4298-B5D5-7726531F2458}" presName="centerShape" presStyleLbl="vennNode1" presStyleIdx="0" presStyleCnt="6" custScaleX="110576" custScaleY="104544" custLinFactNeighborX="1766" custLinFactNeighborY="-605"/>
      <dgm:spPr/>
      <dgm:t>
        <a:bodyPr/>
        <a:lstStyle/>
        <a:p>
          <a:endParaRPr lang="en-US"/>
        </a:p>
      </dgm:t>
    </dgm:pt>
    <dgm:pt modelId="{8D908BEA-E79B-4858-9060-B31DAFF3ECA0}" type="pres">
      <dgm:prSet presAssocID="{534D2705-E0D1-4964-96F4-60077A4562BA}" presName="node" presStyleLbl="vennNode1" presStyleIdx="1" presStyleCnt="6" custScaleX="198707" custScaleY="112364" custRadScaleRad="126625" custRadScaleInc="101247">
        <dgm:presLayoutVars>
          <dgm:bulletEnabled val="1"/>
        </dgm:presLayoutVars>
      </dgm:prSet>
      <dgm:spPr/>
      <dgm:t>
        <a:bodyPr/>
        <a:lstStyle/>
        <a:p>
          <a:endParaRPr lang="en-US"/>
        </a:p>
      </dgm:t>
    </dgm:pt>
    <dgm:pt modelId="{2A63E268-44C0-46F9-971F-99F490F76E6C}" type="pres">
      <dgm:prSet presAssocID="{84951452-5877-4497-959A-BC1AC8D7BD26}" presName="node" presStyleLbl="vennNode1" presStyleIdx="2" presStyleCnt="6" custScaleX="178067" custScaleY="106995" custRadScaleRad="119553" custRadScaleInc="66770">
        <dgm:presLayoutVars>
          <dgm:bulletEnabled val="1"/>
        </dgm:presLayoutVars>
      </dgm:prSet>
      <dgm:spPr/>
      <dgm:t>
        <a:bodyPr/>
        <a:lstStyle/>
        <a:p>
          <a:endParaRPr lang="en-US"/>
        </a:p>
      </dgm:t>
    </dgm:pt>
    <dgm:pt modelId="{88BA74C6-DDD7-45F4-96C5-085B1DC47E91}" type="pres">
      <dgm:prSet presAssocID="{55736D71-F8EA-4033-9A10-63F0AB3C8D4C}" presName="node" presStyleLbl="vennNode1" presStyleIdx="3" presStyleCnt="6" custScaleX="166084" custScaleY="111707" custRadScaleRad="98105" custRadScaleInc="-196458">
        <dgm:presLayoutVars>
          <dgm:bulletEnabled val="1"/>
        </dgm:presLayoutVars>
      </dgm:prSet>
      <dgm:spPr/>
      <dgm:t>
        <a:bodyPr/>
        <a:lstStyle/>
        <a:p>
          <a:endParaRPr lang="en-US"/>
        </a:p>
      </dgm:t>
    </dgm:pt>
    <dgm:pt modelId="{3B5904AE-5FA7-40A2-845B-2BA1273CED56}" type="pres">
      <dgm:prSet presAssocID="{7150C4AA-55FF-4ABB-8A2A-57B6821A37B1}" presName="node" presStyleLbl="vennNode1" presStyleIdx="4" presStyleCnt="6" custScaleX="186839" custScaleY="130610" custRadScaleRad="114447" custRadScaleInc="33634">
        <dgm:presLayoutVars>
          <dgm:bulletEnabled val="1"/>
        </dgm:presLayoutVars>
      </dgm:prSet>
      <dgm:spPr/>
      <dgm:t>
        <a:bodyPr/>
        <a:lstStyle/>
        <a:p>
          <a:endParaRPr lang="en-US"/>
        </a:p>
      </dgm:t>
    </dgm:pt>
    <dgm:pt modelId="{FDAFEB48-D668-4AFC-9080-F0F60E9E967F}" type="pres">
      <dgm:prSet presAssocID="{52B8AB5E-11DE-4E84-9686-C0528E7323E0}" presName="node" presStyleLbl="vennNode1" presStyleIdx="5" presStyleCnt="6" custScaleX="174892" custScaleY="106124" custRadScaleRad="116521" custRadScaleInc="0">
        <dgm:presLayoutVars>
          <dgm:bulletEnabled val="1"/>
        </dgm:presLayoutVars>
      </dgm:prSet>
      <dgm:spPr/>
      <dgm:t>
        <a:bodyPr/>
        <a:lstStyle/>
        <a:p>
          <a:endParaRPr lang="en-US"/>
        </a:p>
      </dgm:t>
    </dgm:pt>
  </dgm:ptLst>
  <dgm:cxnLst>
    <dgm:cxn modelId="{7A4E382F-BB68-4CEF-9A6C-878F3C07A326}" srcId="{D1D1B9FD-0121-4298-B5D5-7726531F2458}" destId="{52B8AB5E-11DE-4E84-9686-C0528E7323E0}" srcOrd="4" destOrd="0" parTransId="{40DB1DCC-97E8-49B8-BB6F-C50D106C5682}" sibTransId="{0E54A266-F80F-4787-8D6E-01A3DD4BE162}"/>
    <dgm:cxn modelId="{DD9C9775-7D66-4EFC-8D02-CF1DA847EA2E}" type="presOf" srcId="{52B8AB5E-11DE-4E84-9686-C0528E7323E0}" destId="{FDAFEB48-D668-4AFC-9080-F0F60E9E967F}" srcOrd="0" destOrd="0" presId="urn:microsoft.com/office/officeart/2005/8/layout/radial3"/>
    <dgm:cxn modelId="{E481DA25-9C71-4B59-92A9-A769758E1229}" type="presOf" srcId="{7150C4AA-55FF-4ABB-8A2A-57B6821A37B1}" destId="{3B5904AE-5FA7-40A2-845B-2BA1273CED56}" srcOrd="0" destOrd="0" presId="urn:microsoft.com/office/officeart/2005/8/layout/radial3"/>
    <dgm:cxn modelId="{1314D8B2-B8DF-40D0-A735-29E26FBC756B}" srcId="{D1D1B9FD-0121-4298-B5D5-7726531F2458}" destId="{84951452-5877-4497-959A-BC1AC8D7BD26}" srcOrd="1" destOrd="0" parTransId="{CB75E5E4-B44E-407D-A196-D47004E82D45}" sibTransId="{8027FC60-6F4C-4C9D-8F3E-40663D8743C8}"/>
    <dgm:cxn modelId="{62EDBBBA-E94D-4FE0-B06D-19676447E499}" srcId="{D1D1B9FD-0121-4298-B5D5-7726531F2458}" destId="{7150C4AA-55FF-4ABB-8A2A-57B6821A37B1}" srcOrd="3" destOrd="0" parTransId="{20266DB8-6424-4589-912E-6F77AB3258BA}" sibTransId="{67D2A4FC-FAB8-44E1-9A51-0BCDF2471C66}"/>
    <dgm:cxn modelId="{D40BA0BA-D961-4DCA-BE2A-CC41E169E1B1}" type="presOf" srcId="{55736D71-F8EA-4033-9A10-63F0AB3C8D4C}" destId="{88BA74C6-DDD7-45F4-96C5-085B1DC47E91}" srcOrd="0" destOrd="0" presId="urn:microsoft.com/office/officeart/2005/8/layout/radial3"/>
    <dgm:cxn modelId="{0654A23B-8613-4D79-B275-0064A507946A}" srcId="{D1D1B9FD-0121-4298-B5D5-7726531F2458}" destId="{55736D71-F8EA-4033-9A10-63F0AB3C8D4C}" srcOrd="2" destOrd="0" parTransId="{6587C156-A57A-40AE-86B3-C0F5DFEE0E2A}" sibTransId="{2C31623E-24D5-4C11-AE52-2E1546060A77}"/>
    <dgm:cxn modelId="{EB85F059-03A9-49F1-8DCE-F4FA969EEDF9}" srcId="{61CD6F2F-7AAA-4D4D-8502-8BF3660138A8}" destId="{D1D1B9FD-0121-4298-B5D5-7726531F2458}" srcOrd="0" destOrd="0" parTransId="{EC340208-F763-4FD5-AF5B-283F95E62AA2}" sibTransId="{A17AC7B2-A320-417E-BA36-85C49F32BEB1}"/>
    <dgm:cxn modelId="{C8305691-2189-4064-8F2E-963F16EEB5D4}" type="presOf" srcId="{534D2705-E0D1-4964-96F4-60077A4562BA}" destId="{8D908BEA-E79B-4858-9060-B31DAFF3ECA0}" srcOrd="0" destOrd="0" presId="urn:microsoft.com/office/officeart/2005/8/layout/radial3"/>
    <dgm:cxn modelId="{237FCB4D-B7AF-49BE-A6FA-E5B5C58E7DD5}" type="presOf" srcId="{84951452-5877-4497-959A-BC1AC8D7BD26}" destId="{2A63E268-44C0-46F9-971F-99F490F76E6C}" srcOrd="0" destOrd="0" presId="urn:microsoft.com/office/officeart/2005/8/layout/radial3"/>
    <dgm:cxn modelId="{02C4AACF-26EC-4CE5-901E-5510390017D2}" type="presOf" srcId="{61CD6F2F-7AAA-4D4D-8502-8BF3660138A8}" destId="{E5135D14-DC35-43F9-BFBB-EA03CC8BBDE1}" srcOrd="0" destOrd="0" presId="urn:microsoft.com/office/officeart/2005/8/layout/radial3"/>
    <dgm:cxn modelId="{6066B342-7368-46F6-B478-D1390E0AE59C}" type="presOf" srcId="{D1D1B9FD-0121-4298-B5D5-7726531F2458}" destId="{E1F8B139-A29D-45EA-B456-E0075852EFD2}" srcOrd="0" destOrd="0" presId="urn:microsoft.com/office/officeart/2005/8/layout/radial3"/>
    <dgm:cxn modelId="{52B1A40F-E30F-4924-91FF-654A063B806A}" srcId="{D1D1B9FD-0121-4298-B5D5-7726531F2458}" destId="{534D2705-E0D1-4964-96F4-60077A4562BA}" srcOrd="0" destOrd="0" parTransId="{87E870D4-4C40-449E-90DA-6333273C4270}" sibTransId="{5DF58224-B06E-411F-A660-BE818A4AE9D3}"/>
    <dgm:cxn modelId="{F1025278-521B-45F9-A705-F8C90C136C73}" type="presParOf" srcId="{E5135D14-DC35-43F9-BFBB-EA03CC8BBDE1}" destId="{9F74BAD5-07CC-475A-9598-1EBBAD046D83}" srcOrd="0" destOrd="0" presId="urn:microsoft.com/office/officeart/2005/8/layout/radial3"/>
    <dgm:cxn modelId="{E8E6026A-4005-4E8D-8689-8A33630C9BEA}" type="presParOf" srcId="{9F74BAD5-07CC-475A-9598-1EBBAD046D83}" destId="{E1F8B139-A29D-45EA-B456-E0075852EFD2}" srcOrd="0" destOrd="0" presId="urn:microsoft.com/office/officeart/2005/8/layout/radial3"/>
    <dgm:cxn modelId="{FC946BEE-C52A-414B-9135-982F7713FA27}" type="presParOf" srcId="{9F74BAD5-07CC-475A-9598-1EBBAD046D83}" destId="{8D908BEA-E79B-4858-9060-B31DAFF3ECA0}" srcOrd="1" destOrd="0" presId="urn:microsoft.com/office/officeart/2005/8/layout/radial3"/>
    <dgm:cxn modelId="{93982E1E-60FF-45C8-B3FF-848FEA01C7D6}" type="presParOf" srcId="{9F74BAD5-07CC-475A-9598-1EBBAD046D83}" destId="{2A63E268-44C0-46F9-971F-99F490F76E6C}" srcOrd="2" destOrd="0" presId="urn:microsoft.com/office/officeart/2005/8/layout/radial3"/>
    <dgm:cxn modelId="{EBFA0DAC-8DD8-4C9A-9740-F08F9A20898B}" type="presParOf" srcId="{9F74BAD5-07CC-475A-9598-1EBBAD046D83}" destId="{88BA74C6-DDD7-45F4-96C5-085B1DC47E91}" srcOrd="3" destOrd="0" presId="urn:microsoft.com/office/officeart/2005/8/layout/radial3"/>
    <dgm:cxn modelId="{619B97C1-33BC-4E00-BE02-5976E3523143}" type="presParOf" srcId="{9F74BAD5-07CC-475A-9598-1EBBAD046D83}" destId="{3B5904AE-5FA7-40A2-845B-2BA1273CED56}" srcOrd="4" destOrd="0" presId="urn:microsoft.com/office/officeart/2005/8/layout/radial3"/>
    <dgm:cxn modelId="{49E00559-8C2E-4706-BD84-139009E0265A}" type="presParOf" srcId="{9F74BAD5-07CC-475A-9598-1EBBAD046D83}" destId="{FDAFEB48-D668-4AFC-9080-F0F60E9E967F}"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6DB65-8C67-4D80-A49C-1EA74040DDE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AEA6461-E693-4F1E-A1FB-AA851EC17FA9}">
      <dgm:prSet phldrT="[Text]"/>
      <dgm:spPr/>
      <dgm:t>
        <a:bodyPr/>
        <a:lstStyle/>
        <a:p>
          <a:r>
            <a:rPr lang="en-US" dirty="0" smtClean="0"/>
            <a:t>Academic Senate</a:t>
          </a:r>
          <a:endParaRPr lang="en-US" dirty="0"/>
        </a:p>
      </dgm:t>
    </dgm:pt>
    <dgm:pt modelId="{B6203F79-6C52-41CE-A1F0-C0E06F726C25}" type="parTrans" cxnId="{DBE38023-5F00-4044-9F77-D814F427F7FE}">
      <dgm:prSet/>
      <dgm:spPr/>
      <dgm:t>
        <a:bodyPr/>
        <a:lstStyle/>
        <a:p>
          <a:endParaRPr lang="en-US"/>
        </a:p>
      </dgm:t>
    </dgm:pt>
    <dgm:pt modelId="{20768481-E062-4B1F-B4D5-A4971AB48191}" type="sibTrans" cxnId="{DBE38023-5F00-4044-9F77-D814F427F7FE}">
      <dgm:prSet/>
      <dgm:spPr/>
      <dgm:t>
        <a:bodyPr/>
        <a:lstStyle/>
        <a:p>
          <a:endParaRPr lang="en-US"/>
        </a:p>
      </dgm:t>
    </dgm:pt>
    <dgm:pt modelId="{9262DA3D-0251-485D-B56A-538AAF956955}">
      <dgm:prSet phldrT="[Text]"/>
      <dgm:spPr/>
      <dgm:t>
        <a:bodyPr/>
        <a:lstStyle/>
        <a:p>
          <a:r>
            <a:rPr lang="en-US" dirty="0" smtClean="0"/>
            <a:t>Curriculum Committee</a:t>
          </a:r>
          <a:endParaRPr lang="en-US" dirty="0"/>
        </a:p>
      </dgm:t>
    </dgm:pt>
    <dgm:pt modelId="{CF2FBF4F-87E0-44ED-8D0C-6587CC786465}" type="parTrans" cxnId="{41AFBB55-DB8D-47C5-8E22-9D6110A83E7D}">
      <dgm:prSet/>
      <dgm:spPr/>
      <dgm:t>
        <a:bodyPr/>
        <a:lstStyle/>
        <a:p>
          <a:endParaRPr lang="en-US"/>
        </a:p>
      </dgm:t>
    </dgm:pt>
    <dgm:pt modelId="{366AB6BC-7E7E-458E-A53C-28354EAEB1D3}" type="sibTrans" cxnId="{41AFBB55-DB8D-47C5-8E22-9D6110A83E7D}">
      <dgm:prSet/>
      <dgm:spPr/>
      <dgm:t>
        <a:bodyPr/>
        <a:lstStyle/>
        <a:p>
          <a:endParaRPr lang="en-US"/>
        </a:p>
      </dgm:t>
    </dgm:pt>
    <dgm:pt modelId="{E11C1480-117F-488C-BC1F-E7E03C349690}">
      <dgm:prSet phldrT="[Text]"/>
      <dgm:spPr/>
      <dgm:t>
        <a:bodyPr/>
        <a:lstStyle/>
        <a:p>
          <a:r>
            <a:rPr lang="en-US" dirty="0" smtClean="0"/>
            <a:t>Policy Committee</a:t>
          </a:r>
          <a:endParaRPr lang="en-US" dirty="0"/>
        </a:p>
      </dgm:t>
    </dgm:pt>
    <dgm:pt modelId="{BB6B9AF1-B19C-4036-9B5A-7B39EDE1D77E}" type="parTrans" cxnId="{D61C1124-6CE3-4FB1-8238-C0BA03EA73F3}">
      <dgm:prSet/>
      <dgm:spPr/>
      <dgm:t>
        <a:bodyPr/>
        <a:lstStyle/>
        <a:p>
          <a:endParaRPr lang="en-US"/>
        </a:p>
      </dgm:t>
    </dgm:pt>
    <dgm:pt modelId="{29396EF9-8092-42DF-8207-E55857ADFA94}" type="sibTrans" cxnId="{D61C1124-6CE3-4FB1-8238-C0BA03EA73F3}">
      <dgm:prSet/>
      <dgm:spPr/>
      <dgm:t>
        <a:bodyPr/>
        <a:lstStyle/>
        <a:p>
          <a:endParaRPr lang="en-US"/>
        </a:p>
      </dgm:t>
    </dgm:pt>
    <dgm:pt modelId="{43EE45D5-C791-4E39-92D6-ABEA6F40E61D}">
      <dgm:prSet phldrT="[Text]"/>
      <dgm:spPr/>
      <dgm:t>
        <a:bodyPr/>
        <a:lstStyle/>
        <a:p>
          <a:r>
            <a:rPr lang="en-US" dirty="0" smtClean="0"/>
            <a:t>Research and Planning</a:t>
          </a:r>
          <a:endParaRPr lang="en-US" dirty="0"/>
        </a:p>
      </dgm:t>
    </dgm:pt>
    <dgm:pt modelId="{47294D5E-2C46-47E6-BEC9-C4E29F5B35CF}" type="parTrans" cxnId="{0DF006C9-AF0E-46F1-BD34-688BCCCC1FA9}">
      <dgm:prSet/>
      <dgm:spPr/>
      <dgm:t>
        <a:bodyPr/>
        <a:lstStyle/>
        <a:p>
          <a:endParaRPr lang="en-US"/>
        </a:p>
      </dgm:t>
    </dgm:pt>
    <dgm:pt modelId="{15ECDCC8-5B05-4C1F-9BB6-4EDA6DB9C4C4}" type="sibTrans" cxnId="{0DF006C9-AF0E-46F1-BD34-688BCCCC1FA9}">
      <dgm:prSet/>
      <dgm:spPr/>
      <dgm:t>
        <a:bodyPr/>
        <a:lstStyle/>
        <a:p>
          <a:endParaRPr lang="en-US"/>
        </a:p>
      </dgm:t>
    </dgm:pt>
    <dgm:pt modelId="{61906B24-0AAB-4692-85BE-ABA1B631825C}">
      <dgm:prSet/>
      <dgm:spPr/>
      <dgm:t>
        <a:bodyPr/>
        <a:lstStyle/>
        <a:p>
          <a:r>
            <a:rPr lang="en-US" dirty="0" smtClean="0"/>
            <a:t>Faculty</a:t>
          </a:r>
          <a:endParaRPr lang="en-US" dirty="0"/>
        </a:p>
      </dgm:t>
    </dgm:pt>
    <dgm:pt modelId="{5AAAACFC-6379-4272-8AA8-542FCFB9A2F0}" type="parTrans" cxnId="{5A6E33C9-1B98-4F30-B2D6-0C309F025BEC}">
      <dgm:prSet/>
      <dgm:spPr/>
      <dgm:t>
        <a:bodyPr/>
        <a:lstStyle/>
        <a:p>
          <a:endParaRPr lang="en-US"/>
        </a:p>
      </dgm:t>
    </dgm:pt>
    <dgm:pt modelId="{0D85DD41-8BA4-47D8-9BE7-D2C3B27FC251}" type="sibTrans" cxnId="{5A6E33C9-1B98-4F30-B2D6-0C309F025BEC}">
      <dgm:prSet/>
      <dgm:spPr/>
      <dgm:t>
        <a:bodyPr/>
        <a:lstStyle/>
        <a:p>
          <a:endParaRPr lang="en-US"/>
        </a:p>
      </dgm:t>
    </dgm:pt>
    <dgm:pt modelId="{A115490E-97C6-4117-A2CA-8D1DA5A78B67}" type="pres">
      <dgm:prSet presAssocID="{E116DB65-8C67-4D80-A49C-1EA74040DDE8}" presName="cycle" presStyleCnt="0">
        <dgm:presLayoutVars>
          <dgm:dir/>
          <dgm:resizeHandles val="exact"/>
        </dgm:presLayoutVars>
      </dgm:prSet>
      <dgm:spPr/>
      <dgm:t>
        <a:bodyPr/>
        <a:lstStyle/>
        <a:p>
          <a:endParaRPr lang="en-US"/>
        </a:p>
      </dgm:t>
    </dgm:pt>
    <dgm:pt modelId="{AE6F1AAA-DF60-4106-9753-18A40369FFE0}" type="pres">
      <dgm:prSet presAssocID="{6AEA6461-E693-4F1E-A1FB-AA851EC17FA9}" presName="node" presStyleLbl="node1" presStyleIdx="0" presStyleCnt="5">
        <dgm:presLayoutVars>
          <dgm:bulletEnabled val="1"/>
        </dgm:presLayoutVars>
      </dgm:prSet>
      <dgm:spPr/>
      <dgm:t>
        <a:bodyPr/>
        <a:lstStyle/>
        <a:p>
          <a:endParaRPr lang="en-US"/>
        </a:p>
      </dgm:t>
    </dgm:pt>
    <dgm:pt modelId="{D536CAB0-B0F8-4037-8C0C-BF5196688AF6}" type="pres">
      <dgm:prSet presAssocID="{6AEA6461-E693-4F1E-A1FB-AA851EC17FA9}" presName="spNode" presStyleCnt="0"/>
      <dgm:spPr/>
    </dgm:pt>
    <dgm:pt modelId="{37E10F3A-9CF4-46CD-B082-7FCE8036720E}" type="pres">
      <dgm:prSet presAssocID="{20768481-E062-4B1F-B4D5-A4971AB48191}" presName="sibTrans" presStyleLbl="sibTrans1D1" presStyleIdx="0" presStyleCnt="5"/>
      <dgm:spPr/>
      <dgm:t>
        <a:bodyPr/>
        <a:lstStyle/>
        <a:p>
          <a:endParaRPr lang="en-US"/>
        </a:p>
      </dgm:t>
    </dgm:pt>
    <dgm:pt modelId="{C27B62BF-0D00-4710-910A-BC94610E6604}" type="pres">
      <dgm:prSet presAssocID="{9262DA3D-0251-485D-B56A-538AAF956955}" presName="node" presStyleLbl="node1" presStyleIdx="1" presStyleCnt="5">
        <dgm:presLayoutVars>
          <dgm:bulletEnabled val="1"/>
        </dgm:presLayoutVars>
      </dgm:prSet>
      <dgm:spPr/>
      <dgm:t>
        <a:bodyPr/>
        <a:lstStyle/>
        <a:p>
          <a:endParaRPr lang="en-US"/>
        </a:p>
      </dgm:t>
    </dgm:pt>
    <dgm:pt modelId="{0BEA5362-9206-44ED-BFF7-BBB80A7C57AC}" type="pres">
      <dgm:prSet presAssocID="{9262DA3D-0251-485D-B56A-538AAF956955}" presName="spNode" presStyleCnt="0"/>
      <dgm:spPr/>
    </dgm:pt>
    <dgm:pt modelId="{E9EC3263-7F2D-4BE1-975B-42FA28E4C98D}" type="pres">
      <dgm:prSet presAssocID="{366AB6BC-7E7E-458E-A53C-28354EAEB1D3}" presName="sibTrans" presStyleLbl="sibTrans1D1" presStyleIdx="1" presStyleCnt="5"/>
      <dgm:spPr/>
      <dgm:t>
        <a:bodyPr/>
        <a:lstStyle/>
        <a:p>
          <a:endParaRPr lang="en-US"/>
        </a:p>
      </dgm:t>
    </dgm:pt>
    <dgm:pt modelId="{57EECCB7-0AAA-4090-87CF-CA91ED14BAB6}" type="pres">
      <dgm:prSet presAssocID="{E11C1480-117F-488C-BC1F-E7E03C349690}" presName="node" presStyleLbl="node1" presStyleIdx="2" presStyleCnt="5">
        <dgm:presLayoutVars>
          <dgm:bulletEnabled val="1"/>
        </dgm:presLayoutVars>
      </dgm:prSet>
      <dgm:spPr/>
      <dgm:t>
        <a:bodyPr/>
        <a:lstStyle/>
        <a:p>
          <a:endParaRPr lang="en-US"/>
        </a:p>
      </dgm:t>
    </dgm:pt>
    <dgm:pt modelId="{DC971708-83EE-4805-A7E4-9A8CC3ABFF3D}" type="pres">
      <dgm:prSet presAssocID="{E11C1480-117F-488C-BC1F-E7E03C349690}" presName="spNode" presStyleCnt="0"/>
      <dgm:spPr/>
    </dgm:pt>
    <dgm:pt modelId="{7C95ABAF-DB58-4A8A-A4EC-2EE1D351A1B9}" type="pres">
      <dgm:prSet presAssocID="{29396EF9-8092-42DF-8207-E55857ADFA94}" presName="sibTrans" presStyleLbl="sibTrans1D1" presStyleIdx="2" presStyleCnt="5"/>
      <dgm:spPr/>
      <dgm:t>
        <a:bodyPr/>
        <a:lstStyle/>
        <a:p>
          <a:endParaRPr lang="en-US"/>
        </a:p>
      </dgm:t>
    </dgm:pt>
    <dgm:pt modelId="{E1B44768-CD6C-402F-A880-4D59A1B4C106}" type="pres">
      <dgm:prSet presAssocID="{61906B24-0AAB-4692-85BE-ABA1B631825C}" presName="node" presStyleLbl="node1" presStyleIdx="3" presStyleCnt="5">
        <dgm:presLayoutVars>
          <dgm:bulletEnabled val="1"/>
        </dgm:presLayoutVars>
      </dgm:prSet>
      <dgm:spPr/>
      <dgm:t>
        <a:bodyPr/>
        <a:lstStyle/>
        <a:p>
          <a:endParaRPr lang="en-US"/>
        </a:p>
      </dgm:t>
    </dgm:pt>
    <dgm:pt modelId="{CF4D6782-1E38-412A-B12B-682F32D6F07B}" type="pres">
      <dgm:prSet presAssocID="{61906B24-0AAB-4692-85BE-ABA1B631825C}" presName="spNode" presStyleCnt="0"/>
      <dgm:spPr/>
    </dgm:pt>
    <dgm:pt modelId="{C18F5934-951D-46B8-B211-E4121107BF78}" type="pres">
      <dgm:prSet presAssocID="{0D85DD41-8BA4-47D8-9BE7-D2C3B27FC251}" presName="sibTrans" presStyleLbl="sibTrans1D1" presStyleIdx="3" presStyleCnt="5"/>
      <dgm:spPr/>
      <dgm:t>
        <a:bodyPr/>
        <a:lstStyle/>
        <a:p>
          <a:endParaRPr lang="en-US"/>
        </a:p>
      </dgm:t>
    </dgm:pt>
    <dgm:pt modelId="{B780E552-98AA-481A-9933-B4F294CC0DFE}" type="pres">
      <dgm:prSet presAssocID="{43EE45D5-C791-4E39-92D6-ABEA6F40E61D}" presName="node" presStyleLbl="node1" presStyleIdx="4" presStyleCnt="5">
        <dgm:presLayoutVars>
          <dgm:bulletEnabled val="1"/>
        </dgm:presLayoutVars>
      </dgm:prSet>
      <dgm:spPr/>
      <dgm:t>
        <a:bodyPr/>
        <a:lstStyle/>
        <a:p>
          <a:endParaRPr lang="en-US"/>
        </a:p>
      </dgm:t>
    </dgm:pt>
    <dgm:pt modelId="{66F971E1-41B3-4E71-8BBD-0DCEB40672C9}" type="pres">
      <dgm:prSet presAssocID="{43EE45D5-C791-4E39-92D6-ABEA6F40E61D}" presName="spNode" presStyleCnt="0"/>
      <dgm:spPr/>
    </dgm:pt>
    <dgm:pt modelId="{49B518A7-1996-4961-8935-8387AE8C4285}" type="pres">
      <dgm:prSet presAssocID="{15ECDCC8-5B05-4C1F-9BB6-4EDA6DB9C4C4}" presName="sibTrans" presStyleLbl="sibTrans1D1" presStyleIdx="4" presStyleCnt="5"/>
      <dgm:spPr/>
      <dgm:t>
        <a:bodyPr/>
        <a:lstStyle/>
        <a:p>
          <a:endParaRPr lang="en-US"/>
        </a:p>
      </dgm:t>
    </dgm:pt>
  </dgm:ptLst>
  <dgm:cxnLst>
    <dgm:cxn modelId="{E77237B7-AF6C-45C8-A51E-A6FDE7600D46}" type="presOf" srcId="{20768481-E062-4B1F-B4D5-A4971AB48191}" destId="{37E10F3A-9CF4-46CD-B082-7FCE8036720E}" srcOrd="0" destOrd="0" presId="urn:microsoft.com/office/officeart/2005/8/layout/cycle6"/>
    <dgm:cxn modelId="{D61C1124-6CE3-4FB1-8238-C0BA03EA73F3}" srcId="{E116DB65-8C67-4D80-A49C-1EA74040DDE8}" destId="{E11C1480-117F-488C-BC1F-E7E03C349690}" srcOrd="2" destOrd="0" parTransId="{BB6B9AF1-B19C-4036-9B5A-7B39EDE1D77E}" sibTransId="{29396EF9-8092-42DF-8207-E55857ADFA94}"/>
    <dgm:cxn modelId="{FBC2E744-6257-4231-A46C-7D541E95290C}" type="presOf" srcId="{43EE45D5-C791-4E39-92D6-ABEA6F40E61D}" destId="{B780E552-98AA-481A-9933-B4F294CC0DFE}" srcOrd="0" destOrd="0" presId="urn:microsoft.com/office/officeart/2005/8/layout/cycle6"/>
    <dgm:cxn modelId="{41AFBB55-DB8D-47C5-8E22-9D6110A83E7D}" srcId="{E116DB65-8C67-4D80-A49C-1EA74040DDE8}" destId="{9262DA3D-0251-485D-B56A-538AAF956955}" srcOrd="1" destOrd="0" parTransId="{CF2FBF4F-87E0-44ED-8D0C-6587CC786465}" sibTransId="{366AB6BC-7E7E-458E-A53C-28354EAEB1D3}"/>
    <dgm:cxn modelId="{5A6E33C9-1B98-4F30-B2D6-0C309F025BEC}" srcId="{E116DB65-8C67-4D80-A49C-1EA74040DDE8}" destId="{61906B24-0AAB-4692-85BE-ABA1B631825C}" srcOrd="3" destOrd="0" parTransId="{5AAAACFC-6379-4272-8AA8-542FCFB9A2F0}" sibTransId="{0D85DD41-8BA4-47D8-9BE7-D2C3B27FC251}"/>
    <dgm:cxn modelId="{311E5B9C-FD7F-4404-9167-643BE3654FF8}" type="presOf" srcId="{6AEA6461-E693-4F1E-A1FB-AA851EC17FA9}" destId="{AE6F1AAA-DF60-4106-9753-18A40369FFE0}" srcOrd="0" destOrd="0" presId="urn:microsoft.com/office/officeart/2005/8/layout/cycle6"/>
    <dgm:cxn modelId="{AB390A6C-3F25-4240-9BF7-251F14E1E09D}" type="presOf" srcId="{E11C1480-117F-488C-BC1F-E7E03C349690}" destId="{57EECCB7-0AAA-4090-87CF-CA91ED14BAB6}" srcOrd="0" destOrd="0" presId="urn:microsoft.com/office/officeart/2005/8/layout/cycle6"/>
    <dgm:cxn modelId="{DFDEBA3A-5A4D-426F-B5C2-5C3326964DA7}" type="presOf" srcId="{15ECDCC8-5B05-4C1F-9BB6-4EDA6DB9C4C4}" destId="{49B518A7-1996-4961-8935-8387AE8C4285}" srcOrd="0" destOrd="0" presId="urn:microsoft.com/office/officeart/2005/8/layout/cycle6"/>
    <dgm:cxn modelId="{333E8A24-8AFA-4CD4-AA40-909F6E0D918C}" type="presOf" srcId="{E116DB65-8C67-4D80-A49C-1EA74040DDE8}" destId="{A115490E-97C6-4117-A2CA-8D1DA5A78B67}" srcOrd="0" destOrd="0" presId="urn:microsoft.com/office/officeart/2005/8/layout/cycle6"/>
    <dgm:cxn modelId="{DBE38023-5F00-4044-9F77-D814F427F7FE}" srcId="{E116DB65-8C67-4D80-A49C-1EA74040DDE8}" destId="{6AEA6461-E693-4F1E-A1FB-AA851EC17FA9}" srcOrd="0" destOrd="0" parTransId="{B6203F79-6C52-41CE-A1F0-C0E06F726C25}" sibTransId="{20768481-E062-4B1F-B4D5-A4971AB48191}"/>
    <dgm:cxn modelId="{7E70CB69-A55C-4ACB-810D-43C57F78A35C}" type="presOf" srcId="{0D85DD41-8BA4-47D8-9BE7-D2C3B27FC251}" destId="{C18F5934-951D-46B8-B211-E4121107BF78}" srcOrd="0" destOrd="0" presId="urn:microsoft.com/office/officeart/2005/8/layout/cycle6"/>
    <dgm:cxn modelId="{AC27F519-F3DE-40D5-AD7B-7DCF4E6EDA52}" type="presOf" srcId="{61906B24-0AAB-4692-85BE-ABA1B631825C}" destId="{E1B44768-CD6C-402F-A880-4D59A1B4C106}" srcOrd="0" destOrd="0" presId="urn:microsoft.com/office/officeart/2005/8/layout/cycle6"/>
    <dgm:cxn modelId="{0DF006C9-AF0E-46F1-BD34-688BCCCC1FA9}" srcId="{E116DB65-8C67-4D80-A49C-1EA74040DDE8}" destId="{43EE45D5-C791-4E39-92D6-ABEA6F40E61D}" srcOrd="4" destOrd="0" parTransId="{47294D5E-2C46-47E6-BEC9-C4E29F5B35CF}" sibTransId="{15ECDCC8-5B05-4C1F-9BB6-4EDA6DB9C4C4}"/>
    <dgm:cxn modelId="{97BA25C6-BAF8-4910-B28D-82F195B3026D}" type="presOf" srcId="{29396EF9-8092-42DF-8207-E55857ADFA94}" destId="{7C95ABAF-DB58-4A8A-A4EC-2EE1D351A1B9}" srcOrd="0" destOrd="0" presId="urn:microsoft.com/office/officeart/2005/8/layout/cycle6"/>
    <dgm:cxn modelId="{25E0D47D-6566-4B60-9DD9-2AE7D04E89FB}" type="presOf" srcId="{9262DA3D-0251-485D-B56A-538AAF956955}" destId="{C27B62BF-0D00-4710-910A-BC94610E6604}" srcOrd="0" destOrd="0" presId="urn:microsoft.com/office/officeart/2005/8/layout/cycle6"/>
    <dgm:cxn modelId="{4382A1A6-06D5-4BE5-9A7A-C80177E7AFE7}" type="presOf" srcId="{366AB6BC-7E7E-458E-A53C-28354EAEB1D3}" destId="{E9EC3263-7F2D-4BE1-975B-42FA28E4C98D}" srcOrd="0" destOrd="0" presId="urn:microsoft.com/office/officeart/2005/8/layout/cycle6"/>
    <dgm:cxn modelId="{4E088A1C-D857-448C-A5CE-FAC09AA7D99A}" type="presParOf" srcId="{A115490E-97C6-4117-A2CA-8D1DA5A78B67}" destId="{AE6F1AAA-DF60-4106-9753-18A40369FFE0}" srcOrd="0" destOrd="0" presId="urn:microsoft.com/office/officeart/2005/8/layout/cycle6"/>
    <dgm:cxn modelId="{9E42B6D8-6DAB-45C2-A4C2-1B79A6D21365}" type="presParOf" srcId="{A115490E-97C6-4117-A2CA-8D1DA5A78B67}" destId="{D536CAB0-B0F8-4037-8C0C-BF5196688AF6}" srcOrd="1" destOrd="0" presId="urn:microsoft.com/office/officeart/2005/8/layout/cycle6"/>
    <dgm:cxn modelId="{6DB87263-258D-4A08-8A52-E15E53982746}" type="presParOf" srcId="{A115490E-97C6-4117-A2CA-8D1DA5A78B67}" destId="{37E10F3A-9CF4-46CD-B082-7FCE8036720E}" srcOrd="2" destOrd="0" presId="urn:microsoft.com/office/officeart/2005/8/layout/cycle6"/>
    <dgm:cxn modelId="{8A8A316C-B1B9-4BDF-A311-3FBB6DFCCF70}" type="presParOf" srcId="{A115490E-97C6-4117-A2CA-8D1DA5A78B67}" destId="{C27B62BF-0D00-4710-910A-BC94610E6604}" srcOrd="3" destOrd="0" presId="urn:microsoft.com/office/officeart/2005/8/layout/cycle6"/>
    <dgm:cxn modelId="{6B11F02B-337B-4885-AF8F-CA24D9040D0C}" type="presParOf" srcId="{A115490E-97C6-4117-A2CA-8D1DA5A78B67}" destId="{0BEA5362-9206-44ED-BFF7-BBB80A7C57AC}" srcOrd="4" destOrd="0" presId="urn:microsoft.com/office/officeart/2005/8/layout/cycle6"/>
    <dgm:cxn modelId="{8CF49E34-64B0-4E58-B852-F9E54743414F}" type="presParOf" srcId="{A115490E-97C6-4117-A2CA-8D1DA5A78B67}" destId="{E9EC3263-7F2D-4BE1-975B-42FA28E4C98D}" srcOrd="5" destOrd="0" presId="urn:microsoft.com/office/officeart/2005/8/layout/cycle6"/>
    <dgm:cxn modelId="{45F5CEF1-DFF8-442A-BFAD-57D8E8EB9755}" type="presParOf" srcId="{A115490E-97C6-4117-A2CA-8D1DA5A78B67}" destId="{57EECCB7-0AAA-4090-87CF-CA91ED14BAB6}" srcOrd="6" destOrd="0" presId="urn:microsoft.com/office/officeart/2005/8/layout/cycle6"/>
    <dgm:cxn modelId="{E83AC2E9-5CD8-4EA8-AD49-754335333299}" type="presParOf" srcId="{A115490E-97C6-4117-A2CA-8D1DA5A78B67}" destId="{DC971708-83EE-4805-A7E4-9A8CC3ABFF3D}" srcOrd="7" destOrd="0" presId="urn:microsoft.com/office/officeart/2005/8/layout/cycle6"/>
    <dgm:cxn modelId="{0DC32A6B-CA0F-402E-8278-301DE58B5E35}" type="presParOf" srcId="{A115490E-97C6-4117-A2CA-8D1DA5A78B67}" destId="{7C95ABAF-DB58-4A8A-A4EC-2EE1D351A1B9}" srcOrd="8" destOrd="0" presId="urn:microsoft.com/office/officeart/2005/8/layout/cycle6"/>
    <dgm:cxn modelId="{553378D2-291E-476C-8342-FB12567650F5}" type="presParOf" srcId="{A115490E-97C6-4117-A2CA-8D1DA5A78B67}" destId="{E1B44768-CD6C-402F-A880-4D59A1B4C106}" srcOrd="9" destOrd="0" presId="urn:microsoft.com/office/officeart/2005/8/layout/cycle6"/>
    <dgm:cxn modelId="{91204E94-73AA-41D5-A7A4-FEDEE02072CF}" type="presParOf" srcId="{A115490E-97C6-4117-A2CA-8D1DA5A78B67}" destId="{CF4D6782-1E38-412A-B12B-682F32D6F07B}" srcOrd="10" destOrd="0" presId="urn:microsoft.com/office/officeart/2005/8/layout/cycle6"/>
    <dgm:cxn modelId="{8F19670E-C562-49A3-A23F-9F71427DA6FE}" type="presParOf" srcId="{A115490E-97C6-4117-A2CA-8D1DA5A78B67}" destId="{C18F5934-951D-46B8-B211-E4121107BF78}" srcOrd="11" destOrd="0" presId="urn:microsoft.com/office/officeart/2005/8/layout/cycle6"/>
    <dgm:cxn modelId="{5A82E8E6-C935-4875-B8EA-3E6F1F19E02F}" type="presParOf" srcId="{A115490E-97C6-4117-A2CA-8D1DA5A78B67}" destId="{B780E552-98AA-481A-9933-B4F294CC0DFE}" srcOrd="12" destOrd="0" presId="urn:microsoft.com/office/officeart/2005/8/layout/cycle6"/>
    <dgm:cxn modelId="{55CA89C7-3066-46E7-A15D-710D32BB5C55}" type="presParOf" srcId="{A115490E-97C6-4117-A2CA-8D1DA5A78B67}" destId="{66F971E1-41B3-4E71-8BBD-0DCEB40672C9}" srcOrd="13" destOrd="0" presId="urn:microsoft.com/office/officeart/2005/8/layout/cycle6"/>
    <dgm:cxn modelId="{D23A7C41-2554-4E40-BB00-E8703B991226}" type="presParOf" srcId="{A115490E-97C6-4117-A2CA-8D1DA5A78B67}" destId="{49B518A7-1996-4961-8935-8387AE8C4285}"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8B139-A29D-45EA-B456-E0075852EFD2}">
      <dsp:nvSpPr>
        <dsp:cNvPr id="0" name=""/>
        <dsp:cNvSpPr/>
      </dsp:nvSpPr>
      <dsp:spPr>
        <a:xfrm>
          <a:off x="3962397" y="1002093"/>
          <a:ext cx="2931479" cy="2771565"/>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t>Students</a:t>
          </a:r>
          <a:endParaRPr lang="en-US" sz="4000" b="1" kern="1200" dirty="0"/>
        </a:p>
      </dsp:txBody>
      <dsp:txXfrm>
        <a:off x="4391702" y="1407979"/>
        <a:ext cx="2072869" cy="1959793"/>
      </dsp:txXfrm>
    </dsp:sp>
    <dsp:sp modelId="{8D908BEA-E79B-4858-9060-B31DAFF3ECA0}">
      <dsp:nvSpPr>
        <dsp:cNvPr id="0" name=""/>
        <dsp:cNvSpPr/>
      </dsp:nvSpPr>
      <dsp:spPr>
        <a:xfrm>
          <a:off x="6137506" y="1021812"/>
          <a:ext cx="2633959" cy="1489440"/>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Researchers</a:t>
          </a:r>
          <a:endParaRPr lang="en-US" sz="2800" b="1" kern="1200" dirty="0"/>
        </a:p>
      </dsp:txBody>
      <dsp:txXfrm>
        <a:off x="6523240" y="1239935"/>
        <a:ext cx="1862491" cy="1053194"/>
      </dsp:txXfrm>
    </dsp:sp>
    <dsp:sp modelId="{2A63E268-44C0-46F9-971F-99F490F76E6C}">
      <dsp:nvSpPr>
        <dsp:cNvPr id="0" name=""/>
        <dsp:cNvSpPr/>
      </dsp:nvSpPr>
      <dsp:spPr>
        <a:xfrm>
          <a:off x="5971323" y="2732857"/>
          <a:ext cx="2360366" cy="1418271"/>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SSSP Directors</a:t>
          </a:r>
          <a:endParaRPr lang="en-US" sz="2800" b="1" kern="1200" dirty="0"/>
        </a:p>
      </dsp:txBody>
      <dsp:txXfrm>
        <a:off x="6316991" y="2940558"/>
        <a:ext cx="1669030" cy="1002869"/>
      </dsp:txXfrm>
    </dsp:sp>
    <dsp:sp modelId="{88BA74C6-DDD7-45F4-96C5-085B1DC47E91}">
      <dsp:nvSpPr>
        <dsp:cNvPr id="0" name=""/>
        <dsp:cNvSpPr/>
      </dsp:nvSpPr>
      <dsp:spPr>
        <a:xfrm>
          <a:off x="4341744" y="0"/>
          <a:ext cx="2201525" cy="1480731"/>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Faculty</a:t>
          </a:r>
          <a:endParaRPr lang="en-US" sz="2800" b="1" kern="1200" dirty="0"/>
        </a:p>
      </dsp:txBody>
      <dsp:txXfrm>
        <a:off x="4664150" y="216848"/>
        <a:ext cx="1556713" cy="1047035"/>
      </dsp:txXfrm>
    </dsp:sp>
    <dsp:sp modelId="{3B5904AE-5FA7-40A2-845B-2BA1273CED56}">
      <dsp:nvSpPr>
        <dsp:cNvPr id="0" name=""/>
        <dsp:cNvSpPr/>
      </dsp:nvSpPr>
      <dsp:spPr>
        <a:xfrm>
          <a:off x="2415822" y="2523529"/>
          <a:ext cx="2476643" cy="1731300"/>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Curriculum Committee</a:t>
          </a:r>
          <a:endParaRPr lang="en-US" sz="2800" b="1" kern="1200" dirty="0"/>
        </a:p>
      </dsp:txBody>
      <dsp:txXfrm>
        <a:off x="2778518" y="2777072"/>
        <a:ext cx="1751251" cy="1224214"/>
      </dsp:txXfrm>
    </dsp:sp>
    <dsp:sp modelId="{FDAFEB48-D668-4AFC-9080-F0F60E9E967F}">
      <dsp:nvSpPr>
        <dsp:cNvPr id="0" name=""/>
        <dsp:cNvSpPr/>
      </dsp:nvSpPr>
      <dsp:spPr>
        <a:xfrm>
          <a:off x="2296867" y="1084390"/>
          <a:ext cx="2318280" cy="1406726"/>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Academic Senate</a:t>
          </a:r>
          <a:endParaRPr lang="en-US" sz="2800" b="1" kern="1200" dirty="0"/>
        </a:p>
      </dsp:txBody>
      <dsp:txXfrm>
        <a:off x="2636371" y="1290400"/>
        <a:ext cx="1639272" cy="994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F1AAA-DF60-4106-9753-18A40369FFE0}">
      <dsp:nvSpPr>
        <dsp:cNvPr id="0" name=""/>
        <dsp:cNvSpPr/>
      </dsp:nvSpPr>
      <dsp:spPr>
        <a:xfrm>
          <a:off x="3229570" y="2112"/>
          <a:ext cx="1668859" cy="10847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Academic Senate</a:t>
          </a:r>
          <a:endParaRPr lang="en-US" sz="2100" kern="1200" dirty="0"/>
        </a:p>
      </dsp:txBody>
      <dsp:txXfrm>
        <a:off x="3282524" y="55066"/>
        <a:ext cx="1562951" cy="978850"/>
      </dsp:txXfrm>
    </dsp:sp>
    <dsp:sp modelId="{37E10F3A-9CF4-46CD-B082-7FCE8036720E}">
      <dsp:nvSpPr>
        <dsp:cNvPr id="0" name=""/>
        <dsp:cNvSpPr/>
      </dsp:nvSpPr>
      <dsp:spPr>
        <a:xfrm>
          <a:off x="1896101" y="544491"/>
          <a:ext cx="4335796" cy="4335796"/>
        </a:xfrm>
        <a:custGeom>
          <a:avLst/>
          <a:gdLst/>
          <a:ahLst/>
          <a:cxnLst/>
          <a:rect l="0" t="0" r="0" b="0"/>
          <a:pathLst>
            <a:path>
              <a:moveTo>
                <a:pt x="3013800" y="171844"/>
              </a:moveTo>
              <a:arcTo wR="2167898" hR="2167898" stAng="17577997" swAng="196222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7B62BF-0D00-4710-910A-BC94610E6604}">
      <dsp:nvSpPr>
        <dsp:cNvPr id="0" name=""/>
        <dsp:cNvSpPr/>
      </dsp:nvSpPr>
      <dsp:spPr>
        <a:xfrm>
          <a:off x="5291364" y="1500093"/>
          <a:ext cx="1668859" cy="10847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Curriculum Committee</a:t>
          </a:r>
          <a:endParaRPr lang="en-US" sz="2100" kern="1200" dirty="0"/>
        </a:p>
      </dsp:txBody>
      <dsp:txXfrm>
        <a:off x="5344318" y="1553047"/>
        <a:ext cx="1562951" cy="978850"/>
      </dsp:txXfrm>
    </dsp:sp>
    <dsp:sp modelId="{E9EC3263-7F2D-4BE1-975B-42FA28E4C98D}">
      <dsp:nvSpPr>
        <dsp:cNvPr id="0" name=""/>
        <dsp:cNvSpPr/>
      </dsp:nvSpPr>
      <dsp:spPr>
        <a:xfrm>
          <a:off x="1896101" y="544491"/>
          <a:ext cx="4335796" cy="4335796"/>
        </a:xfrm>
        <a:custGeom>
          <a:avLst/>
          <a:gdLst/>
          <a:ahLst/>
          <a:cxnLst/>
          <a:rect l="0" t="0" r="0" b="0"/>
          <a:pathLst>
            <a:path>
              <a:moveTo>
                <a:pt x="4332814" y="2054221"/>
              </a:moveTo>
              <a:arcTo wR="2167898" hR="2167898" stAng="21419653" swAng="219682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EECCB7-0AAA-4090-87CF-CA91ED14BAB6}">
      <dsp:nvSpPr>
        <dsp:cNvPr id="0" name=""/>
        <dsp:cNvSpPr/>
      </dsp:nvSpPr>
      <dsp:spPr>
        <a:xfrm>
          <a:off x="4503828" y="3923877"/>
          <a:ext cx="1668859" cy="10847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Policy Committee</a:t>
          </a:r>
          <a:endParaRPr lang="en-US" sz="2100" kern="1200" dirty="0"/>
        </a:p>
      </dsp:txBody>
      <dsp:txXfrm>
        <a:off x="4556782" y="3976831"/>
        <a:ext cx="1562951" cy="978850"/>
      </dsp:txXfrm>
    </dsp:sp>
    <dsp:sp modelId="{7C95ABAF-DB58-4A8A-A4EC-2EE1D351A1B9}">
      <dsp:nvSpPr>
        <dsp:cNvPr id="0" name=""/>
        <dsp:cNvSpPr/>
      </dsp:nvSpPr>
      <dsp:spPr>
        <a:xfrm>
          <a:off x="1896101" y="544491"/>
          <a:ext cx="4335796" cy="4335796"/>
        </a:xfrm>
        <a:custGeom>
          <a:avLst/>
          <a:gdLst/>
          <a:ahLst/>
          <a:cxnLst/>
          <a:rect l="0" t="0" r="0" b="0"/>
          <a:pathLst>
            <a:path>
              <a:moveTo>
                <a:pt x="2599110" y="4292478"/>
              </a:moveTo>
              <a:arcTo wR="2167898" hR="2167898" stAng="4711614" swAng="13767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B44768-CD6C-402F-A880-4D59A1B4C106}">
      <dsp:nvSpPr>
        <dsp:cNvPr id="0" name=""/>
        <dsp:cNvSpPr/>
      </dsp:nvSpPr>
      <dsp:spPr>
        <a:xfrm>
          <a:off x="1955311" y="3923877"/>
          <a:ext cx="1668859" cy="10847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Faculty</a:t>
          </a:r>
          <a:endParaRPr lang="en-US" sz="2100" kern="1200" dirty="0"/>
        </a:p>
      </dsp:txBody>
      <dsp:txXfrm>
        <a:off x="2008265" y="3976831"/>
        <a:ext cx="1562951" cy="978850"/>
      </dsp:txXfrm>
    </dsp:sp>
    <dsp:sp modelId="{C18F5934-951D-46B8-B211-E4121107BF78}">
      <dsp:nvSpPr>
        <dsp:cNvPr id="0" name=""/>
        <dsp:cNvSpPr/>
      </dsp:nvSpPr>
      <dsp:spPr>
        <a:xfrm>
          <a:off x="1896101" y="544491"/>
          <a:ext cx="4335796" cy="4335796"/>
        </a:xfrm>
        <a:custGeom>
          <a:avLst/>
          <a:gdLst/>
          <a:ahLst/>
          <a:cxnLst/>
          <a:rect l="0" t="0" r="0" b="0"/>
          <a:pathLst>
            <a:path>
              <a:moveTo>
                <a:pt x="362378" y="3367848"/>
              </a:moveTo>
              <a:arcTo wR="2167898" hR="2167898" stAng="8783517" swAng="219682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80E552-98AA-481A-9933-B4F294CC0DFE}">
      <dsp:nvSpPr>
        <dsp:cNvPr id="0" name=""/>
        <dsp:cNvSpPr/>
      </dsp:nvSpPr>
      <dsp:spPr>
        <a:xfrm>
          <a:off x="1167776" y="1500093"/>
          <a:ext cx="1668859" cy="10847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Research and Planning</a:t>
          </a:r>
          <a:endParaRPr lang="en-US" sz="2100" kern="1200" dirty="0"/>
        </a:p>
      </dsp:txBody>
      <dsp:txXfrm>
        <a:off x="1220730" y="1553047"/>
        <a:ext cx="1562951" cy="978850"/>
      </dsp:txXfrm>
    </dsp:sp>
    <dsp:sp modelId="{49B518A7-1996-4961-8935-8387AE8C4285}">
      <dsp:nvSpPr>
        <dsp:cNvPr id="0" name=""/>
        <dsp:cNvSpPr/>
      </dsp:nvSpPr>
      <dsp:spPr>
        <a:xfrm>
          <a:off x="1896101" y="544491"/>
          <a:ext cx="4335796" cy="4335796"/>
        </a:xfrm>
        <a:custGeom>
          <a:avLst/>
          <a:gdLst/>
          <a:ahLst/>
          <a:cxnLst/>
          <a:rect l="0" t="0" r="0" b="0"/>
          <a:pathLst>
            <a:path>
              <a:moveTo>
                <a:pt x="377634" y="945304"/>
              </a:moveTo>
              <a:arcTo wR="2167898" hR="2167898" stAng="12859780" swAng="196222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E7DDBBE9-0D9B-EF41-A34B-D9F32579456F}" type="datetimeFigureOut">
              <a:rPr lang="en-US" smtClean="0"/>
              <a:t>7/8/2016</a:t>
            </a:fld>
            <a:endParaRPr lang="en-US" dirty="0"/>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133792CE-9C0E-C04A-BA57-1D94BB4C1C8E}" type="slidenum">
              <a:rPr lang="en-US" smtClean="0"/>
              <a:t>‹#›</a:t>
            </a:fld>
            <a:endParaRPr lang="en-US" dirty="0"/>
          </a:p>
        </p:txBody>
      </p:sp>
    </p:spTree>
    <p:extLst>
      <p:ext uri="{BB962C8B-B14F-4D97-AF65-F5344CB8AC3E}">
        <p14:creationId xmlns:p14="http://schemas.microsoft.com/office/powerpoint/2010/main" val="945499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8A5B517A-71EB-4509-BAE5-189BC8583ACC}" type="datetimeFigureOut">
              <a:rPr lang="en-US" smtClean="0"/>
              <a:t>7/8/2016</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10</a:t>
            </a:fld>
            <a:endParaRPr lang="en-US" dirty="0"/>
          </a:p>
        </p:txBody>
      </p:sp>
    </p:spTree>
    <p:extLst>
      <p:ext uri="{BB962C8B-B14F-4D97-AF65-F5344CB8AC3E}">
        <p14:creationId xmlns:p14="http://schemas.microsoft.com/office/powerpoint/2010/main" val="219524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792D2CF-A01B-4515-8B40-3DC34258267A}" type="slidenum">
              <a:rPr lang="en-US" smtClean="0"/>
              <a:pPr/>
              <a:t>11</a:t>
            </a:fld>
            <a:endParaRPr lang="en-US" dirty="0"/>
          </a:p>
        </p:txBody>
      </p:sp>
    </p:spTree>
    <p:extLst>
      <p:ext uri="{BB962C8B-B14F-4D97-AF65-F5344CB8AC3E}">
        <p14:creationId xmlns:p14="http://schemas.microsoft.com/office/powerpoint/2010/main" val="231347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12</a:t>
            </a:fld>
            <a:endParaRPr lang="en-US" dirty="0"/>
          </a:p>
        </p:txBody>
      </p:sp>
    </p:spTree>
    <p:extLst>
      <p:ext uri="{BB962C8B-B14F-4D97-AF65-F5344CB8AC3E}">
        <p14:creationId xmlns:p14="http://schemas.microsoft.com/office/powerpoint/2010/main" val="156747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13</a:t>
            </a:fld>
            <a:endParaRPr lang="en-US" dirty="0"/>
          </a:p>
        </p:txBody>
      </p:sp>
    </p:spTree>
    <p:extLst>
      <p:ext uri="{BB962C8B-B14F-4D97-AF65-F5344CB8AC3E}">
        <p14:creationId xmlns:p14="http://schemas.microsoft.com/office/powerpoint/2010/main" val="4239999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14</a:t>
            </a:fld>
            <a:endParaRPr lang="en-US" dirty="0"/>
          </a:p>
        </p:txBody>
      </p:sp>
    </p:spTree>
    <p:extLst>
      <p:ext uri="{BB962C8B-B14F-4D97-AF65-F5344CB8AC3E}">
        <p14:creationId xmlns:p14="http://schemas.microsoft.com/office/powerpoint/2010/main" val="101634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15</a:t>
            </a:fld>
            <a:endParaRPr lang="en-US" dirty="0"/>
          </a:p>
        </p:txBody>
      </p:sp>
    </p:spTree>
    <p:extLst>
      <p:ext uri="{BB962C8B-B14F-4D97-AF65-F5344CB8AC3E}">
        <p14:creationId xmlns:p14="http://schemas.microsoft.com/office/powerpoint/2010/main" val="3888587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16</a:t>
            </a:fld>
            <a:endParaRPr lang="en-US" dirty="0"/>
          </a:p>
        </p:txBody>
      </p:sp>
    </p:spTree>
    <p:extLst>
      <p:ext uri="{BB962C8B-B14F-4D97-AF65-F5344CB8AC3E}">
        <p14:creationId xmlns:p14="http://schemas.microsoft.com/office/powerpoint/2010/main" val="3553553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17</a:t>
            </a:fld>
            <a:endParaRPr lang="en-US" dirty="0"/>
          </a:p>
        </p:txBody>
      </p:sp>
    </p:spTree>
    <p:extLst>
      <p:ext uri="{BB962C8B-B14F-4D97-AF65-F5344CB8AC3E}">
        <p14:creationId xmlns:p14="http://schemas.microsoft.com/office/powerpoint/2010/main" val="3302087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18</a:t>
            </a:fld>
            <a:endParaRPr lang="en-US" dirty="0"/>
          </a:p>
        </p:txBody>
      </p:sp>
    </p:spTree>
    <p:extLst>
      <p:ext uri="{BB962C8B-B14F-4D97-AF65-F5344CB8AC3E}">
        <p14:creationId xmlns:p14="http://schemas.microsoft.com/office/powerpoint/2010/main" val="210241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19</a:t>
            </a:fld>
            <a:endParaRPr lang="en-US" dirty="0"/>
          </a:p>
        </p:txBody>
      </p:sp>
    </p:spTree>
    <p:extLst>
      <p:ext uri="{BB962C8B-B14F-4D97-AF65-F5344CB8AC3E}">
        <p14:creationId xmlns:p14="http://schemas.microsoft.com/office/powerpoint/2010/main" val="389154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dirty="0"/>
          </a:p>
        </p:txBody>
      </p:sp>
    </p:spTree>
    <p:extLst>
      <p:ext uri="{BB962C8B-B14F-4D97-AF65-F5344CB8AC3E}">
        <p14:creationId xmlns:p14="http://schemas.microsoft.com/office/powerpoint/2010/main" val="2905267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20</a:t>
            </a:fld>
            <a:endParaRPr lang="en-US" dirty="0"/>
          </a:p>
        </p:txBody>
      </p:sp>
    </p:spTree>
    <p:extLst>
      <p:ext uri="{BB962C8B-B14F-4D97-AF65-F5344CB8AC3E}">
        <p14:creationId xmlns:p14="http://schemas.microsoft.com/office/powerpoint/2010/main" val="3173095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21</a:t>
            </a:fld>
            <a:endParaRPr lang="en-US" dirty="0"/>
          </a:p>
        </p:txBody>
      </p:sp>
    </p:spTree>
    <p:extLst>
      <p:ext uri="{BB962C8B-B14F-4D97-AF65-F5344CB8AC3E}">
        <p14:creationId xmlns:p14="http://schemas.microsoft.com/office/powerpoint/2010/main" val="106867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22</a:t>
            </a:fld>
            <a:endParaRPr lang="en-US" dirty="0"/>
          </a:p>
        </p:txBody>
      </p:sp>
    </p:spTree>
    <p:extLst>
      <p:ext uri="{BB962C8B-B14F-4D97-AF65-F5344CB8AC3E}">
        <p14:creationId xmlns:p14="http://schemas.microsoft.com/office/powerpoint/2010/main" val="1517769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23</a:t>
            </a:fld>
            <a:endParaRPr lang="en-US" dirty="0"/>
          </a:p>
        </p:txBody>
      </p:sp>
    </p:spTree>
    <p:extLst>
      <p:ext uri="{BB962C8B-B14F-4D97-AF65-F5344CB8AC3E}">
        <p14:creationId xmlns:p14="http://schemas.microsoft.com/office/powerpoint/2010/main" val="922257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24</a:t>
            </a:fld>
            <a:endParaRPr lang="en-US" dirty="0"/>
          </a:p>
        </p:txBody>
      </p:sp>
    </p:spTree>
    <p:extLst>
      <p:ext uri="{BB962C8B-B14F-4D97-AF65-F5344CB8AC3E}">
        <p14:creationId xmlns:p14="http://schemas.microsoft.com/office/powerpoint/2010/main" val="3094154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25</a:t>
            </a:fld>
            <a:endParaRPr lang="en-US" dirty="0"/>
          </a:p>
        </p:txBody>
      </p:sp>
    </p:spTree>
    <p:extLst>
      <p:ext uri="{BB962C8B-B14F-4D97-AF65-F5344CB8AC3E}">
        <p14:creationId xmlns:p14="http://schemas.microsoft.com/office/powerpoint/2010/main" val="2930239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26</a:t>
            </a:fld>
            <a:endParaRPr lang="en-US" dirty="0"/>
          </a:p>
        </p:txBody>
      </p:sp>
    </p:spTree>
    <p:extLst>
      <p:ext uri="{BB962C8B-B14F-4D97-AF65-F5344CB8AC3E}">
        <p14:creationId xmlns:p14="http://schemas.microsoft.com/office/powerpoint/2010/main" val="2176580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27</a:t>
            </a:fld>
            <a:endParaRPr lang="en-US" dirty="0"/>
          </a:p>
        </p:txBody>
      </p:sp>
    </p:spTree>
    <p:extLst>
      <p:ext uri="{BB962C8B-B14F-4D97-AF65-F5344CB8AC3E}">
        <p14:creationId xmlns:p14="http://schemas.microsoft.com/office/powerpoint/2010/main" val="838057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28</a:t>
            </a:fld>
            <a:endParaRPr lang="en-US" dirty="0"/>
          </a:p>
        </p:txBody>
      </p:sp>
    </p:spTree>
    <p:extLst>
      <p:ext uri="{BB962C8B-B14F-4D97-AF65-F5344CB8AC3E}">
        <p14:creationId xmlns:p14="http://schemas.microsoft.com/office/powerpoint/2010/main" val="2273172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29</a:t>
            </a:fld>
            <a:endParaRPr lang="en-US" dirty="0"/>
          </a:p>
        </p:txBody>
      </p:sp>
    </p:spTree>
    <p:extLst>
      <p:ext uri="{BB962C8B-B14F-4D97-AF65-F5344CB8AC3E}">
        <p14:creationId xmlns:p14="http://schemas.microsoft.com/office/powerpoint/2010/main" val="260277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3</a:t>
            </a:fld>
            <a:endParaRPr lang="en-US" dirty="0"/>
          </a:p>
        </p:txBody>
      </p:sp>
    </p:spTree>
    <p:extLst>
      <p:ext uri="{BB962C8B-B14F-4D97-AF65-F5344CB8AC3E}">
        <p14:creationId xmlns:p14="http://schemas.microsoft.com/office/powerpoint/2010/main" val="3449998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30</a:t>
            </a:fld>
            <a:endParaRPr lang="en-US" dirty="0"/>
          </a:p>
        </p:txBody>
      </p:sp>
    </p:spTree>
    <p:extLst>
      <p:ext uri="{BB962C8B-B14F-4D97-AF65-F5344CB8AC3E}">
        <p14:creationId xmlns:p14="http://schemas.microsoft.com/office/powerpoint/2010/main" val="3005459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31</a:t>
            </a:fld>
            <a:endParaRPr lang="en-US" dirty="0"/>
          </a:p>
        </p:txBody>
      </p:sp>
    </p:spTree>
    <p:extLst>
      <p:ext uri="{BB962C8B-B14F-4D97-AF65-F5344CB8AC3E}">
        <p14:creationId xmlns:p14="http://schemas.microsoft.com/office/powerpoint/2010/main" val="4147811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32</a:t>
            </a:fld>
            <a:endParaRPr lang="en-US" dirty="0"/>
          </a:p>
        </p:txBody>
      </p:sp>
    </p:spTree>
    <p:extLst>
      <p:ext uri="{BB962C8B-B14F-4D97-AF65-F5344CB8AC3E}">
        <p14:creationId xmlns:p14="http://schemas.microsoft.com/office/powerpoint/2010/main" val="3211524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33</a:t>
            </a:fld>
            <a:endParaRPr lang="en-US" dirty="0"/>
          </a:p>
        </p:txBody>
      </p:sp>
    </p:spTree>
    <p:extLst>
      <p:ext uri="{BB962C8B-B14F-4D97-AF65-F5344CB8AC3E}">
        <p14:creationId xmlns:p14="http://schemas.microsoft.com/office/powerpoint/2010/main" val="2806973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34</a:t>
            </a:fld>
            <a:endParaRPr lang="en-US" dirty="0"/>
          </a:p>
        </p:txBody>
      </p:sp>
    </p:spTree>
    <p:extLst>
      <p:ext uri="{BB962C8B-B14F-4D97-AF65-F5344CB8AC3E}">
        <p14:creationId xmlns:p14="http://schemas.microsoft.com/office/powerpoint/2010/main" val="4255705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35</a:t>
            </a:fld>
            <a:endParaRPr lang="en-US" dirty="0"/>
          </a:p>
        </p:txBody>
      </p:sp>
    </p:spTree>
    <p:extLst>
      <p:ext uri="{BB962C8B-B14F-4D97-AF65-F5344CB8AC3E}">
        <p14:creationId xmlns:p14="http://schemas.microsoft.com/office/powerpoint/2010/main" val="1168199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36</a:t>
            </a:fld>
            <a:endParaRPr lang="en-US" dirty="0"/>
          </a:p>
        </p:txBody>
      </p:sp>
    </p:spTree>
    <p:extLst>
      <p:ext uri="{BB962C8B-B14F-4D97-AF65-F5344CB8AC3E}">
        <p14:creationId xmlns:p14="http://schemas.microsoft.com/office/powerpoint/2010/main" val="3333861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37</a:t>
            </a:fld>
            <a:endParaRPr lang="en-US" dirty="0"/>
          </a:p>
        </p:txBody>
      </p:sp>
    </p:spTree>
    <p:extLst>
      <p:ext uri="{BB962C8B-B14F-4D97-AF65-F5344CB8AC3E}">
        <p14:creationId xmlns:p14="http://schemas.microsoft.com/office/powerpoint/2010/main" val="287594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38</a:t>
            </a:fld>
            <a:endParaRPr lang="en-US" dirty="0"/>
          </a:p>
        </p:txBody>
      </p:sp>
    </p:spTree>
    <p:extLst>
      <p:ext uri="{BB962C8B-B14F-4D97-AF65-F5344CB8AC3E}">
        <p14:creationId xmlns:p14="http://schemas.microsoft.com/office/powerpoint/2010/main" val="2264133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39</a:t>
            </a:fld>
            <a:endParaRPr lang="en-US" dirty="0"/>
          </a:p>
        </p:txBody>
      </p:sp>
    </p:spTree>
    <p:extLst>
      <p:ext uri="{BB962C8B-B14F-4D97-AF65-F5344CB8AC3E}">
        <p14:creationId xmlns:p14="http://schemas.microsoft.com/office/powerpoint/2010/main" val="349569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dirty="0"/>
          </a:p>
        </p:txBody>
      </p:sp>
    </p:spTree>
    <p:extLst>
      <p:ext uri="{BB962C8B-B14F-4D97-AF65-F5344CB8AC3E}">
        <p14:creationId xmlns:p14="http://schemas.microsoft.com/office/powerpoint/2010/main" val="2447514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40</a:t>
            </a:fld>
            <a:endParaRPr lang="en-US" dirty="0"/>
          </a:p>
        </p:txBody>
      </p:sp>
    </p:spTree>
    <p:extLst>
      <p:ext uri="{BB962C8B-B14F-4D97-AF65-F5344CB8AC3E}">
        <p14:creationId xmlns:p14="http://schemas.microsoft.com/office/powerpoint/2010/main" val="1899006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41</a:t>
            </a:fld>
            <a:endParaRPr lang="en-US" dirty="0"/>
          </a:p>
        </p:txBody>
      </p:sp>
    </p:spTree>
    <p:extLst>
      <p:ext uri="{BB962C8B-B14F-4D97-AF65-F5344CB8AC3E}">
        <p14:creationId xmlns:p14="http://schemas.microsoft.com/office/powerpoint/2010/main" val="3936680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42</a:t>
            </a:fld>
            <a:endParaRPr lang="en-US" dirty="0"/>
          </a:p>
        </p:txBody>
      </p:sp>
    </p:spTree>
    <p:extLst>
      <p:ext uri="{BB962C8B-B14F-4D97-AF65-F5344CB8AC3E}">
        <p14:creationId xmlns:p14="http://schemas.microsoft.com/office/powerpoint/2010/main" val="4280869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43</a:t>
            </a:fld>
            <a:endParaRPr lang="en-US" dirty="0"/>
          </a:p>
        </p:txBody>
      </p:sp>
    </p:spTree>
    <p:extLst>
      <p:ext uri="{BB962C8B-B14F-4D97-AF65-F5344CB8AC3E}">
        <p14:creationId xmlns:p14="http://schemas.microsoft.com/office/powerpoint/2010/main" val="2151468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44</a:t>
            </a:fld>
            <a:endParaRPr lang="en-US" dirty="0"/>
          </a:p>
        </p:txBody>
      </p:sp>
    </p:spTree>
    <p:extLst>
      <p:ext uri="{BB962C8B-B14F-4D97-AF65-F5344CB8AC3E}">
        <p14:creationId xmlns:p14="http://schemas.microsoft.com/office/powerpoint/2010/main" val="1259809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45</a:t>
            </a:fld>
            <a:endParaRPr lang="en-US" dirty="0"/>
          </a:p>
        </p:txBody>
      </p:sp>
    </p:spTree>
    <p:extLst>
      <p:ext uri="{BB962C8B-B14F-4D97-AF65-F5344CB8AC3E}">
        <p14:creationId xmlns:p14="http://schemas.microsoft.com/office/powerpoint/2010/main" val="20474593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46</a:t>
            </a:fld>
            <a:endParaRPr lang="en-US" dirty="0"/>
          </a:p>
        </p:txBody>
      </p:sp>
    </p:spTree>
    <p:extLst>
      <p:ext uri="{BB962C8B-B14F-4D97-AF65-F5344CB8AC3E}">
        <p14:creationId xmlns:p14="http://schemas.microsoft.com/office/powerpoint/2010/main" val="2517614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47</a:t>
            </a:fld>
            <a:endParaRPr lang="en-US" dirty="0"/>
          </a:p>
        </p:txBody>
      </p:sp>
    </p:spTree>
    <p:extLst>
      <p:ext uri="{BB962C8B-B14F-4D97-AF65-F5344CB8AC3E}">
        <p14:creationId xmlns:p14="http://schemas.microsoft.com/office/powerpoint/2010/main" val="364508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5</a:t>
            </a:fld>
            <a:endParaRPr lang="en-US" dirty="0"/>
          </a:p>
        </p:txBody>
      </p:sp>
    </p:spTree>
    <p:extLst>
      <p:ext uri="{BB962C8B-B14F-4D97-AF65-F5344CB8AC3E}">
        <p14:creationId xmlns:p14="http://schemas.microsoft.com/office/powerpoint/2010/main" val="244751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6</a:t>
            </a:fld>
            <a:endParaRPr lang="en-US" dirty="0"/>
          </a:p>
        </p:txBody>
      </p:sp>
    </p:spTree>
    <p:extLst>
      <p:ext uri="{BB962C8B-B14F-4D97-AF65-F5344CB8AC3E}">
        <p14:creationId xmlns:p14="http://schemas.microsoft.com/office/powerpoint/2010/main" val="356171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7</a:t>
            </a:fld>
            <a:endParaRPr lang="en-US" dirty="0"/>
          </a:p>
        </p:txBody>
      </p:sp>
    </p:spTree>
    <p:extLst>
      <p:ext uri="{BB962C8B-B14F-4D97-AF65-F5344CB8AC3E}">
        <p14:creationId xmlns:p14="http://schemas.microsoft.com/office/powerpoint/2010/main" val="361805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8</a:t>
            </a:fld>
            <a:endParaRPr lang="en-US" dirty="0"/>
          </a:p>
        </p:txBody>
      </p:sp>
    </p:spTree>
    <p:extLst>
      <p:ext uri="{BB962C8B-B14F-4D97-AF65-F5344CB8AC3E}">
        <p14:creationId xmlns:p14="http://schemas.microsoft.com/office/powerpoint/2010/main" val="350928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76EAC2-157E-434C-9995-73CD4FD359D0}" type="slidenum">
              <a:rPr lang="en-US" smtClean="0"/>
              <a:t>9</a:t>
            </a:fld>
            <a:endParaRPr lang="en-US" dirty="0"/>
          </a:p>
        </p:txBody>
      </p:sp>
    </p:spTree>
    <p:extLst>
      <p:ext uri="{BB962C8B-B14F-4D97-AF65-F5344CB8AC3E}">
        <p14:creationId xmlns:p14="http://schemas.microsoft.com/office/powerpoint/2010/main" val="69966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098C2CB3-B516-EE44-9605-73B81A064C8B}" type="datetime1">
              <a:rPr lang="en-US" smtClean="0">
                <a:solidFill>
                  <a:prstClr val="black">
                    <a:tint val="75000"/>
                  </a:prstClr>
                </a:solidFill>
              </a:rPr>
              <a:t>7/8/2016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ASCCC Plenary , April 21-23, 2016, Sacramento,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D20E40-E47B-D84F-BAFA-B758088C1F63}" type="datetime1">
              <a:rPr lang="en-US" smtClean="0">
                <a:solidFill>
                  <a:prstClr val="black">
                    <a:tint val="75000"/>
                  </a:prstClr>
                </a:solidFill>
              </a:rPr>
              <a:t>7/8/2016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ASCCC Plenary , April 21-23, 2016, Sacramento, CA</a:t>
            </a: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D94DF1-9BDA-7F4E-85AC-A274FE085970}" type="datetime1">
              <a:rPr lang="en-US" smtClean="0">
                <a:solidFill>
                  <a:prstClr val="black">
                    <a:tint val="75000"/>
                  </a:prstClr>
                </a:solidFill>
              </a:rPr>
              <a:t>7/8/2016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ASCCC Plenary , April 21-23, 2016, Sacramento,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BF743-39C6-C54A-964D-56592E26CAF4}" type="datetime1">
              <a:rPr lang="en-US" smtClean="0">
                <a:solidFill>
                  <a:prstClr val="black">
                    <a:tint val="75000"/>
                  </a:prstClr>
                </a:solidFill>
              </a:rPr>
              <a:t>7/8/2016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ASCCC Plenary , April 21-23, 2016, Sacramento, CA</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340F57-7562-1B49-AC13-6AA6438A79D4}" type="datetime1">
              <a:rPr lang="en-US" smtClean="0">
                <a:solidFill>
                  <a:prstClr val="black">
                    <a:tint val="75000"/>
                  </a:prstClr>
                </a:solidFill>
              </a:rPr>
              <a:t>7/8/2016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ASCCC Plenary , April 21-23, 2016, Sacramento,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F88A15-1236-6346-8534-3E0F7842CE14}" type="datetime1">
              <a:rPr lang="en-US" smtClean="0">
                <a:solidFill>
                  <a:prstClr val="black">
                    <a:tint val="75000"/>
                  </a:prstClr>
                </a:solidFill>
              </a:rPr>
              <a:t>7/8/2016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ASCCC Plenary , April 21-23, 2016, Sacramento,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D1576-879A-9F4B-BDC4-1D5F3A0392C6}" type="datetime1">
              <a:rPr lang="en-US" smtClean="0">
                <a:solidFill>
                  <a:prstClr val="black">
                    <a:tint val="75000"/>
                  </a:prstClr>
                </a:solidFill>
              </a:rPr>
              <a:t>7/8/2016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ASCCC Plenary , April 21-23, 2016, Sacramento,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4C8BF-AC3E-9645-96E2-7BEB62649CBE}" type="datetime1">
              <a:rPr lang="en-US" smtClean="0">
                <a:solidFill>
                  <a:prstClr val="black">
                    <a:tint val="75000"/>
                  </a:prstClr>
                </a:solidFill>
              </a:rPr>
              <a:t>7/8/2016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ASCCC Plenary , April 21-23, 2016, Sacramento,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C67C39-6DD3-5546-B4F6-42F1249EE811}" type="datetime1">
              <a:rPr lang="en-US" smtClean="0"/>
              <a:t>7/8/2016</a:t>
            </a:fld>
            <a:endParaRPr lang="en-US" dirty="0"/>
          </a:p>
        </p:txBody>
      </p:sp>
      <p:sp>
        <p:nvSpPr>
          <p:cNvPr id="4" name="Footer Placeholder 3"/>
          <p:cNvSpPr>
            <a:spLocks noGrp="1"/>
          </p:cNvSpPr>
          <p:nvPr>
            <p:ph type="ftr" sz="quarter" idx="11"/>
          </p:nvPr>
        </p:nvSpPr>
        <p:spPr/>
        <p:txBody>
          <a:bodyPr/>
          <a:lstStyle/>
          <a:p>
            <a:r>
              <a:rPr lang="en-US" dirty="0"/>
              <a:t>ASCCC Plenary , April 21-23, 2016, Sacramento, CA</a:t>
            </a:r>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E7C5-637C-7D46-B32F-175663A0F11A}" type="datetime1">
              <a:rPr lang="en-US" smtClean="0"/>
              <a:t>7/8/2016</a:t>
            </a:fld>
            <a:endParaRPr lang="en-US" dirty="0"/>
          </a:p>
        </p:txBody>
      </p:sp>
      <p:sp>
        <p:nvSpPr>
          <p:cNvPr id="3" name="Footer Placeholder 2"/>
          <p:cNvSpPr>
            <a:spLocks noGrp="1"/>
          </p:cNvSpPr>
          <p:nvPr>
            <p:ph type="ftr" sz="quarter" idx="11"/>
          </p:nvPr>
        </p:nvSpPr>
        <p:spPr/>
        <p:txBody>
          <a:bodyPr/>
          <a:lstStyle/>
          <a:p>
            <a:r>
              <a:rPr lang="en-US" dirty="0"/>
              <a:t>ASCCC Plenary , April 21-23, 2016, Sacramento, CA</a:t>
            </a:r>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205554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F48AA-15BC-453D-9E58-8CDF1AFD042D}"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AB255-F3CB-43C8-8123-43C6EE993E20}" type="slidenum">
              <a:rPr lang="en-US" smtClean="0"/>
              <a:t>‹#›</a:t>
            </a:fld>
            <a:endParaRPr lang="en-US"/>
          </a:p>
        </p:txBody>
      </p:sp>
    </p:spTree>
    <p:extLst>
      <p:ext uri="{BB962C8B-B14F-4D97-AF65-F5344CB8AC3E}">
        <p14:creationId xmlns:p14="http://schemas.microsoft.com/office/powerpoint/2010/main" val="158315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C3780-FF15-44E9-9D9E-058FD24B67AF}" type="datetimeFigureOut">
              <a:rPr lang="en-US" smtClean="0"/>
              <a:t>7/8/2016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E2FCB-C97F-4363-8B81-CEC7240D4BE3}" type="slidenum">
              <a:rPr lang="en-US" smtClean="0"/>
              <a:t>‹#›</a:t>
            </a:fld>
            <a:endParaRPr lang="en-US"/>
          </a:p>
        </p:txBody>
      </p:sp>
    </p:spTree>
    <p:extLst>
      <p:ext uri="{BB962C8B-B14F-4D97-AF65-F5344CB8AC3E}">
        <p14:creationId xmlns:p14="http://schemas.microsoft.com/office/powerpoint/2010/main" val="23483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9C1D2A13-CDF3-0C46-BE3F-3F04B86F20BE}" type="datetime1">
              <a:rPr lang="en-US" smtClean="0">
                <a:solidFill>
                  <a:prstClr val="black">
                    <a:tint val="75000"/>
                  </a:prstClr>
                </a:solidFill>
              </a:rPr>
              <a:t>7/8/2016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ASCCC Plenary , April 21-23, 2016, Sacramento,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9378F-E0D2-5D44-9E8F-F83CEA804C83}" type="datetime1">
              <a:rPr lang="en-US" smtClean="0">
                <a:solidFill>
                  <a:prstClr val="black">
                    <a:tint val="75000"/>
                  </a:prstClr>
                </a:solidFill>
              </a:rPr>
              <a:t>7/8/2016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ASCCC Plenary , April 21-23, 2016, Sacramento,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C18F5-030C-EF4D-B00C-4C2E421CF1F7}" type="datetime1">
              <a:rPr lang="en-US" smtClean="0">
                <a:solidFill>
                  <a:prstClr val="black">
                    <a:tint val="75000"/>
                  </a:prstClr>
                </a:solidFill>
              </a:rPr>
              <a:t>7/8/2016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ASCCC Plenary , April 21-23, 2016, Sacramento,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F6EC9E-0C53-0D4E-867A-B45A0DC2026C}" type="datetime1">
              <a:rPr lang="en-US" smtClean="0">
                <a:solidFill>
                  <a:prstClr val="black">
                    <a:tint val="75000"/>
                  </a:prstClr>
                </a:solidFill>
              </a:rPr>
              <a:t>7/8/2016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ASCCC Plenary , April 21-23, 2016, Sacramento,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823B6-208C-6249-BAA6-74C0F6E55D94}" type="datetime1">
              <a:rPr lang="en-US" smtClean="0">
                <a:solidFill>
                  <a:prstClr val="black">
                    <a:tint val="75000"/>
                  </a:prstClr>
                </a:solidFill>
              </a:rPr>
              <a:t>7/8/2016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ASCCC Plenary , April 21-23, 2016, Sacramento,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78" r:id="rId4"/>
    <p:sldLayoutId id="2147483679" r:id="rId5"/>
  </p:sldLayoutIdLst>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15B20-90CF-2F4A-AACE-82338E7DF0D1}" type="datetime1">
              <a:rPr lang="en-US" smtClean="0">
                <a:solidFill>
                  <a:prstClr val="black">
                    <a:tint val="75000"/>
                  </a:prstClr>
                </a:solidFill>
              </a:rPr>
              <a:t>7/8/2016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ASCCC Plenary , April 21-23, 2016, Sacramento,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hyperlink" Target="http://rpgroup.org/resources/suggestions-conducting-prerequisite-researc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hyperlink" Target="http://rpgroup.org/resources/suggestions-conducting-prerequisite-research"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s.edu/About/Governance/Board/BoardPolicies/Documents/AP%204260%20-%20Prerequisites%20and%20Corequisites.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cos.edu/About/Governance/Board/BoardPolicies/Documents/BP%204260%20-%20Prerequisites%20and%20Corequisite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http://extranet.cccco.edu/Portals/1/SSSP/Matriculation/REPORT_DisportionateImpactCombined_09.17.13_FINAL.pdf" TargetMode="Externa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asccc.org/resolutions/communication-and-computation-prerequisite-validation-through-content-review"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asccc.org/resolutions/ensuring-rigorous-content-review-establish-prerequisite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hyperlink" Target="http://extranet.cccco.edu/Portals/1/SSSP/Matriculation/REPORT_DisportionateImpactCombined_09.17.13_FINAL.pdf" TargetMode="Externa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asccc.org/sites/default/files/publications/Prerequisite-review-fall2010_0.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asccc.org/sites/default/files/Content-Review-Spring-2011_0.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2"/>
            <a:ext cx="10363200" cy="3693673"/>
          </a:xfrm>
        </p:spPr>
        <p:txBody>
          <a:bodyPr>
            <a:normAutofit fontScale="90000"/>
          </a:bodyPr>
          <a:lstStyle/>
          <a:p>
            <a:r>
              <a:rPr lang="en-US" i="0" dirty="0"/>
              <a:t/>
            </a:r>
            <a:br>
              <a:rPr lang="en-US" i="0" dirty="0"/>
            </a:br>
            <a:r>
              <a:rPr lang="en-US" i="0" dirty="0"/>
              <a:t>Pre-requisite Content Review and Disproportionate Impact</a:t>
            </a:r>
            <a:br>
              <a:rPr lang="en-US" i="0" dirty="0"/>
            </a:br>
            <a:endParaRPr lang="en-US" i="0" dirty="0"/>
          </a:p>
        </p:txBody>
      </p:sp>
      <p:sp>
        <p:nvSpPr>
          <p:cNvPr id="3" name="Subtitle 2"/>
          <p:cNvSpPr>
            <a:spLocks noGrp="1"/>
          </p:cNvSpPr>
          <p:nvPr>
            <p:ph type="subTitle" idx="1"/>
          </p:nvPr>
        </p:nvSpPr>
        <p:spPr>
          <a:xfrm>
            <a:off x="1488725" y="4431173"/>
            <a:ext cx="9144000" cy="1655762"/>
          </a:xfrm>
        </p:spPr>
        <p:txBody>
          <a:bodyPr>
            <a:normAutofit fontScale="92500" lnSpcReduction="10000"/>
          </a:bodyPr>
          <a:lstStyle/>
          <a:p>
            <a:r>
              <a:rPr lang="en-US" sz="1800" i="0"/>
              <a:t>Jennifer Vega La Serna, College of the Sequoias </a:t>
            </a:r>
          </a:p>
          <a:p>
            <a:r>
              <a:rPr lang="en-US" sz="1800" i="0" dirty="0" err="1"/>
              <a:t>Daylene</a:t>
            </a:r>
            <a:r>
              <a:rPr lang="en-US" sz="1800" i="0" dirty="0"/>
              <a:t> </a:t>
            </a:r>
            <a:r>
              <a:rPr lang="en-US" sz="1800" i="0" dirty="0" err="1"/>
              <a:t>Meuschke</a:t>
            </a:r>
            <a:r>
              <a:rPr lang="en-US" sz="1800" i="0" dirty="0"/>
              <a:t>, College of the Canyons</a:t>
            </a:r>
          </a:p>
          <a:p>
            <a:r>
              <a:rPr lang="en-US" sz="1800" i="0" dirty="0"/>
              <a:t>Brianna Hays, San Diego Mesa College</a:t>
            </a:r>
          </a:p>
          <a:p>
            <a:r>
              <a:rPr lang="en-US" sz="1600" i="0" dirty="0"/>
              <a:t>Cleavon Smith,  ASCCC Executive Committee</a:t>
            </a:r>
          </a:p>
          <a:p>
            <a:r>
              <a:rPr lang="en-US" sz="1600" i="0" dirty="0"/>
              <a:t>Berkeley City College</a:t>
            </a:r>
          </a:p>
          <a:p>
            <a:endParaRPr lang="en-US" sz="1600" i="0" dirty="0"/>
          </a:p>
          <a:p>
            <a:endParaRPr lang="en-US" sz="1600" i="0" dirty="0"/>
          </a:p>
          <a:p>
            <a:endParaRPr lang="en-US" sz="1800" i="0" dirty="0"/>
          </a:p>
          <a:p>
            <a:endParaRPr lang="en-US" sz="1800" i="0" dirty="0"/>
          </a:p>
        </p:txBody>
      </p:sp>
    </p:spTree>
    <p:extLst>
      <p:ext uri="{BB962C8B-B14F-4D97-AF65-F5344CB8AC3E}">
        <p14:creationId xmlns:p14="http://schemas.microsoft.com/office/powerpoint/2010/main" val="295859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672512"/>
            <a:ext cx="12192000" cy="5344108"/>
            <a:chOff x="0" y="907402"/>
            <a:chExt cx="12192000" cy="5344108"/>
          </a:xfrm>
        </p:grpSpPr>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98" b="3551"/>
            <a:stretch/>
          </p:blipFill>
          <p:spPr bwMode="auto">
            <a:xfrm>
              <a:off x="3850559" y="1168659"/>
              <a:ext cx="5156464" cy="482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67493"/>
              <a:ext cx="4668315" cy="482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25"/>
            <a:stretch/>
          </p:blipFill>
          <p:spPr bwMode="auto">
            <a:xfrm>
              <a:off x="7539135" y="907402"/>
              <a:ext cx="4652865" cy="5344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Cloud Callout 6"/>
          <p:cNvSpPr/>
          <p:nvPr/>
        </p:nvSpPr>
        <p:spPr>
          <a:xfrm>
            <a:off x="1772817" y="18661"/>
            <a:ext cx="2761861" cy="1847461"/>
          </a:xfrm>
          <a:prstGeom prst="cloudCallout">
            <a:avLst/>
          </a:prstGeom>
          <a:solidFill>
            <a:srgbClr val="F8F8F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a:t>
            </a:r>
            <a:r>
              <a:rPr lang="en-US" dirty="0" err="1" smtClean="0">
                <a:solidFill>
                  <a:schemeClr val="tx1"/>
                </a:solidFill>
              </a:rPr>
              <a:t>Req</a:t>
            </a:r>
            <a:r>
              <a:rPr lang="en-US" dirty="0" smtClean="0">
                <a:solidFill>
                  <a:schemeClr val="tx1"/>
                </a:solidFill>
              </a:rPr>
              <a:t> Validation Doesn’t Require Data?!?!?!</a:t>
            </a:r>
            <a:endParaRPr lang="en-US" dirty="0">
              <a:solidFill>
                <a:schemeClr val="tx1"/>
              </a:solidFill>
            </a:endParaRPr>
          </a:p>
        </p:txBody>
      </p:sp>
      <p:sp>
        <p:nvSpPr>
          <p:cNvPr id="8" name="Cloud Callout 7"/>
          <p:cNvSpPr/>
          <p:nvPr/>
        </p:nvSpPr>
        <p:spPr>
          <a:xfrm>
            <a:off x="5436410" y="74645"/>
            <a:ext cx="2761861" cy="1847461"/>
          </a:xfrm>
          <a:prstGeom prst="cloudCallout">
            <a:avLst/>
          </a:prstGeom>
          <a:solidFill>
            <a:srgbClr val="F8F8F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Take a deep breath, count to ten</a:t>
            </a:r>
            <a:endParaRPr lang="en-US" dirty="0">
              <a:solidFill>
                <a:schemeClr val="tx1"/>
              </a:solidFill>
            </a:endParaRPr>
          </a:p>
        </p:txBody>
      </p:sp>
      <p:sp>
        <p:nvSpPr>
          <p:cNvPr id="9" name="Cloud Callout 8"/>
          <p:cNvSpPr/>
          <p:nvPr/>
        </p:nvSpPr>
        <p:spPr>
          <a:xfrm>
            <a:off x="8484636" y="74644"/>
            <a:ext cx="2761861" cy="1847461"/>
          </a:xfrm>
          <a:prstGeom prst="cloudCallout">
            <a:avLst/>
          </a:prstGeom>
          <a:solidFill>
            <a:srgbClr val="F8F8F8"/>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Whew! All is right with the world. We need each other.</a:t>
            </a:r>
            <a:endParaRPr lang="en-US" dirty="0">
              <a:solidFill>
                <a:schemeClr val="tx1"/>
              </a:solidFill>
            </a:endParaRPr>
          </a:p>
        </p:txBody>
      </p:sp>
    </p:spTree>
    <p:extLst>
      <p:ext uri="{BB962C8B-B14F-4D97-AF65-F5344CB8AC3E}">
        <p14:creationId xmlns:p14="http://schemas.microsoft.com/office/powerpoint/2010/main" val="2582341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Collaborative Model </a:t>
            </a:r>
            <a:br>
              <a:rPr lang="en-US" b="1" dirty="0" smtClean="0"/>
            </a:br>
            <a:r>
              <a:rPr lang="en-US" b="1" dirty="0" smtClean="0"/>
              <a:t>Keeping the Focus on Students</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55382381"/>
              </p:ext>
            </p:extLst>
          </p:nvPr>
        </p:nvGraphicFramePr>
        <p:xfrm>
          <a:off x="598311" y="1825625"/>
          <a:ext cx="10755489" cy="4609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1910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136250"/>
            <a:ext cx="7238460" cy="914401"/>
          </a:xfrm>
        </p:spPr>
        <p:txBody>
          <a:bodyPr>
            <a:normAutofit/>
          </a:bodyPr>
          <a:lstStyle/>
          <a:p>
            <a:pPr algn="ctr"/>
            <a:r>
              <a:rPr lang="en-US" sz="2800" dirty="0" smtClean="0"/>
              <a:t>Jointly Developing Prerequisite </a:t>
            </a:r>
            <a:br>
              <a:rPr lang="en-US" sz="2800" dirty="0" smtClean="0"/>
            </a:br>
            <a:r>
              <a:rPr lang="en-US" sz="2800" dirty="0" smtClean="0"/>
              <a:t>Validation Procedures: Our Story</a:t>
            </a:r>
            <a:endParaRPr lang="en-US" sz="2800" dirty="0"/>
          </a:p>
        </p:txBody>
      </p:sp>
      <p:sp>
        <p:nvSpPr>
          <p:cNvPr id="3" name="Content Placeholder 2"/>
          <p:cNvSpPr>
            <a:spLocks noGrp="1"/>
          </p:cNvSpPr>
          <p:nvPr>
            <p:ph idx="1"/>
          </p:nvPr>
        </p:nvSpPr>
        <p:spPr>
          <a:xfrm>
            <a:off x="838200" y="993913"/>
            <a:ext cx="10515600" cy="5183050"/>
          </a:xfrm>
          <a:ln>
            <a:noFill/>
            <a:prstDash val="sysDash"/>
          </a:ln>
        </p:spPr>
        <p:txBody>
          <a:bodyPr>
            <a:normAutofit/>
          </a:bodyPr>
          <a:lstStyle/>
          <a:p>
            <a:pPr marL="0" indent="0">
              <a:buNone/>
            </a:pPr>
            <a:r>
              <a:rPr lang="en-US" sz="2000" dirty="0" smtClean="0"/>
              <a:t>Disclaimer: This is College of the Canyons’ story. Context and culture matters when applying the policy and procedures at your college/ </a:t>
            </a:r>
            <a:r>
              <a:rPr lang="en-US" sz="2000" dirty="0" smtClean="0"/>
              <a:t>district.</a:t>
            </a:r>
            <a:endParaRPr lang="en-US" sz="2000" dirty="0" smtClean="0"/>
          </a:p>
          <a:p>
            <a:endParaRPr lang="en-US" dirty="0" smtClean="0"/>
          </a:p>
          <a:p>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1600761292"/>
              </p:ext>
            </p:extLst>
          </p:nvPr>
        </p:nvGraphicFramePr>
        <p:xfrm>
          <a:off x="-860492" y="1775791"/>
          <a:ext cx="8128000" cy="508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887892" y="3254587"/>
            <a:ext cx="2631233" cy="1200329"/>
          </a:xfrm>
          <a:prstGeom prst="rect">
            <a:avLst/>
          </a:prstGeom>
          <a:noFill/>
        </p:spPr>
        <p:txBody>
          <a:bodyPr wrap="square" rtlCol="0">
            <a:spAutoFit/>
          </a:bodyPr>
          <a:lstStyle/>
          <a:p>
            <a:pPr algn="ctr"/>
            <a:r>
              <a:rPr lang="en-US" sz="2400" dirty="0" smtClean="0"/>
              <a:t>College of the Canyons’ Prerequisite </a:t>
            </a:r>
            <a:r>
              <a:rPr lang="en-US" sz="2400" dirty="0" smtClean="0"/>
              <a:t>Team</a:t>
            </a:r>
            <a:endParaRPr lang="en-US" sz="2400" dirty="0"/>
          </a:p>
        </p:txBody>
      </p:sp>
      <p:sp>
        <p:nvSpPr>
          <p:cNvPr id="6" name="TextBox 5"/>
          <p:cNvSpPr txBox="1"/>
          <p:nvPr/>
        </p:nvSpPr>
        <p:spPr>
          <a:xfrm>
            <a:off x="7302760" y="2764572"/>
            <a:ext cx="4889240" cy="409342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Policy Committee Chair invited the Research Office to participate in the development of the new  administrative procedures</a:t>
            </a:r>
          </a:p>
          <a:p>
            <a:pPr marL="285750" indent="-285750">
              <a:spcBef>
                <a:spcPts val="1200"/>
              </a:spcBef>
              <a:buFont typeface="Arial" panose="020B0604020202020204" pitchFamily="34" charset="0"/>
              <a:buChar char="•"/>
            </a:pPr>
            <a:r>
              <a:rPr lang="en-US" sz="2400" dirty="0" smtClean="0"/>
              <a:t>College of the Canyons’ culture for using data to inform decisions was still in play with the Title 5 revisions allowing content review alone</a:t>
            </a:r>
          </a:p>
          <a:p>
            <a:pPr marL="285750" indent="-285750">
              <a:spcBef>
                <a:spcPts val="1200"/>
              </a:spcBef>
              <a:buFont typeface="Arial" panose="020B0604020202020204" pitchFamily="34" charset="0"/>
              <a:buChar char="•"/>
            </a:pPr>
            <a:r>
              <a:rPr lang="en-US" sz="2400" dirty="0" smtClean="0"/>
              <a:t>Sample prerequisite validation form and guidelines are provided</a:t>
            </a:r>
          </a:p>
        </p:txBody>
      </p:sp>
      <p:pic>
        <p:nvPicPr>
          <p:cNvPr id="7"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15804" y="1633898"/>
            <a:ext cx="2376196" cy="1130674"/>
          </a:xfrm>
          <a:prstGeom prst="rect">
            <a:avLst/>
          </a:prstGeom>
        </p:spPr>
      </p:pic>
    </p:spTree>
    <p:extLst>
      <p:ext uri="{BB962C8B-B14F-4D97-AF65-F5344CB8AC3E}">
        <p14:creationId xmlns:p14="http://schemas.microsoft.com/office/powerpoint/2010/main" val="1693064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7689" y="1720674"/>
            <a:ext cx="10363200" cy="2387600"/>
          </a:xfrm>
        </p:spPr>
        <p:txBody>
          <a:bodyPr/>
          <a:lstStyle/>
          <a:p>
            <a:pPr algn="ctr"/>
            <a:r>
              <a:rPr lang="en-US" dirty="0" smtClean="0"/>
              <a:t>Content Review Sample</a:t>
            </a:r>
            <a:endParaRPr lang="en-US"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812" y="2062819"/>
            <a:ext cx="2376196" cy="1130674"/>
          </a:xfrm>
          <a:prstGeom prst="rect">
            <a:avLst/>
          </a:prstGeom>
        </p:spPr>
      </p:pic>
    </p:spTree>
    <p:extLst>
      <p:ext uri="{BB962C8B-B14F-4D97-AF65-F5344CB8AC3E}">
        <p14:creationId xmlns:p14="http://schemas.microsoft.com/office/powerpoint/2010/main" val="734208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2" y="1063125"/>
            <a:ext cx="10515600" cy="914401"/>
          </a:xfrm>
        </p:spPr>
        <p:txBody>
          <a:bodyPr>
            <a:normAutofit/>
          </a:bodyPr>
          <a:lstStyle/>
          <a:p>
            <a:r>
              <a:rPr lang="en-US" sz="3200" dirty="0" smtClean="0"/>
              <a:t>Sample Content Review Template: SLOs</a:t>
            </a:r>
            <a:endParaRPr lang="en-US" sz="3200" dirty="0"/>
          </a:p>
        </p:txBody>
      </p:sp>
      <p:pic>
        <p:nvPicPr>
          <p:cNvPr id="4" name="Content Placeholder 3"/>
          <p:cNvPicPr>
            <a:picLocks noGrp="1" noChangeAspect="1"/>
          </p:cNvPicPr>
          <p:nvPr>
            <p:ph idx="1"/>
          </p:nvPr>
        </p:nvPicPr>
        <p:blipFill rotWithShape="1">
          <a:blip r:embed="rId3"/>
          <a:srcRect t="2431" b="28667"/>
          <a:stretch/>
        </p:blipFill>
        <p:spPr>
          <a:xfrm>
            <a:off x="173243" y="1869390"/>
            <a:ext cx="11845514" cy="4110392"/>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0632" y="954989"/>
            <a:ext cx="2376196" cy="1130674"/>
          </a:xfrm>
          <a:prstGeom prst="rect">
            <a:avLst/>
          </a:prstGeom>
        </p:spPr>
      </p:pic>
      <p:sp>
        <p:nvSpPr>
          <p:cNvPr id="3" name="TextBox 2"/>
          <p:cNvSpPr txBox="1"/>
          <p:nvPr/>
        </p:nvSpPr>
        <p:spPr>
          <a:xfrm>
            <a:off x="2111022" y="1819277"/>
            <a:ext cx="37253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69231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239912" y="1943924"/>
            <a:ext cx="8477004" cy="4787700"/>
          </a:xfrm>
          <a:prstGeom prst="rect">
            <a:avLst/>
          </a:prstGeom>
        </p:spPr>
      </p:pic>
      <p:sp>
        <p:nvSpPr>
          <p:cNvPr id="5" name="Title 1"/>
          <p:cNvSpPr txBox="1">
            <a:spLocks/>
          </p:cNvSpPr>
          <p:nvPr/>
        </p:nvSpPr>
        <p:spPr>
          <a:xfrm>
            <a:off x="5446644" y="88057"/>
            <a:ext cx="6569590" cy="174457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i="1" dirty="0" smtClean="0">
                <a:latin typeface="Georgia" pitchFamily="18" charset="0"/>
              </a:rPr>
              <a:t>Sample Content Review Template: Objectives</a:t>
            </a:r>
            <a:endParaRPr lang="en-US" sz="3600" b="1" i="1" dirty="0">
              <a:latin typeface="Georgia" pitchFamily="18" charset="0"/>
            </a:endParaRPr>
          </a:p>
        </p:txBody>
      </p:sp>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32636"/>
            <a:ext cx="2376196" cy="1130674"/>
          </a:xfrm>
          <a:prstGeom prst="rect">
            <a:avLst/>
          </a:prstGeom>
        </p:spPr>
      </p:pic>
    </p:spTree>
    <p:extLst>
      <p:ext uri="{BB962C8B-B14F-4D97-AF65-F5344CB8AC3E}">
        <p14:creationId xmlns:p14="http://schemas.microsoft.com/office/powerpoint/2010/main" val="2043779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20139" y="-29459"/>
            <a:ext cx="67718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dirty="0" smtClean="0">
                <a:latin typeface="Georgia" pitchFamily="18" charset="0"/>
              </a:rPr>
              <a:t>Sample Content Review Template: Assignments</a:t>
            </a:r>
            <a:endParaRPr lang="en-US" sz="3200" b="1" i="1" dirty="0">
              <a:latin typeface="Georgia" pitchFamily="18" charset="0"/>
            </a:endParaRPr>
          </a:p>
        </p:txBody>
      </p:sp>
      <p:sp>
        <p:nvSpPr>
          <p:cNvPr id="9" name="Rectangle 1"/>
          <p:cNvSpPr>
            <a:spLocks noChangeArrowheads="1"/>
          </p:cNvSpPr>
          <p:nvPr/>
        </p:nvSpPr>
        <p:spPr bwMode="auto">
          <a:xfrm>
            <a:off x="3370309" y="296015"/>
            <a:ext cx="8042442" cy="180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1856" tIns="863328" rIns="774456" bIns="177744"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Assignments from Syllabi</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b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a:picLocks noChangeAspect="1"/>
          </p:cNvPicPr>
          <p:nvPr/>
        </p:nvPicPr>
        <p:blipFill rotWithShape="1">
          <a:blip r:embed="rId3"/>
          <a:srcRect l="1134" t="2669" r="1244" b="3811"/>
          <a:stretch/>
        </p:blipFill>
        <p:spPr>
          <a:xfrm>
            <a:off x="3750363" y="1198660"/>
            <a:ext cx="7832035" cy="5688715"/>
          </a:xfrm>
          <a:prstGeom prst="rect">
            <a:avLst/>
          </a:prstGeom>
        </p:spPr>
      </p:pic>
      <p:pic>
        <p:nvPicPr>
          <p:cNvPr id="1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34634"/>
            <a:ext cx="2376196" cy="1130674"/>
          </a:xfrm>
          <a:prstGeom prst="rect">
            <a:avLst/>
          </a:prstGeom>
        </p:spPr>
      </p:pic>
    </p:spTree>
    <p:extLst>
      <p:ext uri="{BB962C8B-B14F-4D97-AF65-F5344CB8AC3E}">
        <p14:creationId xmlns:p14="http://schemas.microsoft.com/office/powerpoint/2010/main" val="3978866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9645" y="2657652"/>
            <a:ext cx="10363200" cy="2387600"/>
          </a:xfrm>
        </p:spPr>
        <p:txBody>
          <a:bodyPr/>
          <a:lstStyle/>
          <a:p>
            <a:pPr algn="ctr"/>
            <a:r>
              <a:rPr lang="en-US" dirty="0" smtClean="0"/>
              <a:t>Quantitative Data Sample</a:t>
            </a:r>
            <a:endParaRPr lang="en-US"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102" y="2010303"/>
            <a:ext cx="2376196" cy="1130674"/>
          </a:xfrm>
          <a:prstGeom prst="rect">
            <a:avLst/>
          </a:prstGeom>
        </p:spPr>
      </p:pic>
    </p:spTree>
    <p:extLst>
      <p:ext uri="{BB962C8B-B14F-4D97-AF65-F5344CB8AC3E}">
        <p14:creationId xmlns:p14="http://schemas.microsoft.com/office/powerpoint/2010/main" val="4119350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19270"/>
            <a:ext cx="8955158" cy="2311355"/>
          </a:xfrm>
          <a:solidFill>
            <a:srgbClr val="F8F8F8"/>
          </a:solidFill>
        </p:spPr>
        <p:txBody>
          <a:bodyPr>
            <a:normAutofit fontScale="90000"/>
          </a:bodyPr>
          <a:lstStyle/>
          <a:p>
            <a:r>
              <a:rPr lang="en-US" sz="2700" b="0" dirty="0"/>
              <a:t>What are the success rates for students enrolled in SOCI-101H, SOCI-103H, and SOCI-200H who completed ENGL-101 prior to taking the honors course in Sociology? </a:t>
            </a:r>
            <a:r>
              <a:rPr lang="en-US" sz="2700" b="0" dirty="0" smtClean="0"/>
              <a:t/>
            </a:r>
            <a:br>
              <a:rPr lang="en-US" sz="2700" b="0" dirty="0" smtClean="0"/>
            </a:br>
            <a:r>
              <a:rPr lang="en-US" sz="2700" b="0" dirty="0"/>
              <a:t/>
            </a:r>
            <a:br>
              <a:rPr lang="en-US" sz="2700" b="0" dirty="0"/>
            </a:br>
            <a:r>
              <a:rPr lang="en-US" sz="2700" b="0" dirty="0" smtClean="0"/>
              <a:t>What </a:t>
            </a:r>
            <a:r>
              <a:rPr lang="en-US" sz="2700" b="0" dirty="0"/>
              <a:t>are the success rates for students in these three courses who had not yet completed ENGL-101 before taking the honors course in Sociology?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7108218"/>
              </p:ext>
            </p:extLst>
          </p:nvPr>
        </p:nvGraphicFramePr>
        <p:xfrm>
          <a:off x="0" y="2922508"/>
          <a:ext cx="9369287" cy="3566160"/>
        </p:xfrm>
        <a:graphic>
          <a:graphicData uri="http://schemas.openxmlformats.org/drawingml/2006/table">
            <a:tbl>
              <a:tblPr firstRow="1" firstCol="1" bandRow="1">
                <a:tableStyleId>{5C22544A-7EE6-4342-B048-85BDC9FD1C3A}</a:tableStyleId>
              </a:tblPr>
              <a:tblGrid>
                <a:gridCol w="1055850"/>
                <a:gridCol w="1510268"/>
                <a:gridCol w="1063079"/>
                <a:gridCol w="1116054"/>
                <a:gridCol w="1195964"/>
                <a:gridCol w="1195964"/>
                <a:gridCol w="1116054"/>
                <a:gridCol w="1116054"/>
              </a:tblGrid>
              <a:tr h="949747">
                <a:tc rowSpan="2">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91680" marR="91680" marT="0" marB="0" anchor="ctr"/>
                </a:tc>
                <a:tc gridSpan="3">
                  <a:txBody>
                    <a:bodyPr/>
                    <a:lstStyle/>
                    <a:p>
                      <a:pPr marL="0" marR="0" algn="ctr">
                        <a:spcBef>
                          <a:spcPts val="0"/>
                        </a:spcBef>
                        <a:spcAft>
                          <a:spcPts val="0"/>
                        </a:spcAft>
                      </a:pPr>
                      <a:r>
                        <a:rPr lang="en-US" sz="1800" dirty="0">
                          <a:effectLst/>
                        </a:rPr>
                        <a:t>Completed ENG101, 101H or Higher* prior to SOCI honors course </a:t>
                      </a:r>
                    </a:p>
                    <a:p>
                      <a:pPr marL="0" marR="0" algn="ctr">
                        <a:spcBef>
                          <a:spcPts val="0"/>
                        </a:spcBef>
                        <a:spcAft>
                          <a:spcPts val="0"/>
                        </a:spcAft>
                      </a:pPr>
                      <a:r>
                        <a:rPr lang="en-US" sz="1800" dirty="0">
                          <a:effectLst/>
                        </a:rPr>
                        <a:t>(YES)</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800" dirty="0">
                          <a:effectLst/>
                        </a:rPr>
                        <a:t>Did NOT complete English-101/101H or Higher prior to SOCI Honors course (NO)</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hMerge="1">
                  <a:txBody>
                    <a:bodyPr/>
                    <a:lstStyle/>
                    <a:p>
                      <a:endParaRPr lang="en-US"/>
                    </a:p>
                  </a:txBody>
                  <a:tcPr/>
                </a:tc>
                <a:tc hMerge="1">
                  <a:txBody>
                    <a:bodyPr/>
                    <a:lstStyle/>
                    <a:p>
                      <a:endParaRPr lang="en-US"/>
                    </a:p>
                  </a:txBody>
                  <a:tcPr/>
                </a:tc>
              </a:tr>
              <a:tr h="614542">
                <a:tc vMerge="1">
                  <a:txBody>
                    <a:bodyPr/>
                    <a:lstStyle/>
                    <a:p>
                      <a:endParaRPr lang="en-US"/>
                    </a:p>
                  </a:txBody>
                  <a:tcPr/>
                </a:tc>
                <a:tc>
                  <a:txBody>
                    <a:bodyPr/>
                    <a:lstStyle/>
                    <a:p>
                      <a:pPr marL="0" marR="0" algn="ctr">
                        <a:spcBef>
                          <a:spcPts val="0"/>
                        </a:spcBef>
                        <a:spcAft>
                          <a:spcPts val="0"/>
                        </a:spcAft>
                      </a:pPr>
                      <a:r>
                        <a:rPr lang="en-US" sz="1800" dirty="0">
                          <a:effectLst/>
                        </a:rPr>
                        <a:t>Enrollments (n)</a:t>
                      </a:r>
                      <a:endParaRPr lang="en-US" sz="1800" dirty="0">
                        <a:effectLst/>
                        <a:latin typeface="Times New Roman" panose="02020603050405020304" pitchFamily="18" charset="0"/>
                        <a:ea typeface="Times New Roman" panose="02020603050405020304" pitchFamily="18" charset="0"/>
                      </a:endParaRPr>
                    </a:p>
                  </a:txBody>
                  <a:tcPr marL="91680" marR="91680" marT="0" marB="0" anchor="b"/>
                </a:tc>
                <a:tc>
                  <a:txBody>
                    <a:bodyPr/>
                    <a:lstStyle/>
                    <a:p>
                      <a:pPr marL="0" marR="0" algn="ctr">
                        <a:spcBef>
                          <a:spcPts val="0"/>
                        </a:spcBef>
                        <a:spcAft>
                          <a:spcPts val="0"/>
                        </a:spcAft>
                      </a:pPr>
                      <a:r>
                        <a:rPr lang="en-US" sz="1800" dirty="0">
                          <a:effectLst/>
                        </a:rPr>
                        <a:t> Total in Group (n)</a:t>
                      </a:r>
                      <a:endParaRPr lang="en-US" sz="1800" dirty="0">
                        <a:effectLst/>
                        <a:latin typeface="Times New Roman" panose="02020603050405020304" pitchFamily="18" charset="0"/>
                        <a:ea typeface="Times New Roman" panose="02020603050405020304" pitchFamily="18" charset="0"/>
                      </a:endParaRPr>
                    </a:p>
                  </a:txBody>
                  <a:tcPr marL="91680" marR="91680" marT="0" marB="0" anchor="b"/>
                </a:tc>
                <a:tc>
                  <a:txBody>
                    <a:bodyPr/>
                    <a:lstStyle/>
                    <a:p>
                      <a:pPr marL="0" marR="0" algn="ctr">
                        <a:spcBef>
                          <a:spcPts val="0"/>
                        </a:spcBef>
                        <a:spcAft>
                          <a:spcPts val="0"/>
                        </a:spcAft>
                      </a:pPr>
                      <a:r>
                        <a:rPr lang="en-US" sz="1800" dirty="0">
                          <a:effectLst/>
                        </a:rPr>
                        <a:t>Success (n)</a:t>
                      </a:r>
                      <a:endParaRPr lang="en-US" sz="1800" dirty="0">
                        <a:effectLst/>
                        <a:latin typeface="Times New Roman" panose="02020603050405020304" pitchFamily="18" charset="0"/>
                        <a:ea typeface="Times New Roman" panose="02020603050405020304" pitchFamily="18" charset="0"/>
                      </a:endParaRPr>
                    </a:p>
                  </a:txBody>
                  <a:tcPr marL="91680" marR="91680" marT="0" marB="0" anchor="b"/>
                </a:tc>
                <a:tc>
                  <a:txBody>
                    <a:bodyPr/>
                    <a:lstStyle/>
                    <a:p>
                      <a:pPr marL="0" marR="0" algn="ctr">
                        <a:spcBef>
                          <a:spcPts val="0"/>
                        </a:spcBef>
                        <a:spcAft>
                          <a:spcPts val="0"/>
                        </a:spcAft>
                      </a:pPr>
                      <a:r>
                        <a:rPr lang="en-US" sz="1800" dirty="0">
                          <a:effectLst/>
                        </a:rPr>
                        <a:t>Success (%)</a:t>
                      </a:r>
                      <a:endParaRPr lang="en-US" sz="1800" dirty="0">
                        <a:effectLst/>
                        <a:latin typeface="Times New Roman" panose="02020603050405020304" pitchFamily="18" charset="0"/>
                        <a:ea typeface="Times New Roman" panose="02020603050405020304" pitchFamily="18" charset="0"/>
                      </a:endParaRPr>
                    </a:p>
                  </a:txBody>
                  <a:tcPr marL="91680" marR="91680" marT="0" marB="0" anchor="b"/>
                </a:tc>
                <a:tc>
                  <a:txBody>
                    <a:bodyPr/>
                    <a:lstStyle/>
                    <a:p>
                      <a:pPr marL="0" marR="0" algn="ctr">
                        <a:spcBef>
                          <a:spcPts val="0"/>
                        </a:spcBef>
                        <a:spcAft>
                          <a:spcPts val="0"/>
                        </a:spcAft>
                      </a:pPr>
                      <a:r>
                        <a:rPr lang="en-US" sz="1800" dirty="0">
                          <a:effectLst/>
                        </a:rPr>
                        <a:t> Total in Group (n)</a:t>
                      </a:r>
                      <a:endParaRPr lang="en-US" sz="1800" dirty="0">
                        <a:effectLst/>
                        <a:latin typeface="Times New Roman" panose="02020603050405020304" pitchFamily="18" charset="0"/>
                        <a:ea typeface="Times New Roman" panose="02020603050405020304" pitchFamily="18" charset="0"/>
                      </a:endParaRPr>
                    </a:p>
                  </a:txBody>
                  <a:tcPr marL="91680" marR="91680" marT="0" marB="0" anchor="b"/>
                </a:tc>
                <a:tc>
                  <a:txBody>
                    <a:bodyPr/>
                    <a:lstStyle/>
                    <a:p>
                      <a:pPr marL="0" marR="0" algn="ctr">
                        <a:spcBef>
                          <a:spcPts val="0"/>
                        </a:spcBef>
                        <a:spcAft>
                          <a:spcPts val="0"/>
                        </a:spcAft>
                      </a:pPr>
                      <a:r>
                        <a:rPr lang="en-US" sz="1800" dirty="0">
                          <a:effectLst/>
                        </a:rPr>
                        <a:t>Success (n)</a:t>
                      </a:r>
                      <a:endParaRPr lang="en-US" sz="1800" dirty="0">
                        <a:effectLst/>
                        <a:latin typeface="Times New Roman" panose="02020603050405020304" pitchFamily="18" charset="0"/>
                        <a:ea typeface="Times New Roman" panose="02020603050405020304" pitchFamily="18" charset="0"/>
                      </a:endParaRPr>
                    </a:p>
                  </a:txBody>
                  <a:tcPr marL="91680" marR="91680" marT="0" marB="0" anchor="b"/>
                </a:tc>
                <a:tc>
                  <a:txBody>
                    <a:bodyPr/>
                    <a:lstStyle/>
                    <a:p>
                      <a:pPr marL="0" marR="0" algn="ctr">
                        <a:spcBef>
                          <a:spcPts val="0"/>
                        </a:spcBef>
                        <a:spcAft>
                          <a:spcPts val="0"/>
                        </a:spcAft>
                      </a:pPr>
                      <a:r>
                        <a:rPr lang="en-US" sz="1800" dirty="0">
                          <a:effectLst/>
                        </a:rPr>
                        <a:t>Success (%)</a:t>
                      </a:r>
                      <a:endParaRPr lang="en-US" sz="1800" dirty="0">
                        <a:effectLst/>
                        <a:latin typeface="Times New Roman" panose="02020603050405020304" pitchFamily="18" charset="0"/>
                        <a:ea typeface="Times New Roman" panose="02020603050405020304" pitchFamily="18" charset="0"/>
                      </a:endParaRPr>
                    </a:p>
                  </a:txBody>
                  <a:tcPr marL="91680" marR="91680" marT="0" marB="0" anchor="b"/>
                </a:tc>
              </a:tr>
              <a:tr h="530741">
                <a:tc>
                  <a:txBody>
                    <a:bodyPr/>
                    <a:lstStyle/>
                    <a:p>
                      <a:pPr marL="0" marR="0">
                        <a:spcBef>
                          <a:spcPts val="0"/>
                        </a:spcBef>
                        <a:spcAft>
                          <a:spcPts val="0"/>
                        </a:spcAft>
                      </a:pPr>
                      <a:r>
                        <a:rPr lang="en-US" sz="1800" dirty="0">
                          <a:effectLst/>
                        </a:rPr>
                        <a:t>SOCI-101H</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a:effectLst/>
                        </a:rPr>
                        <a:t>282</a:t>
                      </a:r>
                      <a:endParaRPr lang="en-US" sz="180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a:effectLst/>
                        </a:rPr>
                        <a:t>216</a:t>
                      </a:r>
                      <a:endParaRPr lang="en-US" sz="180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a:effectLst/>
                        </a:rPr>
                        <a:t>207</a:t>
                      </a:r>
                      <a:endParaRPr lang="en-US" sz="180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b="1" dirty="0">
                          <a:effectLst/>
                        </a:rPr>
                        <a:t>96%</a:t>
                      </a:r>
                      <a:endParaRPr lang="en-US" sz="1800" b="1" dirty="0">
                        <a:effectLst/>
                        <a:latin typeface="Times New Roman" panose="02020603050405020304" pitchFamily="18" charset="0"/>
                        <a:ea typeface="Times New Roman" panose="02020603050405020304" pitchFamily="18" charset="0"/>
                      </a:endParaRPr>
                    </a:p>
                  </a:txBody>
                  <a:tcPr marL="91680" marR="91680" marT="0" marB="0" anchor="ctr">
                    <a:solidFill>
                      <a:schemeClr val="accent2">
                        <a:lumMod val="75000"/>
                      </a:schemeClr>
                    </a:solidFill>
                  </a:tcPr>
                </a:tc>
                <a:tc>
                  <a:txBody>
                    <a:bodyPr/>
                    <a:lstStyle/>
                    <a:p>
                      <a:pPr marL="0" marR="0" algn="ctr">
                        <a:spcBef>
                          <a:spcPts val="0"/>
                        </a:spcBef>
                        <a:spcAft>
                          <a:spcPts val="0"/>
                        </a:spcAft>
                      </a:pPr>
                      <a:r>
                        <a:rPr lang="en-US" sz="1800" dirty="0">
                          <a:effectLst/>
                        </a:rPr>
                        <a:t>66</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dirty="0">
                          <a:effectLst/>
                        </a:rPr>
                        <a:t>45</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b="1" dirty="0">
                          <a:effectLst/>
                        </a:rPr>
                        <a:t>68%</a:t>
                      </a:r>
                      <a:endParaRPr lang="en-US" sz="1800" b="1" dirty="0">
                        <a:effectLst/>
                        <a:latin typeface="Times New Roman" panose="02020603050405020304" pitchFamily="18" charset="0"/>
                        <a:ea typeface="Times New Roman" panose="02020603050405020304" pitchFamily="18" charset="0"/>
                      </a:endParaRPr>
                    </a:p>
                  </a:txBody>
                  <a:tcPr marL="91680" marR="91680" marT="0" marB="0" anchor="ctr">
                    <a:solidFill>
                      <a:schemeClr val="accent2">
                        <a:lumMod val="75000"/>
                      </a:schemeClr>
                    </a:solidFill>
                  </a:tcPr>
                </a:tc>
              </a:tr>
              <a:tr h="530741">
                <a:tc>
                  <a:txBody>
                    <a:bodyPr/>
                    <a:lstStyle/>
                    <a:p>
                      <a:pPr marL="0" marR="0">
                        <a:spcBef>
                          <a:spcPts val="0"/>
                        </a:spcBef>
                        <a:spcAft>
                          <a:spcPts val="0"/>
                        </a:spcAft>
                      </a:pPr>
                      <a:r>
                        <a:rPr lang="en-US" sz="1800" dirty="0">
                          <a:effectLst/>
                        </a:rPr>
                        <a:t>SOCI-103H</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a:effectLst/>
                        </a:rPr>
                        <a:t>93</a:t>
                      </a:r>
                      <a:endParaRPr lang="en-US" sz="180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a:effectLst/>
                        </a:rPr>
                        <a:t>66</a:t>
                      </a:r>
                      <a:endParaRPr lang="en-US" sz="180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a:effectLst/>
                        </a:rPr>
                        <a:t>59</a:t>
                      </a:r>
                      <a:endParaRPr lang="en-US" sz="180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b="1" dirty="0">
                          <a:effectLst/>
                        </a:rPr>
                        <a:t>89%</a:t>
                      </a:r>
                      <a:endParaRPr lang="en-US" sz="1800" b="1" dirty="0">
                        <a:effectLst/>
                        <a:latin typeface="Times New Roman" panose="02020603050405020304" pitchFamily="18" charset="0"/>
                        <a:ea typeface="Times New Roman" panose="02020603050405020304" pitchFamily="18" charset="0"/>
                      </a:endParaRPr>
                    </a:p>
                  </a:txBody>
                  <a:tcPr marL="91680" marR="91680" marT="0" marB="0" anchor="ctr">
                    <a:solidFill>
                      <a:schemeClr val="accent2">
                        <a:lumMod val="75000"/>
                      </a:schemeClr>
                    </a:solidFill>
                  </a:tcPr>
                </a:tc>
                <a:tc>
                  <a:txBody>
                    <a:bodyPr/>
                    <a:lstStyle/>
                    <a:p>
                      <a:pPr marL="0" marR="0" algn="ctr">
                        <a:spcBef>
                          <a:spcPts val="0"/>
                        </a:spcBef>
                        <a:spcAft>
                          <a:spcPts val="0"/>
                        </a:spcAft>
                      </a:pPr>
                      <a:r>
                        <a:rPr lang="en-US" sz="1800">
                          <a:effectLst/>
                        </a:rPr>
                        <a:t>27</a:t>
                      </a:r>
                      <a:endParaRPr lang="en-US" sz="180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dirty="0">
                          <a:effectLst/>
                        </a:rPr>
                        <a:t>19</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b="1" dirty="0">
                          <a:effectLst/>
                        </a:rPr>
                        <a:t>70%</a:t>
                      </a:r>
                      <a:endParaRPr lang="en-US" sz="1800" b="1" dirty="0">
                        <a:effectLst/>
                        <a:latin typeface="Times New Roman" panose="02020603050405020304" pitchFamily="18" charset="0"/>
                        <a:ea typeface="Times New Roman" panose="02020603050405020304" pitchFamily="18" charset="0"/>
                      </a:endParaRPr>
                    </a:p>
                  </a:txBody>
                  <a:tcPr marL="91680" marR="91680" marT="0" marB="0" anchor="ctr">
                    <a:solidFill>
                      <a:schemeClr val="accent2">
                        <a:lumMod val="75000"/>
                      </a:schemeClr>
                    </a:solidFill>
                  </a:tcPr>
                </a:tc>
              </a:tr>
              <a:tr h="530741">
                <a:tc>
                  <a:txBody>
                    <a:bodyPr/>
                    <a:lstStyle/>
                    <a:p>
                      <a:pPr marL="0" marR="0">
                        <a:spcBef>
                          <a:spcPts val="0"/>
                        </a:spcBef>
                        <a:spcAft>
                          <a:spcPts val="0"/>
                        </a:spcAft>
                      </a:pPr>
                      <a:r>
                        <a:rPr lang="en-US" sz="1800" dirty="0">
                          <a:effectLst/>
                        </a:rPr>
                        <a:t>SOCI-200H</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dirty="0">
                          <a:effectLst/>
                        </a:rPr>
                        <a:t>114</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a:effectLst/>
                        </a:rPr>
                        <a:t>64</a:t>
                      </a:r>
                      <a:endParaRPr lang="en-US" sz="180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a:effectLst/>
                        </a:rPr>
                        <a:t>61</a:t>
                      </a:r>
                      <a:endParaRPr lang="en-US" sz="180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b="1" dirty="0">
                          <a:effectLst/>
                        </a:rPr>
                        <a:t>95%</a:t>
                      </a:r>
                      <a:endParaRPr lang="en-US" sz="1800" b="1" dirty="0">
                        <a:effectLst/>
                        <a:latin typeface="Times New Roman" panose="02020603050405020304" pitchFamily="18" charset="0"/>
                        <a:ea typeface="Times New Roman" panose="02020603050405020304" pitchFamily="18" charset="0"/>
                      </a:endParaRPr>
                    </a:p>
                  </a:txBody>
                  <a:tcPr marL="91680" marR="91680" marT="0" marB="0" anchor="ctr">
                    <a:solidFill>
                      <a:schemeClr val="accent2">
                        <a:lumMod val="75000"/>
                      </a:schemeClr>
                    </a:solidFill>
                  </a:tcPr>
                </a:tc>
                <a:tc>
                  <a:txBody>
                    <a:bodyPr/>
                    <a:lstStyle/>
                    <a:p>
                      <a:pPr marL="0" marR="0" algn="ctr">
                        <a:spcBef>
                          <a:spcPts val="0"/>
                        </a:spcBef>
                        <a:spcAft>
                          <a:spcPts val="0"/>
                        </a:spcAft>
                      </a:pPr>
                      <a:r>
                        <a:rPr lang="en-US" sz="1800">
                          <a:effectLst/>
                        </a:rPr>
                        <a:t>50</a:t>
                      </a:r>
                      <a:endParaRPr lang="en-US" sz="180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dirty="0">
                          <a:effectLst/>
                        </a:rPr>
                        <a:t>38</a:t>
                      </a:r>
                      <a:endParaRPr lang="en-US" sz="1800" dirty="0">
                        <a:effectLst/>
                        <a:latin typeface="Times New Roman" panose="02020603050405020304" pitchFamily="18" charset="0"/>
                        <a:ea typeface="Times New Roman" panose="02020603050405020304" pitchFamily="18" charset="0"/>
                      </a:endParaRPr>
                    </a:p>
                  </a:txBody>
                  <a:tcPr marL="91680" marR="91680" marT="0" marB="0" anchor="ctr"/>
                </a:tc>
                <a:tc>
                  <a:txBody>
                    <a:bodyPr/>
                    <a:lstStyle/>
                    <a:p>
                      <a:pPr marL="0" marR="0" algn="ctr">
                        <a:spcBef>
                          <a:spcPts val="0"/>
                        </a:spcBef>
                        <a:spcAft>
                          <a:spcPts val="0"/>
                        </a:spcAft>
                      </a:pPr>
                      <a:r>
                        <a:rPr lang="en-US" sz="1800" b="1" dirty="0">
                          <a:effectLst/>
                        </a:rPr>
                        <a:t>76%</a:t>
                      </a:r>
                      <a:endParaRPr lang="en-US" sz="1800" b="1" dirty="0">
                        <a:effectLst/>
                        <a:latin typeface="Times New Roman" panose="02020603050405020304" pitchFamily="18" charset="0"/>
                        <a:ea typeface="Times New Roman" panose="02020603050405020304" pitchFamily="18" charset="0"/>
                      </a:endParaRPr>
                    </a:p>
                  </a:txBody>
                  <a:tcPr marL="91680" marR="91680" marT="0" marB="0" anchor="ctr">
                    <a:solidFill>
                      <a:schemeClr val="accent2">
                        <a:lumMod val="75000"/>
                      </a:schemeClr>
                    </a:solidFill>
                  </a:tcPr>
                </a:tc>
              </a:tr>
            </a:tbl>
          </a:graphicData>
        </a:graphic>
      </p:graphicFrame>
      <p:sp>
        <p:nvSpPr>
          <p:cNvPr id="5" name="Rectangle 1"/>
          <p:cNvSpPr>
            <a:spLocks noChangeArrowheads="1"/>
          </p:cNvSpPr>
          <p:nvPr/>
        </p:nvSpPr>
        <p:spPr bwMode="auto">
          <a:xfrm>
            <a:off x="284584" y="2491621"/>
            <a:ext cx="83042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Times New Roman" panose="02020603050405020304" pitchFamily="18" charset="0"/>
              </a:rPr>
              <a:t>Student Success Rates with ENGL-101 Completion, 2011-2015</a:t>
            </a:r>
            <a:endParaRPr kumimoji="0" lang="en-US" altLang="en-US" sz="2400" b="0" i="0" u="none" strike="noStrike" cap="none" normalizeH="0" baseline="0" dirty="0" smtClean="0">
              <a:ln>
                <a:noFill/>
              </a:ln>
              <a:solidFill>
                <a:schemeClr val="tx1"/>
              </a:solidFill>
              <a:effectLst/>
              <a:ea typeface="Times New Roman" panose="02020603050405020304" pitchFamily="18" charset="0"/>
            </a:endParaRPr>
          </a:p>
        </p:txBody>
      </p:sp>
      <p:sp>
        <p:nvSpPr>
          <p:cNvPr id="6" name="TextBox 5"/>
          <p:cNvSpPr txBox="1"/>
          <p:nvPr/>
        </p:nvSpPr>
        <p:spPr>
          <a:xfrm>
            <a:off x="503854" y="6488668"/>
            <a:ext cx="9937100" cy="369332"/>
          </a:xfrm>
          <a:prstGeom prst="rect">
            <a:avLst/>
          </a:prstGeom>
          <a:noFill/>
        </p:spPr>
        <p:txBody>
          <a:bodyPr wrap="square" rtlCol="0">
            <a:spAutoFit/>
          </a:bodyPr>
          <a:lstStyle/>
          <a:p>
            <a:pPr lvl="0"/>
            <a:r>
              <a:rPr kumimoji="0" lang="en-US" altLang="en-US" b="0" i="0" u="none" strike="noStrike" cap="none" normalizeH="0" baseline="0" dirty="0" smtClean="0">
                <a:ln>
                  <a:noFill/>
                </a:ln>
                <a:solidFill>
                  <a:schemeClr val="tx1"/>
                </a:solidFill>
                <a:effectLst/>
                <a:ea typeface="Times New Roman" panose="02020603050405020304" pitchFamily="18" charset="0"/>
              </a:rPr>
              <a:t>*Includes students who had credit for the course through transcripts from another institution</a:t>
            </a:r>
            <a:r>
              <a:rPr kumimoji="0" lang="en-US" altLang="en-US" sz="1100" b="0" i="0" u="none" strike="noStrike" cap="none" normalizeH="0" baseline="0" dirty="0" smtClean="0">
                <a:ln>
                  <a:noFill/>
                </a:ln>
                <a:solidFill>
                  <a:schemeClr val="tx1"/>
                </a:solidFill>
                <a:effectLst/>
              </a:rPr>
              <a:t> </a:t>
            </a:r>
            <a:endParaRPr kumimoji="0" lang="en-US" altLang="en-US" sz="2800" b="0" i="0" u="none" strike="noStrike" cap="none" normalizeH="0" baseline="0" dirty="0" smtClean="0">
              <a:ln>
                <a:noFill/>
              </a:ln>
              <a:solidFill>
                <a:schemeClr val="tx1"/>
              </a:solidFill>
              <a:effectLst/>
            </a:endParaRPr>
          </a:p>
        </p:txBody>
      </p:sp>
      <p:sp>
        <p:nvSpPr>
          <p:cNvPr id="7" name="Rectangle 6"/>
          <p:cNvSpPr/>
          <p:nvPr/>
        </p:nvSpPr>
        <p:spPr>
          <a:xfrm>
            <a:off x="9676857" y="3239740"/>
            <a:ext cx="2323323" cy="2554545"/>
          </a:xfrm>
          <a:prstGeom prst="rect">
            <a:avLst/>
          </a:prstGeom>
          <a:ln w="28575">
            <a:solidFill>
              <a:schemeClr val="tx1"/>
            </a:solidFill>
            <a:prstDash val="sysDash"/>
          </a:ln>
        </p:spPr>
        <p:txBody>
          <a:bodyPr wrap="square">
            <a:spAutoFit/>
          </a:bodyPr>
          <a:lstStyle/>
          <a:p>
            <a:r>
              <a:rPr lang="en-US" sz="2000" dirty="0" smtClean="0">
                <a:effectLst/>
                <a:ea typeface="Times New Roman" panose="02020603050405020304" pitchFamily="18" charset="0"/>
              </a:rPr>
              <a:t>Average success rates for all Sociology courses over the past five years ranged from 70% (in 2013-14) to 75% (in 2010-2011 and 2011-2012).</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398643" cy="1595526"/>
          </a:xfrm>
          <a:prstGeom prst="rect">
            <a:avLst/>
          </a:prstGeom>
        </p:spPr>
      </p:pic>
    </p:spTree>
    <p:extLst>
      <p:ext uri="{BB962C8B-B14F-4D97-AF65-F5344CB8AC3E}">
        <p14:creationId xmlns:p14="http://schemas.microsoft.com/office/powerpoint/2010/main" val="3123656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839" y="0"/>
            <a:ext cx="9563199" cy="914401"/>
          </a:xfrm>
          <a:solidFill>
            <a:schemeClr val="bg1"/>
          </a:solidFill>
        </p:spPr>
        <p:txBody>
          <a:bodyPr>
            <a:normAutofit fontScale="90000"/>
          </a:bodyPr>
          <a:lstStyle/>
          <a:p>
            <a:r>
              <a:rPr lang="en-US" sz="2400" b="0" dirty="0"/>
              <a:t>What are the success rates by English composition course eligibility level for </a:t>
            </a:r>
            <a:r>
              <a:rPr lang="en-US" sz="2400" b="0" dirty="0" smtClean="0"/>
              <a:t>students </a:t>
            </a:r>
            <a:r>
              <a:rPr lang="en-US" sz="2400" b="0" dirty="0"/>
              <a:t>who enrolled in SOCI-101H, SOCI-103H, and SOCI-200H?</a:t>
            </a:r>
          </a:p>
        </p:txBody>
      </p:sp>
      <p:sp>
        <p:nvSpPr>
          <p:cNvPr id="3" name="Content Placeholder 2"/>
          <p:cNvSpPr>
            <a:spLocks noGrp="1"/>
          </p:cNvSpPr>
          <p:nvPr>
            <p:ph idx="1"/>
          </p:nvPr>
        </p:nvSpPr>
        <p:spPr/>
        <p:txBody>
          <a:bodyPr/>
          <a:lstStyle/>
          <a:p>
            <a:endParaRPr lang="en-US"/>
          </a:p>
        </p:txBody>
      </p:sp>
      <p:sp>
        <p:nvSpPr>
          <p:cNvPr id="5" name="Rectangle 1"/>
          <p:cNvSpPr>
            <a:spLocks noChangeArrowheads="1"/>
          </p:cNvSpPr>
          <p:nvPr/>
        </p:nvSpPr>
        <p:spPr bwMode="auto">
          <a:xfrm>
            <a:off x="2847867" y="756920"/>
            <a:ext cx="83042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2400" b="1" dirty="0"/>
              <a:t>Success Rates by English Level, 2011-2015</a:t>
            </a:r>
            <a:endPar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p:txBody>
      </p:sp>
      <p:sp>
        <p:nvSpPr>
          <p:cNvPr id="6" name="TextBox 5"/>
          <p:cNvSpPr txBox="1"/>
          <p:nvPr/>
        </p:nvSpPr>
        <p:spPr>
          <a:xfrm>
            <a:off x="569167" y="6284192"/>
            <a:ext cx="10702213" cy="577081"/>
          </a:xfrm>
          <a:prstGeom prst="rect">
            <a:avLst/>
          </a:prstGeom>
          <a:noFill/>
        </p:spPr>
        <p:txBody>
          <a:bodyPr wrap="square" rtlCol="0">
            <a:spAutoFit/>
          </a:bodyPr>
          <a:lstStyle/>
          <a:p>
            <a:r>
              <a:rPr lang="en-US" sz="1050" baseline="30000" dirty="0"/>
              <a:t>1.</a:t>
            </a:r>
            <a:r>
              <a:rPr lang="en-US" sz="1050" dirty="0"/>
              <a:t> Eligibility is determined by either prerequisite course completion or placement into level through the English assessment process.</a:t>
            </a:r>
            <a:endParaRPr lang="en-US" sz="1050" i="1" dirty="0"/>
          </a:p>
          <a:p>
            <a:r>
              <a:rPr lang="en-US" sz="1050" baseline="30000" dirty="0"/>
              <a:t>2</a:t>
            </a:r>
            <a:r>
              <a:rPr lang="en-US" sz="1050" dirty="0"/>
              <a:t> This level includes two groups. Group 1’s eligibility is determined by either completion of English-081 or placement into English-091/094 and the second group’s eligibility is determined by either completion of 071 or placement into 081/096 or placement into 089. No students were identified as being in a lower level than these two groups and taking honors sociology courses.</a:t>
            </a:r>
          </a:p>
        </p:txBody>
      </p:sp>
      <p:graphicFrame>
        <p:nvGraphicFramePr>
          <p:cNvPr id="7" name="Table 6"/>
          <p:cNvGraphicFramePr>
            <a:graphicFrameLocks noGrp="1"/>
          </p:cNvGraphicFramePr>
          <p:nvPr>
            <p:extLst>
              <p:ext uri="{D42A27DB-BD31-4B8C-83A1-F6EECF244321}">
                <p14:modId xmlns:p14="http://schemas.microsoft.com/office/powerpoint/2010/main" val="72177188"/>
              </p:ext>
            </p:extLst>
          </p:nvPr>
        </p:nvGraphicFramePr>
        <p:xfrm>
          <a:off x="363900" y="1256085"/>
          <a:ext cx="11496794" cy="5105681"/>
        </p:xfrm>
        <a:graphic>
          <a:graphicData uri="http://schemas.openxmlformats.org/drawingml/2006/table">
            <a:tbl>
              <a:tblPr firstRow="1" firstCol="1" bandRow="1">
                <a:tableStyleId>{5C22544A-7EE6-4342-B048-85BDC9FD1C3A}</a:tableStyleId>
              </a:tblPr>
              <a:tblGrid>
                <a:gridCol w="2033959"/>
                <a:gridCol w="1101243"/>
                <a:gridCol w="1056726"/>
                <a:gridCol w="1009030"/>
                <a:gridCol w="1049306"/>
                <a:gridCol w="1049306"/>
                <a:gridCol w="1049306"/>
                <a:gridCol w="1049306"/>
                <a:gridCol w="1049306"/>
                <a:gridCol w="1049306"/>
              </a:tblGrid>
              <a:tr h="263520">
                <a:tc rowSpan="2">
                  <a:txBody>
                    <a:bodyPr/>
                    <a:lstStyle/>
                    <a:p>
                      <a:endParaRPr lang="en-US" sz="1000" dirty="0">
                        <a:effectLst/>
                        <a:latin typeface="Calibri" panose="020F0502020204030204" pitchFamily="34" charset="0"/>
                      </a:endParaRPr>
                    </a:p>
                  </a:txBody>
                  <a:tcPr marL="68580" marR="68580" marT="0" marB="0" anchor="b"/>
                </a:tc>
                <a:tc gridSpan="3">
                  <a:txBody>
                    <a:bodyPr/>
                    <a:lstStyle/>
                    <a:p>
                      <a:pPr marL="0" marR="0" algn="ctr">
                        <a:spcBef>
                          <a:spcPts val="0"/>
                        </a:spcBef>
                        <a:spcAft>
                          <a:spcPts val="0"/>
                        </a:spcAft>
                      </a:pPr>
                      <a:r>
                        <a:rPr lang="en-US" sz="1800" dirty="0">
                          <a:effectLst/>
                        </a:rPr>
                        <a:t>SOCI-101H</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800">
                          <a:effectLst/>
                        </a:rPr>
                        <a:t>SOCI-103H</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800">
                          <a:effectLst/>
                        </a:rPr>
                        <a:t>SOCI-200H</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790561">
                <a:tc vMerge="1">
                  <a:txBody>
                    <a:bodyPr/>
                    <a:lstStyle/>
                    <a:p>
                      <a:endParaRPr lang="en-US"/>
                    </a:p>
                  </a:txBody>
                  <a:tcPr/>
                </a:tc>
                <a:tc>
                  <a:txBody>
                    <a:bodyPr/>
                    <a:lstStyle/>
                    <a:p>
                      <a:pPr marL="0" marR="0" algn="ctr">
                        <a:spcBef>
                          <a:spcPts val="0"/>
                        </a:spcBef>
                        <a:spcAft>
                          <a:spcPts val="0"/>
                        </a:spcAft>
                      </a:pPr>
                      <a:r>
                        <a:rPr lang="en-US" sz="1800">
                          <a:effectLst/>
                        </a:rPr>
                        <a:t>Total in Group (N)</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Success (n)</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dirty="0">
                          <a:effectLst/>
                        </a:rPr>
                        <a:t>Success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dirty="0">
                          <a:effectLst/>
                        </a:rPr>
                        <a:t>Total in Group (N)</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dirty="0">
                          <a:effectLst/>
                        </a:rPr>
                        <a:t>Success (n)</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dirty="0">
                          <a:effectLst/>
                        </a:rPr>
                        <a:t>Success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Total in Group (N)</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Success (n)</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Success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r>
              <a:tr h="727595">
                <a:tc>
                  <a:txBody>
                    <a:bodyPr/>
                    <a:lstStyle/>
                    <a:p>
                      <a:pPr marL="0" marR="0" algn="ctr">
                        <a:spcBef>
                          <a:spcPts val="0"/>
                        </a:spcBef>
                        <a:spcAft>
                          <a:spcPts val="0"/>
                        </a:spcAft>
                      </a:pPr>
                      <a:r>
                        <a:rPr lang="en-US" sz="1800" dirty="0">
                          <a:effectLst/>
                        </a:rPr>
                        <a:t>Passed English-101/101H or Higher</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216</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207</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96%</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66</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59</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89%</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64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61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95%</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r>
              <a:tr h="541697">
                <a:tc>
                  <a:txBody>
                    <a:bodyPr/>
                    <a:lstStyle/>
                    <a:p>
                      <a:pPr marL="0" marR="0" algn="ctr">
                        <a:lnSpc>
                          <a:spcPct val="105000"/>
                        </a:lnSpc>
                        <a:spcBef>
                          <a:spcPts val="0"/>
                        </a:spcBef>
                        <a:spcAft>
                          <a:spcPts val="0"/>
                        </a:spcAft>
                      </a:pPr>
                      <a:r>
                        <a:rPr lang="en-US" sz="1800" dirty="0">
                          <a:effectLst/>
                        </a:rPr>
                        <a:t>Eligible for</a:t>
                      </a:r>
                    </a:p>
                    <a:p>
                      <a:pPr marL="0" marR="0" algn="ctr">
                        <a:lnSpc>
                          <a:spcPct val="105000"/>
                        </a:lnSpc>
                        <a:spcBef>
                          <a:spcPts val="0"/>
                        </a:spcBef>
                        <a:spcAft>
                          <a:spcPts val="0"/>
                        </a:spcAft>
                      </a:pPr>
                      <a:r>
                        <a:rPr lang="en-US" sz="1800" dirty="0">
                          <a:effectLst/>
                        </a:rPr>
                        <a:t>English-101</a:t>
                      </a:r>
                      <a:r>
                        <a:rPr lang="en-US" sz="1800" baseline="30000" dirty="0">
                          <a:effectLst/>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8</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14</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9</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64%</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r>
              <a:tr h="1007013">
                <a:tc>
                  <a:txBody>
                    <a:bodyPr/>
                    <a:lstStyle/>
                    <a:p>
                      <a:pPr marL="0" marR="0" algn="ctr">
                        <a:lnSpc>
                          <a:spcPct val="105000"/>
                        </a:lnSpc>
                        <a:spcBef>
                          <a:spcPts val="0"/>
                        </a:spcBef>
                        <a:spcAft>
                          <a:spcPts val="0"/>
                        </a:spcAft>
                      </a:pPr>
                      <a:r>
                        <a:rPr lang="en-US" sz="1800" dirty="0">
                          <a:effectLst/>
                        </a:rPr>
                        <a:t>Eligible for English-091/094/096 or lower</a:t>
                      </a:r>
                      <a:r>
                        <a:rPr lang="en-US" sz="1800" baseline="30000" dirty="0">
                          <a:effectLst/>
                        </a:rPr>
                        <a:t>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35</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20</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57%</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17</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10</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59%</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25</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20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80%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r>
              <a:tr h="970126">
                <a:tc>
                  <a:txBody>
                    <a:bodyPr/>
                    <a:lstStyle/>
                    <a:p>
                      <a:pPr marL="0" marR="0" algn="ctr">
                        <a:spcBef>
                          <a:spcPts val="0"/>
                        </a:spcBef>
                        <a:spcAft>
                          <a:spcPts val="0"/>
                        </a:spcAft>
                      </a:pPr>
                      <a:r>
                        <a:rPr lang="en-US" sz="1800" dirty="0">
                          <a:effectLst/>
                        </a:rPr>
                        <a:t>No record of prior English course or placement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22</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17</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77%</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11</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82%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r>
              <a:tr h="727595">
                <a:tc>
                  <a:txBody>
                    <a:bodyPr/>
                    <a:lstStyle/>
                    <a:p>
                      <a:pPr marL="0" marR="0" algn="ctr">
                        <a:spcBef>
                          <a:spcPts val="0"/>
                        </a:spcBef>
                        <a:spcAft>
                          <a:spcPts val="0"/>
                        </a:spcAft>
                      </a:pPr>
                      <a:r>
                        <a:rPr lang="en-US" sz="1800" dirty="0">
                          <a:effectLst/>
                        </a:rPr>
                        <a:t>Total Number of students in course</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282</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252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89%</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93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78</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84%</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114</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99</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87%</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832"/>
            <a:ext cx="2275840" cy="1513840"/>
          </a:xfrm>
          <a:prstGeom prst="rect">
            <a:avLst/>
          </a:prstGeom>
        </p:spPr>
      </p:pic>
    </p:spTree>
    <p:extLst>
      <p:ext uri="{BB962C8B-B14F-4D97-AF65-F5344CB8AC3E}">
        <p14:creationId xmlns:p14="http://schemas.microsoft.com/office/powerpoint/2010/main" val="4050555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4876"/>
            <a:ext cx="10515600" cy="1431924"/>
          </a:xfrm>
        </p:spPr>
        <p:txBody>
          <a:bodyPr>
            <a:normAutofit/>
          </a:bodyPr>
          <a:lstStyle/>
          <a:p>
            <a:r>
              <a:rPr lang="en-US" dirty="0" smtClean="0"/>
              <a:t>Session Learning Outcomes:</a:t>
            </a:r>
            <a:br>
              <a:rPr lang="en-US" dirty="0" smtClean="0"/>
            </a:br>
            <a:r>
              <a:rPr lang="en-US" dirty="0" smtClean="0"/>
              <a:t>Participants will be able to…</a:t>
            </a:r>
            <a:endParaRPr lang="en-US" dirty="0"/>
          </a:p>
        </p:txBody>
      </p:sp>
      <p:sp>
        <p:nvSpPr>
          <p:cNvPr id="3" name="Content Placeholder 2"/>
          <p:cNvSpPr>
            <a:spLocks noGrp="1"/>
          </p:cNvSpPr>
          <p:nvPr>
            <p:ph idx="1"/>
          </p:nvPr>
        </p:nvSpPr>
        <p:spPr>
          <a:xfrm>
            <a:off x="838200" y="2421467"/>
            <a:ext cx="10515600" cy="3755496"/>
          </a:xfrm>
        </p:spPr>
        <p:txBody>
          <a:bodyPr/>
          <a:lstStyle/>
          <a:p>
            <a:r>
              <a:rPr lang="en-US" b="0" i="0" dirty="0" smtClean="0"/>
              <a:t>Describe how </a:t>
            </a:r>
            <a:r>
              <a:rPr lang="en-US" b="0" i="0" dirty="0"/>
              <a:t>the process is working in different </a:t>
            </a:r>
            <a:r>
              <a:rPr lang="en-US" b="0" i="0" dirty="0" smtClean="0"/>
              <a:t>settings</a:t>
            </a:r>
          </a:p>
          <a:p>
            <a:endParaRPr lang="en-US" b="0" i="0" dirty="0" smtClean="0"/>
          </a:p>
          <a:p>
            <a:r>
              <a:rPr lang="en-US" b="0" i="0" dirty="0" smtClean="0"/>
              <a:t>Identify the </a:t>
            </a:r>
            <a:r>
              <a:rPr lang="en-US" b="0" i="0" dirty="0"/>
              <a:t>critical steps necessary for local </a:t>
            </a:r>
            <a:r>
              <a:rPr lang="en-US" b="0" i="0" dirty="0" smtClean="0"/>
              <a:t>implementation</a:t>
            </a:r>
          </a:p>
          <a:p>
            <a:endParaRPr lang="en-US" b="0" i="0" dirty="0" smtClean="0"/>
          </a:p>
          <a:p>
            <a:r>
              <a:rPr lang="en-US" b="0" i="0" dirty="0" smtClean="0"/>
              <a:t>Leverage tools </a:t>
            </a:r>
            <a:r>
              <a:rPr lang="en-US" b="0" i="0" dirty="0"/>
              <a:t>and resources </a:t>
            </a:r>
            <a:r>
              <a:rPr lang="en-US" b="0" i="0" dirty="0" smtClean="0"/>
              <a:t>from panel colleges that may be taken back </a:t>
            </a:r>
            <a:r>
              <a:rPr lang="en-US" b="0" i="0" dirty="0"/>
              <a:t>to their campuses to begin the discussion </a:t>
            </a:r>
            <a:r>
              <a:rPr lang="en-US" b="0" i="0" dirty="0" smtClean="0"/>
              <a:t>locally</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Plenary , April 21-23, 2016, Sacramento,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509141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Pre-Implementation</a:t>
            </a:r>
            <a:endParaRPr lang="en-US" b="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2870" y="1551024"/>
            <a:ext cx="7806260" cy="47053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439154" y="1669968"/>
            <a:ext cx="1531618"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02570" y="2913099"/>
            <a:ext cx="1600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858000" y="2902829"/>
            <a:ext cx="1371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70772" y="4364256"/>
            <a:ext cx="1752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rot="960000">
            <a:off x="4995583" y="2625155"/>
            <a:ext cx="1972236" cy="4572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7159" y="6397733"/>
            <a:ext cx="11327363" cy="369332"/>
          </a:xfrm>
          <a:prstGeom prst="rect">
            <a:avLst/>
          </a:prstGeom>
          <a:noFill/>
        </p:spPr>
        <p:txBody>
          <a:bodyPr wrap="square" rtlCol="0">
            <a:spAutoFit/>
          </a:bodyPr>
          <a:lstStyle/>
          <a:p>
            <a:r>
              <a:rPr lang="en-US" dirty="0" smtClean="0">
                <a:hlinkClick r:id="rId4"/>
              </a:rPr>
              <a:t>RP Group's Suggestions for California Community College Institutional Researchers Conducting Prerequisite Research</a:t>
            </a:r>
            <a:r>
              <a:rPr lang="en-US" dirty="0" smtClean="0"/>
              <a:t> </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1322" y="417552"/>
            <a:ext cx="2743200" cy="590550"/>
          </a:xfrm>
          <a:prstGeom prst="rect">
            <a:avLst/>
          </a:prstGeom>
        </p:spPr>
      </p:pic>
    </p:spTree>
    <p:extLst>
      <p:ext uri="{BB962C8B-B14F-4D97-AF65-F5344CB8AC3E}">
        <p14:creationId xmlns:p14="http://schemas.microsoft.com/office/powerpoint/2010/main" val="233173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Post-Implementation</a:t>
            </a:r>
            <a:endParaRPr lang="en-US"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905000"/>
            <a:ext cx="8606352"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8457" y="6341749"/>
            <a:ext cx="11327363" cy="369332"/>
          </a:xfrm>
          <a:prstGeom prst="rect">
            <a:avLst/>
          </a:prstGeom>
          <a:noFill/>
        </p:spPr>
        <p:txBody>
          <a:bodyPr wrap="square" rtlCol="0">
            <a:spAutoFit/>
          </a:bodyPr>
          <a:lstStyle/>
          <a:p>
            <a:r>
              <a:rPr lang="en-US" dirty="0" smtClean="0">
                <a:hlinkClick r:id="rId4"/>
              </a:rPr>
              <a:t>RP Group's Suggestions for California Community College Institutional Researchers Conducting Prerequisite Research</a:t>
            </a:r>
            <a:r>
              <a:rPr lang="en-US" dirty="0" smtClean="0"/>
              <a:t> </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0005" y="314326"/>
            <a:ext cx="2743200" cy="590550"/>
          </a:xfrm>
          <a:prstGeom prst="rect">
            <a:avLst/>
          </a:prstGeom>
        </p:spPr>
      </p:pic>
    </p:spTree>
    <p:extLst>
      <p:ext uri="{BB962C8B-B14F-4D97-AF65-F5344CB8AC3E}">
        <p14:creationId xmlns:p14="http://schemas.microsoft.com/office/powerpoint/2010/main" val="4090580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Pre-requisites at College of the Sequoias  </a:t>
            </a:r>
            <a:br>
              <a:rPr lang="en-US" dirty="0" smtClean="0"/>
            </a:br>
            <a:endParaRPr lang="en-US" dirty="0"/>
          </a:p>
        </p:txBody>
      </p:sp>
      <p:sp>
        <p:nvSpPr>
          <p:cNvPr id="3" name="Subtitle 2"/>
          <p:cNvSpPr>
            <a:spLocks noGrp="1"/>
          </p:cNvSpPr>
          <p:nvPr>
            <p:ph type="subTitle" idx="1"/>
          </p:nvPr>
        </p:nvSpPr>
        <p:spPr/>
        <p:txBody>
          <a:bodyPr>
            <a:normAutofit/>
          </a:bodyPr>
          <a:lstStyle/>
          <a:p>
            <a:r>
              <a:rPr lang="en-US" sz="3200" dirty="0" smtClean="0"/>
              <a:t>English 1 pre-requisite implementation for Social Science courses</a:t>
            </a:r>
            <a:endParaRPr lang="en-US" sz="3200" dirty="0"/>
          </a:p>
        </p:txBody>
      </p:sp>
    </p:spTree>
    <p:extLst>
      <p:ext uri="{BB962C8B-B14F-4D97-AF65-F5344CB8AC3E}">
        <p14:creationId xmlns:p14="http://schemas.microsoft.com/office/powerpoint/2010/main" val="2852104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Implementation Process </a:t>
            </a:r>
            <a:endParaRPr lang="en-US" dirty="0"/>
          </a:p>
        </p:txBody>
      </p:sp>
      <p:sp>
        <p:nvSpPr>
          <p:cNvPr id="3" name="Content Placeholder 2"/>
          <p:cNvSpPr>
            <a:spLocks noGrp="1"/>
          </p:cNvSpPr>
          <p:nvPr>
            <p:ph idx="1"/>
          </p:nvPr>
        </p:nvSpPr>
        <p:spPr/>
        <p:txBody>
          <a:bodyPr>
            <a:normAutofit/>
          </a:bodyPr>
          <a:lstStyle/>
          <a:p>
            <a:r>
              <a:rPr lang="en-US" dirty="0" smtClean="0">
                <a:hlinkClick r:id="rId3"/>
              </a:rPr>
              <a:t>Administrative Procedure – Prerequisites and </a:t>
            </a:r>
            <a:r>
              <a:rPr lang="en-US" dirty="0" err="1" smtClean="0">
                <a:hlinkClick r:id="rId3"/>
              </a:rPr>
              <a:t>Corequisites</a:t>
            </a:r>
            <a:r>
              <a:rPr lang="en-US" dirty="0" smtClean="0">
                <a:hlinkClick r:id="rId3"/>
              </a:rPr>
              <a:t> </a:t>
            </a:r>
            <a:endParaRPr lang="en-US" dirty="0" smtClean="0"/>
          </a:p>
          <a:p>
            <a:pPr marL="0" indent="0">
              <a:buNone/>
            </a:pPr>
            <a:r>
              <a:rPr lang="en-US" b="1" dirty="0" smtClean="0"/>
              <a:t>Step 1: Define </a:t>
            </a:r>
            <a:r>
              <a:rPr lang="en-US" b="1" dirty="0"/>
              <a:t>entrance expectations in the target course and exit skills obtained in the prerequisite course. </a:t>
            </a:r>
            <a:r>
              <a:rPr lang="en-US" dirty="0"/>
              <a:t>	</a:t>
            </a:r>
            <a:endParaRPr lang="en-US" dirty="0" smtClean="0"/>
          </a:p>
          <a:p>
            <a:pPr marL="0" indent="0">
              <a:buNone/>
            </a:pPr>
            <a:r>
              <a:rPr lang="en-US" b="1" dirty="0" smtClean="0"/>
              <a:t>Step 2</a:t>
            </a:r>
            <a:r>
              <a:rPr lang="en-US" dirty="0" smtClean="0"/>
              <a:t>: </a:t>
            </a:r>
            <a:r>
              <a:rPr lang="en-US" b="1" dirty="0"/>
              <a:t>Identify means of obtaining abilities, skills and knowledge. </a:t>
            </a:r>
            <a:r>
              <a:rPr lang="en-US" dirty="0"/>
              <a:t>	</a:t>
            </a:r>
          </a:p>
          <a:p>
            <a:pPr marL="0" indent="0">
              <a:buNone/>
            </a:pPr>
            <a:r>
              <a:rPr lang="en-US" b="1" dirty="0" smtClean="0"/>
              <a:t>Step 3: </a:t>
            </a:r>
            <a:r>
              <a:rPr lang="en-US" b="1" dirty="0"/>
              <a:t>Compare the exit skills for the prerequisite course and the entrance skills for the target course. </a:t>
            </a:r>
            <a:r>
              <a:rPr lang="en-US" dirty="0"/>
              <a:t>	</a:t>
            </a:r>
          </a:p>
          <a:p>
            <a:endParaRPr lang="en-US" dirty="0" smtClean="0">
              <a:hlinkClick r:id="rId4"/>
            </a:endParaRPr>
          </a:p>
          <a:p>
            <a:endParaRPr lang="en-US" dirty="0">
              <a:hlinkClick r:id="rId4"/>
            </a:endParaRPr>
          </a:p>
        </p:txBody>
      </p:sp>
    </p:spTree>
    <p:extLst>
      <p:ext uri="{BB962C8B-B14F-4D97-AF65-F5344CB8AC3E}">
        <p14:creationId xmlns:p14="http://schemas.microsoft.com/office/powerpoint/2010/main" val="2651097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Entry and exit skills comparison</a:t>
            </a:r>
            <a:endParaRPr lang="en-US" sz="36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974" y="1565484"/>
            <a:ext cx="9710461" cy="514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714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7397"/>
            <a:ext cx="10515600" cy="914401"/>
          </a:xfrm>
        </p:spPr>
        <p:txBody>
          <a:bodyPr>
            <a:normAutofit fontScale="90000"/>
          </a:bodyPr>
          <a:lstStyle/>
          <a:p>
            <a:r>
              <a:rPr lang="en-US" sz="3600" dirty="0" smtClean="0"/>
              <a:t>Timeline for English pre-requisites for Social Science courses</a:t>
            </a:r>
            <a:endParaRPr lang="en-US" sz="3600" dirty="0"/>
          </a:p>
        </p:txBody>
      </p:sp>
      <p:sp>
        <p:nvSpPr>
          <p:cNvPr id="3" name="Content Placeholder 2"/>
          <p:cNvSpPr>
            <a:spLocks noGrp="1"/>
          </p:cNvSpPr>
          <p:nvPr>
            <p:ph idx="1"/>
          </p:nvPr>
        </p:nvSpPr>
        <p:spPr>
          <a:xfrm>
            <a:off x="811696" y="2103920"/>
            <a:ext cx="10515600" cy="4351338"/>
          </a:xfrm>
        </p:spPr>
        <p:txBody>
          <a:bodyPr>
            <a:normAutofit lnSpcReduction="10000"/>
          </a:bodyPr>
          <a:lstStyle/>
          <a:p>
            <a:r>
              <a:rPr lang="en-US" sz="3200" b="0" dirty="0" smtClean="0"/>
              <a:t>2010: Statistical validation study completed by the research office</a:t>
            </a:r>
          </a:p>
          <a:p>
            <a:r>
              <a:rPr lang="en-US" sz="3200" b="0" dirty="0" smtClean="0"/>
              <a:t>2011: Content review process completed by English and Social Science faculty </a:t>
            </a:r>
          </a:p>
          <a:p>
            <a:r>
              <a:rPr lang="en-US" sz="3200" b="0" dirty="0" smtClean="0"/>
              <a:t>Spring 2012: pre-requisites implemented</a:t>
            </a:r>
          </a:p>
          <a:p>
            <a:r>
              <a:rPr lang="en-US" sz="3200" b="0" dirty="0" smtClean="0"/>
              <a:t>Spring 2014: Establishing a basic skills pre-requisite study completed</a:t>
            </a:r>
          </a:p>
          <a:p>
            <a:r>
              <a:rPr lang="en-US" sz="3200" b="0" dirty="0" smtClean="0"/>
              <a:t>Spring 2015: Success rates and cost-analysis study completed </a:t>
            </a:r>
          </a:p>
          <a:p>
            <a:endParaRPr lang="en-US" sz="3200" b="0" dirty="0"/>
          </a:p>
        </p:txBody>
      </p:sp>
    </p:spTree>
    <p:extLst>
      <p:ext uri="{BB962C8B-B14F-4D97-AF65-F5344CB8AC3E}">
        <p14:creationId xmlns:p14="http://schemas.microsoft.com/office/powerpoint/2010/main" val="433432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a:xfrm>
            <a:off x="824948" y="1848819"/>
            <a:ext cx="10515600" cy="4659448"/>
          </a:xfrm>
        </p:spPr>
        <p:txBody>
          <a:bodyPr>
            <a:normAutofit/>
          </a:bodyPr>
          <a:lstStyle/>
          <a:p>
            <a:r>
              <a:rPr lang="en-US" b="0" dirty="0" smtClean="0"/>
              <a:t>Board of Trustees presentation and discussion </a:t>
            </a:r>
          </a:p>
          <a:p>
            <a:r>
              <a:rPr lang="en-US" b="0" dirty="0" smtClean="0"/>
              <a:t>District Objective developed to assess course success in social science transfer courses and a cost/benefit analysis:  </a:t>
            </a:r>
          </a:p>
          <a:p>
            <a:pPr marL="0" indent="0">
              <a:buNone/>
            </a:pPr>
            <a:r>
              <a:rPr lang="en-US" b="1" i="1" dirty="0"/>
              <a:t>District Objective #8: Assess the effectiveness of the pilot program of requiring successful completion of English 251 as a prerequisite for social science transfer courses.</a:t>
            </a:r>
            <a:endParaRPr lang="en-US" b="1" dirty="0" smtClean="0"/>
          </a:p>
          <a:p>
            <a:r>
              <a:rPr lang="en-US" b="0" dirty="0" smtClean="0"/>
              <a:t>Updated Board of Trustees in the Annual Report on the Strategic Plan 2014 </a:t>
            </a:r>
          </a:p>
          <a:p>
            <a:r>
              <a:rPr lang="en-US" b="0" dirty="0" smtClean="0"/>
              <a:t>Revised assessment and updated Board of Trustees in the Annual Report on the Strategic Plan 2015</a:t>
            </a:r>
          </a:p>
          <a:p>
            <a:endParaRPr lang="en-US" dirty="0" smtClean="0"/>
          </a:p>
          <a:p>
            <a:endParaRPr lang="en-US" dirty="0"/>
          </a:p>
        </p:txBody>
      </p:sp>
    </p:spTree>
    <p:extLst>
      <p:ext uri="{BB962C8B-B14F-4D97-AF65-F5344CB8AC3E}">
        <p14:creationId xmlns:p14="http://schemas.microsoft.com/office/powerpoint/2010/main" val="3477058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a:t>Assessment of District Objective #8</a:t>
            </a:r>
            <a:r>
              <a:rPr lang="en-US" sz="2400" i="1" dirty="0" smtClean="0"/>
              <a:t>: 2014 </a:t>
            </a:r>
            <a:r>
              <a:rPr lang="en-US" sz="2400" i="1" dirty="0"/>
              <a:t/>
            </a:r>
            <a:br>
              <a:rPr lang="en-US" sz="2400" i="1" dirty="0"/>
            </a:br>
            <a:endParaRPr lang="en-US" sz="2400" dirty="0"/>
          </a:p>
        </p:txBody>
      </p:sp>
      <p:sp>
        <p:nvSpPr>
          <p:cNvPr id="3" name="Content Placeholder 2"/>
          <p:cNvSpPr>
            <a:spLocks noGrp="1"/>
          </p:cNvSpPr>
          <p:nvPr>
            <p:ph idx="1"/>
          </p:nvPr>
        </p:nvSpPr>
        <p:spPr>
          <a:xfrm>
            <a:off x="838200" y="1921565"/>
            <a:ext cx="10515600" cy="4704522"/>
          </a:xfrm>
        </p:spPr>
        <p:txBody>
          <a:bodyPr>
            <a:normAutofit fontScale="77500" lnSpcReduction="20000"/>
          </a:bodyPr>
          <a:lstStyle/>
          <a:p>
            <a:pPr marL="0" indent="0">
              <a:buNone/>
            </a:pPr>
            <a:r>
              <a:rPr lang="en-US" b="0" i="1" dirty="0" smtClean="0"/>
              <a:t>Compare </a:t>
            </a:r>
            <a:r>
              <a:rPr lang="en-US" b="0" i="1" dirty="0"/>
              <a:t>the successful course completion rate of students in social science transfer courses in 2012-2013 (when the prerequisite was </a:t>
            </a:r>
            <a:r>
              <a:rPr lang="en-US" b="0" i="1" dirty="0" smtClean="0"/>
              <a:t>enforced) with </a:t>
            </a:r>
            <a:r>
              <a:rPr lang="en-US" b="0" i="1" dirty="0"/>
              <a:t>the successful course completion rate of students in social science transfer courses prior to the enforcement of this prerequisite who did </a:t>
            </a:r>
            <a:r>
              <a:rPr lang="en-US" b="0" i="1" dirty="0" smtClean="0"/>
              <a:t>not successfully </a:t>
            </a:r>
            <a:r>
              <a:rPr lang="en-US" b="0" i="1" dirty="0"/>
              <a:t>complete English 251 prior to enrolling in the social science transfer </a:t>
            </a:r>
            <a:r>
              <a:rPr lang="en-US" b="0" i="1" dirty="0" smtClean="0"/>
              <a:t>courses</a:t>
            </a:r>
          </a:p>
          <a:p>
            <a:pPr marL="0" indent="0">
              <a:buNone/>
            </a:pPr>
            <a:r>
              <a:rPr lang="en-US" b="0" i="1" dirty="0" smtClean="0"/>
              <a:t>Measure</a:t>
            </a:r>
            <a:endParaRPr lang="en-US" b="0" i="1" dirty="0"/>
          </a:p>
          <a:p>
            <a:pPr marL="0" indent="0">
              <a:buNone/>
            </a:pPr>
            <a:r>
              <a:rPr lang="en-US" b="0" dirty="0" smtClean="0"/>
              <a:t>A </a:t>
            </a:r>
            <a:r>
              <a:rPr lang="en-US" b="0" dirty="0"/>
              <a:t>study was completed by faculty and the research </a:t>
            </a:r>
            <a:r>
              <a:rPr lang="en-US" b="0" dirty="0" smtClean="0"/>
              <a:t>office. The </a:t>
            </a:r>
            <a:r>
              <a:rPr lang="en-US" b="0" dirty="0"/>
              <a:t>data for the program group amounted to 5,602 student grades prior to the establishment of the prerequisite and 4,515 student grades after. </a:t>
            </a:r>
            <a:r>
              <a:rPr lang="en-US" b="0" dirty="0" smtClean="0"/>
              <a:t>For the </a:t>
            </a:r>
            <a:r>
              <a:rPr lang="en-US" b="0" dirty="0"/>
              <a:t>comparison group the number of observations totaled 17,677 ‘prior’ student grades and 16,207 ‘after’ student grades.</a:t>
            </a:r>
          </a:p>
          <a:p>
            <a:pPr marL="0" indent="0">
              <a:buNone/>
            </a:pPr>
            <a:r>
              <a:rPr lang="en-US" b="0" dirty="0" smtClean="0"/>
              <a:t>In </a:t>
            </a:r>
            <a:r>
              <a:rPr lang="en-US" b="0" dirty="0"/>
              <a:t>summary, with respect to the program group, the test revealed </a:t>
            </a:r>
            <a:r>
              <a:rPr lang="en-US" b="0" u="sng" dirty="0">
                <a:solidFill>
                  <a:srgbClr val="FF0000"/>
                </a:solidFill>
              </a:rPr>
              <a:t>a significant increase in success rates</a:t>
            </a:r>
            <a:r>
              <a:rPr lang="en-US" b="0" dirty="0"/>
              <a:t>, from </a:t>
            </a:r>
            <a:r>
              <a:rPr lang="en-US" b="0" u="sng" dirty="0">
                <a:solidFill>
                  <a:srgbClr val="FF0000"/>
                </a:solidFill>
              </a:rPr>
              <a:t>64.2% to 68.0%, </a:t>
            </a:r>
            <a:r>
              <a:rPr lang="en-US" b="0" i="1" dirty="0"/>
              <a:t>z </a:t>
            </a:r>
            <a:r>
              <a:rPr lang="en-US" b="0" dirty="0"/>
              <a:t>= 3.98, </a:t>
            </a:r>
            <a:r>
              <a:rPr lang="en-US" b="0" i="1" dirty="0"/>
              <a:t>p </a:t>
            </a:r>
            <a:r>
              <a:rPr lang="en-US" b="0" dirty="0"/>
              <a:t>&lt; .</a:t>
            </a:r>
            <a:r>
              <a:rPr lang="en-US" b="0" dirty="0" smtClean="0"/>
              <a:t>05. However</a:t>
            </a:r>
            <a:r>
              <a:rPr lang="en-US" b="0" dirty="0"/>
              <a:t>, with respect to the comparison group, the change from 71.2% to 71.6% from one semester to the next was not found to be significant, </a:t>
            </a:r>
            <a:r>
              <a:rPr lang="en-US" b="0" i="1" dirty="0"/>
              <a:t>z </a:t>
            </a:r>
            <a:r>
              <a:rPr lang="en-US" b="0" dirty="0" smtClean="0"/>
              <a:t>= 0.94</a:t>
            </a:r>
            <a:r>
              <a:rPr lang="en-US" b="0" u="sng" dirty="0">
                <a:solidFill>
                  <a:srgbClr val="FF0000"/>
                </a:solidFill>
              </a:rPr>
              <a:t>. Success rate for Hispanic students was significantly increased from 61.5% to 66.9%</a:t>
            </a:r>
            <a:r>
              <a:rPr lang="en-US" b="0" dirty="0"/>
              <a:t> (z=4.09, </a:t>
            </a:r>
            <a:r>
              <a:rPr lang="en-US" b="0" i="1" dirty="0"/>
              <a:t>p</a:t>
            </a:r>
            <a:r>
              <a:rPr lang="en-US" b="0" dirty="0"/>
              <a:t>&lt; .001). It is important to note </a:t>
            </a:r>
            <a:r>
              <a:rPr lang="en-US" b="0" dirty="0" smtClean="0"/>
              <a:t>that </a:t>
            </a:r>
            <a:r>
              <a:rPr lang="en-US" b="0" u="sng" dirty="0" smtClean="0">
                <a:solidFill>
                  <a:srgbClr val="FF0000"/>
                </a:solidFill>
              </a:rPr>
              <a:t>Black/African </a:t>
            </a:r>
            <a:r>
              <a:rPr lang="en-US" b="0" u="sng" dirty="0">
                <a:solidFill>
                  <a:srgbClr val="FF0000"/>
                </a:solidFill>
              </a:rPr>
              <a:t>American student success rate was decreased from 53.1% to 49.5% </a:t>
            </a:r>
            <a:r>
              <a:rPr lang="en-US" b="0" dirty="0"/>
              <a:t>(z=-0.57; no statistical significance). In addition, changes </a:t>
            </a:r>
            <a:r>
              <a:rPr lang="en-US" b="0" dirty="0" smtClean="0"/>
              <a:t>in enrollment </a:t>
            </a:r>
            <a:r>
              <a:rPr lang="en-US" b="0" dirty="0"/>
              <a:t>patterns among the affected courses were found to be statistically significant among several demographic groups. Effect sizes for </a:t>
            </a:r>
            <a:r>
              <a:rPr lang="en-US" b="0" dirty="0" smtClean="0"/>
              <a:t>these demographic </a:t>
            </a:r>
            <a:r>
              <a:rPr lang="en-US" b="0" dirty="0"/>
              <a:t>variations, however, ranged from trivial to small in their magnitude.</a:t>
            </a:r>
          </a:p>
        </p:txBody>
      </p:sp>
    </p:spTree>
    <p:extLst>
      <p:ext uri="{BB962C8B-B14F-4D97-AF65-F5344CB8AC3E}">
        <p14:creationId xmlns:p14="http://schemas.microsoft.com/office/powerpoint/2010/main" val="2815566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983" y="995886"/>
            <a:ext cx="9873575" cy="572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592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Objective 8 analysis-- 2015</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647" y="1731525"/>
            <a:ext cx="8336604" cy="225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647" y="4202349"/>
            <a:ext cx="8404698" cy="204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7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and Context</a:t>
            </a:r>
            <a:endParaRPr lang="en-US" dirty="0">
              <a:solidFill>
                <a:srgbClr val="FF0000"/>
              </a:solidFill>
            </a:endParaRPr>
          </a:p>
        </p:txBody>
      </p:sp>
      <p:sp>
        <p:nvSpPr>
          <p:cNvPr id="5" name="Content Placeholder 4"/>
          <p:cNvSpPr>
            <a:spLocks noGrp="1"/>
          </p:cNvSpPr>
          <p:nvPr>
            <p:ph idx="1"/>
          </p:nvPr>
        </p:nvSpPr>
        <p:spPr/>
        <p:txBody>
          <a:bodyPr>
            <a:normAutofit lnSpcReduction="10000"/>
          </a:bodyPr>
          <a:lstStyle/>
          <a:p>
            <a:r>
              <a:rPr lang="en-US" dirty="0" smtClean="0"/>
              <a:t>1980s – Many cases of students completing pre-requisites then being required to re-take assessment tests; if they didn’t pass, they were in matriculation limbo.</a:t>
            </a:r>
          </a:p>
          <a:p>
            <a:r>
              <a:rPr lang="en-US" dirty="0" smtClean="0"/>
              <a:t>Early 1990s – Mexican American Legal Defense Fund (MALDEF) filed suit against the above mentioned practices</a:t>
            </a:r>
          </a:p>
          <a:p>
            <a:pPr lvl="1"/>
            <a:r>
              <a:rPr lang="en-US" dirty="0" smtClean="0"/>
              <a:t>Filed dropped by MALDEF based on a list of assurances to draft regulatory changes to include policy on multiple measures, prohibition of exit tests, and validation of prerequisites.  </a:t>
            </a:r>
            <a:endParaRPr lang="en-US" dirty="0"/>
          </a:p>
          <a:p>
            <a:pPr marL="0" indent="0">
              <a:buNone/>
            </a:pPr>
            <a:r>
              <a:rPr lang="en-US" dirty="0" smtClean="0"/>
              <a:t>Issues </a:t>
            </a:r>
            <a:r>
              <a:rPr lang="en-US" dirty="0"/>
              <a:t>raised with Statistical Analysis for determining Pre-</a:t>
            </a:r>
            <a:r>
              <a:rPr lang="en-US" dirty="0" err="1"/>
              <a:t>reqs</a:t>
            </a:r>
            <a:endParaRPr lang="en-US" dirty="0"/>
          </a:p>
          <a:p>
            <a:pPr lvl="1"/>
            <a:r>
              <a:rPr lang="en-US" dirty="0"/>
              <a:t>Statistical analysis unique to California</a:t>
            </a:r>
          </a:p>
          <a:p>
            <a:pPr lvl="1"/>
            <a:r>
              <a:rPr lang="en-US" dirty="0"/>
              <a:t>Difficulty of acquiring sufficient data for infrequently delivered courses</a:t>
            </a:r>
          </a:p>
          <a:p>
            <a:pPr lvl="1"/>
            <a:r>
              <a:rPr lang="en-US" dirty="0"/>
              <a:t>Length of time  for gathering data for statistical analysis</a:t>
            </a:r>
          </a:p>
          <a:p>
            <a:endParaRPr lang="en-US" dirty="0" smtClean="0"/>
          </a:p>
        </p:txBody>
      </p:sp>
    </p:spTree>
    <p:extLst>
      <p:ext uri="{BB962C8B-B14F-4D97-AF65-F5344CB8AC3E}">
        <p14:creationId xmlns:p14="http://schemas.microsoft.com/office/powerpoint/2010/main" val="1629680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smtClean="0"/>
              <a:t>Implementation of the Prerequisites for </a:t>
            </a:r>
            <a:br>
              <a:rPr lang="en-US" sz="3000" dirty="0" smtClean="0"/>
            </a:br>
            <a:r>
              <a:rPr lang="en-US" sz="3000" dirty="0" smtClean="0"/>
              <a:t>Social Science Transfer Courses</a:t>
            </a:r>
            <a:endParaRPr lang="en-US" sz="3000" dirty="0"/>
          </a:p>
        </p:txBody>
      </p:sp>
      <p:sp>
        <p:nvSpPr>
          <p:cNvPr id="3" name="Content Placeholder 2"/>
          <p:cNvSpPr>
            <a:spLocks noGrp="1"/>
          </p:cNvSpPr>
          <p:nvPr>
            <p:ph idx="1"/>
          </p:nvPr>
        </p:nvSpPr>
        <p:spPr/>
        <p:txBody>
          <a:bodyPr>
            <a:normAutofit fontScale="85000" lnSpcReduction="20000"/>
          </a:bodyPr>
          <a:lstStyle/>
          <a:p>
            <a:pPr marL="0" indent="0">
              <a:buNone/>
            </a:pPr>
            <a:endParaRPr lang="en-US" sz="2000" dirty="0" smtClean="0"/>
          </a:p>
          <a:p>
            <a:pPr marL="0" indent="0">
              <a:buNone/>
            </a:pPr>
            <a:r>
              <a:rPr lang="en-US" sz="2000" dirty="0" smtClean="0"/>
              <a:t>In order to gain a better understanding of the implementation of the prerequisites for social science transfer courses, a series of additional data analyses/review have been performed. </a:t>
            </a:r>
          </a:p>
          <a:p>
            <a:pPr marL="0" indent="0">
              <a:buNone/>
            </a:pPr>
            <a:endParaRPr lang="en-US" sz="1200" dirty="0" smtClean="0"/>
          </a:p>
          <a:p>
            <a:pPr marL="0" indent="0">
              <a:buNone/>
            </a:pPr>
            <a:r>
              <a:rPr lang="en-US" sz="2000" u="sng" dirty="0" smtClean="0"/>
              <a:t>For the Social Sciences UC Transferable Courses: </a:t>
            </a:r>
          </a:p>
          <a:p>
            <a:r>
              <a:rPr lang="en-US" sz="2000" dirty="0" smtClean="0"/>
              <a:t>FTES, Efficiency and Seating Capacity Ratio have decreased. </a:t>
            </a:r>
          </a:p>
          <a:p>
            <a:r>
              <a:rPr lang="en-US" sz="2000" dirty="0" smtClean="0"/>
              <a:t>Since spring 2013, no major differences in the percentage change of FTES were observed, as compared to the rest of the District. </a:t>
            </a:r>
          </a:p>
          <a:p>
            <a:r>
              <a:rPr lang="en-US" sz="2000" dirty="0" smtClean="0"/>
              <a:t>Success rates have increased (at a higher rate than the rest of the District.) </a:t>
            </a:r>
          </a:p>
          <a:p>
            <a:pPr marL="0" indent="0">
              <a:buNone/>
            </a:pPr>
            <a:endParaRPr lang="en-US" sz="1200" dirty="0" smtClean="0"/>
          </a:p>
          <a:p>
            <a:pPr marL="0" indent="0">
              <a:buNone/>
            </a:pPr>
            <a:r>
              <a:rPr lang="en-US" sz="2000" u="sng" dirty="0" smtClean="0"/>
              <a:t>For English 251 Courses: </a:t>
            </a:r>
          </a:p>
          <a:p>
            <a:r>
              <a:rPr lang="en-US" sz="2000" dirty="0" smtClean="0"/>
              <a:t>Efficiency and Seating Capacity Ratio have remained unchanged. </a:t>
            </a:r>
          </a:p>
          <a:p>
            <a:r>
              <a:rPr lang="en-US" sz="2000" dirty="0" smtClean="0"/>
              <a:t>FTES increased slightly. </a:t>
            </a:r>
          </a:p>
          <a:p>
            <a:r>
              <a:rPr lang="en-US" sz="2000" dirty="0" smtClean="0"/>
              <a:t>Success rates have decreased slightly.</a:t>
            </a:r>
            <a:endParaRPr lang="en-US" sz="2000" dirty="0"/>
          </a:p>
        </p:txBody>
      </p:sp>
    </p:spTree>
    <p:extLst>
      <p:ext uri="{BB962C8B-B14F-4D97-AF65-F5344CB8AC3E}">
        <p14:creationId xmlns:p14="http://schemas.microsoft.com/office/powerpoint/2010/main" val="1228816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are we now? </a:t>
            </a:r>
            <a:endParaRPr lang="en-US" dirty="0"/>
          </a:p>
        </p:txBody>
      </p:sp>
      <p:sp>
        <p:nvSpPr>
          <p:cNvPr id="3" name="Content Placeholder 2"/>
          <p:cNvSpPr>
            <a:spLocks noGrp="1"/>
          </p:cNvSpPr>
          <p:nvPr>
            <p:ph idx="1"/>
          </p:nvPr>
        </p:nvSpPr>
        <p:spPr/>
        <p:txBody>
          <a:bodyPr/>
          <a:lstStyle/>
          <a:p>
            <a:pPr marL="0" indent="0">
              <a:buNone/>
            </a:pPr>
            <a:r>
              <a:rPr lang="en-US" sz="3200" dirty="0" smtClean="0">
                <a:solidFill>
                  <a:srgbClr val="FF0000"/>
                </a:solidFill>
              </a:rPr>
              <a:t>Progress Update</a:t>
            </a:r>
          </a:p>
          <a:p>
            <a:r>
              <a:rPr lang="en-US" b="0" dirty="0" smtClean="0"/>
              <a:t>Pre-requisites remain in place for most social science courses</a:t>
            </a:r>
          </a:p>
          <a:p>
            <a:r>
              <a:rPr lang="en-US" b="0" dirty="0" smtClean="0"/>
              <a:t>Additional social science courses added pre-requisites (2013: Western Civilization, US History, World History; 2015: California government; 2016: Cultural Anthropology, Intro to sociology) </a:t>
            </a:r>
          </a:p>
          <a:p>
            <a:r>
              <a:rPr lang="en-US" b="0" dirty="0" smtClean="0"/>
              <a:t>2016: Nutrition completed content review and implemented English 251 pre-requisite  </a:t>
            </a:r>
            <a:endParaRPr lang="en-US" b="0" dirty="0"/>
          </a:p>
        </p:txBody>
      </p:sp>
    </p:spTree>
    <p:extLst>
      <p:ext uri="{BB962C8B-B14F-4D97-AF65-F5344CB8AC3E}">
        <p14:creationId xmlns:p14="http://schemas.microsoft.com/office/powerpoint/2010/main" val="2113005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2800" y="2362200"/>
            <a:ext cx="10566400" cy="1752600"/>
          </a:xfrm>
        </p:spPr>
        <p:txBody>
          <a:bodyPr>
            <a:noAutofit/>
          </a:bodyPr>
          <a:lstStyle/>
          <a:p>
            <a:r>
              <a:rPr lang="en-US" sz="3600" dirty="0" smtClean="0">
                <a:solidFill>
                  <a:schemeClr val="tx1"/>
                </a:solidFill>
              </a:rPr>
              <a:t>Prerequisite Validation</a:t>
            </a:r>
          </a:p>
          <a:p>
            <a:r>
              <a:rPr lang="en-US" sz="3600" dirty="0" smtClean="0">
                <a:solidFill>
                  <a:schemeClr val="tx1"/>
                </a:solidFill>
              </a:rPr>
              <a:t>and Disproportionate Impact Analysis:</a:t>
            </a:r>
          </a:p>
          <a:p>
            <a:r>
              <a:rPr lang="en-US" sz="3600" dirty="0" smtClean="0">
                <a:solidFill>
                  <a:schemeClr val="tx1"/>
                </a:solidFill>
              </a:rPr>
              <a:t>Examples from a Multi-College District</a:t>
            </a:r>
            <a:endParaRPr lang="en-US" sz="36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2887" y="1113183"/>
            <a:ext cx="4359966" cy="1114266"/>
          </a:xfrm>
          <a:prstGeom prst="rect">
            <a:avLst/>
          </a:prstGeom>
        </p:spPr>
      </p:pic>
      <p:sp>
        <p:nvSpPr>
          <p:cNvPr id="5" name="TextBox 4"/>
          <p:cNvSpPr txBox="1"/>
          <p:nvPr/>
        </p:nvSpPr>
        <p:spPr>
          <a:xfrm>
            <a:off x="-12700" y="4581527"/>
            <a:ext cx="12293600" cy="1200329"/>
          </a:xfrm>
          <a:prstGeom prst="rect">
            <a:avLst/>
          </a:prstGeom>
          <a:noFill/>
        </p:spPr>
        <p:txBody>
          <a:bodyPr wrap="square" rtlCol="0">
            <a:spAutoFit/>
          </a:bodyPr>
          <a:lstStyle/>
          <a:p>
            <a:pPr algn="ctr"/>
            <a:r>
              <a:rPr lang="en-US" sz="2400" i="1" dirty="0" smtClean="0"/>
              <a:t>Bri Hays</a:t>
            </a:r>
          </a:p>
          <a:p>
            <a:pPr algn="ctr"/>
            <a:r>
              <a:rPr lang="en-US" sz="2400" i="1" dirty="0" smtClean="0"/>
              <a:t>Campus-Based Researcher</a:t>
            </a:r>
          </a:p>
          <a:p>
            <a:pPr algn="ctr"/>
            <a:r>
              <a:rPr lang="en-US" sz="2400" i="1" dirty="0" smtClean="0"/>
              <a:t>San Diego Mesa College</a:t>
            </a:r>
            <a:endParaRPr lang="en-US" sz="2400" i="1" dirty="0"/>
          </a:p>
        </p:txBody>
      </p:sp>
    </p:spTree>
    <p:extLst>
      <p:ext uri="{BB962C8B-B14F-4D97-AF65-F5344CB8AC3E}">
        <p14:creationId xmlns:p14="http://schemas.microsoft.com/office/powerpoint/2010/main" val="300866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 Some Context</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smtClean="0"/>
          </a:p>
          <a:p>
            <a:endParaRPr lang="en-US" dirty="0" smtClean="0"/>
          </a:p>
          <a:p>
            <a:r>
              <a:rPr lang="en-US" dirty="0" smtClean="0"/>
              <a:t>Mesa </a:t>
            </a:r>
            <a:r>
              <a:rPr lang="en-US" dirty="0" smtClean="0"/>
              <a:t>College: largest credit college in the San Diego CCD</a:t>
            </a:r>
          </a:p>
          <a:p>
            <a:r>
              <a:rPr lang="en-US" dirty="0" smtClean="0"/>
              <a:t>San Diego CCD: one of the largest districts in the state</a:t>
            </a:r>
          </a:p>
          <a:p>
            <a:r>
              <a:rPr lang="en-US" dirty="0" smtClean="0"/>
              <a:t>District-wide</a:t>
            </a:r>
            <a:r>
              <a:rPr lang="en-US" dirty="0" smtClean="0"/>
              <a:t>, shared </a:t>
            </a:r>
            <a:r>
              <a:rPr lang="en-US" dirty="0" smtClean="0"/>
              <a:t>curriculum</a:t>
            </a:r>
          </a:p>
          <a:p>
            <a:r>
              <a:rPr lang="en-US" dirty="0" smtClean="0"/>
              <a:t>Discipline deans work with faculty across the credit colleges</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464" y="1817390"/>
            <a:ext cx="7027336" cy="2046437"/>
          </a:xfrm>
          <a:prstGeom prst="rect">
            <a:avLst/>
          </a:prstGeom>
        </p:spPr>
      </p:pic>
    </p:spTree>
    <p:extLst>
      <p:ext uri="{BB962C8B-B14F-4D97-AF65-F5344CB8AC3E}">
        <p14:creationId xmlns:p14="http://schemas.microsoft.com/office/powerpoint/2010/main" val="3837665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200" y="164889"/>
            <a:ext cx="7665548" cy="914401"/>
          </a:xfrm>
        </p:spPr>
        <p:txBody>
          <a:bodyPr>
            <a:normAutofit fontScale="90000"/>
          </a:bodyPr>
          <a:lstStyle/>
          <a:p>
            <a:pPr algn="ctr"/>
            <a:r>
              <a:rPr lang="en-US" dirty="0" smtClean="0"/>
              <a:t>Prerequisites: </a:t>
            </a:r>
            <a:br>
              <a:rPr lang="en-US" dirty="0" smtClean="0"/>
            </a:br>
            <a:r>
              <a:rPr lang="en-US" dirty="0" smtClean="0"/>
              <a:t>A Collaborative Effort</a:t>
            </a:r>
            <a:endParaRPr lang="en-US" dirty="0"/>
          </a:p>
        </p:txBody>
      </p:sp>
      <p:sp>
        <p:nvSpPr>
          <p:cNvPr id="3" name="Content Placeholder 2"/>
          <p:cNvSpPr>
            <a:spLocks noGrp="1"/>
          </p:cNvSpPr>
          <p:nvPr>
            <p:ph idx="1"/>
          </p:nvPr>
        </p:nvSpPr>
        <p:spPr/>
        <p:txBody>
          <a:bodyPr/>
          <a:lstStyle/>
          <a:p>
            <a:endParaRPr lang="en-US"/>
          </a:p>
        </p:txBody>
      </p:sp>
      <p:sp>
        <p:nvSpPr>
          <p:cNvPr id="5" name="Oval 4"/>
          <p:cNvSpPr/>
          <p:nvPr/>
        </p:nvSpPr>
        <p:spPr>
          <a:xfrm>
            <a:off x="308946" y="2897155"/>
            <a:ext cx="1828800" cy="1143000"/>
          </a:xfrm>
          <a:prstGeom prst="ellips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Department Chairs</a:t>
            </a:r>
            <a:endParaRPr lang="en-US" sz="1200" dirty="0">
              <a:solidFill>
                <a:schemeClr val="tx1"/>
              </a:solidFill>
            </a:endParaRPr>
          </a:p>
        </p:txBody>
      </p:sp>
      <p:sp>
        <p:nvSpPr>
          <p:cNvPr id="7" name="Oval 6"/>
          <p:cNvSpPr/>
          <p:nvPr/>
        </p:nvSpPr>
        <p:spPr>
          <a:xfrm>
            <a:off x="1186024" y="4572000"/>
            <a:ext cx="1828800" cy="11430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Math or English Department</a:t>
            </a:r>
            <a:endParaRPr lang="en-US" sz="1200" dirty="0">
              <a:solidFill>
                <a:schemeClr val="tx1"/>
              </a:solidFill>
            </a:endParaRPr>
          </a:p>
        </p:txBody>
      </p:sp>
      <p:sp>
        <p:nvSpPr>
          <p:cNvPr id="8" name="Oval 7"/>
          <p:cNvSpPr/>
          <p:nvPr/>
        </p:nvSpPr>
        <p:spPr>
          <a:xfrm>
            <a:off x="3693512" y="5169678"/>
            <a:ext cx="1828800" cy="1143000"/>
          </a:xfrm>
          <a:prstGeom prst="ellipse">
            <a:avLst/>
          </a:prstGeom>
          <a:solidFill>
            <a:srgbClr val="FFCC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Discipline Dean</a:t>
            </a:r>
            <a:endParaRPr lang="en-US" sz="1200" dirty="0">
              <a:solidFill>
                <a:schemeClr val="tx1"/>
              </a:solidFill>
            </a:endParaRPr>
          </a:p>
        </p:txBody>
      </p:sp>
      <p:sp>
        <p:nvSpPr>
          <p:cNvPr id="9" name="Oval 8"/>
          <p:cNvSpPr/>
          <p:nvPr/>
        </p:nvSpPr>
        <p:spPr>
          <a:xfrm>
            <a:off x="6426871" y="5143500"/>
            <a:ext cx="1828800" cy="1143000"/>
          </a:xfrm>
          <a:prstGeom prst="ellipse">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Campus IR Office</a:t>
            </a:r>
            <a:endParaRPr lang="en-US" sz="1200" dirty="0">
              <a:solidFill>
                <a:schemeClr val="tx1"/>
              </a:solidFill>
            </a:endParaRPr>
          </a:p>
        </p:txBody>
      </p:sp>
      <p:sp>
        <p:nvSpPr>
          <p:cNvPr id="10" name="Oval 9"/>
          <p:cNvSpPr/>
          <p:nvPr/>
        </p:nvSpPr>
        <p:spPr>
          <a:xfrm>
            <a:off x="8839200" y="4343400"/>
            <a:ext cx="1828800" cy="1143000"/>
          </a:xfrm>
          <a:prstGeom prst="ellipse">
            <a:avLst/>
          </a:prstGeom>
          <a:solidFill>
            <a:srgbClr val="999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District IR Office</a:t>
            </a:r>
            <a:endParaRPr lang="en-US" sz="1200" dirty="0">
              <a:solidFill>
                <a:schemeClr val="tx1"/>
              </a:solidFill>
            </a:endParaRPr>
          </a:p>
        </p:txBody>
      </p:sp>
      <p:sp>
        <p:nvSpPr>
          <p:cNvPr id="11" name="Oval 10"/>
          <p:cNvSpPr/>
          <p:nvPr/>
        </p:nvSpPr>
        <p:spPr>
          <a:xfrm>
            <a:off x="9473681" y="2591578"/>
            <a:ext cx="1828800" cy="1143000"/>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District Student Services</a:t>
            </a:r>
            <a:endParaRPr lang="en-US" sz="1200" dirty="0">
              <a:solidFill>
                <a:schemeClr val="tx1"/>
              </a:solidFill>
            </a:endParaRPr>
          </a:p>
        </p:txBody>
      </p:sp>
      <p:sp>
        <p:nvSpPr>
          <p:cNvPr id="12" name="Oval 11"/>
          <p:cNvSpPr/>
          <p:nvPr/>
        </p:nvSpPr>
        <p:spPr>
          <a:xfrm>
            <a:off x="7472784" y="1417476"/>
            <a:ext cx="1828800" cy="1143000"/>
          </a:xfrm>
          <a:prstGeom prst="ellipse">
            <a:avLst/>
          </a:prstGeom>
          <a:solidFill>
            <a:schemeClr val="accent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District Instructional Services</a:t>
            </a:r>
            <a:endParaRPr lang="en-US" sz="1200" dirty="0">
              <a:solidFill>
                <a:schemeClr val="tx1"/>
              </a:solidFill>
            </a:endParaRPr>
          </a:p>
        </p:txBody>
      </p:sp>
      <p:sp>
        <p:nvSpPr>
          <p:cNvPr id="13" name="Oval 12"/>
          <p:cNvSpPr/>
          <p:nvPr/>
        </p:nvSpPr>
        <p:spPr>
          <a:xfrm>
            <a:off x="4742024" y="1191208"/>
            <a:ext cx="1828800" cy="1143000"/>
          </a:xfrm>
          <a:prstGeom prst="ellipse">
            <a:avLst/>
          </a:prstGeom>
          <a:solidFill>
            <a:srgbClr val="FF7C8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Campus Curriculum Committee</a:t>
            </a:r>
            <a:endParaRPr lang="en-US" sz="1200" dirty="0">
              <a:solidFill>
                <a:schemeClr val="tx1"/>
              </a:solidFill>
            </a:endParaRPr>
          </a:p>
        </p:txBody>
      </p:sp>
      <p:sp>
        <p:nvSpPr>
          <p:cNvPr id="14" name="Oval 13"/>
          <p:cNvSpPr/>
          <p:nvPr/>
        </p:nvSpPr>
        <p:spPr>
          <a:xfrm>
            <a:off x="1930400" y="1448578"/>
            <a:ext cx="1828800" cy="1143000"/>
          </a:xfrm>
          <a:prstGeom prst="ellipse">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District Curriculum Committee</a:t>
            </a:r>
            <a:endParaRPr lang="en-US" sz="1200" dirty="0">
              <a:solidFill>
                <a:schemeClr val="tx1"/>
              </a:solidFill>
            </a:endParaRPr>
          </a:p>
        </p:txBody>
      </p:sp>
      <p:sp>
        <p:nvSpPr>
          <p:cNvPr id="15" name="Oval 14"/>
          <p:cNvSpPr/>
          <p:nvPr/>
        </p:nvSpPr>
        <p:spPr>
          <a:xfrm>
            <a:off x="3048000" y="2864498"/>
            <a:ext cx="5588000" cy="1631302"/>
          </a:xfrm>
          <a:prstGeom prst="ellipse">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Cross-Disciplinary Prerequisite Establishment Process Key Players</a:t>
            </a:r>
            <a:endParaRPr lang="en-US" dirty="0"/>
          </a:p>
        </p:txBody>
      </p:sp>
      <p:sp>
        <p:nvSpPr>
          <p:cNvPr id="22" name="Arc 21"/>
          <p:cNvSpPr/>
          <p:nvPr/>
        </p:nvSpPr>
        <p:spPr>
          <a:xfrm rot="15596479">
            <a:off x="1547262" y="1814730"/>
            <a:ext cx="1180967" cy="1896595"/>
          </a:xfrm>
          <a:prstGeom prst="arc">
            <a:avLst>
              <a:gd name="adj1" fmla="val 16200000"/>
              <a:gd name="adj2" fmla="val 21314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7952729">
            <a:off x="3875360" y="1137028"/>
            <a:ext cx="1285442" cy="2075311"/>
          </a:xfrm>
          <a:prstGeom prst="arc">
            <a:avLst>
              <a:gd name="adj1" fmla="val 16200000"/>
              <a:gd name="adj2" fmla="val 21314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18638824">
            <a:off x="6589677" y="1086828"/>
            <a:ext cx="1327890" cy="2160626"/>
          </a:xfrm>
          <a:prstGeom prst="arc">
            <a:avLst>
              <a:gd name="adj1" fmla="val 16200000"/>
              <a:gd name="adj2" fmla="val 21314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21286145">
            <a:off x="8686748" y="2146926"/>
            <a:ext cx="1386746" cy="1176639"/>
          </a:xfrm>
          <a:prstGeom prst="arc">
            <a:avLst>
              <a:gd name="adj1" fmla="val 16200000"/>
              <a:gd name="adj2" fmla="val 21314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2663635">
            <a:off x="9256090" y="3491838"/>
            <a:ext cx="1449517" cy="1467102"/>
          </a:xfrm>
          <a:prstGeom prst="arc">
            <a:avLst>
              <a:gd name="adj1" fmla="val 16200000"/>
              <a:gd name="adj2" fmla="val 21314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5235496">
            <a:off x="7573820" y="4331422"/>
            <a:ext cx="1048472" cy="2059515"/>
          </a:xfrm>
          <a:prstGeom prst="arc">
            <a:avLst>
              <a:gd name="adj1" fmla="val 16200000"/>
              <a:gd name="adj2" fmla="val 21314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8289697">
            <a:off x="5077388" y="4700638"/>
            <a:ext cx="1911748" cy="1321082"/>
          </a:xfrm>
          <a:prstGeom prst="arc">
            <a:avLst>
              <a:gd name="adj1" fmla="val 16200000"/>
              <a:gd name="adj2" fmla="val 21314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rot="8673698">
            <a:off x="2459980" y="4299733"/>
            <a:ext cx="1629581" cy="1551300"/>
          </a:xfrm>
          <a:prstGeom prst="arc">
            <a:avLst>
              <a:gd name="adj1" fmla="val 16200000"/>
              <a:gd name="adj2" fmla="val 21314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1160124">
            <a:off x="777674" y="3004016"/>
            <a:ext cx="1314024" cy="1872266"/>
          </a:xfrm>
          <a:prstGeom prst="arc">
            <a:avLst>
              <a:gd name="adj1" fmla="val 16200000"/>
              <a:gd name="adj2" fmla="val 21314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a:endCxn id="15" idx="1"/>
          </p:cNvCxnSpPr>
          <p:nvPr/>
        </p:nvCxnSpPr>
        <p:spPr>
          <a:xfrm>
            <a:off x="3289843" y="2514602"/>
            <a:ext cx="576501" cy="58879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56424" y="2334208"/>
            <a:ext cx="0" cy="53029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599267" y="2517710"/>
            <a:ext cx="528733" cy="53029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5" idx="6"/>
          </p:cNvCxnSpPr>
          <p:nvPr/>
        </p:nvCxnSpPr>
        <p:spPr>
          <a:xfrm flipH="1">
            <a:off x="8636000" y="3360818"/>
            <a:ext cx="914400" cy="31933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0" idx="1"/>
          </p:cNvCxnSpPr>
          <p:nvPr/>
        </p:nvCxnSpPr>
        <p:spPr>
          <a:xfrm flipH="1" flipV="1">
            <a:off x="8225215" y="4099817"/>
            <a:ext cx="881806" cy="41097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709170" y="4391668"/>
            <a:ext cx="440904" cy="7780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 idx="0"/>
          </p:cNvCxnSpPr>
          <p:nvPr/>
        </p:nvCxnSpPr>
        <p:spPr>
          <a:xfrm flipV="1">
            <a:off x="4607913" y="4391668"/>
            <a:ext cx="134111" cy="77801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699616" y="4099815"/>
            <a:ext cx="754785" cy="618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15" idx="2"/>
          </p:cNvCxnSpPr>
          <p:nvPr/>
        </p:nvCxnSpPr>
        <p:spPr>
          <a:xfrm>
            <a:off x="2103734" y="3506170"/>
            <a:ext cx="944267" cy="17398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06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with Inquiry: How It Works In Practice</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2787" y="2451043"/>
            <a:ext cx="5365161" cy="2975334"/>
          </a:xfrm>
        </p:spPr>
      </p:pic>
      <p:sp>
        <p:nvSpPr>
          <p:cNvPr id="7" name="TextBox 6"/>
          <p:cNvSpPr txBox="1"/>
          <p:nvPr/>
        </p:nvSpPr>
        <p:spPr>
          <a:xfrm>
            <a:off x="6060661" y="1948072"/>
            <a:ext cx="5994400" cy="4524315"/>
          </a:xfrm>
          <a:prstGeom prst="rect">
            <a:avLst/>
          </a:prstGeom>
          <a:noFill/>
        </p:spPr>
        <p:txBody>
          <a:bodyPr wrap="square" rtlCol="0">
            <a:spAutoFit/>
          </a:bodyPr>
          <a:lstStyle/>
          <a:p>
            <a:r>
              <a:rPr lang="en-US" dirty="0" smtClean="0">
                <a:latin typeface="Georgia" pitchFamily="18" charset="0"/>
              </a:rPr>
              <a:t>Department faculty (often at the college level) review course content and consider appropriateness of a math or English prerequisite</a:t>
            </a:r>
          </a:p>
          <a:p>
            <a:endParaRPr lang="en-US" dirty="0" smtClean="0">
              <a:latin typeface="Georgia" pitchFamily="18" charset="0"/>
            </a:endParaRPr>
          </a:p>
          <a:p>
            <a:r>
              <a:rPr lang="en-US" dirty="0" smtClean="0">
                <a:latin typeface="Georgia" pitchFamily="18" charset="0"/>
              </a:rPr>
              <a:t>Faculty collaborate with the campus IR office to examine preliminary data on success by prerequisite skill level attainment</a:t>
            </a:r>
          </a:p>
          <a:p>
            <a:endParaRPr lang="en-US" dirty="0">
              <a:latin typeface="Georgia" pitchFamily="18" charset="0"/>
            </a:endParaRPr>
          </a:p>
          <a:p>
            <a:r>
              <a:rPr lang="en-US" dirty="0" smtClean="0">
                <a:latin typeface="Georgia" pitchFamily="18" charset="0"/>
              </a:rPr>
              <a:t>Faculty review success data and other data, including a preliminary analysis of potential disproportionate impact and enrollment implications</a:t>
            </a:r>
          </a:p>
          <a:p>
            <a:endParaRPr lang="en-US" dirty="0">
              <a:latin typeface="Georgia" pitchFamily="18" charset="0"/>
            </a:endParaRPr>
          </a:p>
          <a:p>
            <a:r>
              <a:rPr lang="en-US" dirty="0" smtClean="0">
                <a:latin typeface="Georgia" pitchFamily="18" charset="0"/>
              </a:rPr>
              <a:t>If data support moving forward, the conversation proceeds to the district-level </a:t>
            </a:r>
          </a:p>
          <a:p>
            <a:endParaRPr lang="en-US" dirty="0">
              <a:latin typeface="Georgia" pitchFamily="18" charset="0"/>
            </a:endParaRPr>
          </a:p>
          <a:p>
            <a:endParaRPr lang="en-US" dirty="0">
              <a:latin typeface="Georgia" pitchFamily="18" charset="0"/>
            </a:endParaRPr>
          </a:p>
        </p:txBody>
      </p:sp>
    </p:spTree>
    <p:extLst>
      <p:ext uri="{BB962C8B-B14F-4D97-AF65-F5344CB8AC3E}">
        <p14:creationId xmlns:p14="http://schemas.microsoft.com/office/powerpoint/2010/main" val="539553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Data-Informed Process</a:t>
            </a:r>
            <a:endParaRPr lang="en-US" dirty="0"/>
          </a:p>
        </p:txBody>
      </p:sp>
      <p:pic>
        <p:nvPicPr>
          <p:cNvPr id="12" name="Picture 11"/>
          <p:cNvPicPr/>
          <p:nvPr/>
        </p:nvPicPr>
        <p:blipFill rotWithShape="1">
          <a:blip r:embed="rId3" cstate="print">
            <a:extLst>
              <a:ext uri="{28A0092B-C50C-407E-A947-70E740481C1C}">
                <a14:useLocalDpi xmlns:a14="http://schemas.microsoft.com/office/drawing/2010/main" val="0"/>
              </a:ext>
            </a:extLst>
          </a:blip>
          <a:srcRect b="9505"/>
          <a:stretch/>
        </p:blipFill>
        <p:spPr bwMode="auto">
          <a:xfrm>
            <a:off x="1643272" y="3846444"/>
            <a:ext cx="9064487" cy="3110948"/>
          </a:xfrm>
          <a:prstGeom prst="rect">
            <a:avLst/>
          </a:prstGeom>
          <a:noFill/>
          <a:ln>
            <a:noFill/>
          </a:ln>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426" y="1683027"/>
            <a:ext cx="6811617" cy="21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459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Disproportionate Impact?</a:t>
            </a:r>
            <a:endParaRPr lang="en-US" dirty="0"/>
          </a:p>
        </p:txBody>
      </p:sp>
      <p:sp>
        <p:nvSpPr>
          <p:cNvPr id="3" name="Content Placeholder 2"/>
          <p:cNvSpPr>
            <a:spLocks noGrp="1"/>
          </p:cNvSpPr>
          <p:nvPr>
            <p:ph idx="1"/>
          </p:nvPr>
        </p:nvSpPr>
        <p:spPr/>
        <p:txBody>
          <a:bodyPr/>
          <a:lstStyle/>
          <a:p>
            <a:r>
              <a:rPr lang="en-US" b="0" dirty="0" smtClean="0"/>
              <a:t>Prerequisites aim to foster successful movement through a sequence of courses</a:t>
            </a:r>
          </a:p>
          <a:p>
            <a:endParaRPr lang="en-US" b="0" dirty="0" smtClean="0"/>
          </a:p>
          <a:p>
            <a:r>
              <a:rPr lang="en-US" b="0" dirty="0" smtClean="0"/>
              <a:t>Major Caveat: Instituting prerequisites may inadvertently keep certain students from advancing toward their educational goals</a:t>
            </a:r>
          </a:p>
          <a:p>
            <a:endParaRPr lang="en-US" b="0" dirty="0" smtClean="0"/>
          </a:p>
          <a:p>
            <a:r>
              <a:rPr lang="en-US" b="0" dirty="0" smtClean="0"/>
              <a:t>Issues of concern: </a:t>
            </a:r>
            <a:r>
              <a:rPr lang="en-US" dirty="0" smtClean="0">
                <a:solidFill>
                  <a:srgbClr val="FF0000"/>
                </a:solidFill>
              </a:rPr>
              <a:t>access </a:t>
            </a:r>
            <a:r>
              <a:rPr lang="en-US" i="1" dirty="0" smtClean="0">
                <a:solidFill>
                  <a:srgbClr val="FF0000"/>
                </a:solidFill>
              </a:rPr>
              <a:t>and</a:t>
            </a:r>
            <a:r>
              <a:rPr lang="en-US" dirty="0" smtClean="0">
                <a:solidFill>
                  <a:srgbClr val="FF0000"/>
                </a:solidFill>
              </a:rPr>
              <a:t> success</a:t>
            </a:r>
            <a:endParaRPr lang="en-US" dirty="0">
              <a:solidFill>
                <a:srgbClr val="FF0000"/>
              </a:solidFill>
            </a:endParaRPr>
          </a:p>
        </p:txBody>
      </p:sp>
    </p:spTree>
    <p:extLst>
      <p:ext uri="{BB962C8B-B14F-4D97-AF65-F5344CB8AC3E}">
        <p14:creationId xmlns:p14="http://schemas.microsoft.com/office/powerpoint/2010/main" val="2461658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 for Consideration</a:t>
            </a:r>
            <a:endParaRPr lang="en-US" dirty="0"/>
          </a:p>
        </p:txBody>
      </p:sp>
      <p:sp>
        <p:nvSpPr>
          <p:cNvPr id="3" name="Content Placeholder 2"/>
          <p:cNvSpPr>
            <a:spLocks noGrp="1"/>
          </p:cNvSpPr>
          <p:nvPr>
            <p:ph idx="1"/>
          </p:nvPr>
        </p:nvSpPr>
        <p:spPr/>
        <p:txBody>
          <a:bodyPr/>
          <a:lstStyle/>
          <a:p>
            <a:pPr marL="0" indent="0">
              <a:buNone/>
            </a:pPr>
            <a:r>
              <a:rPr lang="en-US" sz="3200" dirty="0" smtClean="0">
                <a:solidFill>
                  <a:srgbClr val="FF0000"/>
                </a:solidFill>
              </a:rPr>
              <a:t>Pre-Implementation</a:t>
            </a:r>
          </a:p>
          <a:p>
            <a:r>
              <a:rPr lang="en-US" b="0" dirty="0" smtClean="0"/>
              <a:t>Will any student group’s access to the target course be adversely impacted by the proposed prerequisite?</a:t>
            </a:r>
          </a:p>
          <a:p>
            <a:endParaRPr lang="en-US" b="0" dirty="0" smtClean="0"/>
          </a:p>
          <a:p>
            <a:r>
              <a:rPr lang="en-US" b="0" dirty="0" smtClean="0"/>
              <a:t>Which students are enrolling in and successfully completing the proposed prerequisite course?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703" y="5776911"/>
            <a:ext cx="3326297" cy="590550"/>
          </a:xfrm>
          <a:prstGeom prst="rect">
            <a:avLst/>
          </a:prstGeom>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457826"/>
            <a:ext cx="13335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23001" y="5609332"/>
            <a:ext cx="5791200" cy="830997"/>
          </a:xfrm>
          <a:prstGeom prst="rect">
            <a:avLst/>
          </a:prstGeom>
          <a:noFill/>
        </p:spPr>
        <p:txBody>
          <a:bodyPr wrap="square" rtlCol="0">
            <a:spAutoFit/>
          </a:bodyPr>
          <a:lstStyle/>
          <a:p>
            <a:r>
              <a:rPr lang="en-US" sz="1600" dirty="0" smtClean="0"/>
              <a:t>Adapted from </a:t>
            </a:r>
            <a:r>
              <a:rPr lang="en-US" sz="1600" i="1" dirty="0" smtClean="0">
                <a:hlinkClick r:id="rId5"/>
              </a:rPr>
              <a:t>Ensuring Equitable Access and Success: A Guide to Assessing and Mitigating Disproportionate Impact in Student Success and Support Programs </a:t>
            </a:r>
            <a:r>
              <a:rPr lang="en-US" sz="1600" i="1" dirty="0" smtClean="0"/>
              <a:t>(CCCCO, 2013)</a:t>
            </a:r>
            <a:endParaRPr lang="en-US" sz="1600" dirty="0"/>
          </a:p>
        </p:txBody>
      </p:sp>
    </p:spTree>
    <p:extLst>
      <p:ext uri="{BB962C8B-B14F-4D97-AF65-F5344CB8AC3E}">
        <p14:creationId xmlns:p14="http://schemas.microsoft.com/office/powerpoint/2010/main" val="963475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Disproportionate Impact Analysis: Pre-Implementation</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31206" y="1869800"/>
            <a:ext cx="7103294" cy="389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575801" y="2629765"/>
            <a:ext cx="2514599" cy="1754326"/>
          </a:xfrm>
          <a:prstGeom prst="rect">
            <a:avLst/>
          </a:prstGeom>
          <a:solidFill>
            <a:schemeClr val="tx2">
              <a:lumMod val="20000"/>
              <a:lumOff val="80000"/>
            </a:schemeClr>
          </a:solidFill>
        </p:spPr>
        <p:txBody>
          <a:bodyPr wrap="square" rtlCol="0">
            <a:spAutoFit/>
          </a:bodyPr>
          <a:lstStyle/>
          <a:p>
            <a:r>
              <a:rPr lang="en-US" dirty="0" smtClean="0"/>
              <a:t>Hypothetical: </a:t>
            </a:r>
          </a:p>
          <a:p>
            <a:r>
              <a:rPr lang="en-US" i="1" dirty="0" smtClean="0"/>
              <a:t>If the </a:t>
            </a:r>
            <a:r>
              <a:rPr lang="en-US" i="1" dirty="0" err="1" smtClean="0"/>
              <a:t>prereq</a:t>
            </a:r>
            <a:r>
              <a:rPr lang="en-US" i="1" dirty="0" smtClean="0"/>
              <a:t> were to be implemented, would it create barriers for specific subpopulations of students?</a:t>
            </a:r>
            <a:endParaRPr lang="en-US" i="1" dirty="0"/>
          </a:p>
        </p:txBody>
      </p:sp>
      <p:sp>
        <p:nvSpPr>
          <p:cNvPr id="5" name="Oval 4"/>
          <p:cNvSpPr/>
          <p:nvPr/>
        </p:nvSpPr>
        <p:spPr>
          <a:xfrm>
            <a:off x="6691244" y="4724400"/>
            <a:ext cx="1625600" cy="3048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63101" y="4724400"/>
            <a:ext cx="2336800" cy="369332"/>
          </a:xfrm>
          <a:prstGeom prst="rect">
            <a:avLst/>
          </a:prstGeom>
          <a:noFill/>
        </p:spPr>
        <p:txBody>
          <a:bodyPr wrap="square" rtlCol="0">
            <a:spAutoFit/>
          </a:bodyPr>
          <a:lstStyle/>
          <a:p>
            <a:r>
              <a:rPr lang="en-US" dirty="0" smtClean="0">
                <a:solidFill>
                  <a:schemeClr val="tx2"/>
                </a:solidFill>
              </a:rPr>
              <a:t>Reference group</a:t>
            </a:r>
            <a:endParaRPr lang="en-US" dirty="0">
              <a:solidFill>
                <a:schemeClr val="tx2"/>
              </a:solidFill>
            </a:endParaRPr>
          </a:p>
        </p:txBody>
      </p:sp>
      <p:cxnSp>
        <p:nvCxnSpPr>
          <p:cNvPr id="8" name="Straight Arrow Connector 7"/>
          <p:cNvCxnSpPr/>
          <p:nvPr/>
        </p:nvCxnSpPr>
        <p:spPr>
          <a:xfrm flipH="1">
            <a:off x="8102601" y="4876800"/>
            <a:ext cx="1422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843644" y="5439111"/>
            <a:ext cx="1320800" cy="381000"/>
          </a:xfrm>
          <a:prstGeom prst="ellipse">
            <a:avLst/>
          </a:prstGeom>
          <a:noFill/>
          <a:ln w="381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501" y="6192553"/>
            <a:ext cx="7315200" cy="646331"/>
          </a:xfrm>
          <a:prstGeom prst="rect">
            <a:avLst/>
          </a:prstGeom>
          <a:noFill/>
        </p:spPr>
        <p:txBody>
          <a:bodyPr wrap="square" rtlCol="0">
            <a:spAutoFit/>
          </a:bodyPr>
          <a:lstStyle/>
          <a:p>
            <a:r>
              <a:rPr lang="en-US" i="1" dirty="0" smtClean="0"/>
              <a:t>If implemented, this prerequisite would potentially decrease enrollment in PSYC 101 by </a:t>
            </a:r>
            <a:r>
              <a:rPr lang="en-US" b="1" i="1" dirty="0" smtClean="0"/>
              <a:t>80%</a:t>
            </a:r>
            <a:endParaRPr lang="en-US" b="1" i="1" dirty="0"/>
          </a:p>
        </p:txBody>
      </p:sp>
      <p:cxnSp>
        <p:nvCxnSpPr>
          <p:cNvPr id="12" name="Straight Arrow Connector 11"/>
          <p:cNvCxnSpPr>
            <a:endCxn id="9" idx="3"/>
          </p:cNvCxnSpPr>
          <p:nvPr/>
        </p:nvCxnSpPr>
        <p:spPr>
          <a:xfrm flipV="1">
            <a:off x="5522844" y="5764315"/>
            <a:ext cx="1514227" cy="284396"/>
          </a:xfrm>
          <a:prstGeom prst="straightConnector1">
            <a:avLst/>
          </a:prstGeom>
          <a:ln w="38100">
            <a:solidFill>
              <a:srgbClr val="33CCCC"/>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78600" y="5872476"/>
            <a:ext cx="5511800" cy="646331"/>
          </a:xfrm>
          <a:prstGeom prst="rect">
            <a:avLst/>
          </a:prstGeom>
          <a:noFill/>
        </p:spPr>
        <p:txBody>
          <a:bodyPr wrap="square" rtlCol="0">
            <a:spAutoFit/>
          </a:bodyPr>
          <a:lstStyle/>
          <a:p>
            <a:pPr algn="r"/>
            <a:r>
              <a:rPr lang="en-US" i="1" dirty="0" smtClean="0"/>
              <a:t>And it would disproportionally limit access for </a:t>
            </a:r>
            <a:r>
              <a:rPr lang="en-US" b="1" i="1" dirty="0" smtClean="0"/>
              <a:t>five</a:t>
            </a:r>
            <a:r>
              <a:rPr lang="en-US" i="1" dirty="0" smtClean="0"/>
              <a:t> subpopulations of students</a:t>
            </a:r>
            <a:endParaRPr lang="en-US" i="1" dirty="0"/>
          </a:p>
        </p:txBody>
      </p:sp>
    </p:spTree>
    <p:extLst>
      <p:ext uri="{BB962C8B-B14F-4D97-AF65-F5344CB8AC3E}">
        <p14:creationId xmlns:p14="http://schemas.microsoft.com/office/powerpoint/2010/main" val="2973977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and Context (cont.)</a:t>
            </a:r>
            <a:endParaRPr lang="en-US" dirty="0">
              <a:solidFill>
                <a:srgbClr val="FF0000"/>
              </a:solidFill>
            </a:endParaRPr>
          </a:p>
        </p:txBody>
      </p:sp>
      <p:sp>
        <p:nvSpPr>
          <p:cNvPr id="5" name="Content Placeholder 4"/>
          <p:cNvSpPr>
            <a:spLocks noGrp="1"/>
          </p:cNvSpPr>
          <p:nvPr>
            <p:ph idx="1"/>
          </p:nvPr>
        </p:nvSpPr>
        <p:spPr/>
        <p:txBody>
          <a:bodyPr>
            <a:normAutofit fontScale="92500" lnSpcReduction="10000"/>
          </a:bodyPr>
          <a:lstStyle/>
          <a:p>
            <a:r>
              <a:rPr lang="en-US" dirty="0" smtClean="0"/>
              <a:t>2000s - ASCCC Responds to studies conducted by external scholars and policymakers with resolutions </a:t>
            </a:r>
          </a:p>
          <a:p>
            <a:pPr lvl="1"/>
            <a:r>
              <a:rPr lang="en-US" dirty="0" smtClean="0">
                <a:hlinkClick r:id="rId3"/>
              </a:rPr>
              <a:t>Spr09 9.02 “Communication and Computation Prerequisite Validation through Content Review”</a:t>
            </a:r>
            <a:endParaRPr lang="en-US" dirty="0" smtClean="0"/>
          </a:p>
          <a:p>
            <a:pPr lvl="2"/>
            <a:r>
              <a:rPr lang="en-US" dirty="0" smtClean="0"/>
              <a:t>Resolved</a:t>
            </a:r>
            <a:r>
              <a:rPr lang="en-US" dirty="0"/>
              <a:t>, That the Academic Senate for California Community Colleges recommend changes needed to Title 5 language on prerequisites that, instead of relying on statistical analysis, allow local faculty to base their determination for prerequisites of English, reading, or mathematics for collegiate level courses on content review;  </a:t>
            </a:r>
            <a:endParaRPr lang="en-US" dirty="0" smtClean="0"/>
          </a:p>
          <a:p>
            <a:pPr lvl="1"/>
            <a:r>
              <a:rPr lang="en-US" dirty="0" smtClean="0">
                <a:hlinkClick r:id="rId4"/>
              </a:rPr>
              <a:t>Fall09 9.05 “Ensuring Rigorous Content Review to Establish Prerequisites”</a:t>
            </a:r>
            <a:endParaRPr lang="en-US" dirty="0" smtClean="0"/>
          </a:p>
          <a:p>
            <a:pPr lvl="2"/>
            <a:r>
              <a:rPr lang="en-US" dirty="0"/>
              <a:t>Resolved, That the Academic Senate for California Community Colleges revisit the content review process as described in the </a:t>
            </a:r>
            <a:r>
              <a:rPr lang="en-US" i="1" dirty="0"/>
              <a:t>The Model District Policy on Prerequisites, </a:t>
            </a:r>
            <a:r>
              <a:rPr lang="en-US" i="1" dirty="0" err="1"/>
              <a:t>Corequisites</a:t>
            </a:r>
            <a:r>
              <a:rPr lang="en-US" i="1" dirty="0"/>
              <a:t>, and Advisories on Recommended Preparation</a:t>
            </a:r>
            <a:r>
              <a:rPr lang="en-US" dirty="0"/>
              <a:t> for possible modifications, in an effort to consistently implement rigorous content review standards at such time as content review becomes the primary method of validating prerequisites. </a:t>
            </a:r>
          </a:p>
          <a:p>
            <a:pPr lvl="2"/>
            <a:endParaRPr lang="en-US" dirty="0" smtClean="0"/>
          </a:p>
          <a:p>
            <a:endParaRPr lang="en-US" dirty="0"/>
          </a:p>
        </p:txBody>
      </p:sp>
    </p:spTree>
    <p:extLst>
      <p:ext uri="{BB962C8B-B14F-4D97-AF65-F5344CB8AC3E}">
        <p14:creationId xmlns:p14="http://schemas.microsoft.com/office/powerpoint/2010/main" val="2273009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7398"/>
            <a:ext cx="10515600" cy="914401"/>
          </a:xfrm>
        </p:spPr>
        <p:txBody>
          <a:bodyPr>
            <a:normAutofit fontScale="90000"/>
          </a:bodyPr>
          <a:lstStyle/>
          <a:p>
            <a:r>
              <a:rPr lang="en-US" dirty="0" smtClean="0"/>
              <a:t>What if There is Evidence of Disproportionate Impact?</a:t>
            </a:r>
            <a:endParaRPr lang="en-US" dirty="0"/>
          </a:p>
        </p:txBody>
      </p:sp>
      <p:sp>
        <p:nvSpPr>
          <p:cNvPr id="3" name="Content Placeholder 2"/>
          <p:cNvSpPr>
            <a:spLocks noGrp="1"/>
          </p:cNvSpPr>
          <p:nvPr>
            <p:ph idx="1"/>
          </p:nvPr>
        </p:nvSpPr>
        <p:spPr>
          <a:xfrm>
            <a:off x="838200" y="2517913"/>
            <a:ext cx="10515600" cy="3659050"/>
          </a:xfrm>
        </p:spPr>
        <p:txBody>
          <a:bodyPr/>
          <a:lstStyle/>
          <a:p>
            <a:r>
              <a:rPr lang="en-US" dirty="0" smtClean="0"/>
              <a:t>Should the institution proceed with the prerequisite implementation?</a:t>
            </a:r>
          </a:p>
          <a:p>
            <a:endParaRPr lang="en-US" dirty="0" smtClean="0"/>
          </a:p>
          <a:p>
            <a:r>
              <a:rPr lang="en-US" dirty="0" smtClean="0"/>
              <a:t>If so, what steps will the institution take to mitigate disproportionate impact?</a:t>
            </a:r>
            <a:endParaRPr lang="en-US" dirty="0"/>
          </a:p>
        </p:txBody>
      </p:sp>
    </p:spTree>
    <p:extLst>
      <p:ext uri="{BB962C8B-B14F-4D97-AF65-F5344CB8AC3E}">
        <p14:creationId xmlns:p14="http://schemas.microsoft.com/office/powerpoint/2010/main" val="3829193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Consideration</a:t>
            </a:r>
            <a:endParaRPr lang="en-US" dirty="0"/>
          </a:p>
        </p:txBody>
      </p:sp>
      <p:sp>
        <p:nvSpPr>
          <p:cNvPr id="3" name="Content Placeholder 2"/>
          <p:cNvSpPr>
            <a:spLocks noGrp="1"/>
          </p:cNvSpPr>
          <p:nvPr>
            <p:ph idx="1"/>
          </p:nvPr>
        </p:nvSpPr>
        <p:spPr/>
        <p:txBody>
          <a:bodyPr/>
          <a:lstStyle/>
          <a:p>
            <a:pPr marL="0" indent="0">
              <a:buNone/>
            </a:pPr>
            <a:r>
              <a:rPr lang="en-US" sz="3200" dirty="0" smtClean="0">
                <a:solidFill>
                  <a:srgbClr val="FF0000"/>
                </a:solidFill>
              </a:rPr>
              <a:t>Post-Implementation</a:t>
            </a:r>
          </a:p>
          <a:p>
            <a:pPr marL="0" indent="0">
              <a:buNone/>
            </a:pPr>
            <a:endParaRPr lang="en-US" sz="3200" dirty="0" smtClean="0">
              <a:solidFill>
                <a:srgbClr val="FF0000"/>
              </a:solidFill>
            </a:endParaRPr>
          </a:p>
          <a:p>
            <a:r>
              <a:rPr lang="en-US" b="0" dirty="0" smtClean="0"/>
              <a:t>Has any student group’s access to the target course be adversely impacted by the proposed prerequisite?</a:t>
            </a:r>
          </a:p>
          <a:p>
            <a:endParaRPr lang="en-US" b="0" dirty="0" smtClean="0"/>
          </a:p>
          <a:p>
            <a:r>
              <a:rPr lang="en-US" b="0" dirty="0" smtClean="0"/>
              <a:t>Among students who meet the prerequisite skill level, are any groups less likely to succeed in the course?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669" y="5776913"/>
            <a:ext cx="3180522" cy="590550"/>
          </a:xfrm>
          <a:prstGeom prst="rect">
            <a:avLst/>
          </a:prstGeom>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609" y="5457826"/>
            <a:ext cx="1280492"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23001" y="5609332"/>
            <a:ext cx="5791200" cy="830997"/>
          </a:xfrm>
          <a:prstGeom prst="rect">
            <a:avLst/>
          </a:prstGeom>
          <a:noFill/>
        </p:spPr>
        <p:txBody>
          <a:bodyPr wrap="square" rtlCol="0">
            <a:spAutoFit/>
          </a:bodyPr>
          <a:lstStyle/>
          <a:p>
            <a:r>
              <a:rPr lang="en-US" sz="1600" dirty="0" smtClean="0"/>
              <a:t>Adapted from </a:t>
            </a:r>
            <a:r>
              <a:rPr lang="en-US" sz="1600" i="1" dirty="0" smtClean="0">
                <a:hlinkClick r:id="rId5"/>
              </a:rPr>
              <a:t>Ensuring Equitable Access and Success: A Guide to Assessing and Mitigating Disproportionate Impact in Student Success and Support Programs </a:t>
            </a:r>
            <a:r>
              <a:rPr lang="en-US" sz="1600" i="1" dirty="0" smtClean="0"/>
              <a:t>(CCCCO, 2013)</a:t>
            </a:r>
            <a:endParaRPr lang="en-US" sz="1600" dirty="0"/>
          </a:p>
        </p:txBody>
      </p:sp>
    </p:spTree>
    <p:extLst>
      <p:ext uri="{BB962C8B-B14F-4D97-AF65-F5344CB8AC3E}">
        <p14:creationId xmlns:p14="http://schemas.microsoft.com/office/powerpoint/2010/main" val="2014762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a:xfrm>
            <a:off x="838200" y="2146851"/>
            <a:ext cx="10515600" cy="4030111"/>
          </a:xfrm>
        </p:spPr>
        <p:txBody>
          <a:bodyPr/>
          <a:lstStyle/>
          <a:p>
            <a:r>
              <a:rPr lang="en-US" dirty="0" smtClean="0"/>
              <a:t>What impact will the move toward a common assessment and multiple measures have on prerequisite validation?</a:t>
            </a:r>
          </a:p>
          <a:p>
            <a:endParaRPr lang="en-US" dirty="0" smtClean="0"/>
          </a:p>
          <a:p>
            <a:r>
              <a:rPr lang="en-US" dirty="0" smtClean="0"/>
              <a:t>What factors will we need to consider to move forward?</a:t>
            </a:r>
          </a:p>
          <a:p>
            <a:endParaRPr lang="en-US" dirty="0"/>
          </a:p>
        </p:txBody>
      </p:sp>
    </p:spTree>
    <p:extLst>
      <p:ext uri="{BB962C8B-B14F-4D97-AF65-F5344CB8AC3E}">
        <p14:creationId xmlns:p14="http://schemas.microsoft.com/office/powerpoint/2010/main" val="3573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Poll:</a:t>
            </a:r>
            <a:endParaRPr lang="en-US" dirty="0"/>
          </a:p>
        </p:txBody>
      </p:sp>
      <p:sp>
        <p:nvSpPr>
          <p:cNvPr id="3" name="Content Placeholder 2"/>
          <p:cNvSpPr>
            <a:spLocks noGrp="1"/>
          </p:cNvSpPr>
          <p:nvPr>
            <p:ph idx="1"/>
          </p:nvPr>
        </p:nvSpPr>
        <p:spPr>
          <a:xfrm>
            <a:off x="838200" y="2027583"/>
            <a:ext cx="10515600" cy="4149380"/>
          </a:xfrm>
        </p:spPr>
        <p:txBody>
          <a:bodyPr>
            <a:normAutofit/>
          </a:bodyPr>
          <a:lstStyle/>
          <a:p>
            <a:r>
              <a:rPr lang="en-US" sz="2800" dirty="0" smtClean="0"/>
              <a:t>How many institutions are using content review alone for prerequisite analysis?</a:t>
            </a:r>
          </a:p>
          <a:p>
            <a:endParaRPr lang="en-US" sz="28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Plenary , April 21-23, 2016, Sacramento,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2308429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 Questions</a:t>
            </a:r>
            <a:endParaRPr lang="en-US" dirty="0"/>
          </a:p>
        </p:txBody>
      </p:sp>
      <p:sp>
        <p:nvSpPr>
          <p:cNvPr id="5" name="Content Placeholder 4"/>
          <p:cNvSpPr>
            <a:spLocks noGrp="1"/>
          </p:cNvSpPr>
          <p:nvPr>
            <p:ph idx="1"/>
          </p:nvPr>
        </p:nvSpPr>
        <p:spPr/>
        <p:txBody>
          <a:bodyPr/>
          <a:lstStyle/>
          <a:p>
            <a:r>
              <a:rPr lang="en-US" dirty="0" smtClean="0"/>
              <a:t>When the decision to shift to content review alone for out-of-sequence prerequisites came through, how did your institution react?</a:t>
            </a:r>
          </a:p>
          <a:p>
            <a:endParaRPr lang="en-US" dirty="0"/>
          </a:p>
          <a:p>
            <a:r>
              <a:rPr lang="en-US" dirty="0" smtClean="0"/>
              <a:t>Has your college revised its procedures for prerequisite validation?</a:t>
            </a:r>
          </a:p>
          <a:p>
            <a:endParaRPr lang="en-US" dirty="0"/>
          </a:p>
          <a:p>
            <a:r>
              <a:rPr lang="en-US" dirty="0" smtClean="0"/>
              <a:t>How did the change progress on your campus?</a:t>
            </a:r>
            <a:endParaRPr lang="en-US" dirty="0"/>
          </a:p>
        </p:txBody>
      </p:sp>
      <p:sp>
        <p:nvSpPr>
          <p:cNvPr id="2" name="Footer Placeholder 1"/>
          <p:cNvSpPr>
            <a:spLocks noGrp="1"/>
          </p:cNvSpPr>
          <p:nvPr>
            <p:ph type="ftr" sz="quarter" idx="11"/>
          </p:nvPr>
        </p:nvSpPr>
        <p:spPr/>
        <p:txBody>
          <a:bodyPr/>
          <a:lstStyle/>
          <a:p>
            <a:r>
              <a:rPr lang="en-US" smtClean="0"/>
              <a:t>ASCCC Plenary , April 21-23, 2016, Sacramento, CA</a:t>
            </a:r>
            <a:endParaRPr lang="en-US" dirty="0"/>
          </a:p>
        </p:txBody>
      </p:sp>
      <p:sp>
        <p:nvSpPr>
          <p:cNvPr id="3" name="Slide Number Placeholder 2"/>
          <p:cNvSpPr>
            <a:spLocks noGrp="1"/>
          </p:cNvSpPr>
          <p:nvPr>
            <p:ph type="sldNum" sz="quarter" idx="12"/>
          </p:nvPr>
        </p:nvSpPr>
        <p:spPr/>
        <p:txBody>
          <a:bodyPr/>
          <a:lstStyle/>
          <a:p>
            <a:fld id="{F01EB0EE-5C55-4A20-9AF4-1E061F85A2B6}" type="slidenum">
              <a:rPr lang="en-US" smtClean="0"/>
              <a:t>44</a:t>
            </a:fld>
            <a:endParaRPr lang="en-US" dirty="0"/>
          </a:p>
        </p:txBody>
      </p:sp>
    </p:spTree>
    <p:extLst>
      <p:ext uri="{BB962C8B-B14F-4D97-AF65-F5344CB8AC3E}">
        <p14:creationId xmlns:p14="http://schemas.microsoft.com/office/powerpoint/2010/main" val="771661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Discussion Questions</a:t>
            </a:r>
            <a:endParaRPr lang="en-US" dirty="0"/>
          </a:p>
        </p:txBody>
      </p:sp>
      <p:sp>
        <p:nvSpPr>
          <p:cNvPr id="5" name="Content Placeholder 4"/>
          <p:cNvSpPr>
            <a:spLocks noGrp="1"/>
          </p:cNvSpPr>
          <p:nvPr>
            <p:ph idx="1"/>
          </p:nvPr>
        </p:nvSpPr>
        <p:spPr/>
        <p:txBody>
          <a:bodyPr/>
          <a:lstStyle/>
          <a:p>
            <a:r>
              <a:rPr lang="en-US" dirty="0" smtClean="0"/>
              <a:t>Is your college part of a multi-college district? If so, is curriculum aligned across all credit colleges?</a:t>
            </a:r>
          </a:p>
          <a:p>
            <a:endParaRPr lang="en-US" dirty="0"/>
          </a:p>
          <a:p>
            <a:r>
              <a:rPr lang="en-US" dirty="0" smtClean="0"/>
              <a:t>How has the shift to content review impacted your district processes?</a:t>
            </a:r>
            <a:endParaRPr lang="en-US" dirty="0"/>
          </a:p>
        </p:txBody>
      </p:sp>
      <p:sp>
        <p:nvSpPr>
          <p:cNvPr id="2" name="Footer Placeholder 1"/>
          <p:cNvSpPr>
            <a:spLocks noGrp="1"/>
          </p:cNvSpPr>
          <p:nvPr>
            <p:ph type="ftr" sz="quarter" idx="11"/>
          </p:nvPr>
        </p:nvSpPr>
        <p:spPr/>
        <p:txBody>
          <a:bodyPr/>
          <a:lstStyle/>
          <a:p>
            <a:r>
              <a:rPr lang="en-US" smtClean="0"/>
              <a:t>ASCCC Plenary , April 21-23, 2016, Sacramento, CA</a:t>
            </a:r>
            <a:endParaRPr lang="en-US" dirty="0"/>
          </a:p>
        </p:txBody>
      </p:sp>
      <p:sp>
        <p:nvSpPr>
          <p:cNvPr id="3" name="Slide Number Placeholder 2"/>
          <p:cNvSpPr>
            <a:spLocks noGrp="1"/>
          </p:cNvSpPr>
          <p:nvPr>
            <p:ph type="sldNum" sz="quarter" idx="12"/>
          </p:nvPr>
        </p:nvSpPr>
        <p:spPr/>
        <p:txBody>
          <a:bodyPr/>
          <a:lstStyle/>
          <a:p>
            <a:fld id="{F01EB0EE-5C55-4A20-9AF4-1E061F85A2B6}" type="slidenum">
              <a:rPr lang="en-US" smtClean="0"/>
              <a:t>45</a:t>
            </a:fld>
            <a:endParaRPr lang="en-US" dirty="0"/>
          </a:p>
        </p:txBody>
      </p:sp>
    </p:spTree>
    <p:extLst>
      <p:ext uri="{BB962C8B-B14F-4D97-AF65-F5344CB8AC3E}">
        <p14:creationId xmlns:p14="http://schemas.microsoft.com/office/powerpoint/2010/main" val="1963323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Discussion Questions</a:t>
            </a:r>
            <a:endParaRPr lang="en-US" dirty="0"/>
          </a:p>
        </p:txBody>
      </p:sp>
      <p:sp>
        <p:nvSpPr>
          <p:cNvPr id="5" name="Content Placeholder 4"/>
          <p:cNvSpPr>
            <a:spLocks noGrp="1"/>
          </p:cNvSpPr>
          <p:nvPr>
            <p:ph idx="1"/>
          </p:nvPr>
        </p:nvSpPr>
        <p:spPr/>
        <p:txBody>
          <a:bodyPr/>
          <a:lstStyle/>
          <a:p>
            <a:r>
              <a:rPr lang="en-US" dirty="0" smtClean="0"/>
              <a:t>What questions might your campus practitioners have about prerequisite validation? What about your Board </a:t>
            </a:r>
            <a:r>
              <a:rPr lang="en-US" dirty="0"/>
              <a:t>of </a:t>
            </a:r>
            <a:r>
              <a:rPr lang="en-US" dirty="0" smtClean="0"/>
              <a:t>Trustees?</a:t>
            </a:r>
          </a:p>
          <a:p>
            <a:endParaRPr lang="en-US" dirty="0"/>
          </a:p>
          <a:p>
            <a:r>
              <a:rPr lang="en-US" dirty="0" smtClean="0"/>
              <a:t>How might the College of the Canyons or College of the Sequoias content review templates be modified and used at your institution?</a:t>
            </a:r>
          </a:p>
          <a:p>
            <a:endParaRPr lang="en-US" dirty="0"/>
          </a:p>
          <a:p>
            <a:r>
              <a:rPr lang="en-US" dirty="0" smtClean="0"/>
              <a:t>How might you develop a disproportionate impact study for your institution’s prerequisites?</a:t>
            </a:r>
            <a:endParaRPr lang="en-US" dirty="0"/>
          </a:p>
        </p:txBody>
      </p:sp>
      <p:sp>
        <p:nvSpPr>
          <p:cNvPr id="2" name="Footer Placeholder 1"/>
          <p:cNvSpPr>
            <a:spLocks noGrp="1"/>
          </p:cNvSpPr>
          <p:nvPr>
            <p:ph type="ftr" sz="quarter" idx="11"/>
          </p:nvPr>
        </p:nvSpPr>
        <p:spPr/>
        <p:txBody>
          <a:bodyPr/>
          <a:lstStyle/>
          <a:p>
            <a:r>
              <a:rPr lang="en-US" smtClean="0"/>
              <a:t>ASCCC Plenary , April 21-23, 2016, Sacramento, CA</a:t>
            </a:r>
            <a:endParaRPr lang="en-US" dirty="0"/>
          </a:p>
        </p:txBody>
      </p:sp>
      <p:sp>
        <p:nvSpPr>
          <p:cNvPr id="3" name="Slide Number Placeholder 2"/>
          <p:cNvSpPr>
            <a:spLocks noGrp="1"/>
          </p:cNvSpPr>
          <p:nvPr>
            <p:ph type="sldNum" sz="quarter" idx="12"/>
          </p:nvPr>
        </p:nvSpPr>
        <p:spPr/>
        <p:txBody>
          <a:bodyPr/>
          <a:lstStyle/>
          <a:p>
            <a:fld id="{F01EB0EE-5C55-4A20-9AF4-1E061F85A2B6}" type="slidenum">
              <a:rPr lang="en-US" smtClean="0"/>
              <a:t>46</a:t>
            </a:fld>
            <a:endParaRPr lang="en-US" dirty="0"/>
          </a:p>
        </p:txBody>
      </p:sp>
    </p:spTree>
    <p:extLst>
      <p:ext uri="{BB962C8B-B14F-4D97-AF65-F5344CB8AC3E}">
        <p14:creationId xmlns:p14="http://schemas.microsoft.com/office/powerpoint/2010/main" val="24124470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a:t>“</a:t>
            </a:r>
          </a:p>
        </p:txBody>
      </p:sp>
      <p:sp>
        <p:nvSpPr>
          <p:cNvPr id="8" name="Footer Placeholder 7"/>
          <p:cNvSpPr>
            <a:spLocks noGrp="1"/>
          </p:cNvSpPr>
          <p:nvPr>
            <p:ph type="ftr" sz="quarter" idx="11"/>
          </p:nvPr>
        </p:nvSpPr>
        <p:spPr/>
        <p:txBody>
          <a:bodyPr/>
          <a:lstStyle/>
          <a:p>
            <a:r>
              <a:rPr lang="en-US" dirty="0"/>
              <a:t>2016 ASCCC Curriculum Institute</a:t>
            </a:r>
          </a:p>
        </p:txBody>
      </p:sp>
      <p:sp>
        <p:nvSpPr>
          <p:cNvPr id="9" name="Slide Number Placeholder 8"/>
          <p:cNvSpPr>
            <a:spLocks noGrp="1"/>
          </p:cNvSpPr>
          <p:nvPr>
            <p:ph type="sldNum" sz="quarter" idx="12"/>
          </p:nvPr>
        </p:nvSpPr>
        <p:spPr/>
        <p:txBody>
          <a:bodyPr/>
          <a:lstStyle/>
          <a:p>
            <a:fld id="{F01EB0EE-5C55-4A20-9AF4-1E061F85A2B6}" type="slidenum">
              <a:rPr lang="en-US" smtClean="0"/>
              <a:t>47</a:t>
            </a:fld>
            <a:endParaRPr lang="en-US" dirty="0"/>
          </a:p>
        </p:txBody>
      </p:sp>
      <p:sp>
        <p:nvSpPr>
          <p:cNvPr id="11" name="Text Placeholder 2"/>
          <p:cNvSpPr txBox="1">
            <a:spLocks/>
          </p:cNvSpPr>
          <p:nvPr/>
        </p:nvSpPr>
        <p:spPr>
          <a:xfrm>
            <a:off x="838200" y="4386265"/>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0" cap="all" dirty="0"/>
              <a:t>Questions?</a:t>
            </a:r>
          </a:p>
          <a:p>
            <a:pPr marL="0" indent="0" algn="ctr">
              <a:buNone/>
            </a:pPr>
            <a:r>
              <a:rPr lang="en-US" cap="all" dirty="0"/>
              <a:t> </a:t>
            </a:r>
          </a:p>
        </p:txBody>
      </p:sp>
    </p:spTree>
    <p:extLst>
      <p:ext uri="{BB962C8B-B14F-4D97-AF65-F5344CB8AC3E}">
        <p14:creationId xmlns:p14="http://schemas.microsoft.com/office/powerpoint/2010/main" val="289724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and Context (cont.)</a:t>
            </a:r>
            <a:endParaRPr lang="en-US" dirty="0">
              <a:solidFill>
                <a:srgbClr val="FF0000"/>
              </a:solidFill>
            </a:endParaRPr>
          </a:p>
        </p:txBody>
      </p:sp>
      <p:sp>
        <p:nvSpPr>
          <p:cNvPr id="5" name="Content Placeholder 4"/>
          <p:cNvSpPr>
            <a:spLocks noGrp="1"/>
          </p:cNvSpPr>
          <p:nvPr>
            <p:ph idx="1"/>
          </p:nvPr>
        </p:nvSpPr>
        <p:spPr/>
        <p:txBody>
          <a:bodyPr>
            <a:normAutofit/>
          </a:bodyPr>
          <a:lstStyle/>
          <a:p>
            <a:r>
              <a:rPr lang="en-US" dirty="0" smtClean="0"/>
              <a:t>2010s – ASCCC adopts papers</a:t>
            </a:r>
          </a:p>
          <a:p>
            <a:pPr lvl="1"/>
            <a:r>
              <a:rPr lang="en-US" dirty="0" smtClean="0">
                <a:hlinkClick r:id="rId3"/>
              </a:rPr>
              <a:t>“Student Success: The Case for Establishing Prerequisites through Content Review”</a:t>
            </a:r>
            <a:r>
              <a:rPr lang="en-US" dirty="0" smtClean="0"/>
              <a:t> (Fall10)</a:t>
            </a:r>
            <a:endParaRPr lang="en-US" dirty="0"/>
          </a:p>
          <a:p>
            <a:pPr lvl="1"/>
            <a:r>
              <a:rPr lang="en-US" dirty="0" smtClean="0">
                <a:hlinkClick r:id="rId4"/>
              </a:rPr>
              <a:t>“Implementing Content Review for Communication and Computation Prerequisites”</a:t>
            </a:r>
            <a:r>
              <a:rPr lang="en-US" dirty="0" smtClean="0"/>
              <a:t> (Spr11)</a:t>
            </a:r>
          </a:p>
          <a:p>
            <a:endParaRPr lang="en-US" dirty="0" smtClean="0"/>
          </a:p>
          <a:p>
            <a:pPr marL="228600" lvl="1">
              <a:spcBef>
                <a:spcPts val="1000"/>
              </a:spcBef>
            </a:pPr>
            <a:r>
              <a:rPr lang="en-US" dirty="0"/>
              <a:t>Spr09 9.02 “Communication and Computation Prerequisite Validation through Content Review” </a:t>
            </a:r>
            <a:r>
              <a:rPr lang="en-US" u="sng" dirty="0"/>
              <a:t>REVISITED</a:t>
            </a:r>
          </a:p>
          <a:p>
            <a:pPr marL="685800" lvl="2">
              <a:spcBef>
                <a:spcPts val="1000"/>
              </a:spcBef>
            </a:pPr>
            <a:r>
              <a:rPr lang="en-US" b="1" dirty="0"/>
              <a:t>Resolved, That the Academic Senate for California Community Colleges recommend that once new prerequisites are implemented, colleges conduct research on the effect(s) of the prerequisites.  </a:t>
            </a:r>
          </a:p>
          <a:p>
            <a:endParaRPr lang="en-US" dirty="0"/>
          </a:p>
        </p:txBody>
      </p:sp>
    </p:spTree>
    <p:extLst>
      <p:ext uri="{BB962C8B-B14F-4D97-AF65-F5344CB8AC3E}">
        <p14:creationId xmlns:p14="http://schemas.microsoft.com/office/powerpoint/2010/main" val="2036944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Title 5 Regulations</a:t>
            </a:r>
            <a:endParaRPr lang="en-US" dirty="0"/>
          </a:p>
        </p:txBody>
      </p:sp>
      <p:sp>
        <p:nvSpPr>
          <p:cNvPr id="2" name="Content Placeholder 1"/>
          <p:cNvSpPr>
            <a:spLocks noGrp="1"/>
          </p:cNvSpPr>
          <p:nvPr>
            <p:ph idx="1"/>
          </p:nvPr>
        </p:nvSpPr>
        <p:spPr/>
        <p:txBody>
          <a:bodyPr>
            <a:normAutofit/>
          </a:bodyPr>
          <a:lstStyle/>
          <a:p>
            <a:r>
              <a:rPr lang="en-US" dirty="0">
                <a:effectLst/>
              </a:rPr>
              <a:t>Title 5 regulations state:</a:t>
            </a:r>
            <a:br>
              <a:rPr lang="en-US" dirty="0">
                <a:effectLst/>
              </a:rPr>
            </a:br>
            <a:r>
              <a:rPr lang="en-US" dirty="0">
                <a:effectLst/>
              </a:rPr>
              <a:t>5 CCR § 55003 (d) (2) the prerequisite will assure, consistent with section 55002, that a student has the skills, concepts, and/or information that is presupposed in terms of the course or program for which it is being established, such that a student who has not met the prerequisite</a:t>
            </a:r>
            <a:r>
              <a:rPr lang="en-US" b="1" u="sng" dirty="0">
                <a:effectLst/>
              </a:rPr>
              <a:t> is highly unlikely </a:t>
            </a:r>
            <a:r>
              <a:rPr lang="en-US" dirty="0">
                <a:effectLst/>
              </a:rPr>
              <a:t>to receive a satisfactory grade in the course (or at least one course within the program) for which the prerequisite is being established;</a:t>
            </a:r>
            <a:endParaRPr lang="en-US" dirty="0"/>
          </a:p>
        </p:txBody>
      </p:sp>
    </p:spTree>
    <p:extLst>
      <p:ext uri="{BB962C8B-B14F-4D97-AF65-F5344CB8AC3E}">
        <p14:creationId xmlns:p14="http://schemas.microsoft.com/office/powerpoint/2010/main" val="2668680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66" y="333992"/>
            <a:ext cx="5370337" cy="1193799"/>
          </a:xfrm>
        </p:spPr>
        <p:txBody>
          <a:bodyPr>
            <a:normAutofit fontScale="90000"/>
          </a:bodyPr>
          <a:lstStyle/>
          <a:p>
            <a:pPr algn="ctr"/>
            <a:r>
              <a:rPr lang="en-US" dirty="0" smtClean="0"/>
              <a:t>Establishing Out-of-Sequence Prerequisites: Then and Now…</a:t>
            </a:r>
            <a:endParaRPr lang="en-US" dirty="0"/>
          </a:p>
        </p:txBody>
      </p:sp>
      <p:sp>
        <p:nvSpPr>
          <p:cNvPr id="5" name="Content Placeholder 4"/>
          <p:cNvSpPr>
            <a:spLocks noGrp="1"/>
          </p:cNvSpPr>
          <p:nvPr>
            <p:ph idx="1"/>
          </p:nvPr>
        </p:nvSpPr>
        <p:spPr>
          <a:xfrm>
            <a:off x="225778" y="2751493"/>
            <a:ext cx="6172200" cy="5005387"/>
          </a:xfrm>
        </p:spPr>
        <p:txBody>
          <a:bodyPr>
            <a:normAutofit/>
          </a:bodyPr>
          <a:lstStyle/>
          <a:p>
            <a:r>
              <a:rPr lang="en-US" sz="3600" dirty="0" smtClean="0"/>
              <a:t>Content Analysis</a:t>
            </a:r>
          </a:p>
          <a:p>
            <a:r>
              <a:rPr lang="en-US" sz="3600" dirty="0" smtClean="0"/>
              <a:t>Statistical Validity</a:t>
            </a:r>
            <a:endParaRPr lang="en-US" sz="3600" dirty="0"/>
          </a:p>
        </p:txBody>
      </p:sp>
      <p:sp>
        <p:nvSpPr>
          <p:cNvPr id="4" name="Text Placeholder 3"/>
          <p:cNvSpPr>
            <a:spLocks noGrp="1"/>
          </p:cNvSpPr>
          <p:nvPr>
            <p:ph type="body" sz="half" idx="2"/>
          </p:nvPr>
        </p:nvSpPr>
        <p:spPr>
          <a:xfrm>
            <a:off x="220134" y="2181225"/>
            <a:ext cx="5655734" cy="3811588"/>
          </a:xfrm>
        </p:spPr>
        <p:txBody>
          <a:bodyPr>
            <a:normAutofit/>
          </a:bodyPr>
          <a:lstStyle/>
          <a:p>
            <a:r>
              <a:rPr lang="en-US" sz="3600" dirty="0" smtClean="0">
                <a:solidFill>
                  <a:srgbClr val="FF0000"/>
                </a:solidFill>
              </a:rPr>
              <a:t>Pre-Title 5 Changes</a:t>
            </a:r>
            <a:endParaRPr lang="en-US" sz="3600" dirty="0">
              <a:solidFill>
                <a:srgbClr val="FF0000"/>
              </a:solidFill>
            </a:endParaRPr>
          </a:p>
        </p:txBody>
      </p:sp>
      <p:sp>
        <p:nvSpPr>
          <p:cNvPr id="6" name="Text Placeholder 5"/>
          <p:cNvSpPr>
            <a:spLocks noGrp="1"/>
          </p:cNvSpPr>
          <p:nvPr>
            <p:ph type="body" sz="quarter" idx="4294967295"/>
          </p:nvPr>
        </p:nvSpPr>
        <p:spPr>
          <a:xfrm>
            <a:off x="7008812" y="2083859"/>
            <a:ext cx="5183187" cy="823913"/>
          </a:xfrm>
        </p:spPr>
        <p:txBody>
          <a:bodyPr>
            <a:normAutofit/>
          </a:bodyPr>
          <a:lstStyle/>
          <a:p>
            <a:pPr marL="0" indent="0">
              <a:buNone/>
            </a:pPr>
            <a:r>
              <a:rPr lang="en-US" sz="3600" dirty="0" smtClean="0">
                <a:solidFill>
                  <a:srgbClr val="FF0000"/>
                </a:solidFill>
              </a:rPr>
              <a:t>Title 5 Change (2011)</a:t>
            </a:r>
            <a:endParaRPr lang="en-US" sz="3600" dirty="0">
              <a:solidFill>
                <a:srgbClr val="FF0000"/>
              </a:solidFill>
            </a:endParaRPr>
          </a:p>
        </p:txBody>
      </p:sp>
      <p:sp>
        <p:nvSpPr>
          <p:cNvPr id="7" name="Content Placeholder 6"/>
          <p:cNvSpPr>
            <a:spLocks noGrp="1"/>
          </p:cNvSpPr>
          <p:nvPr>
            <p:ph sz="quarter" idx="4294967295"/>
          </p:nvPr>
        </p:nvSpPr>
        <p:spPr>
          <a:xfrm>
            <a:off x="7008813" y="2757488"/>
            <a:ext cx="5183187" cy="3684587"/>
          </a:xfrm>
        </p:spPr>
        <p:txBody>
          <a:bodyPr>
            <a:normAutofit fontScale="92500"/>
          </a:bodyPr>
          <a:lstStyle/>
          <a:p>
            <a:r>
              <a:rPr lang="en-US" sz="3600" dirty="0" smtClean="0"/>
              <a:t>BOG amends Title 5</a:t>
            </a:r>
          </a:p>
          <a:p>
            <a:r>
              <a:rPr lang="en-US" sz="3600" dirty="0" smtClean="0"/>
              <a:t>Districts have the option of establishing out-of-sequence pre-requisites using content review alone</a:t>
            </a:r>
            <a:endParaRPr lang="en-US" sz="3600" dirty="0"/>
          </a:p>
        </p:txBody>
      </p:sp>
    </p:spTree>
    <p:extLst>
      <p:ext uri="{BB962C8B-B14F-4D97-AF65-F5344CB8AC3E}">
        <p14:creationId xmlns:p14="http://schemas.microsoft.com/office/powerpoint/2010/main" val="889578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Reflection</a:t>
            </a:r>
            <a:endParaRPr lang="en-US" dirty="0"/>
          </a:p>
        </p:txBody>
      </p:sp>
      <p:sp>
        <p:nvSpPr>
          <p:cNvPr id="3" name="Content Placeholder 2"/>
          <p:cNvSpPr>
            <a:spLocks noGrp="1"/>
          </p:cNvSpPr>
          <p:nvPr>
            <p:ph idx="1"/>
          </p:nvPr>
        </p:nvSpPr>
        <p:spPr>
          <a:xfrm>
            <a:off x="851452" y="2103920"/>
            <a:ext cx="10515600" cy="4351338"/>
          </a:xfrm>
        </p:spPr>
        <p:txBody>
          <a:bodyPr>
            <a:normAutofit/>
          </a:bodyPr>
          <a:lstStyle/>
          <a:p>
            <a:r>
              <a:rPr lang="en-US" sz="3200" b="0" dirty="0" smtClean="0"/>
              <a:t>What fears do you have (or have you had) with regard to the change in policy to permit districts to establish out-of-sequence pre-requisites using content review alone</a:t>
            </a:r>
            <a:r>
              <a:rPr lang="en-US" sz="3200" b="0" dirty="0" smtClean="0"/>
              <a:t>?</a:t>
            </a:r>
            <a:endParaRPr lang="en-US" sz="3200" b="0" dirty="0" smtClean="0"/>
          </a:p>
        </p:txBody>
      </p:sp>
    </p:spTree>
    <p:extLst>
      <p:ext uri="{BB962C8B-B14F-4D97-AF65-F5344CB8AC3E}">
        <p14:creationId xmlns:p14="http://schemas.microsoft.com/office/powerpoint/2010/main" val="236451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84" y="4565051"/>
            <a:ext cx="11419115" cy="1325563"/>
          </a:xfrm>
        </p:spPr>
        <p:txBody>
          <a:bodyPr>
            <a:normAutofit fontScale="90000"/>
          </a:bodyPr>
          <a:lstStyle/>
          <a:p>
            <a:pPr algn="ctr"/>
            <a:r>
              <a:rPr lang="en-US" dirty="0" smtClean="0"/>
              <a:t>College of the Canyons: </a:t>
            </a:r>
            <a:br>
              <a:rPr lang="en-US" dirty="0" smtClean="0"/>
            </a:br>
            <a:r>
              <a:rPr lang="en-US" dirty="0" smtClean="0"/>
              <a:t>Prerequisite Validation Process</a:t>
            </a:r>
            <a:r>
              <a:rPr lang="en-US" dirty="0"/>
              <a:t/>
            </a:r>
            <a:br>
              <a:rPr lang="en-US" dirty="0"/>
            </a:br>
            <a:r>
              <a:rPr lang="en-US" dirty="0" smtClean="0"/>
              <a:t>Daylene Meuschke, </a:t>
            </a:r>
            <a:r>
              <a:rPr lang="en-US" dirty="0" err="1" smtClean="0"/>
              <a:t>Ed.D</a:t>
            </a:r>
            <a:r>
              <a:rPr lang="en-US" dirty="0" smtClean="0"/>
              <a:t>.</a:t>
            </a:r>
            <a:br>
              <a:rPr lang="en-US" dirty="0" smtClean="0"/>
            </a:br>
            <a:r>
              <a:rPr lang="en-US" sz="3600" dirty="0" smtClean="0"/>
              <a:t>Dean, Institutional Research, Planning and Institutional Effectiveness</a:t>
            </a: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89943" y="2136814"/>
            <a:ext cx="2376196" cy="1130674"/>
          </a:xfrm>
        </p:spPr>
      </p:pic>
    </p:spTree>
    <p:extLst>
      <p:ext uri="{BB962C8B-B14F-4D97-AF65-F5344CB8AC3E}">
        <p14:creationId xmlns:p14="http://schemas.microsoft.com/office/powerpoint/2010/main" val="24868688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11484</TotalTime>
  <Words>2393</Words>
  <Application>Microsoft Office PowerPoint</Application>
  <PresentationFormat>Custom</PresentationFormat>
  <Paragraphs>381</Paragraphs>
  <Slides>47</Slides>
  <Notes>47</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1_Office Theme</vt:lpstr>
      <vt:lpstr>Office Theme</vt:lpstr>
      <vt:lpstr> Pre-requisite Content Review and Disproportionate Impact </vt:lpstr>
      <vt:lpstr>Session Learning Outcomes: Participants will be able to…</vt:lpstr>
      <vt:lpstr>History and Context</vt:lpstr>
      <vt:lpstr>History and Context (cont.)</vt:lpstr>
      <vt:lpstr>History and Context (cont.)</vt:lpstr>
      <vt:lpstr>Title 5 Regulations</vt:lpstr>
      <vt:lpstr>Establishing Out-of-Sequence Prerequisites: Then and Now…</vt:lpstr>
      <vt:lpstr>Audience Reflection</vt:lpstr>
      <vt:lpstr>College of the Canyons:  Prerequisite Validation Process Daylene Meuschke, Ed.D. Dean, Institutional Research, Planning and Institutional Effectiveness   </vt:lpstr>
      <vt:lpstr>PowerPoint Presentation</vt:lpstr>
      <vt:lpstr>Collaborative Model  Keeping the Focus on Students</vt:lpstr>
      <vt:lpstr>Jointly Developing Prerequisite  Validation Procedures: Our Story</vt:lpstr>
      <vt:lpstr>Content Review Sample</vt:lpstr>
      <vt:lpstr>Sample Content Review Template: SLOs</vt:lpstr>
      <vt:lpstr>PowerPoint Presentation</vt:lpstr>
      <vt:lpstr>PowerPoint Presentation</vt:lpstr>
      <vt:lpstr>Quantitative Data Sample</vt:lpstr>
      <vt:lpstr>What are the success rates for students enrolled in SOCI-101H, SOCI-103H, and SOCI-200H who completed ENGL-101 prior to taking the honors course in Sociology?   What are the success rates for students in these three courses who had not yet completed ENGL-101 before taking the honors course in Sociology?</vt:lpstr>
      <vt:lpstr>What are the success rates by English composition course eligibility level for students who enrolled in SOCI-101H, SOCI-103H, and SOCI-200H?</vt:lpstr>
      <vt:lpstr>Pre-Implementation</vt:lpstr>
      <vt:lpstr>Post-Implementation</vt:lpstr>
      <vt:lpstr>Pre-requisites at College of the Sequoias   </vt:lpstr>
      <vt:lpstr>Implementation Process </vt:lpstr>
      <vt:lpstr>Entry and exit skills comparison</vt:lpstr>
      <vt:lpstr>Timeline for English pre-requisites for Social Science courses</vt:lpstr>
      <vt:lpstr>Impact</vt:lpstr>
      <vt:lpstr>Assessment of District Objective #8: 2014  </vt:lpstr>
      <vt:lpstr>PowerPoint Presentation</vt:lpstr>
      <vt:lpstr>District Objective 8 analysis-- 2015</vt:lpstr>
      <vt:lpstr>Implementation of the Prerequisites for  Social Science Transfer Courses</vt:lpstr>
      <vt:lpstr>Where are we now? </vt:lpstr>
      <vt:lpstr>PowerPoint Presentation</vt:lpstr>
      <vt:lpstr>But First, Some Context</vt:lpstr>
      <vt:lpstr>Prerequisites:  A Collaborative Effort</vt:lpstr>
      <vt:lpstr>Starting with Inquiry: How It Works In Practice</vt:lpstr>
      <vt:lpstr>A Data-Informed Process</vt:lpstr>
      <vt:lpstr>What About Disproportionate Impact?</vt:lpstr>
      <vt:lpstr>Questions for Consideration</vt:lpstr>
      <vt:lpstr>Disproportionate Impact Analysis: Pre-Implementation</vt:lpstr>
      <vt:lpstr>What if There is Evidence of Disproportionate Impact?</vt:lpstr>
      <vt:lpstr>Questions for Consideration</vt:lpstr>
      <vt:lpstr>Looking Forward</vt:lpstr>
      <vt:lpstr>Quick Poll:</vt:lpstr>
      <vt:lpstr>Discussion Questions</vt:lpstr>
      <vt:lpstr>More Discussion Questions</vt:lpstr>
      <vt:lpstr>More Discussion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Bri Hays</cp:lastModifiedBy>
  <cp:revision>76</cp:revision>
  <cp:lastPrinted>2016-04-19T21:27:28Z</cp:lastPrinted>
  <dcterms:created xsi:type="dcterms:W3CDTF">2015-05-02T02:46:00Z</dcterms:created>
  <dcterms:modified xsi:type="dcterms:W3CDTF">2016-07-11T14:11:14Z</dcterms:modified>
</cp:coreProperties>
</file>