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24"/>
  </p:notesMasterIdLst>
  <p:handoutMasterIdLst>
    <p:handoutMasterId r:id="rId25"/>
  </p:handoutMasterIdLst>
  <p:sldIdLst>
    <p:sldId id="256" r:id="rId3"/>
    <p:sldId id="278" r:id="rId4"/>
    <p:sldId id="328" r:id="rId5"/>
    <p:sldId id="318" r:id="rId6"/>
    <p:sldId id="319" r:id="rId7"/>
    <p:sldId id="312" r:id="rId8"/>
    <p:sldId id="314" r:id="rId9"/>
    <p:sldId id="329" r:id="rId10"/>
    <p:sldId id="320" r:id="rId11"/>
    <p:sldId id="321" r:id="rId12"/>
    <p:sldId id="279" r:id="rId13"/>
    <p:sldId id="322" r:id="rId14"/>
    <p:sldId id="269" r:id="rId15"/>
    <p:sldId id="288" r:id="rId16"/>
    <p:sldId id="305" r:id="rId17"/>
    <p:sldId id="323" r:id="rId18"/>
    <p:sldId id="306" r:id="rId19"/>
    <p:sldId id="325" r:id="rId20"/>
    <p:sldId id="327" r:id="rId21"/>
    <p:sldId id="317" r:id="rId22"/>
    <p:sldId id="326" r:id="rId23"/>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86300" autoAdjust="0"/>
  </p:normalViewPr>
  <p:slideViewPr>
    <p:cSldViewPr snapToGrid="0">
      <p:cViewPr varScale="1">
        <p:scale>
          <a:sx n="86" d="100"/>
          <a:sy n="86" d="100"/>
        </p:scale>
        <p:origin x="216" y="3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E7DDBBE9-0D9B-EF41-A34B-D9F32579456F}" type="datetimeFigureOut">
              <a:rPr lang="en-US" smtClean="0"/>
              <a:t>7/14/18</a:t>
            </a:fld>
            <a:endParaRPr lang="en-US" dirty="0"/>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8A5B517A-71EB-4509-BAE5-189BC8583ACC}" type="datetimeFigureOut">
              <a:rPr lang="en-US" smtClean="0"/>
              <a:t>7/14/18</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Introductions--All</a:t>
            </a:r>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 to make:  This process does not require statistical</a:t>
            </a:r>
            <a:r>
              <a:rPr lang="en-US" baseline="0" dirty="0"/>
              <a:t> research before establishing the </a:t>
            </a:r>
            <a:r>
              <a:rPr lang="en-US" baseline="0" dirty="0" err="1"/>
              <a:t>requisities</a:t>
            </a:r>
            <a:r>
              <a:rPr lang="en-US" baseline="0" dirty="0"/>
              <a:t>.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917394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dirty="0"/>
          </a:p>
        </p:txBody>
      </p:sp>
    </p:spTree>
    <p:extLst>
      <p:ext uri="{BB962C8B-B14F-4D97-AF65-F5344CB8AC3E}">
        <p14:creationId xmlns:p14="http://schemas.microsoft.com/office/powerpoint/2010/main" val="922257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a:p>
            <a:r>
              <a:rPr lang="en-US" dirty="0"/>
              <a:t>Note that a similar</a:t>
            </a:r>
            <a:r>
              <a:rPr lang="en-US" baseline="0" dirty="0"/>
              <a:t> analysis based on outcomes and possibly assignments might also be used.</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dirty="0"/>
          </a:p>
        </p:txBody>
      </p:sp>
    </p:spTree>
    <p:extLst>
      <p:ext uri="{BB962C8B-B14F-4D97-AF65-F5344CB8AC3E}">
        <p14:creationId xmlns:p14="http://schemas.microsoft.com/office/powerpoint/2010/main" val="3888587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1899006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dirty="0"/>
          </a:p>
        </p:txBody>
      </p:sp>
    </p:spTree>
    <p:extLst>
      <p:ext uri="{BB962C8B-B14F-4D97-AF65-F5344CB8AC3E}">
        <p14:creationId xmlns:p14="http://schemas.microsoft.com/office/powerpoint/2010/main" val="4062879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err="1"/>
              <a:t>Ginni</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17</a:t>
            </a:fld>
            <a:endParaRPr lang="en-US" dirty="0"/>
          </a:p>
        </p:txBody>
      </p:sp>
    </p:spTree>
    <p:extLst>
      <p:ext uri="{BB962C8B-B14F-4D97-AF65-F5344CB8AC3E}">
        <p14:creationId xmlns:p14="http://schemas.microsoft.com/office/powerpoint/2010/main" val="3936680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18</a:t>
            </a:fld>
            <a:endParaRPr lang="en-US" dirty="0"/>
          </a:p>
        </p:txBody>
      </p:sp>
    </p:spTree>
    <p:extLst>
      <p:ext uri="{BB962C8B-B14F-4D97-AF65-F5344CB8AC3E}">
        <p14:creationId xmlns:p14="http://schemas.microsoft.com/office/powerpoint/2010/main" val="435006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dirty="0"/>
          </a:p>
        </p:txBody>
      </p:sp>
    </p:spTree>
    <p:extLst>
      <p:ext uri="{BB962C8B-B14F-4D97-AF65-F5344CB8AC3E}">
        <p14:creationId xmlns:p14="http://schemas.microsoft.com/office/powerpoint/2010/main" val="270608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20</a:t>
            </a:fld>
            <a:endParaRPr lang="en-US" dirty="0"/>
          </a:p>
        </p:txBody>
      </p:sp>
    </p:spTree>
    <p:extLst>
      <p:ext uri="{BB962C8B-B14F-4D97-AF65-F5344CB8AC3E}">
        <p14:creationId xmlns:p14="http://schemas.microsoft.com/office/powerpoint/2010/main" val="185833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David</a:t>
            </a:r>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344999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Timeline: </a:t>
            </a:r>
          </a:p>
          <a:p>
            <a:endParaRPr lang="en-US" dirty="0"/>
          </a:p>
          <a:p>
            <a:r>
              <a:rPr lang="en-US" dirty="0"/>
              <a:t>Matriculation Act of 1986</a:t>
            </a:r>
          </a:p>
          <a:p>
            <a:r>
              <a:rPr lang="en-US" dirty="0"/>
              <a:t>-As part of the implementation, System began work on new regulations and processes for pre-requisites.</a:t>
            </a:r>
          </a:p>
          <a:p>
            <a:endParaRPr lang="en-US" dirty="0"/>
          </a:p>
          <a:p>
            <a:r>
              <a:rPr lang="en-US" dirty="0"/>
              <a:t>MALDEF Sues – </a:t>
            </a:r>
          </a:p>
          <a:p>
            <a:r>
              <a:rPr lang="en-US" dirty="0"/>
              <a:t>-Invited to participate in development of regulations.  </a:t>
            </a:r>
          </a:p>
          <a:p>
            <a:r>
              <a:rPr lang="en-US" dirty="0"/>
              <a:t>-Drops the suit in 1991</a:t>
            </a:r>
          </a:p>
          <a:p>
            <a:endParaRPr lang="en-US" dirty="0"/>
          </a:p>
          <a:p>
            <a:r>
              <a:rPr lang="en-US" dirty="0"/>
              <a:t>1993 – BOG publishes Model District Policy for Pre-requisites, Co-requisites, Advisories on Recommended Preparations, and Other Limitations on Enrollment.  (</a:t>
            </a:r>
            <a:r>
              <a:rPr lang="en-US" dirty="0" err="1"/>
              <a:t>MDPPCARPOLE</a:t>
            </a:r>
            <a:r>
              <a:rPr lang="en-US" dirty="0"/>
              <a: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4551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Model District Policy set forth three levels of scrutiny for establishing pre-reqs</a:t>
            </a:r>
          </a:p>
          <a:p>
            <a:endParaRPr lang="en-US" dirty="0"/>
          </a:p>
          <a:p>
            <a:r>
              <a:rPr lang="en-US" dirty="0"/>
              <a:t>Level 1 – Content Review</a:t>
            </a:r>
          </a:p>
          <a:p>
            <a:r>
              <a:rPr lang="en-US" dirty="0"/>
              <a:t>Level 2 – Content Review for Sequential Courses or where Pre-req required for UC/CSU</a:t>
            </a:r>
          </a:p>
          <a:p>
            <a:r>
              <a:rPr lang="en-US" dirty="0"/>
              <a:t>Level 3 – For communication and computation pre-requisites: Statistical Validation that students were highly unlikely to succeed w/o pre-requisite.  </a:t>
            </a:r>
          </a:p>
          <a:p>
            <a:endParaRPr lang="en-US"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80003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External reports: </a:t>
            </a:r>
          </a:p>
          <a:p>
            <a:endParaRPr lang="en-US" dirty="0"/>
          </a:p>
          <a:p>
            <a:pPr marL="171450" indent="-171450">
              <a:buFontTx/>
              <a:buChar char="-"/>
            </a:pPr>
            <a:r>
              <a:rPr lang="en-US" dirty="0"/>
              <a:t>Basic Skills as a Foundation for Student Success (2007)</a:t>
            </a:r>
          </a:p>
          <a:p>
            <a:pPr marL="171450" indent="-171450">
              <a:buFontTx/>
              <a:buChar char="-"/>
            </a:pPr>
            <a:r>
              <a:rPr lang="en-US" dirty="0"/>
              <a:t>Rules of the Game. (Shulock, 2007)</a:t>
            </a:r>
          </a:p>
          <a:p>
            <a:pPr marL="171450" indent="-171450">
              <a:buFontTx/>
              <a:buChar char="-"/>
            </a:pPr>
            <a:r>
              <a:rPr lang="en-US" dirty="0"/>
              <a:t>It Could Happen (Shulock, 2008)</a:t>
            </a:r>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244751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dirty="0"/>
          </a:p>
        </p:txBody>
      </p:sp>
    </p:spTree>
    <p:extLst>
      <p:ext uri="{BB962C8B-B14F-4D97-AF65-F5344CB8AC3E}">
        <p14:creationId xmlns:p14="http://schemas.microsoft.com/office/powerpoint/2010/main" val="2447514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414655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4087302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3561710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A02EFA2C-281A-B347-8840-212ED35E8CBA}" type="datetime1">
              <a:rPr lang="en-US" smtClean="0">
                <a:solidFill>
                  <a:prstClr val="black">
                    <a:tint val="75000"/>
                  </a:prstClr>
                </a:solidFill>
              </a:rPr>
              <a:t>7/14/18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B10B40-29F1-8B4D-B6D4-69CAC5E47C49}" type="datetime1">
              <a:rPr lang="en-US" smtClean="0">
                <a:solidFill>
                  <a:prstClr val="black">
                    <a:tint val="75000"/>
                  </a:prstClr>
                </a:solidFill>
              </a:rPr>
              <a:t>7/14/18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54EC6-08F6-D54A-B77B-C44A154310BC}" type="datetime1">
              <a:rPr lang="en-US" smtClean="0">
                <a:solidFill>
                  <a:prstClr val="black">
                    <a:tint val="75000"/>
                  </a:prstClr>
                </a:solidFill>
              </a:rPr>
              <a:t>7/14/18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09BFCD-639E-E543-AE40-F826BA492E9B}" type="datetime1">
              <a:rPr lang="en-US" smtClean="0">
                <a:solidFill>
                  <a:prstClr val="black">
                    <a:tint val="75000"/>
                  </a:prstClr>
                </a:solidFill>
              </a:rPr>
              <a:t>7/14/18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760EF2-97EF-1642-ABE1-1098E84FF74B}" type="datetime1">
              <a:rPr lang="en-US" smtClean="0">
                <a:solidFill>
                  <a:prstClr val="black">
                    <a:tint val="75000"/>
                  </a:prstClr>
                </a:solidFill>
              </a:rPr>
              <a:t>7/14/18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416DD-78EE-3142-8508-5BD0D59EB520}"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3FEBA-C404-0C41-B63D-900491C6145D}"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9A8838-98C4-7143-A2CF-51255D0EEF3B}" type="datetime1">
              <a:rPr lang="en-US" smtClean="0"/>
              <a:t>7/14/18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E2FCB-C97F-4363-8B81-CEC7240D4BE3}" type="slidenum">
              <a:rPr lang="en-US" smtClean="0"/>
              <a:t>‹#›</a:t>
            </a:fld>
            <a:endParaRPr lang="en-US"/>
          </a:p>
        </p:txBody>
      </p:sp>
    </p:spTree>
    <p:extLst>
      <p:ext uri="{BB962C8B-B14F-4D97-AF65-F5344CB8AC3E}">
        <p14:creationId xmlns:p14="http://schemas.microsoft.com/office/powerpoint/2010/main" val="23483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6C88EE-CD34-1145-B0FD-8D96BDA2A2CC}"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840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301C82-13B2-1B41-AB25-8FAE60E6B3D1}" type="datetime1">
              <a:rPr lang="en-US" smtClean="0">
                <a:solidFill>
                  <a:prstClr val="black">
                    <a:tint val="75000"/>
                  </a:prstClr>
                </a:solidFill>
              </a:rPr>
              <a:t>7/14/18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800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F4151833-BCF5-BF48-8AEE-14D22EF9E10C}" type="datetime1">
              <a:rPr lang="en-US" smtClean="0">
                <a:solidFill>
                  <a:prstClr val="black">
                    <a:tint val="75000"/>
                  </a:prstClr>
                </a:solidFill>
              </a:rPr>
              <a:t>7/14/18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DB4B2-6C44-614A-986D-CBDD5DE61350}"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10448-0468-FC48-85EA-27400C75F94F}"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45E103-5E3D-F14F-A910-066627E73FB1}" type="datetime1">
              <a:rPr lang="en-US" smtClean="0">
                <a:solidFill>
                  <a:prstClr val="black">
                    <a:tint val="75000"/>
                  </a:prstClr>
                </a:solidFill>
              </a:rPr>
              <a:t>7/14/18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7CB33A-7B15-AB4A-B611-5F1D1C6020E2}" type="datetime1">
              <a:rPr lang="en-US" smtClean="0">
                <a:solidFill>
                  <a:prstClr val="black">
                    <a:tint val="75000"/>
                  </a:prstClr>
                </a:solidFill>
              </a:rPr>
              <a:t>7/14/18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B3F93-EEC1-BA49-92F3-A8197343D6B1}"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704" r:id="rId3"/>
    <p:sldLayoutId id="2147483705" r:id="rId4"/>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89968-9D29-084B-86B1-0B8122669B2C}" type="datetime1">
              <a:rPr lang="en-US" smtClean="0">
                <a:solidFill>
                  <a:prstClr val="black">
                    <a:tint val="75000"/>
                  </a:prstClr>
                </a:solidFill>
              </a:rPr>
              <a:t>7/14/18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s.edu/About/Governance/Board/BoardPolicies/Documents/BP%204260%20-%20Prerequisites%20and%20Corequisites.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davisondolores@foothill.edu"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mailto:Erik.Shearer@napavalley.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asccc.org/sites/default/files/publications/Prerequisite-review-fall2010_0.pdf" TargetMode="External"/><Relationship Id="rId2" Type="http://schemas.openxmlformats.org/officeDocument/2006/relationships/hyperlink" Target="http://extranet.cccco.edu/Portals/1/AA/Prerequisites/Prerequisites_Guidelines_55003%20Final.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asccc.org/resolutions/communication-and-computation-prerequisite-validation-through-content-review"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www.asccc.org/resolutions/ensuring-rigorous-content-review-establish-prerequisit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sccc.org/sites/default/files/publications/Prerequisite-review-fall2010_0.pd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www.asccc.org/sites/default/files/Content-Review-Spring-2011_0.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445" y="2038197"/>
            <a:ext cx="9798954" cy="2196977"/>
          </a:xfrm>
        </p:spPr>
        <p:txBody>
          <a:bodyPr anchor="b">
            <a:normAutofit fontScale="90000"/>
          </a:bodyPr>
          <a:lstStyle/>
          <a:p>
            <a:br>
              <a:rPr lang="en-US" i="0" dirty="0"/>
            </a:br>
            <a:br>
              <a:rPr lang="en-US" i="0" dirty="0"/>
            </a:br>
            <a:br>
              <a:rPr lang="en-US" dirty="0"/>
            </a:br>
            <a:br>
              <a:rPr lang="en-US" dirty="0"/>
            </a:br>
            <a:r>
              <a:rPr lang="en-US" sz="6000" i="0" dirty="0"/>
              <a:t>Pre-requisites, Co-Requisites, and Advisory Preparation</a:t>
            </a:r>
          </a:p>
        </p:txBody>
      </p:sp>
      <p:sp>
        <p:nvSpPr>
          <p:cNvPr id="3" name="Subtitle 2"/>
          <p:cNvSpPr>
            <a:spLocks noGrp="1"/>
          </p:cNvSpPr>
          <p:nvPr>
            <p:ph type="subTitle" idx="1"/>
          </p:nvPr>
        </p:nvSpPr>
        <p:spPr>
          <a:xfrm>
            <a:off x="745935" y="4334228"/>
            <a:ext cx="10705170" cy="1813281"/>
          </a:xfrm>
        </p:spPr>
        <p:txBody>
          <a:bodyPr>
            <a:normAutofit/>
          </a:bodyPr>
          <a:lstStyle/>
          <a:p>
            <a:endParaRPr lang="en-US" sz="1600" i="0" dirty="0"/>
          </a:p>
          <a:p>
            <a:endParaRPr lang="en-US" sz="1600" i="0" dirty="0"/>
          </a:p>
          <a:p>
            <a:r>
              <a:rPr lang="en-US" sz="1600" i="0" dirty="0"/>
              <a:t>Dolores Davison, ASCCC Vice President </a:t>
            </a:r>
          </a:p>
          <a:p>
            <a:r>
              <a:rPr lang="en-US" sz="1600" i="0" dirty="0"/>
              <a:t>Erik Shearer, Assistant Superintendent and Vice President of Academic Affairs, Napa Valley College </a:t>
            </a:r>
          </a:p>
          <a:p>
            <a:endParaRPr lang="en-US" sz="1800" i="0" dirty="0"/>
          </a:p>
          <a:p>
            <a:endParaRPr lang="en-US" sz="1800" i="0" dirty="0"/>
          </a:p>
        </p:txBody>
      </p:sp>
      <p:pic>
        <p:nvPicPr>
          <p:cNvPr id="4" name="Picture 3" descr="ASCCC_Logo"/>
          <p:cNvPicPr/>
          <p:nvPr/>
        </p:nvPicPr>
        <p:blipFill>
          <a:blip r:embed="rId3"/>
          <a:srcRect/>
          <a:stretch>
            <a:fillRect/>
          </a:stretch>
        </p:blipFill>
        <p:spPr bwMode="auto">
          <a:xfrm>
            <a:off x="7148484" y="702385"/>
            <a:ext cx="4231670"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900" y="725394"/>
            <a:ext cx="9601200" cy="1344706"/>
          </a:xfrm>
        </p:spPr>
        <p:txBody>
          <a:bodyPr/>
          <a:lstStyle/>
          <a:p>
            <a:pPr algn="ctr"/>
            <a:r>
              <a:rPr lang="en-US" dirty="0"/>
              <a:t>Purposes of Prerequisites and Co-requisites (Title 5 § 55003 (d)) </a:t>
            </a:r>
          </a:p>
        </p:txBody>
      </p:sp>
      <p:sp>
        <p:nvSpPr>
          <p:cNvPr id="3" name="Content Placeholder 2"/>
          <p:cNvSpPr>
            <a:spLocks noGrp="1"/>
          </p:cNvSpPr>
          <p:nvPr>
            <p:ph idx="1"/>
          </p:nvPr>
        </p:nvSpPr>
        <p:spPr>
          <a:xfrm>
            <a:off x="550333" y="2070100"/>
            <a:ext cx="10803467" cy="4624586"/>
          </a:xfrm>
        </p:spPr>
        <p:txBody>
          <a:bodyPr>
            <a:noAutofit/>
          </a:bodyPr>
          <a:lstStyle/>
          <a:p>
            <a:pPr marL="0" indent="0">
              <a:buNone/>
            </a:pPr>
            <a:r>
              <a:rPr lang="en-US" sz="1800" i="0" dirty="0"/>
              <a:t>Prerequisites or co-requisites may be established only for any of the following purposes:</a:t>
            </a:r>
          </a:p>
          <a:p>
            <a:pPr marL="800100" lvl="1" indent="-342900">
              <a:buAutoNum type="arabicParenBoth"/>
            </a:pPr>
            <a:r>
              <a:rPr lang="en-US" sz="1800" b="0" i="0" dirty="0"/>
              <a:t>the prerequisite or co-requisite is expressly required or expressly authorized by statute or regulation; or</a:t>
            </a:r>
          </a:p>
          <a:p>
            <a:pPr marL="457200" lvl="1" indent="0">
              <a:buNone/>
            </a:pPr>
            <a:endParaRPr lang="en-US" sz="800" b="0" i="0" dirty="0"/>
          </a:p>
          <a:p>
            <a:pPr marL="457200" lvl="1" indent="0">
              <a:buNone/>
            </a:pPr>
            <a:r>
              <a:rPr lang="en-US" sz="1800" b="0" i="0" dirty="0"/>
              <a:t>(2) the prerequisite will assure, consistent with section 55002, that a student has the skills, concepts, and/or information that is presupposed in terms of the course or program for which it is being established, such that a student who has not met the prerequisite is highly unlikely to receive a satisfactory grade in the course (or at least one course within the program) for which the prerequisite is being established; or</a:t>
            </a:r>
          </a:p>
          <a:p>
            <a:pPr marL="457200" lvl="1" indent="0">
              <a:buNone/>
            </a:pPr>
            <a:endParaRPr lang="en-US" sz="800" b="0" i="0" dirty="0"/>
          </a:p>
          <a:p>
            <a:pPr marL="457200" lvl="1" indent="0">
              <a:buNone/>
            </a:pPr>
            <a:r>
              <a:rPr lang="en-US" sz="1800" b="0" i="0" dirty="0"/>
              <a:t>(3) the co-requisite course will assure, consistent with section 55002, that a student acquires the necessary skills, concepts, and/or information, such that a student who has not enrolled in the corequisite is highly unlikely to receive a satisfactory grade in the course or program for which the corequisite is being established; or</a:t>
            </a:r>
          </a:p>
          <a:p>
            <a:pPr marL="457200" lvl="1" indent="0">
              <a:buNone/>
            </a:pPr>
            <a:endParaRPr lang="en-US" sz="800" b="0" i="0" dirty="0"/>
          </a:p>
          <a:p>
            <a:pPr marL="457200" lvl="1" indent="0">
              <a:buNone/>
            </a:pPr>
            <a:r>
              <a:rPr lang="en-US" sz="1800" b="0" i="0" dirty="0"/>
              <a:t>(4) the prerequisite or co-requisite is necessary to protect the health or safety of a student or the health or safety of others.</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55297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756315"/>
            <a:ext cx="9697428" cy="1180061"/>
          </a:xfrm>
        </p:spPr>
        <p:txBody>
          <a:bodyPr>
            <a:normAutofit/>
          </a:bodyPr>
          <a:lstStyle/>
          <a:p>
            <a:pPr algn="ctr"/>
            <a:r>
              <a:rPr lang="en-US" sz="3600" dirty="0"/>
              <a:t>Methods of Establishing Requisites and  Advisories (Title 5 § 55003) </a:t>
            </a:r>
          </a:p>
        </p:txBody>
      </p:sp>
      <p:sp>
        <p:nvSpPr>
          <p:cNvPr id="2" name="Content Placeholder 1"/>
          <p:cNvSpPr>
            <a:spLocks noGrp="1"/>
          </p:cNvSpPr>
          <p:nvPr>
            <p:ph idx="1"/>
          </p:nvPr>
        </p:nvSpPr>
        <p:spPr>
          <a:xfrm>
            <a:off x="1371600" y="1936376"/>
            <a:ext cx="9511553" cy="4267200"/>
          </a:xfrm>
        </p:spPr>
        <p:txBody>
          <a:bodyPr>
            <a:normAutofit lnSpcReduction="10000"/>
          </a:bodyPr>
          <a:lstStyle/>
          <a:p>
            <a:r>
              <a:rPr lang="en-US" sz="2400" i="0" dirty="0"/>
              <a:t>Content Review with Statistical Validation</a:t>
            </a:r>
          </a:p>
          <a:p>
            <a:r>
              <a:rPr lang="en-US" sz="2400" i="0" dirty="0">
                <a:effectLst/>
              </a:rPr>
              <a:t>Content Review only</a:t>
            </a:r>
          </a:p>
          <a:p>
            <a:r>
              <a:rPr lang="en-US" sz="2400" i="0" dirty="0">
                <a:effectLst/>
              </a:rPr>
              <a:t>Exceptions that do not require content review or statistical validation:</a:t>
            </a:r>
          </a:p>
          <a:p>
            <a:pPr lvl="1"/>
            <a:r>
              <a:rPr lang="en-US" sz="2400" i="0" dirty="0"/>
              <a:t>The requisite is required by statute or regulation; or</a:t>
            </a:r>
          </a:p>
          <a:p>
            <a:pPr lvl="1"/>
            <a:r>
              <a:rPr lang="en-US" sz="2400" i="0" dirty="0"/>
              <a:t>The requisite is part of a closely-related lecture-laboratory course pairing within a discipline; or</a:t>
            </a:r>
          </a:p>
          <a:p>
            <a:pPr lvl="1"/>
            <a:r>
              <a:rPr lang="en-US" sz="2400" i="0" dirty="0"/>
              <a:t>The requisite is required by four-year institutions; or</a:t>
            </a:r>
          </a:p>
          <a:p>
            <a:pPr lvl="1"/>
            <a:r>
              <a:rPr lang="en-US" sz="2400" i="0" dirty="0"/>
              <a:t>Baccalaureate institutions will not grant credit for a course unless it has the particular communication or computation skill prerequisite</a:t>
            </a:r>
            <a:br>
              <a:rPr lang="en-US" dirty="0">
                <a:effectLst/>
              </a:rPr>
            </a:b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66868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82" y="809812"/>
            <a:ext cx="10058400" cy="1093694"/>
          </a:xfrm>
        </p:spPr>
        <p:txBody>
          <a:bodyPr>
            <a:noAutofit/>
          </a:bodyPr>
          <a:lstStyle/>
          <a:p>
            <a:pPr algn="ctr"/>
            <a:r>
              <a:rPr lang="en-US" sz="2600" dirty="0"/>
              <a:t>Plan for Establishing Communication and Computation Requisites Through Content Review (Title 5 § 55003 (c))</a:t>
            </a:r>
          </a:p>
        </p:txBody>
      </p:sp>
      <p:sp>
        <p:nvSpPr>
          <p:cNvPr id="3" name="Content Placeholder 2"/>
          <p:cNvSpPr>
            <a:spLocks noGrp="1"/>
          </p:cNvSpPr>
          <p:nvPr>
            <p:ph idx="1"/>
          </p:nvPr>
        </p:nvSpPr>
        <p:spPr>
          <a:xfrm>
            <a:off x="918881" y="2095689"/>
            <a:ext cx="10849785" cy="4625788"/>
          </a:xfrm>
        </p:spPr>
        <p:txBody>
          <a:bodyPr>
            <a:normAutofit/>
          </a:bodyPr>
          <a:lstStyle/>
          <a:p>
            <a:pPr marL="0" indent="0">
              <a:buNone/>
            </a:pPr>
            <a:r>
              <a:rPr lang="en-US" sz="1600" i="0" dirty="0"/>
              <a:t>A district governing board choosing to use content review as defined in subdivision (c) of section 55000 to establish prerequisites or </a:t>
            </a:r>
            <a:r>
              <a:rPr lang="en-US" sz="1600" i="0" dirty="0" err="1"/>
              <a:t>corequisites</a:t>
            </a:r>
            <a:r>
              <a:rPr lang="en-US" sz="1600" i="0" dirty="0"/>
              <a:t> in reading, written expression or mathematics for degree-applicable courses not in a sequence shall first adopt a plan specifying:</a:t>
            </a:r>
          </a:p>
          <a:p>
            <a:pPr marL="0" indent="0">
              <a:buNone/>
            </a:pPr>
            <a:r>
              <a:rPr lang="en-US" sz="1600" b="0" i="0" dirty="0"/>
              <a:t>(1) the method to be used to identify courses to which prerequisites might be applied;</a:t>
            </a:r>
          </a:p>
          <a:p>
            <a:pPr marL="0" indent="0">
              <a:buNone/>
            </a:pPr>
            <a:r>
              <a:rPr lang="en-US" sz="1600" b="0" i="0" dirty="0"/>
              <a:t>(2) assurance that courses are reasonably available to students when prerequisites or </a:t>
            </a:r>
            <a:r>
              <a:rPr lang="en-US" sz="1600" b="0" i="0" dirty="0" err="1"/>
              <a:t>corequisites</a:t>
            </a:r>
            <a:r>
              <a:rPr lang="en-US" sz="1600" b="0" i="0" dirty="0"/>
              <a:t> have been established using content review as defined in subdivision (c) of section 55000. Such assurance shall include sufficient availability of the following:</a:t>
            </a:r>
          </a:p>
          <a:p>
            <a:pPr marL="0" indent="0">
              <a:buNone/>
            </a:pPr>
            <a:r>
              <a:rPr lang="en-US" sz="1600" b="0" i="0" dirty="0"/>
              <a:t>(A) appropriate courses that do not require prerequisites or </a:t>
            </a:r>
            <a:r>
              <a:rPr lang="en-US" sz="1600" b="0" i="0" dirty="0" err="1"/>
              <a:t>corequisites</a:t>
            </a:r>
            <a:r>
              <a:rPr lang="en-US" sz="1600" b="0" i="0" dirty="0"/>
              <a:t>, whether basic skills or degree-applicable courses; and</a:t>
            </a:r>
          </a:p>
          <a:p>
            <a:pPr marL="0" indent="0">
              <a:buNone/>
            </a:pPr>
            <a:r>
              <a:rPr lang="en-US" sz="1600" b="0" i="0" dirty="0"/>
              <a:t>(B) prerequisite or </a:t>
            </a:r>
            <a:r>
              <a:rPr lang="en-US" sz="1600" b="0" i="0" dirty="0" err="1"/>
              <a:t>corequisite</a:t>
            </a:r>
            <a:r>
              <a:rPr lang="en-US" sz="1600" b="0" i="0" dirty="0"/>
              <a:t> courses;</a:t>
            </a:r>
          </a:p>
          <a:p>
            <a:pPr marL="0" indent="0">
              <a:buNone/>
            </a:pPr>
            <a:r>
              <a:rPr lang="en-US" sz="1600" b="0" i="0" dirty="0"/>
              <a:t>(3) provisions for training for the curriculum committee; and</a:t>
            </a:r>
          </a:p>
          <a:p>
            <a:pPr marL="0" indent="0">
              <a:buNone/>
            </a:pPr>
            <a:r>
              <a:rPr lang="en-US" sz="1600" b="0" i="0" dirty="0"/>
              <a:t>(4) the research to be used to determine the impact of new prerequisites based on content review.</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37062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322294"/>
          </a:xfrm>
        </p:spPr>
        <p:txBody>
          <a:bodyPr>
            <a:normAutofit/>
          </a:bodyPr>
          <a:lstStyle/>
          <a:p>
            <a:pPr algn="ctr"/>
            <a:r>
              <a:rPr lang="en-US" dirty="0"/>
              <a:t>Implementation Process </a:t>
            </a:r>
            <a:br>
              <a:rPr lang="en-US" dirty="0"/>
            </a:br>
            <a:r>
              <a:rPr lang="en-US" dirty="0"/>
              <a:t>for Content Review</a:t>
            </a:r>
          </a:p>
        </p:txBody>
      </p:sp>
      <p:sp>
        <p:nvSpPr>
          <p:cNvPr id="3" name="Content Placeholder 2"/>
          <p:cNvSpPr>
            <a:spLocks noGrp="1"/>
          </p:cNvSpPr>
          <p:nvPr>
            <p:ph idx="1"/>
          </p:nvPr>
        </p:nvSpPr>
        <p:spPr>
          <a:xfrm>
            <a:off x="838200" y="2187576"/>
            <a:ext cx="10515600" cy="4351338"/>
          </a:xfrm>
        </p:spPr>
        <p:txBody>
          <a:bodyPr>
            <a:normAutofit/>
          </a:bodyPr>
          <a:lstStyle/>
          <a:p>
            <a:pPr marL="0" indent="0">
              <a:buNone/>
            </a:pPr>
            <a:r>
              <a:rPr lang="en-US" sz="2800" b="0" i="0" dirty="0"/>
              <a:t>Step 1: Define entrance expectations in the target course and exit skills obtained in the prerequisite course. 	</a:t>
            </a:r>
          </a:p>
          <a:p>
            <a:pPr marL="0" indent="0">
              <a:buNone/>
            </a:pPr>
            <a:endParaRPr lang="en-US" sz="2800" b="0" i="0" dirty="0"/>
          </a:p>
          <a:p>
            <a:pPr marL="0" indent="0">
              <a:buNone/>
            </a:pPr>
            <a:r>
              <a:rPr lang="en-US" sz="2800" b="0" i="0" dirty="0"/>
              <a:t>Step 2: Identify means of obtaining abilities, skills, and knowledge. 	</a:t>
            </a:r>
          </a:p>
          <a:p>
            <a:pPr marL="0" indent="0">
              <a:buNone/>
            </a:pPr>
            <a:endParaRPr lang="en-US" sz="2800" b="0" i="0" dirty="0"/>
          </a:p>
          <a:p>
            <a:pPr marL="0" indent="0">
              <a:buNone/>
            </a:pPr>
            <a:r>
              <a:rPr lang="en-US" sz="2800" b="0" i="0" dirty="0"/>
              <a:t>Step 3: Compare the exit skills for the prerequisite course and the entrance skills for the target course. 	</a:t>
            </a:r>
          </a:p>
          <a:p>
            <a:endParaRPr lang="en-US" b="0" i="0" dirty="0">
              <a:hlinkClick r:id="rId3" invalidUrl="https://www.cos.edu/About/Governance/Board/BoardPolicies/Documents/BP 4260 - Prerequisites and Corequisites.pdf"/>
            </a:endParaRPr>
          </a:p>
          <a:p>
            <a:endParaRPr lang="en-US" b="0" i="0" dirty="0">
              <a:hlinkClick r:id="rId3" invalidUrl="https://www.cos.edu/About/Governance/Board/BoardPolicies/Documents/BP 4260 - Prerequisites and Corequisites.pdf"/>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2651097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576918" y="2209800"/>
            <a:ext cx="8974666" cy="3729367"/>
          </a:xfrm>
          <a:prstGeom prst="rect">
            <a:avLst/>
          </a:prstGeom>
        </p:spPr>
      </p:pic>
      <p:sp>
        <p:nvSpPr>
          <p:cNvPr id="3" name="Slide Number Placeholder 2"/>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
        <p:nvSpPr>
          <p:cNvPr id="5" name="Title 1"/>
          <p:cNvSpPr txBox="1">
            <a:spLocks/>
          </p:cNvSpPr>
          <p:nvPr/>
        </p:nvSpPr>
        <p:spPr>
          <a:xfrm>
            <a:off x="1882588" y="1143000"/>
            <a:ext cx="10133646" cy="838200"/>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i="1" dirty="0">
                <a:latin typeface="Georgia" pitchFamily="18" charset="0"/>
              </a:rPr>
              <a:t>A Sample Content Review Template Based on Compared Objectives</a:t>
            </a:r>
          </a:p>
        </p:txBody>
      </p:sp>
    </p:spTree>
    <p:extLst>
      <p:ext uri="{BB962C8B-B14F-4D97-AF65-F5344CB8AC3E}">
        <p14:creationId xmlns:p14="http://schemas.microsoft.com/office/powerpoint/2010/main" val="2043779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879" y="848757"/>
            <a:ext cx="10515600" cy="914401"/>
          </a:xfrm>
        </p:spPr>
        <p:txBody>
          <a:bodyPr>
            <a:normAutofit/>
          </a:bodyPr>
          <a:lstStyle/>
          <a:p>
            <a:pPr algn="ctr"/>
            <a:r>
              <a:rPr lang="en-US" dirty="0"/>
              <a:t>Monitoring for Disproportionate Impact</a:t>
            </a:r>
          </a:p>
        </p:txBody>
      </p:sp>
      <p:sp>
        <p:nvSpPr>
          <p:cNvPr id="3" name="Content Placeholder 2"/>
          <p:cNvSpPr>
            <a:spLocks noGrp="1"/>
          </p:cNvSpPr>
          <p:nvPr>
            <p:ph idx="1"/>
          </p:nvPr>
        </p:nvSpPr>
        <p:spPr>
          <a:xfrm>
            <a:off x="771907" y="1899681"/>
            <a:ext cx="10567544" cy="4958319"/>
          </a:xfrm>
        </p:spPr>
        <p:txBody>
          <a:bodyPr>
            <a:normAutofit/>
          </a:bodyPr>
          <a:lstStyle/>
          <a:p>
            <a:r>
              <a:rPr lang="en-US" sz="2000" b="0" i="0" dirty="0"/>
              <a:t>Title 5 explicitly requires monitoring for prerequisites that require pre-collegiate skills in reading, written expression, or mathematics;</a:t>
            </a:r>
          </a:p>
          <a:p>
            <a:r>
              <a:rPr lang="en-US" sz="2000" b="0" i="0" dirty="0"/>
              <a:t>Definition from Title 5 § 55502(d): </a:t>
            </a:r>
          </a:p>
          <a:p>
            <a:pPr lvl="1"/>
            <a:r>
              <a:rPr lang="en-US" sz="2000" b="0" i="0" dirty="0"/>
              <a:t>“Disproportionate impact” occurs when the percentage of persons from a particular racial, ethnic, gender, age or disability group who are directed to a particular service or placement based on an assessment instrument, method, or procedure is significantly different from the representation of that group in the population of persons being assessed, and that discrepancy is not justified by empirical evidence demonstrating that the assessment instrument, method or procedure is a valid and reliable predictor of performance in the relevant educational setting.</a:t>
            </a:r>
          </a:p>
          <a:p>
            <a:pPr marL="457200" lvl="1" indent="0">
              <a:buNone/>
            </a:pPr>
            <a:endParaRPr lang="en-US" sz="800" b="0" i="0" dirty="0"/>
          </a:p>
          <a:p>
            <a:r>
              <a:rPr lang="en-US" sz="2000" b="0" i="0" dirty="0"/>
              <a:t>Monitoring tied to Student Equity plan provisions in §54220</a:t>
            </a:r>
          </a:p>
          <a:p>
            <a:pPr marL="457200" lvl="1" indent="0">
              <a:buNone/>
            </a:pPr>
            <a:endParaRPr lang="en-US" sz="800" b="0" i="0" dirty="0"/>
          </a:p>
          <a:p>
            <a:r>
              <a:rPr lang="en-US" sz="2000" b="0" i="0" dirty="0"/>
              <a:t>A finding of disproportionate impact does not automatically invalidate a prerequisite but must be addressed.</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382919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90283"/>
            <a:ext cx="9601200" cy="1183342"/>
          </a:xfrm>
        </p:spPr>
        <p:txBody>
          <a:bodyPr>
            <a:normAutofit/>
          </a:bodyPr>
          <a:lstStyle/>
          <a:p>
            <a:pPr algn="ctr"/>
            <a:r>
              <a:rPr lang="en-US" sz="2400" dirty="0"/>
              <a:t>An Appeal Process is Required for Prerequisites and </a:t>
            </a:r>
            <a:r>
              <a:rPr lang="en-US" sz="2400" dirty="0" err="1"/>
              <a:t>Corequisites</a:t>
            </a:r>
            <a:r>
              <a:rPr lang="en-US" sz="2400" dirty="0"/>
              <a:t> (Title 5 § 55003 (p))</a:t>
            </a:r>
          </a:p>
        </p:txBody>
      </p:sp>
      <p:sp>
        <p:nvSpPr>
          <p:cNvPr id="3" name="Content Placeholder 2"/>
          <p:cNvSpPr>
            <a:spLocks noGrp="1"/>
          </p:cNvSpPr>
          <p:nvPr>
            <p:ph idx="1"/>
          </p:nvPr>
        </p:nvSpPr>
        <p:spPr>
          <a:xfrm>
            <a:off x="730249" y="1873625"/>
            <a:ext cx="11133667" cy="4732160"/>
          </a:xfrm>
        </p:spPr>
        <p:txBody>
          <a:bodyPr>
            <a:noAutofit/>
          </a:bodyPr>
          <a:lstStyle/>
          <a:p>
            <a:pPr marL="0" indent="0">
              <a:buNone/>
            </a:pPr>
            <a:r>
              <a:rPr lang="en-US" sz="1600" i="0" dirty="0"/>
              <a:t>Any prerequisite or </a:t>
            </a:r>
            <a:r>
              <a:rPr lang="en-US" sz="1600" i="0" dirty="0" err="1"/>
              <a:t>corequisite</a:t>
            </a:r>
            <a:r>
              <a:rPr lang="en-US" sz="1600" i="0" dirty="0"/>
              <a:t> may be challenged by a student on one or more of the grounds listed below. The student shall bear the initial burden of showing that grounds exist for the challenge. Challenges shall be resolved in a timely manner and, if the challenge is upheld, the student shall be permitted to enroll in the course or program in question. Grounds for challenge are:</a:t>
            </a:r>
          </a:p>
          <a:p>
            <a:pPr marL="0" indent="0">
              <a:buNone/>
            </a:pPr>
            <a:r>
              <a:rPr lang="en-US" sz="1600" b="0" i="0" dirty="0"/>
              <a:t>(1) The prerequisite or </a:t>
            </a:r>
            <a:r>
              <a:rPr lang="en-US" sz="1600" b="0" i="0" dirty="0" err="1"/>
              <a:t>corequisite</a:t>
            </a:r>
            <a:r>
              <a:rPr lang="en-US" sz="1600" b="0" i="0" dirty="0"/>
              <a:t> has not been established in accordance with the district's process for establishing prerequisites and </a:t>
            </a:r>
            <a:r>
              <a:rPr lang="en-US" sz="1600" b="0" i="0" dirty="0" err="1"/>
              <a:t>corequisites</a:t>
            </a:r>
            <a:r>
              <a:rPr lang="en-US" sz="1600" b="0" i="0" dirty="0"/>
              <a:t>;</a:t>
            </a:r>
          </a:p>
          <a:p>
            <a:pPr marL="0" indent="0">
              <a:buNone/>
            </a:pPr>
            <a:r>
              <a:rPr lang="en-US" sz="1600" b="0" i="0" dirty="0"/>
              <a:t>(2) The prerequisite or </a:t>
            </a:r>
            <a:r>
              <a:rPr lang="en-US" sz="1600" b="0" i="0" dirty="0" err="1"/>
              <a:t>corequisite</a:t>
            </a:r>
            <a:r>
              <a:rPr lang="en-US" sz="1600" b="0" i="0" dirty="0"/>
              <a:t> is in violation of this section;</a:t>
            </a:r>
          </a:p>
          <a:p>
            <a:pPr marL="0" indent="0">
              <a:buNone/>
            </a:pPr>
            <a:r>
              <a:rPr lang="en-US" sz="1600" b="0" i="0" dirty="0"/>
              <a:t>(3) The prerequisite or </a:t>
            </a:r>
            <a:r>
              <a:rPr lang="en-US" sz="1600" b="0" i="0" dirty="0" err="1"/>
              <a:t>corequisite</a:t>
            </a:r>
            <a:r>
              <a:rPr lang="en-US" sz="1600" b="0" i="0" dirty="0"/>
              <a:t> is either unlawfully discriminatory or is being applied in an unlawfully discriminatory manner;</a:t>
            </a:r>
          </a:p>
          <a:p>
            <a:pPr marL="0" indent="0">
              <a:buNone/>
            </a:pPr>
            <a:r>
              <a:rPr lang="en-US" sz="1600" b="0" i="0" dirty="0"/>
              <a:t>(4) The student has the knowledge or ability to succeed in the course or program despite not meeting the prerequisite or </a:t>
            </a:r>
            <a:r>
              <a:rPr lang="en-US" sz="1600" b="0" i="0" dirty="0" err="1"/>
              <a:t>corequisite</a:t>
            </a:r>
            <a:r>
              <a:rPr lang="en-US" sz="1600" b="0" i="0" dirty="0"/>
              <a:t>;</a:t>
            </a:r>
          </a:p>
          <a:p>
            <a:pPr marL="0" indent="0">
              <a:buNone/>
            </a:pPr>
            <a:r>
              <a:rPr lang="en-US" sz="1600" b="0" i="0" dirty="0"/>
              <a:t>(5) The student will be subject to undue delay in attaining the goal of his or her educational plan because the prerequisite or </a:t>
            </a:r>
            <a:r>
              <a:rPr lang="en-US" sz="1600" b="0" i="0" dirty="0" err="1"/>
              <a:t>corequisite</a:t>
            </a:r>
            <a:r>
              <a:rPr lang="en-US" sz="1600" b="0" i="0" dirty="0"/>
              <a:t> course has not been made reasonably available; or</a:t>
            </a:r>
          </a:p>
          <a:p>
            <a:pPr marL="0" indent="0">
              <a:buNone/>
            </a:pPr>
            <a:r>
              <a:rPr lang="en-US" sz="1600" b="0" i="0" dirty="0"/>
              <a:t>(6) Such other grounds for challenge as may be established by the district governing board.</a:t>
            </a:r>
          </a:p>
          <a:p>
            <a:endParaRPr lang="en-US" sz="1600" b="0" i="0"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560465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56187"/>
            <a:ext cx="9601200" cy="1014214"/>
          </a:xfrm>
        </p:spPr>
        <p:txBody>
          <a:bodyPr/>
          <a:lstStyle/>
          <a:p>
            <a:pPr algn="ctr"/>
            <a:r>
              <a:rPr lang="en-US" dirty="0"/>
              <a:t>Issues for Local Consideration</a:t>
            </a:r>
          </a:p>
        </p:txBody>
      </p:sp>
      <p:sp>
        <p:nvSpPr>
          <p:cNvPr id="3" name="Content Placeholder 2"/>
          <p:cNvSpPr>
            <a:spLocks noGrp="1"/>
          </p:cNvSpPr>
          <p:nvPr>
            <p:ph idx="1"/>
          </p:nvPr>
        </p:nvSpPr>
        <p:spPr>
          <a:xfrm>
            <a:off x="814917" y="1955800"/>
            <a:ext cx="10773833" cy="3911600"/>
          </a:xfrm>
        </p:spPr>
        <p:txBody>
          <a:bodyPr>
            <a:normAutofit lnSpcReduction="10000"/>
          </a:bodyPr>
          <a:lstStyle/>
          <a:p>
            <a:r>
              <a:rPr lang="en-US" sz="2200" b="0" i="0" dirty="0"/>
              <a:t>What will the college’s process be for conducting </a:t>
            </a:r>
            <a:r>
              <a:rPr lang="en-US" sz="2200" i="0" dirty="0"/>
              <a:t>content</a:t>
            </a:r>
            <a:r>
              <a:rPr lang="en-US" sz="2200" b="0" i="0" dirty="0"/>
              <a:t> review, and who will be responsible for overseeing it?</a:t>
            </a:r>
          </a:p>
          <a:p>
            <a:r>
              <a:rPr lang="en-US" sz="2200" b="0" i="0" dirty="0"/>
              <a:t>How will requisites be sequenced to ensure student access to courses is not interrupted?</a:t>
            </a:r>
          </a:p>
          <a:p>
            <a:r>
              <a:rPr lang="en-US" sz="2200" i="0" dirty="0"/>
              <a:t>How will the college ensure that sufficient sections of the requisite courses are offered?</a:t>
            </a:r>
          </a:p>
          <a:p>
            <a:r>
              <a:rPr lang="en-US" sz="2200" b="0" i="0" dirty="0"/>
              <a:t>How will departments whose enrollments drop due to applying requisites be protected?</a:t>
            </a:r>
          </a:p>
          <a:p>
            <a:r>
              <a:rPr lang="en-US" sz="2200" i="0" dirty="0"/>
              <a:t>How will the college define terms such as “highly unlikely to receive a satisfactory grade”?</a:t>
            </a:r>
          </a:p>
          <a:p>
            <a:r>
              <a:rPr lang="en-US" sz="2200" i="0" dirty="0"/>
              <a:t>Will this be impacted by AB 705?</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01476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3880"/>
            <a:ext cx="9601200" cy="1014214"/>
          </a:xfrm>
        </p:spPr>
        <p:txBody>
          <a:bodyPr>
            <a:normAutofit fontScale="90000"/>
          </a:bodyPr>
          <a:lstStyle/>
          <a:p>
            <a:pPr algn="ctr"/>
            <a:r>
              <a:rPr lang="en-US" sz="4000" dirty="0"/>
              <a:t>Establish Requisites or Advisories—</a:t>
            </a:r>
            <a:br>
              <a:rPr lang="en-US" sz="4000" dirty="0"/>
            </a:br>
            <a:r>
              <a:rPr lang="en-US" sz="4000" dirty="0"/>
              <a:t>Why or Why not?</a:t>
            </a:r>
          </a:p>
        </p:txBody>
      </p:sp>
      <p:sp>
        <p:nvSpPr>
          <p:cNvPr id="3" name="Content Placeholder 2"/>
          <p:cNvSpPr>
            <a:spLocks noGrp="1"/>
          </p:cNvSpPr>
          <p:nvPr>
            <p:ph idx="1"/>
          </p:nvPr>
        </p:nvSpPr>
        <p:spPr>
          <a:xfrm>
            <a:off x="1371600" y="2254064"/>
            <a:ext cx="9601200" cy="3859306"/>
          </a:xfrm>
        </p:spPr>
        <p:txBody>
          <a:bodyPr/>
          <a:lstStyle/>
          <a:p>
            <a:r>
              <a:rPr lang="en-US" sz="2800" b="0" i="0" dirty="0"/>
              <a:t>What are the reasons for establishing requisites?</a:t>
            </a:r>
          </a:p>
          <a:p>
            <a:pPr marL="0" indent="0">
              <a:buNone/>
            </a:pPr>
            <a:endParaRPr lang="en-US" sz="2800" b="0" i="0" dirty="0"/>
          </a:p>
          <a:p>
            <a:r>
              <a:rPr lang="en-US" sz="2800" b="0" i="0" dirty="0"/>
              <a:t>What might be the drawbacks or negative aspects of establishing requisites?</a:t>
            </a:r>
          </a:p>
          <a:p>
            <a:pPr marL="0" indent="0">
              <a:buNone/>
            </a:pPr>
            <a:endParaRPr lang="en-US" sz="2800" b="0" i="0" dirty="0"/>
          </a:p>
          <a:p>
            <a:r>
              <a:rPr lang="en-US" sz="2800" b="0" i="0" dirty="0"/>
              <a:t>When might a </a:t>
            </a:r>
            <a:r>
              <a:rPr lang="en-US" sz="2800" b="0" i="0" dirty="0" err="1"/>
              <a:t>corequisite</a:t>
            </a:r>
            <a:r>
              <a:rPr lang="en-US" sz="2800" b="0" i="0" dirty="0"/>
              <a:t> or an advisory be preferable to a prerequisite?</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187607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What’s Next?</a:t>
            </a:r>
          </a:p>
        </p:txBody>
      </p:sp>
      <p:sp>
        <p:nvSpPr>
          <p:cNvPr id="3" name="Content Placeholder 2"/>
          <p:cNvSpPr>
            <a:spLocks noGrp="1"/>
          </p:cNvSpPr>
          <p:nvPr>
            <p:ph idx="1"/>
          </p:nvPr>
        </p:nvSpPr>
        <p:spPr>
          <a:xfrm>
            <a:off x="2307166" y="2187576"/>
            <a:ext cx="9046633" cy="4351338"/>
          </a:xfrm>
        </p:spPr>
        <p:txBody>
          <a:bodyPr>
            <a:normAutofit/>
          </a:bodyPr>
          <a:lstStyle/>
          <a:p>
            <a:r>
              <a:rPr lang="en-US" sz="3600" b="0" i="0" dirty="0"/>
              <a:t>Non-credit courses as requisites</a:t>
            </a:r>
          </a:p>
          <a:p>
            <a:pPr marL="0" indent="0">
              <a:buNone/>
            </a:pPr>
            <a:endParaRPr lang="en-US" sz="3600" b="0" i="0" dirty="0"/>
          </a:p>
          <a:p>
            <a:r>
              <a:rPr lang="en-US" sz="3600" b="0" i="0" dirty="0"/>
              <a:t>AB 705 and mandated requisites</a:t>
            </a:r>
          </a:p>
          <a:p>
            <a:pPr marL="0" indent="0">
              <a:buNone/>
            </a:pPr>
            <a:endParaRPr lang="en-US" sz="3600" b="0" i="0" dirty="0"/>
          </a:p>
          <a:p>
            <a:r>
              <a:rPr lang="en-US" sz="3600" b="0" i="0" dirty="0"/>
              <a:t>Requisite planning and Pathways</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362923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10515600" cy="758825"/>
          </a:xfrm>
        </p:spPr>
        <p:txBody>
          <a:bodyPr>
            <a:normAutofit/>
          </a:bodyPr>
          <a:lstStyle/>
          <a:p>
            <a:pPr algn="ctr"/>
            <a:r>
              <a:rPr lang="en-US" dirty="0"/>
              <a:t>Overview</a:t>
            </a:r>
            <a:endParaRPr lang="en-US" dirty="0">
              <a:solidFill>
                <a:srgbClr val="FF0000"/>
              </a:solidFill>
            </a:endParaRPr>
          </a:p>
        </p:txBody>
      </p:sp>
      <p:sp>
        <p:nvSpPr>
          <p:cNvPr id="5" name="Content Placeholder 4"/>
          <p:cNvSpPr>
            <a:spLocks noGrp="1"/>
          </p:cNvSpPr>
          <p:nvPr>
            <p:ph idx="1"/>
          </p:nvPr>
        </p:nvSpPr>
        <p:spPr/>
        <p:txBody>
          <a:bodyPr>
            <a:normAutofit/>
          </a:bodyPr>
          <a:lstStyle/>
          <a:p>
            <a:r>
              <a:rPr lang="en-US" sz="2800" i="0" dirty="0"/>
              <a:t>History review</a:t>
            </a:r>
          </a:p>
          <a:p>
            <a:r>
              <a:rPr lang="en-US" sz="2800" i="0" dirty="0"/>
              <a:t>Process for establishing requisites</a:t>
            </a:r>
          </a:p>
          <a:p>
            <a:r>
              <a:rPr lang="en-US" sz="2800" i="0" dirty="0"/>
              <a:t>Disproportionate impact</a:t>
            </a:r>
          </a:p>
          <a:p>
            <a:r>
              <a:rPr lang="en-US" sz="2800" i="0" dirty="0"/>
              <a:t>Issues for local consideration</a:t>
            </a:r>
          </a:p>
          <a:p>
            <a:r>
              <a:rPr lang="en-US" sz="2800" i="0" dirty="0"/>
              <a:t>Discussion</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629680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 for coming!</a:t>
            </a:r>
          </a:p>
        </p:txBody>
      </p:sp>
      <p:sp>
        <p:nvSpPr>
          <p:cNvPr id="3" name="Content Placeholder 2"/>
          <p:cNvSpPr>
            <a:spLocks noGrp="1"/>
          </p:cNvSpPr>
          <p:nvPr>
            <p:ph idx="1"/>
          </p:nvPr>
        </p:nvSpPr>
        <p:spPr>
          <a:xfrm>
            <a:off x="838200" y="2725271"/>
            <a:ext cx="10515600" cy="3451692"/>
          </a:xfrm>
        </p:spPr>
        <p:txBody>
          <a:bodyPr>
            <a:normAutofit/>
          </a:bodyPr>
          <a:lstStyle/>
          <a:p>
            <a:pPr marL="0" indent="0" algn="ctr">
              <a:buNone/>
            </a:pPr>
            <a:r>
              <a:rPr lang="en-US" sz="2400" dirty="0"/>
              <a:t>Dolores Davison (</a:t>
            </a:r>
            <a:r>
              <a:rPr lang="en-US" sz="2400" dirty="0">
                <a:hlinkClick r:id="rId3"/>
              </a:rPr>
              <a:t>davisondolores@foothill.edu</a:t>
            </a:r>
            <a:r>
              <a:rPr lang="en-US" dirty="0"/>
              <a:t>)</a:t>
            </a:r>
          </a:p>
          <a:p>
            <a:pPr marL="0" indent="0" algn="ctr">
              <a:buNone/>
            </a:pPr>
            <a:r>
              <a:rPr lang="en-US" sz="2400" dirty="0"/>
              <a:t>Erik Shearer (</a:t>
            </a:r>
            <a:r>
              <a:rPr lang="en-US" dirty="0">
                <a:hlinkClick r:id="rId4"/>
              </a:rPr>
              <a:t>Erik.Shearer@napavalley.edu</a:t>
            </a:r>
            <a:r>
              <a:rPr lang="en-US"/>
              <a:t>)</a:t>
            </a:r>
            <a:endParaRPr lang="en-US" sz="2400"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1786123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a:xfrm>
            <a:off x="1310426" y="1793863"/>
            <a:ext cx="9662374" cy="4073537"/>
          </a:xfrm>
        </p:spPr>
        <p:txBody>
          <a:bodyPr/>
          <a:lstStyle/>
          <a:p>
            <a:r>
              <a:rPr lang="en-US" dirty="0">
                <a:hlinkClick r:id="rId2"/>
              </a:rPr>
              <a:t>Guidelines for Title 5 Regulations Section 55003</a:t>
            </a:r>
            <a:r>
              <a:rPr lang="en-US" dirty="0"/>
              <a:t> Policies for Prerequisites, </a:t>
            </a:r>
            <a:r>
              <a:rPr lang="en-US" dirty="0" err="1"/>
              <a:t>Corequisites</a:t>
            </a:r>
            <a:r>
              <a:rPr lang="en-US" dirty="0"/>
              <a:t>, and Advisories on Recommended Preparation </a:t>
            </a:r>
            <a:r>
              <a:rPr lang="mr-IN" dirty="0"/>
              <a:t>–</a:t>
            </a:r>
            <a:r>
              <a:rPr lang="en-US" dirty="0"/>
              <a:t> adopted by the Board of Governors March 2011, CCCCO February 3, 2012</a:t>
            </a:r>
          </a:p>
          <a:p>
            <a:r>
              <a:rPr lang="en-US" dirty="0">
                <a:hlinkClick r:id="rId3"/>
              </a:rPr>
              <a:t>Student Success: The Case for Establising Prerequisites through Content Review</a:t>
            </a:r>
            <a:r>
              <a:rPr lang="en-US" dirty="0"/>
              <a:t> adopted by the ASCCC Fall 2010</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37813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DA47-3DB8-8244-9C0E-15037B2ED0D8}"/>
              </a:ext>
            </a:extLst>
          </p:cNvPr>
          <p:cNvSpPr>
            <a:spLocks noGrp="1"/>
          </p:cNvSpPr>
          <p:nvPr>
            <p:ph type="title"/>
          </p:nvPr>
        </p:nvSpPr>
        <p:spPr/>
        <p:txBody>
          <a:bodyPr/>
          <a:lstStyle/>
          <a:p>
            <a:r>
              <a:rPr lang="en-US" dirty="0"/>
              <a:t>History and Context</a:t>
            </a:r>
          </a:p>
        </p:txBody>
      </p:sp>
      <p:sp>
        <p:nvSpPr>
          <p:cNvPr id="3" name="Content Placeholder 2">
            <a:extLst>
              <a:ext uri="{FF2B5EF4-FFF2-40B4-BE49-F238E27FC236}">
                <a16:creationId xmlns:a16="http://schemas.microsoft.com/office/drawing/2014/main" id="{EE39453B-8EB8-C548-ACD5-383D982AEFD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39120F8-AB0F-9544-9E0E-5A073495EB81}"/>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19197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and Context</a:t>
            </a:r>
            <a:endParaRPr lang="en-US" dirty="0">
              <a:solidFill>
                <a:srgbClr val="FF0000"/>
              </a:solidFill>
            </a:endParaRPr>
          </a:p>
        </p:txBody>
      </p:sp>
      <p:sp>
        <p:nvSpPr>
          <p:cNvPr id="5" name="Content Placeholder 4"/>
          <p:cNvSpPr>
            <a:spLocks noGrp="1"/>
          </p:cNvSpPr>
          <p:nvPr>
            <p:ph idx="1"/>
          </p:nvPr>
        </p:nvSpPr>
        <p:spPr>
          <a:xfrm>
            <a:off x="444500" y="1859336"/>
            <a:ext cx="11525249" cy="4679578"/>
          </a:xfrm>
        </p:spPr>
        <p:txBody>
          <a:bodyPr>
            <a:normAutofit/>
          </a:bodyPr>
          <a:lstStyle/>
          <a:p>
            <a:r>
              <a:rPr lang="en-US" sz="2400" i="0" dirty="0"/>
              <a:t>1980s – Many cases of students completing pre-requisites then being required to re-take assessment tests; if they didn’t pass, they were in matriculation limbo.</a:t>
            </a:r>
          </a:p>
          <a:p>
            <a:r>
              <a:rPr lang="en-US" sz="2400" i="0" dirty="0"/>
              <a:t>Early 1990s – Mexican American Legal Defense Fund (MALDEF) filed suit against the above mentioned practices.</a:t>
            </a:r>
          </a:p>
          <a:p>
            <a:pPr lvl="3"/>
            <a:r>
              <a:rPr lang="en-US" sz="2200" dirty="0"/>
              <a:t>Suit dropped by MALDEF based on a list of assurances to draft regulatory changes to include policy on multiple measures, prohibition of exit tests, and validation of prerequisites.  </a:t>
            </a:r>
          </a:p>
          <a:p>
            <a:r>
              <a:rPr lang="en-US" sz="2400" i="0" dirty="0"/>
              <a:t>1993—System develops and distributes the The Model District Policy on Prerequisites, </a:t>
            </a:r>
            <a:r>
              <a:rPr lang="en-US" sz="2400" i="0" dirty="0" err="1"/>
              <a:t>Corequisites</a:t>
            </a:r>
            <a:r>
              <a:rPr lang="en-US" sz="2400" i="0" dirty="0"/>
              <a:t>, and Advisories on Recommended Preparation.	</a:t>
            </a:r>
          </a:p>
          <a:p>
            <a:pPr lvl="1"/>
            <a:r>
              <a:rPr lang="en-US" sz="2400" dirty="0"/>
              <a:t>MDP was adopted by many districts, often word for word, but was more restrictive than the regulations.  </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65586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 and Context</a:t>
            </a:r>
            <a:endParaRPr lang="en-US" dirty="0">
              <a:solidFill>
                <a:srgbClr val="FF0000"/>
              </a:solidFill>
            </a:endParaRPr>
          </a:p>
        </p:txBody>
      </p:sp>
      <p:sp>
        <p:nvSpPr>
          <p:cNvPr id="5" name="Content Placeholder 4"/>
          <p:cNvSpPr>
            <a:spLocks noGrp="1"/>
          </p:cNvSpPr>
          <p:nvPr>
            <p:ph idx="1"/>
          </p:nvPr>
        </p:nvSpPr>
        <p:spPr>
          <a:xfrm>
            <a:off x="1371599" y="2031999"/>
            <a:ext cx="9941859" cy="4315013"/>
          </a:xfrm>
        </p:spPr>
        <p:txBody>
          <a:bodyPr>
            <a:normAutofit/>
          </a:bodyPr>
          <a:lstStyle/>
          <a:p>
            <a:pPr marL="0" indent="0">
              <a:buNone/>
            </a:pPr>
            <a:r>
              <a:rPr lang="en-US" sz="2800" dirty="0"/>
              <a:t>Issues raised with Statistical Analysis for determining Pre-</a:t>
            </a:r>
            <a:r>
              <a:rPr lang="en-US" sz="2800" dirty="0" err="1"/>
              <a:t>reqs</a:t>
            </a:r>
            <a:r>
              <a:rPr lang="en-US" sz="2800" dirty="0"/>
              <a:t>:</a:t>
            </a:r>
          </a:p>
          <a:p>
            <a:pPr lvl="1"/>
            <a:r>
              <a:rPr lang="en-US" sz="2800" dirty="0"/>
              <a:t>Statistical analysis unique to California</a:t>
            </a:r>
          </a:p>
          <a:p>
            <a:pPr lvl="1"/>
            <a:r>
              <a:rPr lang="en-US" sz="2800" dirty="0"/>
              <a:t>Difficulty of acquiring sufficient data for infrequently delivered courses</a:t>
            </a:r>
          </a:p>
          <a:p>
            <a:pPr lvl="1"/>
            <a:r>
              <a:rPr lang="en-US" sz="2800" dirty="0"/>
              <a:t>Length of time for gathering data for statistical analysis</a:t>
            </a:r>
          </a:p>
          <a:p>
            <a:pPr lvl="1"/>
            <a:r>
              <a:rPr lang="en-US" sz="2800" dirty="0"/>
              <a:t>Must fail students in order to acquire the data</a:t>
            </a:r>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16781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76300"/>
            <a:ext cx="9601200" cy="665629"/>
          </a:xfrm>
        </p:spPr>
        <p:txBody>
          <a:bodyPr/>
          <a:lstStyle/>
          <a:p>
            <a:pPr algn="ctr"/>
            <a:r>
              <a:rPr lang="en-US" dirty="0"/>
              <a:t>History and Context</a:t>
            </a:r>
            <a:endParaRPr lang="en-US" dirty="0">
              <a:solidFill>
                <a:srgbClr val="FF0000"/>
              </a:solidFill>
            </a:endParaRPr>
          </a:p>
        </p:txBody>
      </p:sp>
      <p:sp>
        <p:nvSpPr>
          <p:cNvPr id="5" name="Content Placeholder 4"/>
          <p:cNvSpPr>
            <a:spLocks noGrp="1"/>
          </p:cNvSpPr>
          <p:nvPr>
            <p:ph idx="1"/>
          </p:nvPr>
        </p:nvSpPr>
        <p:spPr>
          <a:xfrm>
            <a:off x="1371600" y="2017434"/>
            <a:ext cx="9601200" cy="4338918"/>
          </a:xfrm>
        </p:spPr>
        <p:txBody>
          <a:bodyPr>
            <a:normAutofit fontScale="92500" lnSpcReduction="20000"/>
          </a:bodyPr>
          <a:lstStyle/>
          <a:p>
            <a:r>
              <a:rPr lang="en-US" dirty="0"/>
              <a:t>2000s </a:t>
            </a:r>
            <a:r>
              <a:rPr lang="mr-IN" dirty="0"/>
              <a:t>–</a:t>
            </a:r>
            <a:r>
              <a:rPr lang="en-US" dirty="0"/>
              <a:t> ASCCC responds to studies conducted by external scholars and policymakers with resolutions </a:t>
            </a:r>
          </a:p>
          <a:p>
            <a:pPr lvl="1"/>
            <a:r>
              <a:rPr lang="en-US" dirty="0">
                <a:hlinkClick r:id="rId3"/>
              </a:rPr>
              <a:t>Spring 09 9.02 “Communication and Computation Prerequisite Validation through Content Review”</a:t>
            </a:r>
            <a:endParaRPr lang="en-US" dirty="0"/>
          </a:p>
          <a:p>
            <a:pPr lvl="2"/>
            <a:r>
              <a:rPr lang="en-US" dirty="0"/>
              <a:t>Resolved, That the Academic Senate for California Community Colleges recommend changes needed to Title 5 language on prerequisites that, instead of relying on statistical analysis, allow local faculty to base their determination for prerequisites of English, reading, or mathematics for collegiate level courses on content review;  </a:t>
            </a:r>
          </a:p>
          <a:p>
            <a:pPr lvl="1"/>
            <a:r>
              <a:rPr lang="en-US" dirty="0">
                <a:hlinkClick r:id="rId4"/>
              </a:rPr>
              <a:t>Fall 09 9.05 “Ensuring Rigorous Content Review to Establish Prerequisites”</a:t>
            </a:r>
            <a:endParaRPr lang="en-US" dirty="0"/>
          </a:p>
          <a:p>
            <a:pPr lvl="2"/>
            <a:r>
              <a:rPr lang="en-US" dirty="0"/>
              <a:t>Resolved, That the Academic Senate for California Community Colleges revisit the content review process as described in the </a:t>
            </a:r>
            <a:r>
              <a:rPr lang="en-US" i="1" dirty="0"/>
              <a:t>The Model District Policy on Prerequisites, </a:t>
            </a:r>
            <a:r>
              <a:rPr lang="en-US" i="1" dirty="0" err="1"/>
              <a:t>Corequisites</a:t>
            </a:r>
            <a:r>
              <a:rPr lang="en-US" i="1" dirty="0"/>
              <a:t>, and Advisories on Recommended Preparation</a:t>
            </a:r>
            <a:r>
              <a:rPr lang="en-US" dirty="0"/>
              <a:t> for possible modifications, in an effort to consistently implement rigorous content review standards at such time as content review becomes the primary method of validating prerequisites. </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27300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8200"/>
          </a:xfrm>
        </p:spPr>
        <p:txBody>
          <a:bodyPr/>
          <a:lstStyle/>
          <a:p>
            <a:pPr algn="ctr"/>
            <a:r>
              <a:rPr lang="en-US" dirty="0"/>
              <a:t>History </a:t>
            </a:r>
            <a:r>
              <a:rPr lang="en-US"/>
              <a:t>and Context</a:t>
            </a:r>
            <a:endParaRPr lang="en-US" dirty="0">
              <a:solidFill>
                <a:srgbClr val="FF0000"/>
              </a:solidFill>
            </a:endParaRPr>
          </a:p>
        </p:txBody>
      </p:sp>
      <p:sp>
        <p:nvSpPr>
          <p:cNvPr id="5" name="Content Placeholder 4"/>
          <p:cNvSpPr>
            <a:spLocks noGrp="1"/>
          </p:cNvSpPr>
          <p:nvPr>
            <p:ph idx="1"/>
          </p:nvPr>
        </p:nvSpPr>
        <p:spPr>
          <a:xfrm>
            <a:off x="1371600" y="2071594"/>
            <a:ext cx="9601200" cy="4164106"/>
          </a:xfrm>
        </p:spPr>
        <p:txBody>
          <a:bodyPr>
            <a:normAutofit/>
          </a:bodyPr>
          <a:lstStyle/>
          <a:p>
            <a:r>
              <a:rPr lang="en-US" sz="2400" dirty="0"/>
              <a:t>2010s – ASCCC adopts papers</a:t>
            </a:r>
          </a:p>
          <a:p>
            <a:pPr lvl="1"/>
            <a:r>
              <a:rPr lang="en-US" sz="2400" dirty="0">
                <a:hlinkClick r:id="rId3"/>
              </a:rPr>
              <a:t>“Student Success: The Case for Establishing Prerequisites through Content Review”</a:t>
            </a:r>
            <a:r>
              <a:rPr lang="en-US" sz="2400" dirty="0"/>
              <a:t> (Fall 2010)</a:t>
            </a:r>
          </a:p>
          <a:p>
            <a:pPr lvl="1"/>
            <a:r>
              <a:rPr lang="en-US" sz="2400" dirty="0">
                <a:hlinkClick r:id="rId4"/>
              </a:rPr>
              <a:t>“Implementing Content Review for Communication and Computation Prerequisites”</a:t>
            </a:r>
            <a:r>
              <a:rPr lang="en-US" sz="2400" dirty="0"/>
              <a:t> (Spring 2011)</a:t>
            </a:r>
          </a:p>
          <a:p>
            <a:r>
              <a:rPr lang="en-US" sz="2400" dirty="0"/>
              <a:t>March 2011 -- BOG approves Title 5 Regulation changes to allow establishment of prerequisites and co-requisites in communication and computation through content review.</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03694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D27CE-1D7C-4A47-AC46-4060617DC5D0}"/>
              </a:ext>
            </a:extLst>
          </p:cNvPr>
          <p:cNvSpPr>
            <a:spLocks noGrp="1"/>
          </p:cNvSpPr>
          <p:nvPr>
            <p:ph type="title"/>
          </p:nvPr>
        </p:nvSpPr>
        <p:spPr/>
        <p:txBody>
          <a:bodyPr/>
          <a:lstStyle/>
          <a:p>
            <a:r>
              <a:rPr lang="en-US" dirty="0"/>
              <a:t>Establishing Conditions on Enrollment</a:t>
            </a:r>
          </a:p>
        </p:txBody>
      </p:sp>
      <p:sp>
        <p:nvSpPr>
          <p:cNvPr id="3" name="Content Placeholder 2">
            <a:extLst>
              <a:ext uri="{FF2B5EF4-FFF2-40B4-BE49-F238E27FC236}">
                <a16:creationId xmlns:a16="http://schemas.microsoft.com/office/drawing/2014/main" id="{97C2F9BD-49E4-554C-931F-842B7FCB19B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6E39343-B1C4-3A47-AF7F-2E43248029AA}"/>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58174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17600"/>
            <a:ext cx="9601200" cy="457572"/>
          </a:xfrm>
        </p:spPr>
        <p:txBody>
          <a:bodyPr>
            <a:normAutofit fontScale="90000"/>
          </a:bodyPr>
          <a:lstStyle/>
          <a:p>
            <a:pPr algn="ctr"/>
            <a:r>
              <a:rPr lang="en-US" dirty="0"/>
              <a:t>Definitions and Options</a:t>
            </a:r>
          </a:p>
        </p:txBody>
      </p:sp>
      <p:sp>
        <p:nvSpPr>
          <p:cNvPr id="3" name="Content Placeholder 2"/>
          <p:cNvSpPr>
            <a:spLocks noGrp="1"/>
          </p:cNvSpPr>
          <p:nvPr>
            <p:ph idx="1"/>
          </p:nvPr>
        </p:nvSpPr>
        <p:spPr>
          <a:xfrm>
            <a:off x="698499" y="1943100"/>
            <a:ext cx="10911417" cy="4045324"/>
          </a:xfrm>
        </p:spPr>
        <p:txBody>
          <a:bodyPr>
            <a:normAutofit fontScale="70000" lnSpcReduction="20000"/>
          </a:bodyPr>
          <a:lstStyle/>
          <a:p>
            <a:r>
              <a:rPr lang="en-US" i="0" dirty="0">
                <a:solidFill>
                  <a:srgbClr val="FF0000"/>
                </a:solidFill>
              </a:rPr>
              <a:t>Prerequisites</a:t>
            </a:r>
            <a:r>
              <a:rPr lang="en-US" i="0" dirty="0"/>
              <a:t> are conditions of enrollment that students are required to meet prior to enrollment in particular courses and programs. The assignment of a prerequisite to a course signifies that the course skills, or body of knowledge described in the prerequisite, are essential to the success of the student in that course and that it is highly unlikely that a student who has not met the prerequisite will receive a satisfactory grade in the course for which the prerequisite has been established.</a:t>
            </a:r>
          </a:p>
          <a:p>
            <a:pPr marL="0" indent="0">
              <a:buNone/>
            </a:pPr>
            <a:endParaRPr lang="en-US" i="0" dirty="0"/>
          </a:p>
          <a:p>
            <a:r>
              <a:rPr lang="en-US" i="0" dirty="0">
                <a:solidFill>
                  <a:srgbClr val="FF0000"/>
                </a:solidFill>
              </a:rPr>
              <a:t>Co-requisites</a:t>
            </a:r>
            <a:r>
              <a:rPr lang="en-US" i="0" dirty="0"/>
              <a:t> also signify that a body of knowledge or course skills is essential to the success of a student in a course. However, this body of knowledge or course skills can be acquired or developed concomitantly with the primary course. Therefore, a student is required to enroll in a co-requisite simultaneously with (or, in some cases, may be allowed to enroll in the co-requisite prior to) the primary course.</a:t>
            </a:r>
          </a:p>
          <a:p>
            <a:pPr marL="0" indent="0">
              <a:buNone/>
            </a:pPr>
            <a:endParaRPr lang="en-US" i="0" dirty="0"/>
          </a:p>
          <a:p>
            <a:r>
              <a:rPr lang="en-US" i="0" dirty="0">
                <a:solidFill>
                  <a:srgbClr val="FF0000"/>
                </a:solidFill>
              </a:rPr>
              <a:t>Advisories</a:t>
            </a:r>
            <a:r>
              <a:rPr lang="en-US" i="0" dirty="0"/>
              <a:t> signify that acquisition of a body of knowledge or course skills will be of great advantage to a student prior to enrollment in a specific course. However, enrollment in a course to acquire this knowledge or skills is not required, merely recommended.</a:t>
            </a:r>
          </a:p>
          <a:p>
            <a:pPr marL="0" indent="0" algn="r">
              <a:buNone/>
            </a:pPr>
            <a:r>
              <a:rPr lang="en-US" i="0" dirty="0"/>
              <a:t>	--Guidelines for Title 5 Regulations § 55003 Policies for Prerequisites, Co-requisites and Advisories on Recommended Preparation (CCCCO) 2012)</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4210743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22657</TotalTime>
  <Words>1889</Words>
  <Application>Microsoft Macintosh PowerPoint</Application>
  <PresentationFormat>Widescreen</PresentationFormat>
  <Paragraphs>185</Paragraphs>
  <Slides>21</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Georgia</vt:lpstr>
      <vt:lpstr>Mangal</vt:lpstr>
      <vt:lpstr>1_Office Theme</vt:lpstr>
      <vt:lpstr>Office Theme</vt:lpstr>
      <vt:lpstr>    Pre-requisites, Co-Requisites, and Advisory Preparation</vt:lpstr>
      <vt:lpstr>Overview</vt:lpstr>
      <vt:lpstr>History and Context</vt:lpstr>
      <vt:lpstr>History and Context</vt:lpstr>
      <vt:lpstr>History and Context</vt:lpstr>
      <vt:lpstr>History and Context</vt:lpstr>
      <vt:lpstr>History and Context</vt:lpstr>
      <vt:lpstr>Establishing Conditions on Enrollment</vt:lpstr>
      <vt:lpstr>Definitions and Options</vt:lpstr>
      <vt:lpstr>Purposes of Prerequisites and Co-requisites (Title 5 § 55003 (d)) </vt:lpstr>
      <vt:lpstr>Methods of Establishing Requisites and  Advisories (Title 5 § 55003) </vt:lpstr>
      <vt:lpstr>Plan for Establishing Communication and Computation Requisites Through Content Review (Title 5 § 55003 (c))</vt:lpstr>
      <vt:lpstr>Implementation Process  for Content Review</vt:lpstr>
      <vt:lpstr>PowerPoint Presentation</vt:lpstr>
      <vt:lpstr>Monitoring for Disproportionate Impact</vt:lpstr>
      <vt:lpstr>An Appeal Process is Required for Prerequisites and Corequisites (Title 5 § 55003 (p))</vt:lpstr>
      <vt:lpstr>Issues for Local Consideration</vt:lpstr>
      <vt:lpstr>Establish Requisites or Advisories— Why or Why not?</vt:lpstr>
      <vt:lpstr>What’s Next?</vt:lpstr>
      <vt:lpstr>Thank you for coming!</vt:lpstr>
      <vt:lpstr>References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Dolores Davison</cp:lastModifiedBy>
  <cp:revision>128</cp:revision>
  <cp:lastPrinted>2016-04-19T21:27:28Z</cp:lastPrinted>
  <dcterms:created xsi:type="dcterms:W3CDTF">2015-05-02T02:46:00Z</dcterms:created>
  <dcterms:modified xsi:type="dcterms:W3CDTF">2018-07-14T15:25:48Z</dcterms:modified>
</cp:coreProperties>
</file>