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70"/>
    <p:restoredTop sz="77299"/>
  </p:normalViewPr>
  <p:slideViewPr>
    <p:cSldViewPr snapToGrid="0" snapToObjects="1">
      <p:cViewPr varScale="1">
        <p:scale>
          <a:sx n="39" d="100"/>
          <a:sy n="39" d="100"/>
        </p:scale>
        <p:origin x="192" y="768"/>
      </p:cViewPr>
      <p:guideLst/>
    </p:cSldViewPr>
  </p:slideViewPr>
  <p:notesTextViewPr>
    <p:cViewPr>
      <p:scale>
        <a:sx n="1" d="1"/>
        <a:sy n="1" d="1"/>
      </p:scale>
      <p:origin x="0" y="0"/>
    </p:cViewPr>
  </p:notesTextViewPr>
  <p:notesViewPr>
    <p:cSldViewPr snapToGrid="0" snapToObjects="1">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3577C10-3F2F-D741-B831-65FF33F47A4C}" type="datetimeFigureOut">
              <a:rPr lang="en-US"/>
              <a:pPr>
                <a:defRPr/>
              </a:pPr>
              <a:t>4/9/21</a:t>
            </a:fld>
            <a:endParaRPr lang="en-US"/>
          </a:p>
        </p:txBody>
      </p:sp>
      <p:sp>
        <p:nvSpPr>
          <p:cNvPr id="4" name="Footer Placeholder 3">
            <a:extLst>
              <a:ext uri="{FF2B5EF4-FFF2-40B4-BE49-F238E27FC236}">
                <a16:creationId xmlns:a16="http://schemas.microsoft.com/office/drawing/2014/main" xmlns=""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xmlns="" id="{50D1D563-962C-EB4F-8C1C-A80010CD8DC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56721CA-37E0-1442-9DA3-55AC76ED072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2F30354-CA02-224F-B1AC-32BB17A862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xmlns="" id="{41FFB78E-0ADC-6C4C-B2C5-486EC7EC62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CAF9C5F-D079-CF41-A39A-5DAB8CBAEDB1}" type="datetimeFigureOut">
              <a:rPr lang="en-US"/>
              <a:pPr>
                <a:defRPr/>
              </a:pPr>
              <a:t>4/9/21</a:t>
            </a:fld>
            <a:endParaRPr lang="en-US"/>
          </a:p>
        </p:txBody>
      </p:sp>
      <p:sp>
        <p:nvSpPr>
          <p:cNvPr id="4" name="Slide Image Placeholder 3">
            <a:extLst>
              <a:ext uri="{FF2B5EF4-FFF2-40B4-BE49-F238E27FC236}">
                <a16:creationId xmlns:a16="http://schemas.microsoft.com/office/drawing/2014/main" xmlns="" id="{69C75AFF-EF2C-5842-A661-9FC22AF96B3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A225BD5B-6BBB-F042-AC25-400F5B82004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4187B0D7-F332-A147-A8F9-A945D4AD93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xmlns="" id="{72F70FE1-E676-704D-B55B-81212FCFA3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137B37-594F-4A42-B768-771961367C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a1545c42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a1545c42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a1545c42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a1545c42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a1545c42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a1545c42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a1545c42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a1545c42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Hossna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a1545c42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a1545c42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Hossna </a:t>
            </a:r>
            <a:endParaRPr sz="1200" dirty="0"/>
          </a:p>
          <a:p>
            <a:pPr marL="0" lvl="0" indent="0" algn="l" rtl="0">
              <a:spcBef>
                <a:spcPts val="0"/>
              </a:spcBef>
              <a:spcAft>
                <a:spcPts val="0"/>
              </a:spcAft>
              <a:buNone/>
            </a:pP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a1545c42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a1545c42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Hossna </a:t>
            </a:r>
            <a:endParaRPr sz="1200" dirty="0"/>
          </a:p>
          <a:p>
            <a:pPr marL="0" lvl="0" indent="0" algn="l" rtl="0">
              <a:spcBef>
                <a:spcPts val="0"/>
              </a:spcBef>
              <a:spcAft>
                <a:spcPts val="0"/>
              </a:spcAft>
              <a:buNone/>
            </a:pPr>
            <a:endParaRPr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a1545c427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a1545c42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a1545c42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a1545c42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a1545c427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a1545c42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a1545c42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a1545c42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a1545c427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a1545c427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Hos</a:t>
            </a:r>
            <a:r>
              <a:rPr lang="en" sz="1200" dirty="0"/>
              <a:t>sna </a:t>
            </a:r>
            <a:endParaRPr sz="1200" dirty="0"/>
          </a:p>
          <a:p>
            <a:pPr marL="0" lvl="0" indent="0" algn="l" rtl="0">
              <a:spcBef>
                <a:spcPts val="12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a1545c42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a1545c42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a1545c42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a1545c42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Be honest about your own struggles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Understand students and colleagues have complex lives outside the classroom</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Genuinely ask students and colleagues how they are doing; follow up and help</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Allow spaces and time for questions and conversations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Be consistent in communication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Let students be part of creating the class- liquid syllabus, community agreements </a:t>
            </a:r>
            <a:endParaRPr sz="18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a1545c42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ca1545c42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 </a:t>
            </a:r>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Online education can be isolating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Need to create the feeling of a classroom, online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Encourage connections between students, projects, ice breakers so they can create a sense of community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Proactively share resources with students multiple times in the semester, not just one and done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Use early alerts/kudos to reach out to students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Personally reach out to “missing” students- show that you care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Embed resources and services in your online class (library, counseling, tutorial, behavioral health, DSPS, basic needs) </a:t>
            </a:r>
            <a:endParaRPr sz="5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a1545c42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a1545c42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a1545c42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a1545c42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a1545c42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a1545c42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Cheryl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e3ae33ab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e3ae33ab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a1545c42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a1545c42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a1545c42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a1545c42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Hossna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eb696833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eb6968335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Hossna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a1545c42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a1545c42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Hossna </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What are some equity-focused teaching praxis you applied remotely for students?</a:t>
            </a:r>
            <a:endParaRPr/>
          </a:p>
          <a:p>
            <a:pPr marL="457200" lvl="0" indent="-298450" algn="l" rtl="0">
              <a:spcBef>
                <a:spcPts val="0"/>
              </a:spcBef>
              <a:spcAft>
                <a:spcPts val="0"/>
              </a:spcAft>
              <a:buSzPts val="1100"/>
              <a:buAutoNum type="arabicPeriod"/>
            </a:pPr>
            <a:r>
              <a:rPr lang="en"/>
              <a:t>What were some important resources you shared to support students? </a:t>
            </a:r>
            <a:endParaRPr/>
          </a:p>
          <a:p>
            <a:pPr marL="457200" lvl="0" indent="-298450" algn="l" rtl="0">
              <a:spcBef>
                <a:spcPts val="0"/>
              </a:spcBef>
              <a:spcAft>
                <a:spcPts val="0"/>
              </a:spcAft>
              <a:buSzPts val="1100"/>
              <a:buAutoNum type="arabicPeriod"/>
            </a:pPr>
            <a:r>
              <a:rPr lang="en"/>
              <a:t>What is the biggest reflective takeaway you learned during this pandemic about your teaching?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98C01E4-BBDE-A04D-BF52-50C7E63D7B5A}"/>
              </a:ext>
            </a:extLst>
          </p:cNvPr>
          <p:cNvSpPr>
            <a:spLocks noGrp="1"/>
          </p:cNvSpPr>
          <p:nvPr>
            <p:ph type="title"/>
          </p:nvPr>
        </p:nvSpPr>
        <p:spPr>
          <a:xfrm>
            <a:off x="5734373" y="2231755"/>
            <a:ext cx="5656881" cy="4188417"/>
          </a:xfrm>
        </p:spPr>
        <p:txBody>
          <a:bodyPr anchor="t" anchorCtr="0">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369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3D55AEB-44FE-9043-B5C7-106375C2FBE7}"/>
              </a:ext>
            </a:extLst>
          </p:cNvPr>
          <p:cNvPicPr>
            <a:picLocks noChangeAspect="1"/>
          </p:cNvPicPr>
          <p:nvPr userDrawn="1"/>
        </p:nvPicPr>
        <p:blipFill>
          <a:blip r:embed="rId2"/>
          <a:srcRect/>
          <a:stretch/>
        </p:blipFill>
        <p:spPr>
          <a:xfrm>
            <a:off x="20088" y="0"/>
            <a:ext cx="4009536" cy="6926263"/>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xmlns="" id="{EDF5D0CE-7A65-6B41-B67B-7F400BAE3CAF}"/>
              </a:ext>
            </a:extLst>
          </p:cNvPr>
          <p:cNvSpPr/>
          <p:nvPr userDrawn="1"/>
        </p:nvSpPr>
        <p:spPr>
          <a:xfrm>
            <a:off x="-22225" y="1130300"/>
            <a:ext cx="4071938" cy="4559300"/>
          </a:xfrm>
          <a:prstGeom prst="rect">
            <a:avLst/>
          </a:prstGeom>
          <a:solidFill>
            <a:srgbClr val="008A6A">
              <a:alpha val="73000"/>
            </a:srgbClr>
          </a:solidFill>
          <a:ln>
            <a:noFill/>
          </a:ln>
          <a:effectLst>
            <a:outerShdw blurRad="393700" dist="50800" dir="11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02B569FD-6869-3848-B985-6759400E47B0}"/>
              </a:ext>
            </a:extLst>
          </p:cNvPr>
          <p:cNvSpPr/>
          <p:nvPr userDrawn="1"/>
        </p:nvSpPr>
        <p:spPr>
          <a:xfrm>
            <a:off x="11510963" y="-36513"/>
            <a:ext cx="681037" cy="6894513"/>
          </a:xfrm>
          <a:prstGeom prst="rect">
            <a:avLst/>
          </a:prstGeom>
          <a:solidFill>
            <a:schemeClr val="tx2">
              <a:lumMod val="95000"/>
              <a:lumOff val="5000"/>
            </a:schemeClr>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xmlns="" id="{E137D3F4-03AB-0348-B542-0A8F22986F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4E280103-BDBC-4A40-9E85-AE3F70CBE934}"/>
              </a:ext>
            </a:extLst>
          </p:cNvPr>
          <p:cNvSpPr>
            <a:spLocks noGrp="1"/>
          </p:cNvSpPr>
          <p:nvPr>
            <p:ph type="title"/>
          </p:nvPr>
        </p:nvSpPr>
        <p:spPr>
          <a:xfrm>
            <a:off x="24713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xmlns="" id="{16BCEDA2-8D63-C44F-BC49-24E0BC45BAEB}"/>
              </a:ext>
            </a:extLst>
          </p:cNvPr>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rgbClr val="FFDE6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xmlns="" id="{6DD5CF83-1DB5-2846-A698-6433BEA5EAC0}"/>
              </a:ext>
            </a:extLst>
          </p:cNvPr>
          <p:cNvSpPr>
            <a:spLocks noGrp="1"/>
          </p:cNvSpPr>
          <p:nvPr>
            <p:ph type="sldNum" sz="quarter" idx="10"/>
          </p:nvPr>
        </p:nvSpPr>
        <p:spPr>
          <a:xfrm>
            <a:off x="9890125" y="6356350"/>
            <a:ext cx="1143000" cy="368300"/>
          </a:xfrm>
        </p:spPr>
        <p:txBody>
          <a:bodyPr/>
          <a:lstStyle>
            <a:lvl1pPr>
              <a:defRPr/>
            </a:lvl1pPr>
          </a:lstStyle>
          <a:p>
            <a:fld id="{29213F17-71F5-F34D-BBF7-3226FEE44A25}" type="slidenum">
              <a:rPr lang="en-US" altLang="en-US"/>
              <a:pPr/>
              <a:t>‹#›</a:t>
            </a:fld>
            <a:endParaRPr lang="en-US" altLang="en-US"/>
          </a:p>
        </p:txBody>
      </p:sp>
    </p:spTree>
    <p:extLst>
      <p:ext uri="{BB962C8B-B14F-4D97-AF65-F5344CB8AC3E}">
        <p14:creationId xmlns:p14="http://schemas.microsoft.com/office/powerpoint/2010/main" val="259055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7DF37F-44E2-2446-96A6-AA5F73343E1F}"/>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xmlns="" id="{B49F946E-001B-804E-920E-11834D2FEA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xmlns=""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xmlns="" id="{9291AD32-80CE-1C45-91C4-60A16419BA8A}"/>
              </a:ext>
            </a:extLst>
          </p:cNvPr>
          <p:cNvSpPr>
            <a:spLocks noGrp="1"/>
          </p:cNvSpPr>
          <p:nvPr>
            <p:ph type="sldNum" sz="quarter" idx="10"/>
          </p:nvPr>
        </p:nvSpPr>
        <p:spPr/>
        <p:txBody>
          <a:bodyPr/>
          <a:lstStyle>
            <a:lvl1pPr>
              <a:defRPr/>
            </a:lvl1pPr>
          </a:lstStyle>
          <a:p>
            <a:fld id="{CF6FE07E-9B1C-E448-BFE0-588986D98241}" type="slidenum">
              <a:rPr lang="en-US" altLang="en-US"/>
              <a:pPr/>
              <a:t>‹#›</a:t>
            </a:fld>
            <a:endParaRPr lang="en-US" altLang="en-US"/>
          </a:p>
        </p:txBody>
      </p:sp>
    </p:spTree>
    <p:extLst>
      <p:ext uri="{BB962C8B-B14F-4D97-AF65-F5344CB8AC3E}">
        <p14:creationId xmlns:p14="http://schemas.microsoft.com/office/powerpoint/2010/main" val="53334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A43BF31-0F50-D545-981A-F2B09EB17F38}"/>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xmlns="" id="{FE2F5E7D-FE4A-6E42-AD2B-5C2C071AAA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xmlns=""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xmlns="" id="{79C0F967-1E60-F341-9C7F-8E40FD16448C}"/>
              </a:ext>
            </a:extLst>
          </p:cNvPr>
          <p:cNvSpPr>
            <a:spLocks noGrp="1"/>
          </p:cNvSpPr>
          <p:nvPr>
            <p:ph type="sldNum" sz="quarter" idx="10"/>
          </p:nvPr>
        </p:nvSpPr>
        <p:spPr/>
        <p:txBody>
          <a:bodyPr/>
          <a:lstStyle>
            <a:lvl1pPr>
              <a:defRPr/>
            </a:lvl1pPr>
          </a:lstStyle>
          <a:p>
            <a:fld id="{7FF04090-76E0-5041-85F4-967B5373F30D}" type="slidenum">
              <a:rPr lang="en-US" altLang="en-US"/>
              <a:pPr/>
              <a:t>‹#›</a:t>
            </a:fld>
            <a:endParaRPr lang="en-US" altLang="en-US"/>
          </a:p>
        </p:txBody>
      </p:sp>
    </p:spTree>
    <p:extLst>
      <p:ext uri="{BB962C8B-B14F-4D97-AF65-F5344CB8AC3E}">
        <p14:creationId xmlns:p14="http://schemas.microsoft.com/office/powerpoint/2010/main" val="17471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5F570C02-FD26-7D46-B1B5-1225CB4B27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xmlns="" id="{1276A671-276A-994E-A147-3C8DCF3D49FB}"/>
              </a:ext>
            </a:extLst>
          </p:cNvPr>
          <p:cNvSpPr>
            <a:spLocks noGrp="1"/>
          </p:cNvSpPr>
          <p:nvPr>
            <p:ph type="sldNum" sz="quarter" idx="10"/>
          </p:nvPr>
        </p:nvSpPr>
        <p:spPr>
          <a:xfrm>
            <a:off x="10298113" y="6356350"/>
            <a:ext cx="1055687" cy="365125"/>
          </a:xfrm>
        </p:spPr>
        <p:txBody>
          <a:bodyPr/>
          <a:lstStyle>
            <a:lvl1pPr>
              <a:defRPr/>
            </a:lvl1pPr>
          </a:lstStyle>
          <a:p>
            <a:fld id="{FD68C37F-CAC2-4945-B446-C5B9BCB222B6}" type="slidenum">
              <a:rPr lang="en-US" altLang="en-US"/>
              <a:pPr/>
              <a:t>‹#›</a:t>
            </a:fld>
            <a:endParaRPr lang="en-US" altLang="en-US"/>
          </a:p>
        </p:txBody>
      </p:sp>
    </p:spTree>
    <p:extLst>
      <p:ext uri="{BB962C8B-B14F-4D97-AF65-F5344CB8AC3E}">
        <p14:creationId xmlns:p14="http://schemas.microsoft.com/office/powerpoint/2010/main" val="20931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63379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64438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99485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FA3C70F-8D90-3948-8398-D792C1F060B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xmlns="" id="{437BBDB8-E98F-254D-89CB-1F668817BC6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xmlns="" id="{DFE2BADB-087C-F94B-915A-40A8B742028C}"/>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69486F26-41F7-2444-B6DD-F6E6BBF624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dt="0"/>
  <p:txStyles>
    <p:titleStyle>
      <a:lvl1pPr algn="l" rtl="0" eaLnBrk="1" fontAlgn="base" hangingPunct="1">
        <a:lnSpc>
          <a:spcPct val="90000"/>
        </a:lnSpc>
        <a:spcBef>
          <a:spcPct val="0"/>
        </a:spcBef>
        <a:spcAft>
          <a:spcPct val="0"/>
        </a:spcAft>
        <a:defRPr sz="4400" kern="1200">
          <a:solidFill>
            <a:srgbClr val="10476C"/>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stephaniecurry/7in56gzq7wn1wju" TargetMode="External"/><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ccc.org/content/decolonizing-your-syllabus-anti-racist-guide-your-college"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7xJ9oIjzowK8w6S4NXh-icM1NL-HgjU3/view" TargetMode="External"/><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ww.asccc.org/content/decolonizing-your-syllabus-anti-racist-guide-your-college" TargetMode="External"/><Relationship Id="rId4" Type="http://schemas.openxmlformats.org/officeDocument/2006/relationships/hyperlink" Target="https://rpgroup.org/Portals/0/Documents/Projects/CCC_Guided_Pathways/Statewide_COVID_Survey_Results_FINAL_20201211.pdf?ver=2020-12-21-083003-637" TargetMode="External"/><Relationship Id="rId5" Type="http://schemas.openxmlformats.org/officeDocument/2006/relationships/hyperlink" Target="https://www.asccc.org/events/2021-01-07-233000-2021-01-08-010000/webinar-strategies-and-effective-practices-conducting" TargetMode="External"/><Relationship Id="rId6" Type="http://schemas.openxmlformats.org/officeDocument/2006/relationships/hyperlink" Target="https://www.asccc.org/content/active-learning-online-environment-and-motivating-your-students" TargetMode="External"/><Relationship Id="rId7" Type="http://schemas.openxmlformats.org/officeDocument/2006/relationships/hyperlink" Target="https://www.asccc.org/content/curricular-trauma-and-decolonizing-your-syllabus" TargetMode="External"/><Relationship Id="rId8" Type="http://schemas.openxmlformats.org/officeDocument/2006/relationships/hyperlink" Target="https://jps.library.utoronto.ca/index.php/des/article/view/18630/15554" TargetMode="External"/><Relationship Id="rId9" Type="http://schemas.openxmlformats.org/officeDocument/2006/relationships/hyperlink" Target="https://www.gvsu.edu/cms4/asset/843249C9-B1E5-BD47-A25EDBC68363B726/from-safe-spaces-to-brave-spaces.pdf" TargetMode="Externa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rpgroup.org/Portals/0/Documents/Projects/CCC_Guided_Pathways/Statewide_COVID_Survey_Results_FINAL_20201211.pdf?ver=2020-12-21-083003-637" TargetMode="External"/><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5iHl7nBLXE&amp;t=1s" TargetMode="External"/><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55BAC-4D1A-D940-9334-B8E58F1300DB}"/>
              </a:ext>
            </a:extLst>
          </p:cNvPr>
          <p:cNvSpPr>
            <a:spLocks noGrp="1"/>
          </p:cNvSpPr>
          <p:nvPr>
            <p:ph type="title"/>
          </p:nvPr>
        </p:nvSpPr>
        <p:spPr>
          <a:xfrm>
            <a:off x="5663121" y="492046"/>
            <a:ext cx="6200328" cy="5873908"/>
          </a:xfrm>
        </p:spPr>
        <p:txBody>
          <a:bodyPr/>
          <a:lstStyle/>
          <a:p>
            <a:r>
              <a:rPr lang="en" b="1" dirty="0"/>
              <a:t>Decolonization &amp; Equity in Remote Learning and Distance</a:t>
            </a:r>
            <a:br>
              <a:rPr lang="en" b="1" dirty="0"/>
            </a:br>
            <a:r>
              <a:rPr lang="en" b="1" dirty="0"/>
              <a:t> Education</a:t>
            </a:r>
            <a:br>
              <a:rPr lang="en" b="1" dirty="0"/>
            </a:br>
            <a:r>
              <a:rPr lang="en" b="1" dirty="0"/>
              <a:t/>
            </a:r>
            <a:br>
              <a:rPr lang="en" b="1" dirty="0"/>
            </a:br>
            <a:r>
              <a:rPr lang="en" b="1" dirty="0"/>
              <a:t>Spring 2021 </a:t>
            </a:r>
            <a:r>
              <a:rPr lang="en-US" b="1" dirty="0"/>
              <a:t>ASCCC Plenary </a:t>
            </a:r>
            <a:endParaRPr lang="en-US" dirty="0"/>
          </a:p>
        </p:txBody>
      </p:sp>
    </p:spTree>
    <p:extLst>
      <p:ext uri="{BB962C8B-B14F-4D97-AF65-F5344CB8AC3E}">
        <p14:creationId xmlns:p14="http://schemas.microsoft.com/office/powerpoint/2010/main" val="66843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gn="ctr">
              <a:lnSpc>
                <a:spcPct val="115000"/>
              </a:lnSpc>
              <a:buClr>
                <a:schemeClr val="dk1"/>
              </a:buClr>
              <a:buSzPct val="39285"/>
            </a:pPr>
            <a:r>
              <a:rPr lang="en" dirty="0"/>
              <a:t>Interactive Activity</a:t>
            </a:r>
            <a:r>
              <a:rPr lang="en" dirty="0">
                <a:solidFill>
                  <a:srgbClr val="000000"/>
                </a:solidFill>
              </a:rPr>
              <a:t>—</a:t>
            </a:r>
            <a:r>
              <a:rPr lang="en" dirty="0">
                <a:solidFill>
                  <a:srgbClr val="000000"/>
                </a:solidFill>
                <a:hlinkClick r:id="rId3"/>
              </a:rPr>
              <a:t>Padlet</a:t>
            </a:r>
            <a:endParaRPr dirty="0">
              <a:solidFill>
                <a:srgbClr val="000000"/>
              </a:solidFill>
            </a:endParaRPr>
          </a:p>
          <a:p>
            <a:pPr algn="ctr"/>
            <a:endParaRPr dirty="0">
              <a:solidFill>
                <a:srgbClr val="000000"/>
              </a:solidFill>
            </a:endParaRPr>
          </a:p>
        </p:txBody>
      </p:sp>
      <p:pic>
        <p:nvPicPr>
          <p:cNvPr id="6" name="Content Placeholder 5">
            <a:extLst>
              <a:ext uri="{FF2B5EF4-FFF2-40B4-BE49-F238E27FC236}">
                <a16:creationId xmlns:a16="http://schemas.microsoft.com/office/drawing/2014/main" xmlns="" id="{0AEC3622-50D2-4A80-B94E-70B1EABDC3D2}"/>
              </a:ext>
            </a:extLst>
          </p:cNvPr>
          <p:cNvPicPr>
            <a:picLocks noGrp="1" noChangeAspect="1"/>
          </p:cNvPicPr>
          <p:nvPr>
            <p:ph sz="quarter" idx="4"/>
          </p:nvPr>
        </p:nvPicPr>
        <p:blipFill>
          <a:blip r:embed="rId4"/>
          <a:stretch>
            <a:fillRect/>
          </a:stretch>
        </p:blipFill>
        <p:spPr>
          <a:xfrm>
            <a:off x="7051729" y="1456047"/>
            <a:ext cx="3862620" cy="4686487"/>
          </a:xfrm>
          <a:prstGeom prst="rect">
            <a:avLst/>
          </a:prstGeom>
        </p:spPr>
      </p:pic>
      <p:sp>
        <p:nvSpPr>
          <p:cNvPr id="116" name="Google Shape;116;p22"/>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10</a:t>
            </a:fld>
            <a:endParaRPr/>
          </a:p>
        </p:txBody>
      </p:sp>
      <p:pic>
        <p:nvPicPr>
          <p:cNvPr id="117" name="Google Shape;117;p22" descr="Profiles of seven people at a table with colorful thought bubbles above them" title="People thinking"/>
          <p:cNvPicPr preferRelativeResize="0"/>
          <p:nvPr/>
        </p:nvPicPr>
        <p:blipFill>
          <a:blip r:embed="rId5">
            <a:alphaModFix/>
          </a:blip>
          <a:stretch>
            <a:fillRect/>
          </a:stretch>
        </p:blipFill>
        <p:spPr>
          <a:xfrm>
            <a:off x="1482321" y="2130052"/>
            <a:ext cx="4818350" cy="37869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5734373" y="552091"/>
            <a:ext cx="5656881" cy="5868081"/>
          </a:xfrm>
          <a:prstGeom prst="rect">
            <a:avLst/>
          </a:prstGeom>
        </p:spPr>
        <p:txBody>
          <a:bodyPr spcFirstLastPara="1" vert="horz" wrap="square" lIns="121900" tIns="121900" rIns="121900" bIns="121900" numCol="1" anchor="ctr" anchorCtr="0" compatLnSpc="1">
            <a:prstTxWarp prst="textNoShape">
              <a:avLst/>
            </a:prstTxWarp>
            <a:normAutofit/>
          </a:bodyPr>
          <a:lstStyle/>
          <a:p>
            <a:pPr algn="l">
              <a:lnSpc>
                <a:spcPct val="115000"/>
              </a:lnSpc>
              <a:spcBef>
                <a:spcPts val="1600"/>
              </a:spcBef>
              <a:spcAft>
                <a:spcPts val="1600"/>
              </a:spcAft>
              <a:buClr>
                <a:schemeClr val="dk1"/>
              </a:buClr>
              <a:buSzPct val="34256"/>
            </a:pPr>
            <a:r>
              <a:rPr lang="en" sz="4281" b="1" dirty="0"/>
              <a:t>Decolonize the Traditional Instruction Model— Deploy Proactive &amp; Intrusive Support</a:t>
            </a:r>
            <a:endParaRPr b="1" dirty="0"/>
          </a:p>
        </p:txBody>
      </p:sp>
      <p:sp>
        <p:nvSpPr>
          <p:cNvPr id="123" name="Google Shape;123;p23"/>
          <p:cNvSpPr txBox="1">
            <a:spLocks noGrp="1"/>
          </p:cNvSpPr>
          <p:nvPr>
            <p:ph type="sldNum" sz="quarter" idx="4294967295"/>
          </p:nvPr>
        </p:nvSpPr>
        <p:spPr>
          <a:xfrm>
            <a:off x="11276013" y="6356350"/>
            <a:ext cx="915987" cy="365125"/>
          </a:xfrm>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Collaboration between Student Services &amp; Instruction</a:t>
            </a:r>
            <a:endParaRPr/>
          </a:p>
        </p:txBody>
      </p:sp>
      <p:sp>
        <p:nvSpPr>
          <p:cNvPr id="129" name="Google Shape;129;p24"/>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indent="-440256">
              <a:spcBef>
                <a:spcPts val="1600"/>
              </a:spcBef>
              <a:buClr>
                <a:srgbClr val="000000"/>
              </a:buClr>
              <a:buSzPts val="1600"/>
            </a:pPr>
            <a:r>
              <a:rPr lang="en" sz="2133">
                <a:solidFill>
                  <a:srgbClr val="000000"/>
                </a:solidFill>
              </a:rPr>
              <a:t>Take a holistic approach to instruction and student support in the classroom</a:t>
            </a:r>
            <a:endParaRPr sz="2133">
              <a:solidFill>
                <a:srgbClr val="000000"/>
              </a:solidFill>
            </a:endParaRPr>
          </a:p>
          <a:p>
            <a:pPr indent="-440256">
              <a:buClr>
                <a:srgbClr val="000000"/>
              </a:buClr>
              <a:buSzPts val="1600"/>
            </a:pPr>
            <a:r>
              <a:rPr lang="en" sz="2133">
                <a:solidFill>
                  <a:srgbClr val="000000"/>
                </a:solidFill>
              </a:rPr>
              <a:t>Partner with counseling and student support services</a:t>
            </a:r>
            <a:endParaRPr sz="2133">
              <a:solidFill>
                <a:srgbClr val="000000"/>
              </a:solidFill>
            </a:endParaRPr>
          </a:p>
          <a:p>
            <a:pPr indent="-440256">
              <a:buClr>
                <a:srgbClr val="000000"/>
              </a:buClr>
              <a:buSzPts val="1600"/>
            </a:pPr>
            <a:r>
              <a:rPr lang="en" sz="2133">
                <a:solidFill>
                  <a:srgbClr val="000000"/>
                </a:solidFill>
              </a:rPr>
              <a:t>Encourage communication with students; be responsive</a:t>
            </a:r>
            <a:endParaRPr sz="2133">
              <a:solidFill>
                <a:srgbClr val="000000"/>
              </a:solidFill>
            </a:endParaRPr>
          </a:p>
          <a:p>
            <a:pPr indent="-440256">
              <a:buClr>
                <a:srgbClr val="000000"/>
              </a:buClr>
              <a:buSzPts val="1600"/>
            </a:pPr>
            <a:r>
              <a:rPr lang="en" sz="2133">
                <a:solidFill>
                  <a:srgbClr val="000000"/>
                </a:solidFill>
              </a:rPr>
              <a:t>Ask why. Don’t just assume you know what students are experiencing</a:t>
            </a:r>
            <a:endParaRPr sz="2133">
              <a:solidFill>
                <a:srgbClr val="000000"/>
              </a:solidFill>
            </a:endParaRPr>
          </a:p>
          <a:p>
            <a:pPr indent="-440256">
              <a:buClr>
                <a:srgbClr val="000000"/>
              </a:buClr>
              <a:buSzPts val="1600"/>
            </a:pPr>
            <a:r>
              <a:rPr lang="en" sz="2133">
                <a:solidFill>
                  <a:srgbClr val="000000"/>
                </a:solidFill>
              </a:rPr>
              <a:t>Provide support with housing, food, and classroom resources</a:t>
            </a:r>
            <a:endParaRPr sz="2133">
              <a:solidFill>
                <a:srgbClr val="000000"/>
              </a:solidFill>
            </a:endParaRPr>
          </a:p>
          <a:p>
            <a:pPr indent="-440256">
              <a:lnSpc>
                <a:spcPct val="100000"/>
              </a:lnSpc>
              <a:buClr>
                <a:srgbClr val="000000"/>
              </a:buClr>
              <a:buSzPts val="1600"/>
            </a:pPr>
            <a:r>
              <a:rPr lang="en" sz="2133">
                <a:solidFill>
                  <a:srgbClr val="000000"/>
                </a:solidFill>
              </a:rPr>
              <a:t>Build student’s trust</a:t>
            </a:r>
            <a:endParaRPr sz="2133">
              <a:solidFill>
                <a:srgbClr val="000000"/>
              </a:solidFill>
            </a:endParaRPr>
          </a:p>
          <a:p>
            <a:pPr indent="-440256">
              <a:lnSpc>
                <a:spcPct val="100000"/>
              </a:lnSpc>
              <a:buClr>
                <a:srgbClr val="000000"/>
              </a:buClr>
              <a:buSzPts val="1600"/>
            </a:pPr>
            <a:r>
              <a:rPr lang="en" sz="2133">
                <a:solidFill>
                  <a:srgbClr val="000000"/>
                </a:solidFill>
              </a:rPr>
              <a:t>Come from a place of unconditional regard &amp; care</a:t>
            </a:r>
            <a:endParaRPr sz="2133">
              <a:solidFill>
                <a:srgbClr val="000000"/>
              </a:solidFill>
            </a:endParaRPr>
          </a:p>
          <a:p>
            <a:pPr indent="-440256">
              <a:lnSpc>
                <a:spcPct val="100000"/>
              </a:lnSpc>
              <a:buClr>
                <a:srgbClr val="000000"/>
              </a:buClr>
              <a:buSzPts val="1600"/>
            </a:pPr>
            <a:r>
              <a:rPr lang="en" sz="2133">
                <a:solidFill>
                  <a:srgbClr val="000000"/>
                </a:solidFill>
              </a:rPr>
              <a:t>Avoid punitive teaching </a:t>
            </a:r>
            <a:endParaRPr sz="2133">
              <a:solidFill>
                <a:srgbClr val="000000"/>
              </a:solidFill>
            </a:endParaRPr>
          </a:p>
          <a:p>
            <a:pPr indent="-440256">
              <a:lnSpc>
                <a:spcPct val="100000"/>
              </a:lnSpc>
              <a:buClr>
                <a:srgbClr val="000000"/>
              </a:buClr>
              <a:buSzPts val="1600"/>
            </a:pPr>
            <a:r>
              <a:rPr lang="en" sz="2133">
                <a:solidFill>
                  <a:srgbClr val="000000"/>
                </a:solidFill>
              </a:rPr>
              <a:t>Validate the agency our students bring in the classroom and on our campus</a:t>
            </a:r>
            <a:endParaRPr sz="2133">
              <a:solidFill>
                <a:srgbClr val="000000"/>
              </a:solidFill>
            </a:endParaRPr>
          </a:p>
          <a:p>
            <a:pPr indent="-440256">
              <a:lnSpc>
                <a:spcPct val="100000"/>
              </a:lnSpc>
              <a:buClr>
                <a:srgbClr val="000000"/>
              </a:buClr>
              <a:buSzPts val="1600"/>
            </a:pPr>
            <a:r>
              <a:rPr lang="en" sz="2133">
                <a:solidFill>
                  <a:srgbClr val="000000"/>
                </a:solidFill>
              </a:rPr>
              <a:t>Vision for Success commitment: pair high expectations with high support</a:t>
            </a:r>
            <a:endParaRPr sz="2133">
              <a:solidFill>
                <a:srgbClr val="000000"/>
              </a:solidFill>
            </a:endParaRPr>
          </a:p>
        </p:txBody>
      </p:sp>
      <p:sp>
        <p:nvSpPr>
          <p:cNvPr id="130" name="Google Shape;130;p24"/>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247135" y="1335091"/>
            <a:ext cx="3583461" cy="3918396"/>
          </a:xfrm>
          <a:prstGeom prst="rect">
            <a:avLst/>
          </a:prstGeom>
        </p:spPr>
        <p:txBody>
          <a:bodyPr spcFirstLastPara="1" vert="horz" wrap="square" lIns="121900" tIns="121900" rIns="121900" bIns="121900" numCol="1" anchor="t" anchorCtr="0" compatLnSpc="1">
            <a:prstTxWarp prst="textNoShape">
              <a:avLst/>
            </a:prstTxWarp>
            <a:noAutofit/>
          </a:bodyPr>
          <a:lstStyle/>
          <a:p>
            <a:pPr lvl="0">
              <a:lnSpc>
                <a:spcPct val="115000"/>
              </a:lnSpc>
              <a:spcBef>
                <a:spcPts val="1000"/>
              </a:spcBef>
            </a:pPr>
            <a:r>
              <a:rPr lang="en-US" sz="4100" dirty="0">
                <a:solidFill>
                  <a:srgbClr val="FFDE62"/>
                </a:solidFill>
                <a:latin typeface="Calibri"/>
                <a:ea typeface="Calibri"/>
                <a:cs typeface="Calibri"/>
                <a:sym typeface="Calibri"/>
              </a:rPr>
              <a:t>Decolonizing Your Syllabus—</a:t>
            </a:r>
            <a:br>
              <a:rPr lang="en-US" sz="4100" dirty="0">
                <a:solidFill>
                  <a:srgbClr val="FFDE62"/>
                </a:solidFill>
                <a:latin typeface="Calibri"/>
                <a:ea typeface="Calibri"/>
                <a:cs typeface="Calibri"/>
                <a:sym typeface="Calibri"/>
              </a:rPr>
            </a:br>
            <a:r>
              <a:rPr lang="en-US" sz="4100" dirty="0">
                <a:solidFill>
                  <a:srgbClr val="000000"/>
                </a:solidFill>
                <a:latin typeface="Calibri"/>
                <a:ea typeface="Calibri"/>
                <a:cs typeface="Calibri"/>
                <a:sym typeface="Calibri"/>
              </a:rPr>
              <a:t>an Anti-Racist Guide for Your College</a:t>
            </a:r>
            <a:r>
              <a:rPr lang="en-US" sz="4100" dirty="0">
                <a:solidFill>
                  <a:srgbClr val="FFDE62"/>
                </a:solidFill>
                <a:latin typeface="Arial" panose="020B0604020202020204"/>
                <a:ea typeface="+mn-ea"/>
                <a:cs typeface="Gill Sans" panose="020B0502020104020203" pitchFamily="34" charset="-79"/>
              </a:rPr>
              <a:t/>
            </a:r>
            <a:br>
              <a:rPr lang="en-US" sz="4100" dirty="0">
                <a:solidFill>
                  <a:srgbClr val="FFDE62"/>
                </a:solidFill>
                <a:latin typeface="Arial" panose="020B0604020202020204"/>
                <a:ea typeface="+mn-ea"/>
                <a:cs typeface="Gill Sans" panose="020B0502020104020203" pitchFamily="34" charset="-79"/>
              </a:rPr>
            </a:br>
            <a:endParaRPr sz="8400" dirty="0">
              <a:solidFill>
                <a:srgbClr val="000000"/>
              </a:solidFill>
            </a:endParaRPr>
          </a:p>
        </p:txBody>
      </p:sp>
      <p:sp>
        <p:nvSpPr>
          <p:cNvPr id="136" name="Google Shape;136;p25"/>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85000" lnSpcReduction="20000"/>
          </a:bodyPr>
          <a:lstStyle/>
          <a:p>
            <a:pPr>
              <a:spcBef>
                <a:spcPts val="0"/>
              </a:spcBef>
              <a:spcAft>
                <a:spcPts val="0"/>
              </a:spcAft>
            </a:pPr>
            <a:fld id="{00000000-1234-1234-1234-123412341234}" type="slidenum">
              <a:rPr lang="en"/>
              <a:pPr>
                <a:spcBef>
                  <a:spcPts val="0"/>
                </a:spcBef>
                <a:spcAft>
                  <a:spcPts val="0"/>
                </a:spcAft>
              </a:pPr>
              <a:t>13</a:t>
            </a:fld>
            <a:endParaRPr/>
          </a:p>
        </p:txBody>
      </p:sp>
      <p:pic>
        <p:nvPicPr>
          <p:cNvPr id="137" name="Google Shape;137;p25" descr="Cover image from senate rostrum with pencil and rope loops" title="Cover - Senate Rostrum">
            <a:hlinkClick r:id="rId3"/>
          </p:cNvPr>
          <p:cNvPicPr preferRelativeResize="0"/>
          <p:nvPr/>
        </p:nvPicPr>
        <p:blipFill>
          <a:blip r:embed="rId4">
            <a:alphaModFix/>
          </a:blip>
          <a:stretch>
            <a:fillRect/>
          </a:stretch>
        </p:blipFill>
        <p:spPr>
          <a:xfrm>
            <a:off x="4886905" y="0"/>
            <a:ext cx="5620356"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algn="ctr">
              <a:lnSpc>
                <a:spcPct val="115000"/>
              </a:lnSpc>
              <a:spcBef>
                <a:spcPts val="1600"/>
              </a:spcBef>
              <a:buClr>
                <a:schemeClr val="dk1"/>
              </a:buClr>
              <a:buSzPts val="1100"/>
            </a:pPr>
            <a:r>
              <a:rPr lang="en" sz="3467" dirty="0"/>
              <a:t>Decolonizing Curriculum and Pedagogy </a:t>
            </a:r>
            <a:endParaRPr sz="3467" dirty="0"/>
          </a:p>
          <a:p>
            <a:pPr>
              <a:spcBef>
                <a:spcPts val="1600"/>
              </a:spcBef>
            </a:pPr>
            <a:endParaRPr sz="3467" dirty="0"/>
          </a:p>
        </p:txBody>
      </p:sp>
      <p:sp>
        <p:nvSpPr>
          <p:cNvPr id="143" name="Google Shape;143;p26"/>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25000" lnSpcReduction="20000"/>
          </a:bodyPr>
          <a:lstStyle/>
          <a:p>
            <a:pPr indent="-524920">
              <a:spcBef>
                <a:spcPts val="1600"/>
              </a:spcBef>
              <a:buClr>
                <a:schemeClr val="dk1"/>
              </a:buClr>
              <a:buSzPct val="100000"/>
            </a:pPr>
            <a:r>
              <a:rPr lang="en-US" sz="12800" dirty="0">
                <a:solidFill>
                  <a:schemeClr val="tx2"/>
                </a:solidFill>
              </a:rPr>
              <a:t>T</a:t>
            </a:r>
            <a:r>
              <a:rPr lang="en" sz="12800" dirty="0">
                <a:solidFill>
                  <a:schemeClr val="tx2"/>
                </a:solidFill>
              </a:rPr>
              <a:t>he power of counterstories and counternarratives </a:t>
            </a:r>
            <a:endParaRPr sz="12800" dirty="0">
              <a:solidFill>
                <a:schemeClr val="tx2"/>
              </a:solidFill>
            </a:endParaRPr>
          </a:p>
          <a:p>
            <a:pPr indent="-524920">
              <a:buClr>
                <a:schemeClr val="dk1"/>
              </a:buClr>
              <a:buSzPct val="100000"/>
            </a:pPr>
            <a:r>
              <a:rPr lang="en" sz="12800" dirty="0">
                <a:solidFill>
                  <a:schemeClr val="tx2"/>
                </a:solidFill>
              </a:rPr>
              <a:t>Culturally responsive teaching</a:t>
            </a:r>
            <a:endParaRPr sz="12800" dirty="0">
              <a:solidFill>
                <a:schemeClr val="tx2"/>
              </a:solidFill>
            </a:endParaRPr>
          </a:p>
          <a:p>
            <a:pPr indent="-524920">
              <a:buClr>
                <a:schemeClr val="dk1"/>
              </a:buClr>
              <a:buSzPct val="100000"/>
            </a:pPr>
            <a:r>
              <a:rPr lang="en" sz="12800" dirty="0">
                <a:solidFill>
                  <a:schemeClr val="tx2"/>
                </a:solidFill>
              </a:rPr>
              <a:t>The importance of engagement and validation</a:t>
            </a:r>
            <a:endParaRPr sz="12800" dirty="0">
              <a:solidFill>
                <a:schemeClr val="tx2"/>
              </a:solidFill>
            </a:endParaRPr>
          </a:p>
          <a:p>
            <a:pPr indent="-524920">
              <a:buClr>
                <a:schemeClr val="dk1"/>
              </a:buClr>
              <a:buSzPct val="100000"/>
            </a:pPr>
            <a:r>
              <a:rPr lang="en" sz="12800" dirty="0">
                <a:solidFill>
                  <a:schemeClr val="tx2"/>
                </a:solidFill>
              </a:rPr>
              <a:t>Dismantling coloniality and decolonize teaching</a:t>
            </a:r>
            <a:endParaRPr sz="12800" dirty="0">
              <a:solidFill>
                <a:schemeClr val="tx2"/>
              </a:solidFill>
            </a:endParaRPr>
          </a:p>
          <a:p>
            <a:pPr indent="-524920">
              <a:buClr>
                <a:schemeClr val="dk1"/>
              </a:buClr>
              <a:buSzPct val="100000"/>
            </a:pPr>
            <a:r>
              <a:rPr lang="en" sz="12800" dirty="0">
                <a:solidFill>
                  <a:schemeClr val="tx2"/>
                </a:solidFill>
              </a:rPr>
              <a:t>Creating Brave Spaces</a:t>
            </a:r>
            <a:endParaRPr sz="12800" dirty="0">
              <a:solidFill>
                <a:schemeClr val="tx2"/>
              </a:solidFill>
            </a:endParaRPr>
          </a:p>
          <a:p>
            <a:pPr marL="0" indent="0">
              <a:spcBef>
                <a:spcPts val="1600"/>
              </a:spcBef>
              <a:buNone/>
            </a:pPr>
            <a:endParaRPr sz="2948" dirty="0">
              <a:solidFill>
                <a:schemeClr val="dk1"/>
              </a:solidFill>
            </a:endParaRPr>
          </a:p>
          <a:p>
            <a:pPr marL="0" indent="0">
              <a:spcBef>
                <a:spcPts val="1600"/>
              </a:spcBef>
              <a:buNone/>
            </a:pPr>
            <a:endParaRPr sz="2948" dirty="0">
              <a:solidFill>
                <a:schemeClr val="dk1"/>
              </a:solidFill>
            </a:endParaRPr>
          </a:p>
          <a:p>
            <a:pPr marL="0" indent="0">
              <a:spcBef>
                <a:spcPts val="1600"/>
              </a:spcBef>
              <a:buNone/>
            </a:pPr>
            <a:endParaRPr sz="2948" dirty="0">
              <a:solidFill>
                <a:schemeClr val="dk1"/>
              </a:solidFill>
            </a:endParaRPr>
          </a:p>
          <a:p>
            <a:pPr indent="0">
              <a:spcBef>
                <a:spcPts val="1600"/>
              </a:spcBef>
              <a:spcAft>
                <a:spcPts val="1600"/>
              </a:spcAft>
              <a:buNone/>
            </a:pPr>
            <a:endParaRPr dirty="0"/>
          </a:p>
        </p:txBody>
      </p:sp>
      <p:sp>
        <p:nvSpPr>
          <p:cNvPr id="144" name="Google Shape;144;p26"/>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14</a:t>
            </a:fld>
            <a:endParaRPr/>
          </a:p>
        </p:txBody>
      </p:sp>
      <p:pic>
        <p:nvPicPr>
          <p:cNvPr id="4" name="Picture 3" descr="Image of three diverse women standing together" title="Women">
            <a:extLst>
              <a:ext uri="{FF2B5EF4-FFF2-40B4-BE49-F238E27FC236}">
                <a16:creationId xmlns:a16="http://schemas.microsoft.com/office/drawing/2014/main" xmlns="" id="{AE9B2B58-81A2-4E00-9230-CF7B6E746315}"/>
              </a:ext>
            </a:extLst>
          </p:cNvPr>
          <p:cNvPicPr>
            <a:picLocks noChangeAspect="1"/>
          </p:cNvPicPr>
          <p:nvPr/>
        </p:nvPicPr>
        <p:blipFill>
          <a:blip r:embed="rId3"/>
          <a:stretch>
            <a:fillRect/>
          </a:stretch>
        </p:blipFill>
        <p:spPr>
          <a:xfrm>
            <a:off x="7085928" y="4295954"/>
            <a:ext cx="4536728" cy="25224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1146875" y="136525"/>
            <a:ext cx="10848813" cy="1325563"/>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ctr">
              <a:lnSpc>
                <a:spcPct val="115000"/>
              </a:lnSpc>
              <a:spcBef>
                <a:spcPts val="1600"/>
              </a:spcBef>
              <a:buClr>
                <a:schemeClr val="dk1"/>
              </a:buClr>
              <a:buSzPct val="41422"/>
            </a:pPr>
            <a:r>
              <a:rPr lang="en" sz="3200" u="sng" dirty="0">
                <a:solidFill>
                  <a:schemeClr val="hlink"/>
                </a:solidFill>
                <a:hlinkClick r:id="rId3"/>
              </a:rPr>
              <a:t>Community Agreements/Environmental Learning Agreements </a:t>
            </a:r>
            <a:endParaRPr sz="3200" dirty="0"/>
          </a:p>
          <a:p>
            <a:pPr>
              <a:spcBef>
                <a:spcPts val="1600"/>
              </a:spcBef>
            </a:pPr>
            <a:endParaRPr dirty="0"/>
          </a:p>
        </p:txBody>
      </p:sp>
      <p:sp>
        <p:nvSpPr>
          <p:cNvPr id="150" name="Google Shape;150;p27"/>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15</a:t>
            </a:fld>
            <a:endParaRPr/>
          </a:p>
        </p:txBody>
      </p:sp>
      <p:pic>
        <p:nvPicPr>
          <p:cNvPr id="151" name="Google Shape;151;p27" descr="Diverse hands held together in a circle" title="Hands"/>
          <p:cNvPicPr preferRelativeResize="0"/>
          <p:nvPr/>
        </p:nvPicPr>
        <p:blipFill>
          <a:blip r:embed="rId4">
            <a:alphaModFix/>
          </a:blip>
          <a:stretch>
            <a:fillRect/>
          </a:stretch>
        </p:blipFill>
        <p:spPr>
          <a:xfrm>
            <a:off x="3058513" y="1462088"/>
            <a:ext cx="7123874" cy="48942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nSpc>
                <a:spcPct val="115000"/>
              </a:lnSpc>
              <a:spcBef>
                <a:spcPts val="1600"/>
              </a:spcBef>
              <a:buClr>
                <a:schemeClr val="dk1"/>
              </a:buClr>
              <a:buSzPct val="47368"/>
            </a:pPr>
            <a:r>
              <a:rPr lang="en" sz="3096"/>
              <a:t>Addressing Structures of Online Learning </a:t>
            </a:r>
            <a:endParaRPr sz="3096"/>
          </a:p>
          <a:p>
            <a:pPr>
              <a:spcBef>
                <a:spcPts val="1600"/>
              </a:spcBef>
            </a:pPr>
            <a:endParaRPr/>
          </a:p>
        </p:txBody>
      </p:sp>
      <p:sp>
        <p:nvSpPr>
          <p:cNvPr id="157" name="Google Shape;157;p28"/>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dirty="0">
                <a:solidFill>
                  <a:srgbClr val="000000"/>
                </a:solidFill>
              </a:rPr>
              <a:t>What role does your local senate play in discussions and making recommendations on professional development (#8 in the 10+1) and student preparation and success (#5) </a:t>
            </a:r>
            <a:endParaRPr dirty="0">
              <a:solidFill>
                <a:srgbClr val="000000"/>
              </a:solidFill>
            </a:endParaRPr>
          </a:p>
          <a:p>
            <a:pPr>
              <a:spcBef>
                <a:spcPts val="1600"/>
              </a:spcBef>
              <a:buClr>
                <a:srgbClr val="000000"/>
              </a:buClr>
            </a:pPr>
            <a:r>
              <a:rPr lang="en" dirty="0">
                <a:solidFill>
                  <a:srgbClr val="000000"/>
                </a:solidFill>
              </a:rPr>
              <a:t>Processes</a:t>
            </a:r>
            <a:endParaRPr dirty="0">
              <a:solidFill>
                <a:srgbClr val="000000"/>
              </a:solidFill>
            </a:endParaRPr>
          </a:p>
          <a:p>
            <a:pPr>
              <a:buClr>
                <a:srgbClr val="000000"/>
              </a:buClr>
            </a:pPr>
            <a:r>
              <a:rPr lang="en" dirty="0">
                <a:solidFill>
                  <a:srgbClr val="000000"/>
                </a:solidFill>
              </a:rPr>
              <a:t>Flexibility</a:t>
            </a:r>
            <a:endParaRPr dirty="0">
              <a:solidFill>
                <a:srgbClr val="000000"/>
              </a:solidFill>
            </a:endParaRPr>
          </a:p>
          <a:p>
            <a:pPr>
              <a:buClr>
                <a:srgbClr val="000000"/>
              </a:buClr>
            </a:pPr>
            <a:r>
              <a:rPr lang="en" dirty="0">
                <a:solidFill>
                  <a:srgbClr val="000000"/>
                </a:solidFill>
              </a:rPr>
              <a:t>Scheduling: Synchronous vs Asynchronous</a:t>
            </a:r>
            <a:endParaRPr dirty="0">
              <a:solidFill>
                <a:srgbClr val="000000"/>
              </a:solidFill>
            </a:endParaRPr>
          </a:p>
          <a:p>
            <a:pPr>
              <a:buClr>
                <a:srgbClr val="000000"/>
              </a:buClr>
            </a:pPr>
            <a:r>
              <a:rPr lang="en" dirty="0">
                <a:solidFill>
                  <a:srgbClr val="000000"/>
                </a:solidFill>
              </a:rPr>
              <a:t>Data</a:t>
            </a:r>
            <a:endParaRPr dirty="0">
              <a:solidFill>
                <a:srgbClr val="000000"/>
              </a:solidFill>
            </a:endParaRPr>
          </a:p>
          <a:p>
            <a:pPr>
              <a:buClr>
                <a:srgbClr val="000000"/>
              </a:buClr>
            </a:pPr>
            <a:r>
              <a:rPr lang="en" dirty="0">
                <a:solidFill>
                  <a:srgbClr val="000000"/>
                </a:solidFill>
              </a:rPr>
              <a:t>Addressing artificial barriers</a:t>
            </a:r>
            <a:endParaRPr dirty="0">
              <a:solidFill>
                <a:srgbClr val="000000"/>
              </a:solidFill>
            </a:endParaRPr>
          </a:p>
          <a:p>
            <a:pPr>
              <a:buClr>
                <a:srgbClr val="000000"/>
              </a:buClr>
            </a:pPr>
            <a:r>
              <a:rPr lang="en" dirty="0">
                <a:solidFill>
                  <a:srgbClr val="000000"/>
                </a:solidFill>
              </a:rPr>
              <a:t>Institutionalizing racial equity</a:t>
            </a:r>
            <a:endParaRPr dirty="0">
              <a:solidFill>
                <a:srgbClr val="000000"/>
              </a:solidFill>
            </a:endParaRPr>
          </a:p>
          <a:p>
            <a:pPr marL="0" indent="0">
              <a:spcBef>
                <a:spcPts val="1600"/>
              </a:spcBef>
              <a:spcAft>
                <a:spcPts val="1600"/>
              </a:spcAft>
              <a:buNone/>
            </a:pPr>
            <a:endParaRPr dirty="0"/>
          </a:p>
        </p:txBody>
      </p:sp>
      <p:sp>
        <p:nvSpPr>
          <p:cNvPr id="158" name="Google Shape;158;p28"/>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16</a:t>
            </a:fld>
            <a:endParaRPr/>
          </a:p>
        </p:txBody>
      </p:sp>
      <p:pic>
        <p:nvPicPr>
          <p:cNvPr id="4" name="Picture 3" descr="Man sitting at computer desk" title="Man at desk">
            <a:extLst>
              <a:ext uri="{FF2B5EF4-FFF2-40B4-BE49-F238E27FC236}">
                <a16:creationId xmlns:a16="http://schemas.microsoft.com/office/drawing/2014/main" xmlns="" id="{4C0C0054-DBD3-4863-91D0-9251F3CE3461}"/>
              </a:ext>
            </a:extLst>
          </p:cNvPr>
          <p:cNvPicPr>
            <a:picLocks noChangeAspect="1"/>
          </p:cNvPicPr>
          <p:nvPr/>
        </p:nvPicPr>
        <p:blipFill>
          <a:blip r:embed="rId3"/>
          <a:stretch>
            <a:fillRect/>
          </a:stretch>
        </p:blipFill>
        <p:spPr>
          <a:xfrm>
            <a:off x="8011110" y="3260874"/>
            <a:ext cx="3375940" cy="32780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5734373" y="439947"/>
            <a:ext cx="5656881" cy="5980225"/>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dirty="0"/>
              <a:t>Recommendations </a:t>
            </a:r>
            <a:endParaRPr dirty="0"/>
          </a:p>
        </p:txBody>
      </p:sp>
      <p:sp>
        <p:nvSpPr>
          <p:cNvPr id="164" name="Google Shape;164;p29"/>
          <p:cNvSpPr txBox="1">
            <a:spLocks noGrp="1"/>
          </p:cNvSpPr>
          <p:nvPr>
            <p:ph type="sldNum" sz="quarter" idx="4294967295"/>
          </p:nvPr>
        </p:nvSpPr>
        <p:spPr>
          <a:xfrm>
            <a:off x="11276013" y="6356350"/>
            <a:ext cx="915987" cy="365125"/>
          </a:xfrm>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nSpc>
                <a:spcPct val="115000"/>
              </a:lnSpc>
              <a:spcBef>
                <a:spcPts val="1600"/>
              </a:spcBef>
              <a:spcAft>
                <a:spcPts val="1600"/>
              </a:spcAft>
            </a:pPr>
            <a:r>
              <a:rPr lang="en" sz="3067"/>
              <a:t>Self-Assessment</a:t>
            </a:r>
            <a:endParaRPr sz="5333"/>
          </a:p>
        </p:txBody>
      </p:sp>
      <p:sp>
        <p:nvSpPr>
          <p:cNvPr id="170" name="Google Shape;170;p30"/>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dirty="0">
                <a:solidFill>
                  <a:srgbClr val="000000"/>
                </a:solidFill>
              </a:rPr>
              <a:t>Review your student outcomes data without bias - what is it telling you?</a:t>
            </a:r>
            <a:endParaRPr dirty="0">
              <a:solidFill>
                <a:srgbClr val="000000"/>
              </a:solidFill>
            </a:endParaRPr>
          </a:p>
          <a:p>
            <a:pPr marL="0" indent="0">
              <a:spcBef>
                <a:spcPts val="1600"/>
              </a:spcBef>
              <a:buNone/>
            </a:pPr>
            <a:r>
              <a:rPr lang="en" dirty="0">
                <a:solidFill>
                  <a:srgbClr val="000000"/>
                </a:solidFill>
              </a:rPr>
              <a:t>Review course syllabus, materials, assignments, and instructional approaches</a:t>
            </a:r>
            <a:endParaRPr dirty="0">
              <a:solidFill>
                <a:srgbClr val="000000"/>
              </a:solidFill>
            </a:endParaRPr>
          </a:p>
          <a:p>
            <a:pPr marL="0" indent="0">
              <a:spcBef>
                <a:spcPts val="1600"/>
              </a:spcBef>
              <a:buNone/>
            </a:pPr>
            <a:r>
              <a:rPr lang="en" dirty="0">
                <a:solidFill>
                  <a:srgbClr val="000000"/>
                </a:solidFill>
              </a:rPr>
              <a:t>Open courses - on campus &amp; online - and ask for feedback from colleagues</a:t>
            </a:r>
            <a:endParaRPr dirty="0">
              <a:solidFill>
                <a:srgbClr val="000000"/>
              </a:solidFill>
            </a:endParaRPr>
          </a:p>
          <a:p>
            <a:pPr marL="0" indent="0">
              <a:spcBef>
                <a:spcPts val="1600"/>
              </a:spcBef>
              <a:spcAft>
                <a:spcPts val="1600"/>
              </a:spcAft>
              <a:buNone/>
            </a:pPr>
            <a:r>
              <a:rPr lang="en" dirty="0">
                <a:solidFill>
                  <a:srgbClr val="000000"/>
                </a:solidFill>
              </a:rPr>
              <a:t>What are your areas for growth?</a:t>
            </a:r>
            <a:endParaRPr dirty="0">
              <a:solidFill>
                <a:srgbClr val="000000"/>
              </a:solidFill>
            </a:endParaRPr>
          </a:p>
        </p:txBody>
      </p:sp>
      <p:sp>
        <p:nvSpPr>
          <p:cNvPr id="171" name="Google Shape;171;p30"/>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18</a:t>
            </a:fld>
            <a:endParaRPr/>
          </a:p>
        </p:txBody>
      </p:sp>
      <p:pic>
        <p:nvPicPr>
          <p:cNvPr id="4" name="Picture 3" descr="Single woman walking with no background" title="Woman walking ">
            <a:extLst>
              <a:ext uri="{FF2B5EF4-FFF2-40B4-BE49-F238E27FC236}">
                <a16:creationId xmlns:a16="http://schemas.microsoft.com/office/drawing/2014/main" xmlns="" id="{03D68AA6-9EBD-4239-92E1-91986A87CAF0}"/>
              </a:ext>
            </a:extLst>
          </p:cNvPr>
          <p:cNvPicPr>
            <a:picLocks noChangeAspect="1"/>
          </p:cNvPicPr>
          <p:nvPr/>
        </p:nvPicPr>
        <p:blipFill>
          <a:blip r:embed="rId3"/>
          <a:stretch>
            <a:fillRect/>
          </a:stretch>
        </p:blipFill>
        <p:spPr>
          <a:xfrm>
            <a:off x="8503437" y="3961022"/>
            <a:ext cx="2211123" cy="27604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nSpc>
                <a:spcPct val="115000"/>
              </a:lnSpc>
              <a:spcBef>
                <a:spcPts val="1600"/>
              </a:spcBef>
              <a:buClr>
                <a:schemeClr val="dk1"/>
              </a:buClr>
              <a:buSzPct val="49748"/>
            </a:pPr>
            <a:r>
              <a:rPr lang="en" sz="2948"/>
              <a:t>Ask Students </a:t>
            </a:r>
            <a:endParaRPr sz="2948"/>
          </a:p>
          <a:p>
            <a:pPr>
              <a:spcBef>
                <a:spcPts val="1600"/>
              </a:spcBef>
            </a:pPr>
            <a:endParaRPr/>
          </a:p>
        </p:txBody>
      </p:sp>
      <p:sp>
        <p:nvSpPr>
          <p:cNvPr id="177" name="Google Shape;177;p3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a:solidFill>
                  <a:srgbClr val="000000"/>
                </a:solidFill>
              </a:rPr>
              <a:t>Get feedback from students on a regular basis</a:t>
            </a:r>
            <a:endParaRPr>
              <a:solidFill>
                <a:srgbClr val="000000"/>
              </a:solidFill>
            </a:endParaRPr>
          </a:p>
          <a:p>
            <a:pPr>
              <a:spcBef>
                <a:spcPts val="1600"/>
              </a:spcBef>
              <a:buClr>
                <a:srgbClr val="000000"/>
              </a:buClr>
            </a:pPr>
            <a:r>
              <a:rPr lang="en">
                <a:solidFill>
                  <a:srgbClr val="000000"/>
                </a:solidFill>
              </a:rPr>
              <a:t>Course feedback (delivery, content, materials, assignments, etc)</a:t>
            </a:r>
            <a:endParaRPr>
              <a:solidFill>
                <a:srgbClr val="000000"/>
              </a:solidFill>
            </a:endParaRPr>
          </a:p>
          <a:p>
            <a:pPr>
              <a:buClr>
                <a:srgbClr val="000000"/>
              </a:buClr>
            </a:pPr>
            <a:r>
              <a:rPr lang="en">
                <a:solidFill>
                  <a:srgbClr val="000000"/>
                </a:solidFill>
              </a:rPr>
              <a:t>Content feedback (formative assessment)</a:t>
            </a:r>
            <a:endParaRPr>
              <a:solidFill>
                <a:srgbClr val="000000"/>
              </a:solidFill>
            </a:endParaRPr>
          </a:p>
          <a:p>
            <a:pPr>
              <a:buClr>
                <a:srgbClr val="000000"/>
              </a:buClr>
            </a:pPr>
            <a:r>
              <a:rPr lang="en">
                <a:solidFill>
                  <a:srgbClr val="000000"/>
                </a:solidFill>
              </a:rPr>
              <a:t>You can use Mentimeter, Padlet, or Google Form to get your student’s feedback </a:t>
            </a:r>
            <a:endParaRPr>
              <a:solidFill>
                <a:srgbClr val="000000"/>
              </a:solidFill>
            </a:endParaRPr>
          </a:p>
        </p:txBody>
      </p:sp>
      <p:sp>
        <p:nvSpPr>
          <p:cNvPr id="178" name="Google Shape;178;p31"/>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19</a:t>
            </a:fld>
            <a:endParaRPr/>
          </a:p>
        </p:txBody>
      </p:sp>
      <p:pic>
        <p:nvPicPr>
          <p:cNvPr id="4" name="Picture 3" descr="Two women seated on chairs and reaching toward each other" title="Women reaching out">
            <a:extLst>
              <a:ext uri="{FF2B5EF4-FFF2-40B4-BE49-F238E27FC236}">
                <a16:creationId xmlns:a16="http://schemas.microsoft.com/office/drawing/2014/main" xmlns="" id="{C40C6543-B7B5-4BCC-8844-3D07BB58FC50}"/>
              </a:ext>
            </a:extLst>
          </p:cNvPr>
          <p:cNvPicPr>
            <a:picLocks noChangeAspect="1"/>
          </p:cNvPicPr>
          <p:nvPr/>
        </p:nvPicPr>
        <p:blipFill>
          <a:blip r:embed="rId3"/>
          <a:stretch>
            <a:fillRect/>
          </a:stretch>
        </p:blipFill>
        <p:spPr>
          <a:xfrm>
            <a:off x="5710686" y="4525250"/>
            <a:ext cx="4600755" cy="1831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Session Description </a:t>
            </a:r>
            <a:endParaRPr dirty="0"/>
          </a:p>
        </p:txBody>
      </p:sp>
      <p:sp>
        <p:nvSpPr>
          <p:cNvPr id="61" name="Google Shape;61;p14"/>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Clr>
                <a:schemeClr val="dk1"/>
              </a:buClr>
              <a:buSzPts val="1100"/>
              <a:buNone/>
            </a:pPr>
            <a:r>
              <a:rPr lang="en" dirty="0">
                <a:solidFill>
                  <a:schemeClr val="tx2"/>
                </a:solidFill>
              </a:rPr>
              <a:t>Through the pandemic we have learned about digital inequities for our students and faculty. Come to this session to discuss what we have learned and what innovations we should keep. Learn about ways to decolonize your online classes in both content and processes. Examine what types of student support needs to be available to support student success. Let’s discuss how to review our remote and distance education opportunities with equity-mindedness. </a:t>
            </a:r>
            <a:endParaRPr dirty="0">
              <a:solidFill>
                <a:schemeClr val="tx2"/>
              </a:solidFill>
            </a:endParaRPr>
          </a:p>
          <a:p>
            <a:pPr marL="0" indent="0">
              <a:spcBef>
                <a:spcPts val="1600"/>
              </a:spcBef>
              <a:spcAft>
                <a:spcPts val="1600"/>
              </a:spcAft>
              <a:buNone/>
            </a:pPr>
            <a:endParaRPr dirty="0">
              <a:solidFill>
                <a:schemeClr val="tx2"/>
              </a:solidFill>
            </a:endParaRPr>
          </a:p>
        </p:txBody>
      </p:sp>
      <p:sp>
        <p:nvSpPr>
          <p:cNvPr id="62" name="Google Shape;62;p14"/>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solidFill>
                  <a:schemeClr val="tx2"/>
                </a:solidFill>
              </a:rPr>
              <a:pPr>
                <a:spcBef>
                  <a:spcPts val="0"/>
                </a:spcBef>
                <a:spcAft>
                  <a:spcPts val="0"/>
                </a:spcAft>
              </a:pPr>
              <a:t>2</a:t>
            </a:fld>
            <a:endParaRPr>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algn="ctr">
              <a:lnSpc>
                <a:spcPct val="115000"/>
              </a:lnSpc>
              <a:spcBef>
                <a:spcPts val="1600"/>
              </a:spcBef>
              <a:buClr>
                <a:schemeClr val="dk1"/>
              </a:buClr>
              <a:buSzPts val="1100"/>
            </a:pPr>
            <a:r>
              <a:rPr lang="en" sz="3333" dirty="0"/>
              <a:t>Professional Development—Beyond Canvas Basics </a:t>
            </a:r>
            <a:endParaRPr sz="3333" dirty="0"/>
          </a:p>
          <a:p>
            <a:pPr>
              <a:lnSpc>
                <a:spcPct val="115000"/>
              </a:lnSpc>
              <a:spcBef>
                <a:spcPts val="1600"/>
              </a:spcBef>
              <a:spcAft>
                <a:spcPts val="1600"/>
              </a:spcAft>
            </a:pPr>
            <a:endParaRPr sz="3333" dirty="0"/>
          </a:p>
        </p:txBody>
      </p:sp>
      <p:sp>
        <p:nvSpPr>
          <p:cNvPr id="184" name="Google Shape;184;p32"/>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buClr>
                <a:srgbClr val="000000"/>
              </a:buClr>
            </a:pPr>
            <a:r>
              <a:rPr lang="en" dirty="0">
                <a:solidFill>
                  <a:srgbClr val="000000"/>
                </a:solidFill>
              </a:rPr>
              <a:t>DE training supporting pedagogy and andragogy</a:t>
            </a:r>
            <a:endParaRPr dirty="0">
              <a:solidFill>
                <a:srgbClr val="000000"/>
              </a:solidFill>
            </a:endParaRPr>
          </a:p>
          <a:p>
            <a:pPr>
              <a:buClr>
                <a:srgbClr val="000000"/>
              </a:buClr>
            </a:pPr>
            <a:r>
              <a:rPr lang="en" dirty="0">
                <a:solidFill>
                  <a:srgbClr val="000000"/>
                </a:solidFill>
              </a:rPr>
              <a:t>Understanding students holistically</a:t>
            </a:r>
            <a:endParaRPr dirty="0">
              <a:solidFill>
                <a:srgbClr val="000000"/>
              </a:solidFill>
            </a:endParaRPr>
          </a:p>
          <a:p>
            <a:pPr>
              <a:buClr>
                <a:srgbClr val="000000"/>
              </a:buClr>
            </a:pPr>
            <a:r>
              <a:rPr lang="en" dirty="0">
                <a:solidFill>
                  <a:srgbClr val="000000"/>
                </a:solidFill>
              </a:rPr>
              <a:t>Sharing best practice with breaking down barriers</a:t>
            </a:r>
            <a:endParaRPr dirty="0">
              <a:solidFill>
                <a:srgbClr val="000000"/>
              </a:solidFill>
            </a:endParaRPr>
          </a:p>
          <a:p>
            <a:pPr>
              <a:buClr>
                <a:srgbClr val="000000"/>
              </a:buClr>
            </a:pPr>
            <a:r>
              <a:rPr lang="en" dirty="0">
                <a:solidFill>
                  <a:srgbClr val="000000"/>
                </a:solidFill>
              </a:rPr>
              <a:t>The inclusivity of Online PD </a:t>
            </a:r>
            <a:endParaRPr dirty="0">
              <a:solidFill>
                <a:srgbClr val="000000"/>
              </a:solidFill>
            </a:endParaRPr>
          </a:p>
          <a:p>
            <a:pPr>
              <a:buClr>
                <a:srgbClr val="000000"/>
              </a:buClr>
            </a:pPr>
            <a:r>
              <a:rPr lang="en" dirty="0">
                <a:solidFill>
                  <a:srgbClr val="000000"/>
                </a:solidFill>
              </a:rPr>
              <a:t>Decolonization</a:t>
            </a:r>
            <a:endParaRPr dirty="0">
              <a:solidFill>
                <a:srgbClr val="000000"/>
              </a:solidFill>
            </a:endParaRPr>
          </a:p>
        </p:txBody>
      </p:sp>
      <p:sp>
        <p:nvSpPr>
          <p:cNvPr id="185" name="Google Shape;185;p32"/>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20</a:t>
            </a:fld>
            <a:endParaRPr/>
          </a:p>
        </p:txBody>
      </p:sp>
      <p:pic>
        <p:nvPicPr>
          <p:cNvPr id="6" name="Picture 5" descr="Woman standing with keyboard and phone screen in background" title="Woman and keyboard">
            <a:extLst>
              <a:ext uri="{FF2B5EF4-FFF2-40B4-BE49-F238E27FC236}">
                <a16:creationId xmlns:a16="http://schemas.microsoft.com/office/drawing/2014/main" xmlns="" id="{8F1731B7-7ADB-423A-AA18-891F4C61593C}"/>
              </a:ext>
            </a:extLst>
          </p:cNvPr>
          <p:cNvPicPr>
            <a:picLocks noChangeAspect="1"/>
          </p:cNvPicPr>
          <p:nvPr/>
        </p:nvPicPr>
        <p:blipFill>
          <a:blip r:embed="rId3"/>
          <a:stretch>
            <a:fillRect/>
          </a:stretch>
        </p:blipFill>
        <p:spPr>
          <a:xfrm>
            <a:off x="8695846" y="3265098"/>
            <a:ext cx="2657954" cy="34563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nSpc>
                <a:spcPct val="115000"/>
              </a:lnSpc>
              <a:spcBef>
                <a:spcPts val="1600"/>
              </a:spcBef>
            </a:pPr>
            <a:r>
              <a:rPr lang="en" sz="2948"/>
              <a:t>Creating a culture of authentic trust with our students and our colleagues </a:t>
            </a:r>
            <a:endParaRPr sz="2948"/>
          </a:p>
          <a:p>
            <a:pPr>
              <a:spcBef>
                <a:spcPts val="1600"/>
              </a:spcBef>
            </a:pPr>
            <a:endParaRPr/>
          </a:p>
        </p:txBody>
      </p:sp>
      <p:sp>
        <p:nvSpPr>
          <p:cNvPr id="191" name="Google Shape;191;p33"/>
          <p:cNvSpPr txBox="1">
            <a:spLocks noGrp="1"/>
          </p:cNvSpPr>
          <p:nvPr>
            <p:ph sz="half" idx="2"/>
          </p:nvPr>
        </p:nvSpPr>
        <p:spPr>
          <a:prstGeom prst="rect">
            <a:avLst/>
          </a:prstGeom>
        </p:spPr>
        <p:txBody>
          <a:bodyPr spcFirstLastPara="1" vert="horz" wrap="square" lIns="121900" tIns="121900" rIns="121900" bIns="121900" numCol="1" anchor="t" anchorCtr="0" compatLnSpc="1">
            <a:prstTxWarp prst="textNoShape">
              <a:avLst/>
            </a:prstTxWarp>
            <a:normAutofit fontScale="70000" lnSpcReduction="20000"/>
          </a:bodyPr>
          <a:lstStyle/>
          <a:p>
            <a:pPr indent="0" algn="ctr">
              <a:buNone/>
            </a:pPr>
            <a:endParaRPr dirty="0">
              <a:solidFill>
                <a:schemeClr val="dk1"/>
              </a:solidFill>
            </a:endParaRPr>
          </a:p>
          <a:p>
            <a:pPr indent="0" algn="ctr">
              <a:spcBef>
                <a:spcPts val="1600"/>
              </a:spcBef>
              <a:buNone/>
            </a:pPr>
            <a:endParaRPr dirty="0">
              <a:solidFill>
                <a:schemeClr val="dk1"/>
              </a:solidFill>
            </a:endParaRPr>
          </a:p>
          <a:p>
            <a:pPr indent="0" algn="ctr">
              <a:spcBef>
                <a:spcPts val="1600"/>
              </a:spcBef>
              <a:spcAft>
                <a:spcPts val="1600"/>
              </a:spcAft>
              <a:buNone/>
            </a:pPr>
            <a:r>
              <a:rPr lang="en" sz="5200" dirty="0">
                <a:solidFill>
                  <a:schemeClr val="dk1"/>
                </a:solidFill>
              </a:rPr>
              <a:t>Be honest about your own struggles &amp; Understand students and colleagues have complex lives outside the classroom</a:t>
            </a:r>
            <a:endParaRPr sz="5200" dirty="0">
              <a:solidFill>
                <a:schemeClr val="dk1"/>
              </a:solidFill>
            </a:endParaRPr>
          </a:p>
        </p:txBody>
      </p:sp>
      <p:pic>
        <p:nvPicPr>
          <p:cNvPr id="5" name="Content Placeholder 4" descr="Woman standing with image tiles in background" title="Woman computing">
            <a:extLst>
              <a:ext uri="{FF2B5EF4-FFF2-40B4-BE49-F238E27FC236}">
                <a16:creationId xmlns:a16="http://schemas.microsoft.com/office/drawing/2014/main" xmlns="" id="{A0DF0DE0-AF55-4328-AC18-D2383959578A}"/>
              </a:ext>
            </a:extLst>
          </p:cNvPr>
          <p:cNvPicPr>
            <a:picLocks noGrp="1" noChangeAspect="1"/>
          </p:cNvPicPr>
          <p:nvPr>
            <p:ph sz="quarter" idx="4"/>
          </p:nvPr>
        </p:nvPicPr>
        <p:blipFill>
          <a:blip r:embed="rId3"/>
          <a:stretch>
            <a:fillRect/>
          </a:stretch>
        </p:blipFill>
        <p:spPr>
          <a:xfrm>
            <a:off x="6781667" y="1798638"/>
            <a:ext cx="4162691" cy="4391025"/>
          </a:xfrm>
        </p:spPr>
      </p:pic>
      <p:sp>
        <p:nvSpPr>
          <p:cNvPr id="192" name="Google Shape;192;p33"/>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nSpc>
                <a:spcPct val="115000"/>
              </a:lnSpc>
              <a:spcBef>
                <a:spcPts val="1600"/>
              </a:spcBef>
              <a:buClr>
                <a:schemeClr val="dk1"/>
              </a:buClr>
              <a:buSzPct val="40000"/>
            </a:pPr>
            <a:r>
              <a:rPr lang="en" sz="3667"/>
              <a:t>Create a Culture of Care</a:t>
            </a:r>
            <a:r>
              <a:rPr lang="en" sz="2503"/>
              <a:t> </a:t>
            </a:r>
            <a:endParaRPr sz="2503"/>
          </a:p>
          <a:p>
            <a:pPr>
              <a:spcBef>
                <a:spcPts val="1600"/>
              </a:spcBef>
            </a:pPr>
            <a:endParaRPr/>
          </a:p>
        </p:txBody>
      </p:sp>
      <p:sp>
        <p:nvSpPr>
          <p:cNvPr id="198" name="Google Shape;198;p34"/>
          <p:cNvSpPr txBox="1">
            <a:spLocks noGrp="1"/>
          </p:cNvSpPr>
          <p:nvPr>
            <p:ph sz="half" idx="2"/>
          </p:nvPr>
        </p:nvSpPr>
        <p:spPr>
          <a:prstGeom prst="rect">
            <a:avLst/>
          </a:prstGeom>
        </p:spPr>
        <p:txBody>
          <a:bodyPr spcFirstLastPara="1" vert="horz" wrap="square" lIns="121900" tIns="121900" rIns="121900" bIns="121900" numCol="1" anchor="ctr" anchorCtr="0" compatLnSpc="1">
            <a:prstTxWarp prst="textNoShape">
              <a:avLst/>
            </a:prstTxWarp>
            <a:normAutofit/>
          </a:bodyPr>
          <a:lstStyle/>
          <a:p>
            <a:pPr marL="0" indent="0" algn="ctr">
              <a:spcAft>
                <a:spcPts val="1600"/>
              </a:spcAft>
              <a:buNone/>
            </a:pPr>
            <a:r>
              <a:rPr lang="en" sz="4400" dirty="0">
                <a:solidFill>
                  <a:schemeClr val="dk1"/>
                </a:solidFill>
              </a:rPr>
              <a:t>Very important for those online </a:t>
            </a:r>
            <a:br>
              <a:rPr lang="en" sz="4400" dirty="0">
                <a:solidFill>
                  <a:schemeClr val="dk1"/>
                </a:solidFill>
              </a:rPr>
            </a:br>
            <a:r>
              <a:rPr lang="en" sz="4400" dirty="0">
                <a:solidFill>
                  <a:schemeClr val="dk1"/>
                </a:solidFill>
              </a:rPr>
              <a:t>who are distant from college and </a:t>
            </a:r>
            <a:br>
              <a:rPr lang="en" sz="4400" dirty="0">
                <a:solidFill>
                  <a:schemeClr val="dk1"/>
                </a:solidFill>
              </a:rPr>
            </a:br>
            <a:r>
              <a:rPr lang="en" sz="4400" dirty="0">
                <a:solidFill>
                  <a:schemeClr val="dk1"/>
                </a:solidFill>
              </a:rPr>
              <a:t>on campus services!</a:t>
            </a:r>
            <a:endParaRPr sz="4400" b="1" dirty="0">
              <a:solidFill>
                <a:srgbClr val="000000"/>
              </a:solidFill>
            </a:endParaRPr>
          </a:p>
        </p:txBody>
      </p:sp>
      <p:pic>
        <p:nvPicPr>
          <p:cNvPr id="5" name="Content Placeholder 4" title="Two people texting">
            <a:extLst>
              <a:ext uri="{FF2B5EF4-FFF2-40B4-BE49-F238E27FC236}">
                <a16:creationId xmlns:a16="http://schemas.microsoft.com/office/drawing/2014/main" xmlns="" id="{772FE193-A6D6-4C3C-AF88-43E7DE942F40}"/>
              </a:ext>
            </a:extLst>
          </p:cNvPr>
          <p:cNvPicPr>
            <a:picLocks noGrp="1" noChangeAspect="1"/>
          </p:cNvPicPr>
          <p:nvPr>
            <p:ph sz="quarter" idx="4"/>
          </p:nvPr>
        </p:nvPicPr>
        <p:blipFill>
          <a:blip r:embed="rId3"/>
          <a:stretch>
            <a:fillRect/>
          </a:stretch>
        </p:blipFill>
        <p:spPr>
          <a:xfrm>
            <a:off x="7367867" y="1798638"/>
            <a:ext cx="3259875" cy="4786894"/>
          </a:xfrm>
        </p:spPr>
      </p:pic>
      <p:sp>
        <p:nvSpPr>
          <p:cNvPr id="199" name="Google Shape;199;p34"/>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gn="ctr"/>
            <a:r>
              <a:rPr lang="en" dirty="0"/>
              <a:t>Recommended Resources  </a:t>
            </a:r>
            <a:endParaRPr dirty="0"/>
          </a:p>
        </p:txBody>
      </p:sp>
      <p:sp>
        <p:nvSpPr>
          <p:cNvPr id="205" name="Google Shape;205;p35"/>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lnSpc>
                <a:spcPct val="130000"/>
              </a:lnSpc>
              <a:buSzPts val="1600"/>
              <a:buNone/>
            </a:pPr>
            <a:r>
              <a:rPr lang="en" u="sng" dirty="0">
                <a:solidFill>
                  <a:schemeClr val="hlink"/>
                </a:solidFill>
                <a:hlinkClick r:id="rId3"/>
              </a:rPr>
              <a:t>Decolonizing Your Syllabus, an Anti-Racist Guide for Your College</a:t>
            </a:r>
            <a:endParaRPr dirty="0">
              <a:solidFill>
                <a:srgbClr val="000000"/>
              </a:solidFill>
            </a:endParaRPr>
          </a:p>
          <a:p>
            <a:pPr marL="0" indent="0">
              <a:lnSpc>
                <a:spcPct val="130000"/>
              </a:lnSpc>
              <a:buSzPts val="1600"/>
              <a:buNone/>
            </a:pPr>
            <a:r>
              <a:rPr lang="en" u="sng" dirty="0">
                <a:solidFill>
                  <a:schemeClr val="hlink"/>
                </a:solidFill>
                <a:hlinkClick r:id="rId4"/>
              </a:rPr>
              <a:t>RP Group Equity Survey 2020</a:t>
            </a:r>
            <a:endParaRPr dirty="0">
              <a:solidFill>
                <a:srgbClr val="000000"/>
              </a:solidFill>
            </a:endParaRPr>
          </a:p>
          <a:p>
            <a:pPr marL="0" indent="0">
              <a:buNone/>
            </a:pPr>
            <a:r>
              <a:rPr lang="en" u="sng" dirty="0">
                <a:solidFill>
                  <a:schemeClr val="hlink"/>
                </a:solidFill>
                <a:hlinkClick r:id="rId5"/>
              </a:rPr>
              <a:t>Webinar- Strategies and Effective Practices for Conducting Labs and Activities Online</a:t>
            </a:r>
            <a:endParaRPr dirty="0"/>
          </a:p>
          <a:p>
            <a:pPr marL="0" indent="0">
              <a:buNone/>
            </a:pPr>
            <a:r>
              <a:rPr lang="en" u="sng" dirty="0">
                <a:solidFill>
                  <a:schemeClr val="hlink"/>
                </a:solidFill>
                <a:hlinkClick r:id="rId6"/>
              </a:rPr>
              <a:t>Active Learning in the Online Environment and Motivating your Students </a:t>
            </a:r>
            <a:r>
              <a:rPr lang="en" dirty="0"/>
              <a:t> </a:t>
            </a:r>
            <a:endParaRPr dirty="0"/>
          </a:p>
          <a:p>
            <a:pPr marL="0" indent="0">
              <a:buNone/>
            </a:pPr>
            <a:r>
              <a:rPr lang="en" u="sng" dirty="0">
                <a:solidFill>
                  <a:schemeClr val="hlink"/>
                </a:solidFill>
                <a:hlinkClick r:id="rId7"/>
              </a:rPr>
              <a:t>Curricular Trauma and Decolonizing your Syllabus </a:t>
            </a:r>
            <a:endParaRPr dirty="0"/>
          </a:p>
          <a:p>
            <a:pPr marL="0" indent="0">
              <a:buNone/>
            </a:pPr>
            <a:r>
              <a:rPr lang="en" u="sng" dirty="0">
                <a:solidFill>
                  <a:schemeClr val="hlink"/>
                </a:solidFill>
                <a:hlinkClick r:id="rId8"/>
              </a:rPr>
              <a:t>Decolonization is not a metaphor</a:t>
            </a:r>
            <a:endParaRPr dirty="0"/>
          </a:p>
          <a:p>
            <a:pPr marL="0" indent="0">
              <a:buNone/>
            </a:pPr>
            <a:r>
              <a:rPr lang="en" u="sng" dirty="0">
                <a:solidFill>
                  <a:schemeClr val="hlink"/>
                </a:solidFill>
                <a:hlinkClick r:id="rId9"/>
              </a:rPr>
              <a:t>From Safe Space to Brave Space</a:t>
            </a:r>
            <a:endParaRPr dirty="0"/>
          </a:p>
          <a:p>
            <a:pPr marL="0" indent="0">
              <a:spcBef>
                <a:spcPts val="1600"/>
              </a:spcBef>
              <a:spcAft>
                <a:spcPts val="1600"/>
              </a:spcAft>
              <a:buNone/>
            </a:pPr>
            <a:endParaRPr dirty="0"/>
          </a:p>
        </p:txBody>
      </p:sp>
      <p:sp>
        <p:nvSpPr>
          <p:cNvPr id="206" name="Google Shape;206;p35"/>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gn="ctr"/>
            <a:r>
              <a:rPr lang="en" dirty="0"/>
              <a:t>Who are we?</a:t>
            </a:r>
            <a:endParaRPr dirty="0"/>
          </a:p>
        </p:txBody>
      </p:sp>
      <p:sp>
        <p:nvSpPr>
          <p:cNvPr id="68" name="Google Shape;68;p15"/>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Clr>
                <a:schemeClr val="dk1"/>
              </a:buClr>
              <a:buSzPts val="1100"/>
              <a:buNone/>
            </a:pPr>
            <a:r>
              <a:rPr lang="en" sz="4133">
                <a:solidFill>
                  <a:srgbClr val="000000"/>
                </a:solidFill>
              </a:rPr>
              <a:t>Stephanie Curry, ASCCC North Representative</a:t>
            </a:r>
            <a:endParaRPr sz="4133">
              <a:solidFill>
                <a:srgbClr val="000000"/>
              </a:solidFill>
            </a:endParaRPr>
          </a:p>
          <a:p>
            <a:pPr marL="0" indent="0">
              <a:spcBef>
                <a:spcPts val="1600"/>
              </a:spcBef>
              <a:buClr>
                <a:schemeClr val="dk1"/>
              </a:buClr>
              <a:buSzPts val="1100"/>
              <a:buNone/>
            </a:pPr>
            <a:r>
              <a:rPr lang="en" sz="4133">
                <a:solidFill>
                  <a:srgbClr val="000000"/>
                </a:solidFill>
              </a:rPr>
              <a:t>Cheryl Aschenbach, ASCCC Secretary</a:t>
            </a:r>
            <a:endParaRPr sz="4133">
              <a:solidFill>
                <a:srgbClr val="000000"/>
              </a:solidFill>
            </a:endParaRPr>
          </a:p>
          <a:p>
            <a:pPr marL="0" indent="0">
              <a:spcBef>
                <a:spcPts val="1600"/>
              </a:spcBef>
              <a:buClr>
                <a:schemeClr val="dk1"/>
              </a:buClr>
              <a:buSzPts val="1100"/>
              <a:buNone/>
            </a:pPr>
            <a:r>
              <a:rPr lang="en" sz="4133">
                <a:solidFill>
                  <a:srgbClr val="000000"/>
                </a:solidFill>
              </a:rPr>
              <a:t>Hossna Sadat Ahadi, Palomar College </a:t>
            </a:r>
            <a:endParaRPr sz="4133">
              <a:solidFill>
                <a:srgbClr val="000000"/>
              </a:solidFill>
            </a:endParaRPr>
          </a:p>
          <a:p>
            <a:pPr marL="0" indent="0">
              <a:spcBef>
                <a:spcPts val="1600"/>
              </a:spcBef>
              <a:spcAft>
                <a:spcPts val="1600"/>
              </a:spcAft>
              <a:buNone/>
            </a:pPr>
            <a:endParaRPr/>
          </a:p>
        </p:txBody>
      </p:sp>
      <p:sp>
        <p:nvSpPr>
          <p:cNvPr id="69" name="Google Shape;69;p15"/>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5734373" y="491707"/>
            <a:ext cx="5656881" cy="5928466"/>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sz="6000" dirty="0">
                <a:latin typeface="Calibri"/>
                <a:ea typeface="Calibri"/>
                <a:cs typeface="Calibri"/>
                <a:sym typeface="Calibri"/>
              </a:rPr>
              <a:t>Impact of COVID: What We Learned</a:t>
            </a:r>
            <a:endParaRPr sz="6000" dirty="0"/>
          </a:p>
        </p:txBody>
      </p:sp>
      <p:sp>
        <p:nvSpPr>
          <p:cNvPr id="75" name="Google Shape;75;p16"/>
          <p:cNvSpPr txBox="1">
            <a:spLocks noGrp="1"/>
          </p:cNvSpPr>
          <p:nvPr>
            <p:ph type="sldNum" sz="quarter" idx="4294967295"/>
          </p:nvPr>
        </p:nvSpPr>
        <p:spPr>
          <a:xfrm>
            <a:off x="11276013" y="6356350"/>
            <a:ext cx="915987" cy="365125"/>
          </a:xfrm>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sz="2651"/>
              <a:t>Students Face Many Barriers in Online Environment</a:t>
            </a:r>
            <a:endParaRPr/>
          </a:p>
        </p:txBody>
      </p:sp>
      <p:sp>
        <p:nvSpPr>
          <p:cNvPr id="81" name="Google Shape;81;p17"/>
          <p:cNvSpPr txBox="1">
            <a:spLocks noGrp="1"/>
          </p:cNvSpPr>
          <p:nvPr>
            <p:ph sz="half" idx="1"/>
          </p:nvPr>
        </p:nvSpPr>
        <p:spPr>
          <a:xfrm>
            <a:off x="1277650" y="1311215"/>
            <a:ext cx="10058400" cy="4906705"/>
          </a:xfrm>
          <a:prstGeom prst="rect">
            <a:avLst/>
          </a:prstGeom>
        </p:spPr>
        <p:txBody>
          <a:bodyPr spcFirstLastPara="1" vert="horz" wrap="square" lIns="121900" tIns="121900" rIns="121900" bIns="121900" numCol="1" anchor="t" anchorCtr="0" compatLnSpc="1">
            <a:prstTxWarp prst="textNoShape">
              <a:avLst/>
            </a:prstTxWarp>
            <a:normAutofit/>
          </a:bodyPr>
          <a:lstStyle/>
          <a:p>
            <a:pPr indent="-473180">
              <a:spcBef>
                <a:spcPts val="1600"/>
              </a:spcBef>
              <a:buClr>
                <a:schemeClr val="dk1"/>
              </a:buClr>
              <a:buSzPts val="1989"/>
            </a:pPr>
            <a:r>
              <a:rPr lang="en" sz="2651" dirty="0">
                <a:solidFill>
                  <a:schemeClr val="dk1"/>
                </a:solidFill>
              </a:rPr>
              <a:t>Digital Equity</a:t>
            </a:r>
            <a:endParaRPr sz="2651" dirty="0">
              <a:solidFill>
                <a:schemeClr val="dk1"/>
              </a:solidFill>
            </a:endParaRPr>
          </a:p>
          <a:p>
            <a:pPr indent="-473180">
              <a:buClr>
                <a:schemeClr val="dk1"/>
              </a:buClr>
              <a:buSzPts val="1989"/>
            </a:pPr>
            <a:r>
              <a:rPr lang="en" sz="2651" dirty="0">
                <a:solidFill>
                  <a:schemeClr val="dk1"/>
                </a:solidFill>
              </a:rPr>
              <a:t>Environment</a:t>
            </a:r>
            <a:endParaRPr sz="2651" dirty="0">
              <a:solidFill>
                <a:schemeClr val="dk1"/>
              </a:solidFill>
            </a:endParaRPr>
          </a:p>
          <a:p>
            <a:pPr indent="-473180">
              <a:buClr>
                <a:schemeClr val="dk1"/>
              </a:buClr>
              <a:buSzPts val="1989"/>
            </a:pPr>
            <a:r>
              <a:rPr lang="en" sz="2651" dirty="0">
                <a:solidFill>
                  <a:schemeClr val="dk1"/>
                </a:solidFill>
              </a:rPr>
              <a:t>Cameras</a:t>
            </a:r>
            <a:endParaRPr sz="2651" dirty="0">
              <a:solidFill>
                <a:schemeClr val="dk1"/>
              </a:solidFill>
            </a:endParaRPr>
          </a:p>
          <a:p>
            <a:pPr indent="-473180">
              <a:buClr>
                <a:schemeClr val="dk1"/>
              </a:buClr>
              <a:buSzPts val="1989"/>
            </a:pPr>
            <a:r>
              <a:rPr lang="en" sz="2651" dirty="0">
                <a:solidFill>
                  <a:schemeClr val="dk1"/>
                </a:solidFill>
              </a:rPr>
              <a:t>Bandwidth (literal and figurative) </a:t>
            </a:r>
            <a:endParaRPr sz="2651" dirty="0">
              <a:solidFill>
                <a:schemeClr val="dk1"/>
              </a:solidFill>
            </a:endParaRPr>
          </a:p>
          <a:p>
            <a:pPr marL="0" indent="0">
              <a:spcBef>
                <a:spcPts val="1600"/>
              </a:spcBef>
              <a:buNone/>
            </a:pPr>
            <a:r>
              <a:rPr lang="en" sz="2651" dirty="0">
                <a:solidFill>
                  <a:schemeClr val="dk1"/>
                </a:solidFill>
              </a:rPr>
              <a:t>Eradicate equity deficits within your sphere of influence; advocate for change in areas where students are being marginalized and oppressed.</a:t>
            </a:r>
            <a:endParaRPr sz="2651" dirty="0">
              <a:solidFill>
                <a:schemeClr val="dk1"/>
              </a:solidFill>
            </a:endParaRPr>
          </a:p>
          <a:p>
            <a:pPr marL="0" indent="0">
              <a:spcBef>
                <a:spcPts val="1600"/>
              </a:spcBef>
              <a:spcAft>
                <a:spcPts val="1600"/>
              </a:spcAft>
              <a:buClr>
                <a:schemeClr val="dk1"/>
              </a:buClr>
              <a:buSzPts val="1100"/>
              <a:buNone/>
            </a:pPr>
            <a:r>
              <a:rPr lang="en" sz="2651" dirty="0">
                <a:solidFill>
                  <a:schemeClr val="dk1"/>
                </a:solidFill>
              </a:rPr>
              <a:t>We cannot make assumptions about students’ lived experiences!</a:t>
            </a:r>
            <a:endParaRPr sz="2651" dirty="0">
              <a:solidFill>
                <a:schemeClr val="dk1"/>
              </a:solidFill>
            </a:endParaRPr>
          </a:p>
        </p:txBody>
      </p:sp>
      <p:sp>
        <p:nvSpPr>
          <p:cNvPr id="82" name="Google Shape;82;p17"/>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5</a:t>
            </a:fld>
            <a:endParaRPr/>
          </a:p>
        </p:txBody>
      </p:sp>
      <p:pic>
        <p:nvPicPr>
          <p:cNvPr id="4" name="Picture 3" descr="Woman walking with trees and leaves in background" title="Walking woman">
            <a:extLst>
              <a:ext uri="{FF2B5EF4-FFF2-40B4-BE49-F238E27FC236}">
                <a16:creationId xmlns:a16="http://schemas.microsoft.com/office/drawing/2014/main" xmlns="" id="{7BB2D59E-ECCE-4DB4-88CF-AE3FFAA1A900}"/>
              </a:ext>
            </a:extLst>
          </p:cNvPr>
          <p:cNvPicPr>
            <a:picLocks noChangeAspect="1"/>
          </p:cNvPicPr>
          <p:nvPr/>
        </p:nvPicPr>
        <p:blipFill>
          <a:blip r:embed="rId3"/>
          <a:stretch>
            <a:fillRect/>
          </a:stretch>
        </p:blipFill>
        <p:spPr>
          <a:xfrm>
            <a:off x="7489695" y="1495988"/>
            <a:ext cx="3833998" cy="20396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RP Group Findings </a:t>
            </a:r>
            <a:endParaRPr/>
          </a:p>
        </p:txBody>
      </p:sp>
      <p:sp>
        <p:nvSpPr>
          <p:cNvPr id="88" name="Google Shape;88;p18"/>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a:solidFill>
                  <a:srgbClr val="000000"/>
                </a:solidFill>
              </a:rPr>
              <a:t>TOP Strategies to Support Students </a:t>
            </a:r>
            <a:endParaRPr>
              <a:solidFill>
                <a:srgbClr val="000000"/>
              </a:solidFill>
            </a:endParaRPr>
          </a:p>
          <a:p>
            <a:pPr>
              <a:spcBef>
                <a:spcPts val="1600"/>
              </a:spcBef>
              <a:buClr>
                <a:srgbClr val="000000"/>
              </a:buClr>
            </a:pPr>
            <a:r>
              <a:rPr lang="en">
                <a:solidFill>
                  <a:srgbClr val="000000"/>
                </a:solidFill>
              </a:rPr>
              <a:t>Flexibility in deadlines and requirements </a:t>
            </a:r>
            <a:endParaRPr>
              <a:solidFill>
                <a:srgbClr val="000000"/>
              </a:solidFill>
            </a:endParaRPr>
          </a:p>
          <a:p>
            <a:pPr>
              <a:buClr>
                <a:srgbClr val="000000"/>
              </a:buClr>
            </a:pPr>
            <a:r>
              <a:rPr lang="en">
                <a:solidFill>
                  <a:srgbClr val="000000"/>
                </a:solidFill>
              </a:rPr>
              <a:t>Regular student check ins </a:t>
            </a:r>
            <a:endParaRPr>
              <a:solidFill>
                <a:srgbClr val="000000"/>
              </a:solidFill>
            </a:endParaRPr>
          </a:p>
          <a:p>
            <a:pPr>
              <a:buClr>
                <a:srgbClr val="000000"/>
              </a:buClr>
            </a:pPr>
            <a:r>
              <a:rPr lang="en">
                <a:solidFill>
                  <a:srgbClr val="000000"/>
                </a:solidFill>
              </a:rPr>
              <a:t>Increased availability and accessibility </a:t>
            </a:r>
            <a:endParaRPr>
              <a:solidFill>
                <a:srgbClr val="000000"/>
              </a:solidFill>
            </a:endParaRPr>
          </a:p>
          <a:p>
            <a:pPr>
              <a:buClr>
                <a:srgbClr val="000000"/>
              </a:buClr>
            </a:pPr>
            <a:r>
              <a:rPr lang="en">
                <a:solidFill>
                  <a:srgbClr val="000000"/>
                </a:solidFill>
              </a:rPr>
              <a:t>Leveraging technology </a:t>
            </a:r>
            <a:endParaRPr>
              <a:solidFill>
                <a:srgbClr val="000000"/>
              </a:solidFill>
            </a:endParaRPr>
          </a:p>
        </p:txBody>
      </p:sp>
      <p:sp>
        <p:nvSpPr>
          <p:cNvPr id="89" name="Google Shape;89;p18"/>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6</a:t>
            </a:fld>
            <a:endParaRPr/>
          </a:p>
        </p:txBody>
      </p:sp>
      <p:pic>
        <p:nvPicPr>
          <p:cNvPr id="6" name="Picture 5" descr="Image of woman with files and blank image tiles in the background" title="Woman Computing">
            <a:extLst>
              <a:ext uri="{FF2B5EF4-FFF2-40B4-BE49-F238E27FC236}">
                <a16:creationId xmlns:a16="http://schemas.microsoft.com/office/drawing/2014/main" xmlns="" id="{F722BF97-DD9D-482A-9385-7D2FAA5181BF}"/>
              </a:ext>
            </a:extLst>
          </p:cNvPr>
          <p:cNvPicPr>
            <a:picLocks noChangeAspect="1"/>
          </p:cNvPicPr>
          <p:nvPr/>
        </p:nvPicPr>
        <p:blipFill>
          <a:blip r:embed="rId3"/>
          <a:stretch>
            <a:fillRect/>
          </a:stretch>
        </p:blipFill>
        <p:spPr>
          <a:xfrm>
            <a:off x="7166589" y="1000664"/>
            <a:ext cx="4604125" cy="48566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u="sng">
                <a:solidFill>
                  <a:schemeClr val="hlink"/>
                </a:solidFill>
                <a:hlinkClick r:id="rId3"/>
              </a:rPr>
              <a:t>RP Data</a:t>
            </a:r>
            <a:r>
              <a:rPr lang="en"/>
              <a:t> on Student Needs </a:t>
            </a:r>
            <a:endParaRPr/>
          </a:p>
        </p:txBody>
      </p:sp>
      <p:sp>
        <p:nvSpPr>
          <p:cNvPr id="4" name="Content Placeholder 3">
            <a:extLst>
              <a:ext uri="{FF2B5EF4-FFF2-40B4-BE49-F238E27FC236}">
                <a16:creationId xmlns:a16="http://schemas.microsoft.com/office/drawing/2014/main" xmlns="" id="{B4F52D99-4287-4DAF-855B-53EC2B15C881}"/>
              </a:ext>
            </a:extLst>
          </p:cNvPr>
          <p:cNvSpPr>
            <a:spLocks noGrp="1"/>
          </p:cNvSpPr>
          <p:nvPr>
            <p:ph sz="half" idx="1"/>
          </p:nvPr>
        </p:nvSpPr>
        <p:spPr/>
        <p:txBody>
          <a:bodyPr/>
          <a:lstStyle/>
          <a:p>
            <a:endParaRPr lang="en-US"/>
          </a:p>
        </p:txBody>
      </p:sp>
      <p:sp>
        <p:nvSpPr>
          <p:cNvPr id="97" name="Google Shape;97;p19"/>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7</a:t>
            </a:fld>
            <a:endParaRPr/>
          </a:p>
        </p:txBody>
      </p:sp>
      <p:pic>
        <p:nvPicPr>
          <p:cNvPr id="96" name="Google Shape;96;p19" descr="Triangle with levels of what students and employees said they need compared to what it looks like for students and employees" title="Heirarchy of Student and Employee Needs"/>
          <p:cNvPicPr preferRelativeResize="0"/>
          <p:nvPr/>
        </p:nvPicPr>
        <p:blipFill>
          <a:blip r:embed="rId4">
            <a:alphaModFix/>
          </a:blip>
          <a:stretch>
            <a:fillRect/>
          </a:stretch>
        </p:blipFill>
        <p:spPr>
          <a:xfrm>
            <a:off x="1207698" y="1685418"/>
            <a:ext cx="10334445"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r>
              <a:rPr lang="en" sz="3333" dirty="0"/>
              <a:t>Acknowledge Challenges Students Experience</a:t>
            </a:r>
            <a:endParaRPr sz="3333" dirty="0"/>
          </a:p>
        </p:txBody>
      </p:sp>
      <p:sp>
        <p:nvSpPr>
          <p:cNvPr id="103" name="Google Shape;103;p20"/>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indent="-463774">
              <a:spcBef>
                <a:spcPts val="1600"/>
              </a:spcBef>
              <a:buClr>
                <a:srgbClr val="000000"/>
              </a:buClr>
              <a:buSzPts val="1878"/>
            </a:pPr>
            <a:r>
              <a:rPr lang="en" sz="2503" dirty="0">
                <a:solidFill>
                  <a:srgbClr val="000000"/>
                </a:solidFill>
              </a:rPr>
              <a:t>Basic needs</a:t>
            </a:r>
            <a:endParaRPr sz="2503" dirty="0">
              <a:solidFill>
                <a:srgbClr val="000000"/>
              </a:solidFill>
            </a:endParaRPr>
          </a:p>
          <a:p>
            <a:pPr indent="-463774">
              <a:buClr>
                <a:srgbClr val="000000"/>
              </a:buClr>
              <a:buSzPts val="1878"/>
            </a:pPr>
            <a:r>
              <a:rPr lang="en" sz="2503" dirty="0">
                <a:solidFill>
                  <a:srgbClr val="000000"/>
                </a:solidFill>
              </a:rPr>
              <a:t>Technology</a:t>
            </a:r>
            <a:endParaRPr sz="2503" dirty="0">
              <a:solidFill>
                <a:srgbClr val="000000"/>
              </a:solidFill>
            </a:endParaRPr>
          </a:p>
          <a:p>
            <a:pPr indent="-463774">
              <a:buClr>
                <a:srgbClr val="000000"/>
              </a:buClr>
              <a:buSzPts val="1878"/>
            </a:pPr>
            <a:r>
              <a:rPr lang="en" sz="2503" dirty="0">
                <a:solidFill>
                  <a:srgbClr val="000000"/>
                </a:solidFill>
              </a:rPr>
              <a:t>Pandemic pressures</a:t>
            </a:r>
            <a:endParaRPr sz="2503" dirty="0">
              <a:solidFill>
                <a:srgbClr val="000000"/>
              </a:solidFill>
            </a:endParaRPr>
          </a:p>
          <a:p>
            <a:pPr indent="-463774">
              <a:buClr>
                <a:srgbClr val="000000"/>
              </a:buClr>
              <a:buSzPts val="1878"/>
            </a:pPr>
            <a:r>
              <a:rPr lang="en" sz="2503" dirty="0">
                <a:solidFill>
                  <a:srgbClr val="000000"/>
                </a:solidFill>
              </a:rPr>
              <a:t>Racial reckoning</a:t>
            </a:r>
            <a:endParaRPr sz="2503" dirty="0">
              <a:solidFill>
                <a:srgbClr val="000000"/>
              </a:solidFill>
            </a:endParaRPr>
          </a:p>
          <a:p>
            <a:pPr indent="-463774">
              <a:buClr>
                <a:srgbClr val="000000"/>
              </a:buClr>
              <a:buSzPts val="1878"/>
            </a:pPr>
            <a:r>
              <a:rPr lang="en" sz="2503" dirty="0">
                <a:solidFill>
                  <a:srgbClr val="000000"/>
                </a:solidFill>
              </a:rPr>
              <a:t>Home obligations</a:t>
            </a:r>
            <a:endParaRPr sz="2503" dirty="0">
              <a:solidFill>
                <a:srgbClr val="000000"/>
              </a:solidFill>
            </a:endParaRPr>
          </a:p>
          <a:p>
            <a:pPr indent="-463774">
              <a:buClr>
                <a:srgbClr val="000000"/>
              </a:buClr>
              <a:buSzPts val="1878"/>
            </a:pPr>
            <a:r>
              <a:rPr lang="en" sz="2503" dirty="0">
                <a:solidFill>
                  <a:srgbClr val="000000"/>
                </a:solidFill>
              </a:rPr>
              <a:t>Mental health and well-being</a:t>
            </a:r>
            <a:endParaRPr sz="2503" dirty="0">
              <a:solidFill>
                <a:srgbClr val="000000"/>
              </a:solidFill>
            </a:endParaRPr>
          </a:p>
          <a:p>
            <a:pPr marL="0" indent="0">
              <a:spcBef>
                <a:spcPts val="1600"/>
              </a:spcBef>
              <a:buNone/>
            </a:pPr>
            <a:endParaRPr sz="2503" dirty="0">
              <a:solidFill>
                <a:srgbClr val="000000"/>
              </a:solidFill>
            </a:endParaRPr>
          </a:p>
          <a:p>
            <a:pPr marL="0" indent="0">
              <a:spcBef>
                <a:spcPts val="1600"/>
              </a:spcBef>
              <a:spcAft>
                <a:spcPts val="1600"/>
              </a:spcAft>
              <a:buNone/>
            </a:pPr>
            <a:r>
              <a:rPr lang="en" sz="2651" dirty="0">
                <a:solidFill>
                  <a:srgbClr val="000000"/>
                </a:solidFill>
              </a:rPr>
              <a:t>We cannot make assumptions about students’ lived experiences and we need to consider students holistically. </a:t>
            </a:r>
            <a:endParaRPr sz="2651" dirty="0">
              <a:solidFill>
                <a:srgbClr val="000000"/>
              </a:solidFill>
            </a:endParaRPr>
          </a:p>
        </p:txBody>
      </p:sp>
      <p:sp>
        <p:nvSpPr>
          <p:cNvPr id="104" name="Google Shape;104;p20"/>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8</a:t>
            </a:fld>
            <a:endParaRPr/>
          </a:p>
        </p:txBody>
      </p:sp>
      <p:pic>
        <p:nvPicPr>
          <p:cNvPr id="4" name="Picture 3" descr="Image of woman sitting at computer desk" title="Woman at Computer">
            <a:extLst>
              <a:ext uri="{FF2B5EF4-FFF2-40B4-BE49-F238E27FC236}">
                <a16:creationId xmlns:a16="http://schemas.microsoft.com/office/drawing/2014/main" xmlns="" id="{2A0DA1B2-33E2-444F-A3E0-0F82AF0AA434}"/>
              </a:ext>
            </a:extLst>
          </p:cNvPr>
          <p:cNvPicPr>
            <a:picLocks noChangeAspect="1"/>
          </p:cNvPicPr>
          <p:nvPr/>
        </p:nvPicPr>
        <p:blipFill>
          <a:blip r:embed="rId3"/>
          <a:stretch>
            <a:fillRect/>
          </a:stretch>
        </p:blipFill>
        <p:spPr>
          <a:xfrm>
            <a:off x="7710427" y="1027906"/>
            <a:ext cx="3834928" cy="38042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21"/>
          <p:cNvSpPr txBox="1">
            <a:spLocks noGrp="1"/>
          </p:cNvSpPr>
          <p:nvPr>
            <p:ph type="sldNum" sz="quarter" idx="10"/>
          </p:nvPr>
        </p:nvSpPr>
        <p:spPr>
          <a:prstGeom prst="rect">
            <a:avLst/>
          </a:prstGeom>
        </p:spPr>
        <p:txBody>
          <a:bodyPr spcFirstLastPara="1" vert="horz" wrap="square" lIns="121900" tIns="121900" rIns="121900" bIns="121900" numCol="1" anchor="ctr" anchorCtr="0" compatLnSpc="1">
            <a:prstTxWarp prst="textNoShape">
              <a:avLst/>
            </a:prstTxWarp>
            <a:normAutofit fontScale="77500" lnSpcReduction="20000"/>
          </a:bodyPr>
          <a:lstStyle/>
          <a:p>
            <a:pPr>
              <a:spcBef>
                <a:spcPts val="0"/>
              </a:spcBef>
              <a:spcAft>
                <a:spcPts val="0"/>
              </a:spcAft>
            </a:pPr>
            <a:fld id="{00000000-1234-1234-1234-123412341234}" type="slidenum">
              <a:rPr lang="en"/>
              <a:pPr>
                <a:spcBef>
                  <a:spcPts val="0"/>
                </a:spcBef>
                <a:spcAft>
                  <a:spcPts val="0"/>
                </a:spcAft>
              </a:pPr>
              <a:t>9</a:t>
            </a:fld>
            <a:endParaRPr/>
          </a:p>
        </p:txBody>
      </p:sp>
      <p:pic>
        <p:nvPicPr>
          <p:cNvPr id="3" name="Picture 2" descr="Capture from video - 4 faces in Zoom format">
            <a:hlinkClick r:id="rId3"/>
            <a:extLst>
              <a:ext uri="{FF2B5EF4-FFF2-40B4-BE49-F238E27FC236}">
                <a16:creationId xmlns:a16="http://schemas.microsoft.com/office/drawing/2014/main" xmlns="" id="{4CC3F551-93B5-3C41-A1A5-A11E52B32001}"/>
              </a:ext>
            </a:extLst>
          </p:cNvPr>
          <p:cNvPicPr>
            <a:picLocks noChangeAspect="1"/>
          </p:cNvPicPr>
          <p:nvPr/>
        </p:nvPicPr>
        <p:blipFill>
          <a:blip r:embed="rId4"/>
          <a:stretch>
            <a:fillRect/>
          </a:stretch>
        </p:blipFill>
        <p:spPr>
          <a:xfrm>
            <a:off x="1352550" y="717550"/>
            <a:ext cx="9486900" cy="5422900"/>
          </a:xfrm>
          <a:prstGeom prst="rect">
            <a:avLst/>
          </a:prstGeom>
        </p:spPr>
      </p:pic>
    </p:spTree>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2b 210211" id="{72C35BAC-7159-964C-8810-7C2607FD9E6E}" vid="{887BBFB6-A3EB-3944-95B2-BDA59E9B51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Spring ppt template 2</Template>
  <TotalTime>57</TotalTime>
  <Words>852</Words>
  <Application>Microsoft Macintosh PowerPoint</Application>
  <PresentationFormat>Widescreen</PresentationFormat>
  <Paragraphs>152</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vt:lpstr>
      <vt:lpstr>Palatino</vt:lpstr>
      <vt:lpstr>ASCCC Curriculum Inst. 2020 Theme</vt:lpstr>
      <vt:lpstr>Decolonization &amp; Equity in Remote Learning and Distance  Education  Spring 2021 ASCCC Plenary </vt:lpstr>
      <vt:lpstr>Session Description </vt:lpstr>
      <vt:lpstr>Who are we?</vt:lpstr>
      <vt:lpstr>Impact of COVID: What We Learned</vt:lpstr>
      <vt:lpstr>Students Face Many Barriers in Online Environment</vt:lpstr>
      <vt:lpstr>RP Group Findings </vt:lpstr>
      <vt:lpstr>RP Data on Student Needs </vt:lpstr>
      <vt:lpstr>Acknowledge Challenges Students Experience</vt:lpstr>
      <vt:lpstr>PowerPoint Presentation</vt:lpstr>
      <vt:lpstr>Interactive Activity—Padlet </vt:lpstr>
      <vt:lpstr>Decolonize the Traditional Instruction Model— Deploy Proactive &amp; Intrusive Support</vt:lpstr>
      <vt:lpstr>Collaboration between Student Services &amp; Instruction</vt:lpstr>
      <vt:lpstr>Decolonizing Your Syllabus— an Anti-Racist Guide for Your College </vt:lpstr>
      <vt:lpstr>Decolonizing Curriculum and Pedagogy  </vt:lpstr>
      <vt:lpstr>Community Agreements/Environmental Learning Agreements  </vt:lpstr>
      <vt:lpstr>Addressing Structures of Online Learning  </vt:lpstr>
      <vt:lpstr>Recommendations </vt:lpstr>
      <vt:lpstr>Self-Assessment</vt:lpstr>
      <vt:lpstr>Ask Students  </vt:lpstr>
      <vt:lpstr>Professional Development—Beyond Canvas Basics  </vt:lpstr>
      <vt:lpstr>Creating a culture of authentic trust with our students and our colleagues  </vt:lpstr>
      <vt:lpstr>Create a Culture of Care  </vt:lpstr>
      <vt:lpstr>Recommended Resources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Curry</dc:creator>
  <cp:lastModifiedBy>Microsoft Office User</cp:lastModifiedBy>
  <cp:revision>9</cp:revision>
  <cp:lastPrinted>2020-11-24T19:39:26Z</cp:lastPrinted>
  <dcterms:created xsi:type="dcterms:W3CDTF">2021-03-24T15:53:24Z</dcterms:created>
  <dcterms:modified xsi:type="dcterms:W3CDTF">2021-04-09T18:30:15Z</dcterms:modified>
</cp:coreProperties>
</file>