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8" r:id="rId2"/>
    <p:sldId id="349" r:id="rId3"/>
    <p:sldId id="257" r:id="rId4"/>
    <p:sldId id="342" r:id="rId5"/>
    <p:sldId id="259" r:id="rId6"/>
    <p:sldId id="345" r:id="rId7"/>
    <p:sldId id="343" r:id="rId8"/>
    <p:sldId id="344" r:id="rId9"/>
    <p:sldId id="330" r:id="rId10"/>
    <p:sldId id="350" r:id="rId11"/>
    <p:sldId id="331" r:id="rId12"/>
    <p:sldId id="333" r:id="rId13"/>
    <p:sldId id="334" r:id="rId14"/>
    <p:sldId id="335" r:id="rId15"/>
    <p:sldId id="292" r:id="rId16"/>
    <p:sldId id="340" r:id="rId17"/>
    <p:sldId id="304" r:id="rId18"/>
    <p:sldId id="260" r:id="rId19"/>
    <p:sldId id="301" r:id="rId20"/>
    <p:sldId id="296" r:id="rId21"/>
    <p:sldId id="300" r:id="rId22"/>
    <p:sldId id="295" r:id="rId23"/>
    <p:sldId id="261" r:id="rId24"/>
    <p:sldId id="297" r:id="rId25"/>
    <p:sldId id="317" r:id="rId26"/>
    <p:sldId id="318" r:id="rId27"/>
    <p:sldId id="298" r:id="rId28"/>
    <p:sldId id="306" r:id="rId29"/>
    <p:sldId id="262" r:id="rId30"/>
    <p:sldId id="307" r:id="rId31"/>
    <p:sldId id="299" r:id="rId32"/>
    <p:sldId id="303" r:id="rId33"/>
    <p:sldId id="309" r:id="rId34"/>
    <p:sldId id="315" r:id="rId35"/>
    <p:sldId id="316" r:id="rId36"/>
    <p:sldId id="314" r:id="rId37"/>
    <p:sldId id="319" r:id="rId38"/>
    <p:sldId id="312" r:id="rId39"/>
    <p:sldId id="308" r:id="rId40"/>
    <p:sldId id="310" r:id="rId41"/>
    <p:sldId id="311" r:id="rId42"/>
    <p:sldId id="339" r:id="rId43"/>
    <p:sldId id="323" r:id="rId44"/>
    <p:sldId id="321" r:id="rId45"/>
    <p:sldId id="320" r:id="rId46"/>
    <p:sldId id="322" r:id="rId47"/>
    <p:sldId id="324" r:id="rId48"/>
    <p:sldId id="325" r:id="rId49"/>
    <p:sldId id="326" r:id="rId50"/>
    <p:sldId id="327" r:id="rId51"/>
    <p:sldId id="346" r:id="rId52"/>
    <p:sldId id="347" r:id="rId53"/>
    <p:sldId id="337" r:id="rId54"/>
    <p:sldId id="328" r:id="rId55"/>
    <p:sldId id="329" r:id="rId56"/>
    <p:sldId id="302" r:id="rId57"/>
    <p:sldId id="336" r:id="rId58"/>
  </p:sldIdLst>
  <p:sldSz cx="9144000" cy="6858000" type="screen4x3"/>
  <p:notesSz cx="6858000" cy="9144000"/>
  <p:custDataLst>
    <p:tags r:id="rId6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17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3AAA6-481B-46D0-A88C-F64B143834CE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8DA2C-0516-4956-BACF-FC64B2BB9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82A6ECA-BDD6-4A65-B0A6-8B9FB43AF03F}" type="slidenum">
              <a:rPr lang="en-US" altLang="en-US" smtClean="0">
                <a:latin typeface="Calibri" panose="020F0502020204030204" pitchFamily="34" charset="0"/>
              </a:rPr>
              <a:pPr/>
              <a:t>56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1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7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6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6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E6B3-718A-443A-8D21-A5A507F3E82D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BD16-1B14-4C7D-B8EF-0E1B66EDA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all2.sli.do/event/hqqsqgt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xtranet.cccco.edu/Divisions/Legal/Regulations.aspx" TargetMode="External"/><Relationship Id="rId2" Type="http://schemas.openxmlformats.org/officeDocument/2006/relationships/hyperlink" Target="https://govt.westlaw.com/calregs/Browse/Home/California/CaliforniaCodeofRegulations?guid=I3C0A67A0D48411DEBC02831C6D6C108E&amp;originationContext=documenttoc&amp;transitionType=Default&amp;contextData=(sc.Default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xtranet.cccco.edu/Portals/1/AA/Credit/2015/HoursandUnitsCalculationsforCreditCoursesInstructions.pdf" TargetMode="External"/><Relationship Id="rId4" Type="http://schemas.openxmlformats.org/officeDocument/2006/relationships/hyperlink" Target="http://extranet.cccco.edu/Portals/1/AA/Credit/2017/PCAH6thEditionJuly_FINAL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ccaoe.org/links" TargetMode="External"/><Relationship Id="rId3" Type="http://schemas.openxmlformats.org/officeDocument/2006/relationships/hyperlink" Target="https://www.calstate.edu/App/GEAC/documents/GE-Reviewers-Guiding-Notes.pdf" TargetMode="External"/><Relationship Id="rId7" Type="http://schemas.openxmlformats.org/officeDocument/2006/relationships/hyperlink" Target="https://coci2.ccctechcenter.org" TargetMode="External"/><Relationship Id="rId2" Type="http://schemas.openxmlformats.org/officeDocument/2006/relationships/hyperlink" Target="http://extranet.cccco.edu/Portals/1/AA/Credit/2017/PCAH6thEditionJuly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ranet.cccco.edu/Portals/1/AA/Credit/2013Files/TOPmanual6_2009_09corrected_12.5.13.pdf" TargetMode="External"/><Relationship Id="rId11" Type="http://schemas.openxmlformats.org/officeDocument/2006/relationships/hyperlink" Target="http://accjc.org/wp-content/uploads/Accreditation-Reference-Handbook_Jul2016.pdf" TargetMode="External"/><Relationship Id="rId5" Type="http://schemas.openxmlformats.org/officeDocument/2006/relationships/hyperlink" Target="https://www.ucop.edu/transfer-articulation/transferable-course-agreements/tca-policy/regulations-by-subject-area.html" TargetMode="External"/><Relationship Id="rId10" Type="http://schemas.openxmlformats.org/officeDocument/2006/relationships/hyperlink" Target="http://extranet.cccco.edu/Divisions/Legal/Regulations.aspx" TargetMode="External"/><Relationship Id="rId4" Type="http://schemas.openxmlformats.org/officeDocument/2006/relationships/hyperlink" Target="http://icas-ca.org/Websites/icasca/images/IGETC_STANDARDS_FINAL_VERSION_1.9.pdf" TargetMode="External"/><Relationship Id="rId9" Type="http://schemas.openxmlformats.org/officeDocument/2006/relationships/hyperlink" Target="https://groups.yahoo.com/neo/groups/CaCurricChairs/info;_ylc=X3oDMTJmc3RhM3BpBF9TAzk3MzU5NzE0BGdycElkAzIwNTY2MjE5BGdycHNwSWQDMTcwNTA3OTYwNQRzZWMDdnRsBHNsawN2Z2hwBHN0aW1lAzE1MjY1MDQ2NDU-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ssist.org/web-assist/welcome.html" TargetMode="External"/><Relationship Id="rId3" Type="http://schemas.openxmlformats.org/officeDocument/2006/relationships/hyperlink" Target="http://extranet.cccco.edu/Divisions/FinanceFacilities/FiscalServicesUnit/StudentAttendanceAccountingManual.aspx" TargetMode="External"/><Relationship Id="rId7" Type="http://schemas.openxmlformats.org/officeDocument/2006/relationships/hyperlink" Target="https://asccc.org/guided-pathways" TargetMode="External"/><Relationship Id="rId2" Type="http://schemas.openxmlformats.org/officeDocument/2006/relationships/hyperlink" Target="http://extranet.cccco.edu/Divisions/AcademicAffair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sccc.org/directory/curriculum-committee" TargetMode="External"/><Relationship Id="rId5" Type="http://schemas.openxmlformats.org/officeDocument/2006/relationships/hyperlink" Target="https://www.asccc.org/papers/curriculum-committee-role-structure-duties-and-standards-good-practice" TargetMode="External"/><Relationship Id="rId4" Type="http://schemas.openxmlformats.org/officeDocument/2006/relationships/hyperlink" Target="https://www.ecfr.gov/cgi-bin/retrieveECFR?gp=&amp;SID=ccd5fb864d54962ae7ac2de909625d2e&amp;mc=true&amp;n=pt34.3.668&amp;r=PART&amp;ty=HTML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ccurriculum.net/wp-content/uploads/2011/05/PCAH_6thEdition_July_FINAL.pdf" TargetMode="External"/><Relationship Id="rId3" Type="http://schemas.openxmlformats.org/officeDocument/2006/relationships/hyperlink" Target="https://govt.westlaw.com/calregs/Browse/Home/California/CaliforniaCodeofRegulations?guid=IA71E3580D48411DEBC02831C6D6C108E&amp;originationContext=documenttoc&amp;transitionType=Default&amp;contextData=(sc.Default)" TargetMode="External"/><Relationship Id="rId7" Type="http://schemas.openxmlformats.org/officeDocument/2006/relationships/hyperlink" Target="http://extranet.cccco.edu/Divisions/TechResearchInfoSys/MIS/DED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liforniacommunitycolleges.cccco.edu/Portals/0/FlipBooks/2014_MQHandbook/2014_MQHandbook_ADA.pdf" TargetMode="External"/><Relationship Id="rId5" Type="http://schemas.openxmlformats.org/officeDocument/2006/relationships/hyperlink" Target="http://www.asccc.org/sites/default/files/COR.pdf" TargetMode="External"/><Relationship Id="rId4" Type="http://schemas.openxmlformats.org/officeDocument/2006/relationships/hyperlink" Target="https://govt.westlaw.com/calregs/Document/I8498D8B0B6CB11DFB199EEE3FF08959C?viewType=FullText&amp;originationContext=documenttoc&amp;transitionType=CategoryPageItem&amp;contextData=(sc.Default)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cacareerbriefs.com/wp-content/uploads/new-handbook-1.pdf" TargetMode="External"/><Relationship Id="rId7" Type="http://schemas.openxmlformats.org/officeDocument/2006/relationships/hyperlink" Target="http://extranet.cccco.edu/Portals/1/AA/Credit/2013Files/CreditCourseRepetitionGuidelinesFinal.pdf" TargetMode="External"/><Relationship Id="rId2" Type="http://schemas.openxmlformats.org/officeDocument/2006/relationships/hyperlink" Target="http://extranet.cccco.edu/Portals/1/AA/ProgramCourseApproval/Handbook_5thEd_BOGapprove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ranet.cccco.edu/Portals/1/AA/Prerequisites/Prerequisites_Guidelines_55003%20Final.pdf" TargetMode="External"/><Relationship Id="rId5" Type="http://schemas.openxmlformats.org/officeDocument/2006/relationships/hyperlink" Target="http://ccccio.org/documents/NoncreditGuide_5e.pdf" TargetMode="External"/><Relationship Id="rId4" Type="http://schemas.openxmlformats.org/officeDocument/2006/relationships/hyperlink" Target="http://www.asccc.org/sites/default/files/CO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New/Newer Curriculum Chair</a:t>
            </a:r>
            <a:br>
              <a:rPr lang="en-US" b="1" dirty="0" smtClean="0"/>
            </a:br>
            <a:r>
              <a:rPr lang="en-US" sz="3600" b="1" dirty="0" smtClean="0"/>
              <a:t>2018 ASCCC Curriculum Institute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610600" cy="3048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Leticia Hector, ASCCC Curriculum Committee,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San Bernardino Valley College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Eric Wada, ASCCC Curriculum Committee,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Folsom Lake College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Thais Winsome, ASCCC Curriculum Committee,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Mission College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SCCC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472" y="400050"/>
            <a:ext cx="405352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5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rebuchet MS" pitchFamily="34" charset="0"/>
              </a:rPr>
              <a:t>Who Serves on Your Curriculum Committee?</a:t>
            </a:r>
            <a:br>
              <a:rPr lang="en-US" sz="2800" b="1" dirty="0" smtClean="0">
                <a:latin typeface="Trebuchet MS" pitchFamily="34" charset="0"/>
              </a:rPr>
            </a:br>
            <a:r>
              <a:rPr lang="en-US" sz="2800" dirty="0" smtClean="0">
                <a:hlinkClick r:id="rId2"/>
              </a:rPr>
              <a:t>https://wall2.sli.do/event/hqqsqgtz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381000" y="1676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Curriculum Committee should be predominately FACULTY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Curriculum Committee typically includes: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Student Representative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CIO / VPI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Student Service administrator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Classified Staff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itchFamily="34" charset="0"/>
              </a:rPr>
              <a:t>Curriculum Committee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36576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altLang="en-US" sz="2200" dirty="0" smtClean="0">
              <a:latin typeface="Trebuchet MS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200" dirty="0" smtClean="0">
                <a:latin typeface="Trebuchet MS" pitchFamily="34" charset="0"/>
              </a:rPr>
              <a:t>Title 5 §55002(a)(1) requires that the curriculum committee contain faculty.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200" dirty="0" smtClean="0">
                <a:latin typeface="Trebuchet MS" pitchFamily="34" charset="0"/>
              </a:rPr>
              <a:t>Good practice dictates that the faculty be representative of the departments or divisions of the college.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72001" y="1295400"/>
            <a:ext cx="4343400" cy="609601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Several good models exist.</a:t>
            </a:r>
            <a:endParaRPr lang="en-US" sz="2600" dirty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19600" y="2209800"/>
            <a:ext cx="4267201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Division faculty nominate CC members to be appointed by the senate.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Some colleges have divisional curriculum committees which review its proposals for transmission to the college CC.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Whatever the mechanism, terms of office should be of sufficient length (2 or 3 years) and should be staggered to develop and retain experienced CC members.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itchFamily="34" charset="0"/>
              </a:rPr>
              <a:t/>
            </a:r>
            <a:br>
              <a:rPr lang="en-US" sz="2800" dirty="0" smtClean="0">
                <a:latin typeface="Trebuchet MS" pitchFamily="34" charset="0"/>
              </a:rPr>
            </a:br>
            <a:r>
              <a:rPr lang="en-US" sz="2800" dirty="0" smtClean="0">
                <a:latin typeface="Trebuchet MS" pitchFamily="34" charset="0"/>
              </a:rPr>
              <a:t>Accountability for quality, effective curricula which meet applicable standards is a shared responsibility.</a:t>
            </a:r>
            <a:r>
              <a:rPr lang="en-US" sz="2400" dirty="0" smtClean="0">
                <a:latin typeface="Trebuchet MS" pitchFamily="34" charset="0"/>
              </a:rPr>
              <a:t/>
            </a:r>
            <a:br>
              <a:rPr lang="en-US" sz="2400" dirty="0" smtClean="0">
                <a:latin typeface="Trebuchet MS" pitchFamily="34" charset="0"/>
              </a:rPr>
            </a:br>
            <a:endParaRPr lang="en-US" sz="2400" dirty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038600" cy="4876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Administrators</a:t>
            </a:r>
            <a:r>
              <a:rPr lang="en-US" dirty="0" smtClean="0"/>
              <a:t> can aid the process by providing: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training opportunities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assuring adequate clerical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keeping an accurate historical file of committee actions and approved curricula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supporting sufficient reassigned time to faculty chair or co-chair.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Curriculum Committee members</a:t>
            </a:r>
            <a:r>
              <a:rPr lang="en-US" dirty="0" smtClean="0"/>
              <a:t> share the responsibility of assuring: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courses and programs meet the highest academic standards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review and approval process runs smoothly so that deadlines can be met.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rebuchet MS" pitchFamily="34" charset="0"/>
              </a:rPr>
              <a:t>The Curriculum Committee plays a central role </a:t>
            </a:r>
            <a:br>
              <a:rPr lang="en-US" sz="2800" b="1" dirty="0" smtClean="0">
                <a:latin typeface="Trebuchet MS" pitchFamily="34" charset="0"/>
              </a:rPr>
            </a:br>
            <a:r>
              <a:rPr lang="en-US" sz="2800" b="1" dirty="0" smtClean="0">
                <a:latin typeface="Trebuchet MS" pitchFamily="34" charset="0"/>
              </a:rPr>
              <a:t>in the shared governance structure </a:t>
            </a:r>
            <a:br>
              <a:rPr lang="en-US" sz="2800" b="1" dirty="0" smtClean="0">
                <a:latin typeface="Trebuchet MS" pitchFamily="34" charset="0"/>
              </a:rPr>
            </a:br>
            <a:r>
              <a:rPr lang="en-US" sz="2800" b="1" dirty="0" smtClean="0">
                <a:latin typeface="Trebuchet MS" pitchFamily="34" charset="0"/>
              </a:rPr>
              <a:t>of the college and district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rebuchet MS" pitchFamily="34" charset="0"/>
              </a:rPr>
              <a:t>Curriculum Committee should be a regular senate agenda item.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rebuchet MS" pitchFamily="34" charset="0"/>
              </a:rPr>
              <a:t>Typically, the committee reports both on the courses and programs to be recommended to the Board for approval (usually just a list) and on the procedures used (usually as curriculum committee minutes). 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rebuchet MS" pitchFamily="34" charset="0"/>
              </a:rPr>
              <a:t>Because Title 5 specifies that curriculum is recommended to the Board by the curriculum committee, it is NOT the role of the senate to change the recommendations. 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rebuchet MS" pitchFamily="34" charset="0"/>
              </a:rPr>
              <a:t>HOWEVER, it is appropriate for the senate to review the policies and procedures used, and call attention to any irregularities which might require a recommendation to be returned to the committee </a:t>
            </a:r>
            <a:r>
              <a:rPr lang="en-US" sz="2400" dirty="0" smtClean="0">
                <a:latin typeface="Trebuchet MS" pitchFamily="34" charset="0"/>
              </a:rPr>
              <a:t>for reconsideration.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itchFamily="34" charset="0"/>
              </a:rPr>
              <a:t>How does your CURRICULUM COMMITTEE distribute information to the college?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85800" y="1524000"/>
            <a:ext cx="77724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Many ways to consider reporting out: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38200" y="2286000"/>
            <a:ext cx="7772400" cy="3611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Senate meetings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Division meetings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Department meetings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Department Chair meetings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Emailing curriculum committee agenda: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cc department chair faculty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rebuchet MS" pitchFamily="34" charset="0"/>
              </a:rPr>
              <a:t>Meet regularly with CIO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The Role of the Curriculum Chair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Provides leadership for the Curriculum Committee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Serves as communication hub for curriculum, including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Articulation Officer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Academic Senate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Curriculum support staff and administration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Local governing board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Provides assistance to faculty on all matters related to curriculum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Knowledge and responsibilities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Statutes related to curriculum (Ed Code and Title 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Local and state approval processes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rebuchet MS" panose="020B0603020202020204" pitchFamily="34" charset="0"/>
              </a:rPr>
              <a:t>Questions?</a:t>
            </a:r>
            <a:endParaRPr lang="en-US" sz="40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altLang="en-U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altLang="en-US" sz="2000" dirty="0"/>
          </a:p>
          <a:p>
            <a:pPr marL="457200" lvl="1" indent="0">
              <a:buNone/>
            </a:pPr>
            <a:endParaRPr lang="en-US" sz="16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Courses </a:t>
            </a:r>
            <a:r>
              <a:rPr lang="en-US" dirty="0">
                <a:latin typeface="Trebuchet MS" panose="020B0603020202020204" pitchFamily="34" charset="0"/>
              </a:rPr>
              <a:t>&amp;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Courses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Noncredit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Not-for-Credit, Contract Education, Apprenticeship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Noncredit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Course &amp; Program Approval Process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Credit Courses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May be Degree-applicable or non-degree applicable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Awarded units, based on hours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Generate apportionment; student fees apply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Accessible to all students who meet prerequisites (exceptions can apply)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Not repeatable (exceptions can apply)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Approval: college process &amp; governing board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Auto-approval and chaptering: CO</a:t>
            </a:r>
          </a:p>
          <a:p>
            <a:pPr marL="0" indent="0">
              <a:buNone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>
              <a:latin typeface="Trebuchet MS" panose="020B0603020202020204" pitchFamily="34" charset="0"/>
            </a:endParaRPr>
          </a:p>
          <a:p>
            <a:pPr lvl="3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marL="457200">
              <a:buFont typeface="Wingdings" panose="05000000000000000000" pitchFamily="2" charset="2"/>
              <a:buChar char="v"/>
            </a:pP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Supplemental &amp; Arranged-Hour Courses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Supplemental Instruction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Generally low-unit courses that are designed to supplement a higher-unit 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Examples include 1-unit courses to assist students with foundation courses in Math, </a:t>
            </a:r>
            <a:r>
              <a:rPr lang="en-US" sz="2000" dirty="0">
                <a:latin typeface="Trebuchet MS" panose="020B0603020202020204" pitchFamily="34" charset="0"/>
              </a:rPr>
              <a:t>E</a:t>
            </a:r>
            <a:r>
              <a:rPr lang="en-US" sz="2000" dirty="0" smtClean="0">
                <a:latin typeface="Trebuchet MS" panose="020B0603020202020204" pitchFamily="34" charset="0"/>
              </a:rPr>
              <a:t>nglish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Courses with arranged hours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don’t meet at regular days/times over the term and/or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meet regularly but include a small set of hours outside the regular meeting time for individual or small group instruction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This is as much an accounting issue as a curriculum issue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State auditors reconcile course outline of record with syllabus and scheduling</a:t>
            </a:r>
          </a:p>
          <a:p>
            <a:pPr marL="457200" lvl="1" indent="0">
              <a:buNone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>
              <a:buNone/>
            </a:pPr>
            <a:endParaRPr lang="en-US" dirty="0" smtClean="0">
              <a:hlinkClick r:id=""/>
            </a:endParaRPr>
          </a:p>
          <a:p>
            <a:pPr>
              <a:buNone/>
            </a:pPr>
            <a:endParaRPr lang="en-US" dirty="0" smtClean="0">
              <a:hlinkClick r:id=""/>
            </a:endParaRPr>
          </a:p>
          <a:p>
            <a:pPr>
              <a:buNone/>
            </a:pPr>
            <a:endParaRPr lang="en-US" dirty="0" smtClean="0">
              <a:hlinkClick r:id="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61901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Noncredit Courses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non-degree applicable; no credit awarded and no student fees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Based on hours of instruction, not units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May be open-entry/open-exit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Accessible to all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May be repeatable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Approval: local process + full approval process by 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Courses in 10 categories may receive apportionment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92256"/>
              </p:ext>
            </p:extLst>
          </p:nvPr>
        </p:nvGraphicFramePr>
        <p:xfrm>
          <a:off x="685800" y="3429000"/>
          <a:ext cx="8077200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40386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CDCP (Career Development &amp; College Preparation)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Other noncredit subjects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Apportionment equal to credit courses if part of a Certificate Program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Elementary &amp; secondary basic skills and remedial education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ESL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Short-term vocational programs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Workforce preparation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Apportionment less than credit courses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Parenting education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Citizenship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Education programs for persons with disabilities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Education programs for older adults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Home economics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Health and safety education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Tutoring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Not-for-Credit, Contract Education, and Apprenticeship Courses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Not-for-Credit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non-degree applicable; no credit awarded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Earn no apportionment; Fees may be charged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Accessible to all students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May be repeatable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Approval: local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Contract Education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Education and training paid by employer or organization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May have restricted enrollment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May consist of regular curriculum offered under contract or other courses that are not part of the regular college curriculum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Apprenticeship Courses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May be credit or noncredit, degree-applicable or non-degree applicable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Earn apportionment through government programs (e.g. Montoya)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30"/>
            <a:ext cx="8229600" cy="5984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The Course Outline of Record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Course </a:t>
            </a:r>
            <a:r>
              <a:rPr lang="en-US" sz="2400" dirty="0">
                <a:latin typeface="Trebuchet MS" panose="020B0603020202020204" pitchFamily="34" charset="0"/>
              </a:rPr>
              <a:t>Outline of </a:t>
            </a:r>
            <a:r>
              <a:rPr lang="en-US" sz="2400" dirty="0" smtClean="0">
                <a:latin typeface="Trebuchet MS" panose="020B0603020202020204" pitchFamily="34" charset="0"/>
              </a:rPr>
              <a:t>Record = COR</a:t>
            </a:r>
            <a:endParaRPr lang="en-US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 legal </a:t>
            </a:r>
            <a:r>
              <a:rPr lang="en-US" sz="2400" dirty="0">
                <a:latin typeface="Trebuchet MS" panose="020B0603020202020204" pitchFamily="34" charset="0"/>
              </a:rPr>
              <a:t>documents that represent a contract between faculty, students, the institution, and the state (Title 5, §55002)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rebuchet MS" panose="020B0603020202020204" pitchFamily="34" charset="0"/>
              </a:rPr>
              <a:t>Must include certain elements to meet statutory requirements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rebuchet MS" panose="020B0603020202020204" pitchFamily="34" charset="0"/>
              </a:rPr>
              <a:t>Require approval by local Academic Senate &amp; local governing </a:t>
            </a:r>
            <a:r>
              <a:rPr lang="en-US" sz="2400" dirty="0" smtClean="0">
                <a:latin typeface="Trebuchet MS" panose="020B0603020202020204" pitchFamily="34" charset="0"/>
              </a:rPr>
              <a:t>board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Chancellor’s Office review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Automatic “chaptering” if 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Review and approval required if noncredit</a:t>
            </a:r>
          </a:p>
          <a:p>
            <a:endParaRPr lang="en-US" sz="2400" dirty="0" smtClean="0">
              <a:latin typeface="Trebuchet MS" panose="020B0603020202020204" pitchFamily="34" charset="0"/>
            </a:endParaRPr>
          </a:p>
          <a:p>
            <a:pPr lvl="1"/>
            <a:endParaRPr lang="en-US" sz="2400" dirty="0" smtClean="0">
              <a:latin typeface="Trebuchet MS" panose="020B0603020202020204" pitchFamily="34" charset="0"/>
            </a:endParaRPr>
          </a:p>
          <a:p>
            <a:pPr lvl="1"/>
            <a:endParaRPr lang="en-US" sz="2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Essential Elements of the Credit COR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Course Number and Title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Catalog and Schedule Description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Units and Contact Hours for in-class and out-of-class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lecture, lab, activity hours as well as any “arranged” hours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Prerequisites, </a:t>
            </a:r>
            <a:r>
              <a:rPr lang="en-US" sz="2000" dirty="0" err="1" smtClean="0">
                <a:latin typeface="Trebuchet MS" panose="020B0603020202020204" pitchFamily="34" charset="0"/>
              </a:rPr>
              <a:t>Corequisites</a:t>
            </a:r>
            <a:r>
              <a:rPr lang="en-US" sz="2000" dirty="0" smtClean="0">
                <a:latin typeface="Trebuchet MS" panose="020B0603020202020204" pitchFamily="34" charset="0"/>
              </a:rPr>
              <a:t> and advisories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Curriculum approval process must document </a:t>
            </a:r>
            <a:endParaRPr lang="en-US" sz="2000" dirty="0">
              <a:latin typeface="Trebuchet MS" panose="020B0603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content review and/or validation to justify prerequisite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Separate review and approval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Grade Options (Letter grade, P/NP)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Materials fees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Repeatability options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Discipline(s) Assignment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Course Content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Instructional Methods &amp; Description of Assignments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CCCCO/MIS Data Elements (aka “Codes,” e.g. TOP, SAM, CB)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Other Essential Elements of the COR</a:t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r>
              <a:rPr lang="en-US" sz="2800" b="1" dirty="0" smtClean="0">
                <a:latin typeface="Trebuchet MS" panose="020B0603020202020204" pitchFamily="34" charset="0"/>
              </a:rPr>
              <a:t>(and why you should include them)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Student Learning Outcomes (ACCJC Std. II.A.3)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Distance Education (PCAH 6</a:t>
            </a:r>
            <a:r>
              <a:rPr lang="en-US" sz="2000" baseline="30000" dirty="0" smtClean="0">
                <a:latin typeface="Trebuchet MS" panose="020B0603020202020204" pitchFamily="34" charset="0"/>
              </a:rPr>
              <a:t>th</a:t>
            </a:r>
            <a:r>
              <a:rPr lang="en-US" sz="2000" dirty="0" smtClean="0">
                <a:latin typeface="Trebuchet MS" panose="020B0603020202020204" pitchFamily="34" charset="0"/>
              </a:rPr>
              <a:t> Ed., p. 53; ACCJC Std. 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Course should include a separate section or addendum that addresses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Instructor-initiated student contact (no correspondence courses!) §55204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Modality or modalities (fully online, hybrid,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Local approval process for new and revised courses with DE must document separate review and approval (§55206)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Required and recommended textbooks (Articulation, C-ID, helps instructors)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Transfer/GE Information/C-ID (tracking, articulation, program maps)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Enrollment limits (quality of instruction, union contract, external accreditation)</a:t>
            </a:r>
          </a:p>
          <a:p>
            <a:pPr marL="0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6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Special Considerations – Credit Hour Calculations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Title 5, sections 55002(a)(2)(B), 55002(b)(2)(B), and 55002.5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Work Experience: Title 5, section 55256.5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Hours-per-unit-divisor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1 unit of credit = minimum 48 (33 quarter system) hours of student work inclusive of all contact hours plus outside-of-class (16 weeks x 3 hours for semester)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Chancellor’s Office recommend 54 (36) total hours (18 weeks x 3 hours; 12 weeks * 3 hours for quarters)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Calculating units of credit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[Total Contact Hours + Outside-of-Class Hours}/Hours-per-unit divisor = units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Unit increments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D</a:t>
            </a:r>
            <a:r>
              <a:rPr lang="en-US" sz="2000" dirty="0" smtClean="0">
                <a:latin typeface="Trebuchet MS" panose="020B0603020202020204" pitchFamily="34" charset="0"/>
              </a:rPr>
              <a:t>etermined by local governing board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Often 0.5 (semester) or 0.75 (quarters)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Special Considerations – Credit Hour Calculations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Pay attention to fractional units!</a:t>
            </a:r>
          </a:p>
          <a:p>
            <a:r>
              <a:rPr lang="en-US" dirty="0" smtClean="0"/>
              <a:t>Hours/unit may increase until the next fractional-unit level is reached. </a:t>
            </a:r>
          </a:p>
          <a:p>
            <a:r>
              <a:rPr lang="en-US" dirty="0" smtClean="0"/>
              <a:t>Example (assume a 0.5 unit increment): </a:t>
            </a:r>
          </a:p>
          <a:p>
            <a:r>
              <a:rPr lang="en-US" dirty="0" smtClean="0"/>
              <a:t>54-hour lab =  1 unit. 80-hour lab = 1 unit. 81-hour lab = 1.5 units</a:t>
            </a:r>
          </a:p>
          <a:p>
            <a:r>
              <a:rPr lang="en-US" dirty="0" smtClean="0"/>
              <a:t>Why? 0.5 x 54 = 27 hours = 0.5 unit. 54+27 = 81 hours = 1.5 units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74420"/>
              </p:ext>
            </p:extLst>
          </p:nvPr>
        </p:nvGraphicFramePr>
        <p:xfrm>
          <a:off x="495300" y="990600"/>
          <a:ext cx="8153400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86400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Instructional Category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In-Class Hours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Outside-of-Class Hours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Lecture</a:t>
                      </a:r>
                    </a:p>
                    <a:p>
                      <a:r>
                        <a:rPr lang="en-US" sz="2000" dirty="0" smtClean="0"/>
                        <a:t>(Lecture, Discussion, Seminar)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Activity</a:t>
                      </a:r>
                    </a:p>
                    <a:p>
                      <a:r>
                        <a:rPr lang="en-US" sz="2000" dirty="0" smtClean="0"/>
                        <a:t>(Activity, Lab w/Homework, Studio,</a:t>
                      </a:r>
                      <a:r>
                        <a:rPr lang="en-US" sz="2000" baseline="0" dirty="0" smtClean="0"/>
                        <a:t> Practicum)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Laboratory</a:t>
                      </a:r>
                    </a:p>
                    <a:p>
                      <a:r>
                        <a:rPr lang="en-US" sz="2000" dirty="0" smtClean="0"/>
                        <a:t>(Traditional Lab, e.g.</a:t>
                      </a:r>
                      <a:r>
                        <a:rPr lang="en-US" sz="2000" baseline="0" dirty="0" smtClean="0"/>
                        <a:t> Natural Science Lab, Clinical)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004"/>
            <a:ext cx="8229600" cy="58819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Credit Programs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Local Associate Degree (A.S., A.A.)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Associate Degree for Transfer (AA-T, AS-T)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CO-approved Certificate of Achievement §55070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18 or more units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transcriptable</a:t>
            </a:r>
            <a:r>
              <a:rPr lang="en-US" sz="2000" dirty="0" smtClean="0">
                <a:latin typeface="Trebuchet MS" panose="020B0603020202020204" pitchFamily="34" charset="0"/>
              </a:rPr>
              <a:t> and/or eligible for financial aid and must be approved by CO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12-17.5 units (may be dropping to &lt;12 soon, pending BOG)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Local certificate (e.g. may not be called Certificate of Achievement)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Should be &lt;18 units (or noncredit)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Require only local approval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Nontranscriptable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Not eligible for financial aid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rebuchet MS" panose="020B0603020202020204" pitchFamily="34" charset="0"/>
              </a:rPr>
              <a:t>Both CO-approved and local certificates now carry “points” for CTE Strong Workforce accounting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3">
              <a:buFont typeface="Wingdings" panose="05000000000000000000" pitchFamily="2" charset="2"/>
              <a:buChar char="v"/>
            </a:pPr>
            <a:endParaRPr lang="en-US" dirty="0" smtClean="0">
              <a:latin typeface="Trebuchet MS" panose="020B0603020202020204" pitchFamily="34" charset="0"/>
            </a:endParaRPr>
          </a:p>
          <a:p>
            <a:pPr marL="457200">
              <a:buFont typeface="Wingdings" panose="05000000000000000000" pitchFamily="2" charset="2"/>
              <a:buChar char="v"/>
            </a:pP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Outline of Record – </a:t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r>
              <a:rPr lang="en-US" sz="2800" b="1" dirty="0" smtClean="0">
                <a:latin typeface="Trebuchet MS" panose="020B0603020202020204" pitchFamily="34" charset="0"/>
              </a:rPr>
              <a:t>Associate Degree for Transfer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AS-T/AA-T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SB1440, Ed. Code §66746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Elements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60-unit semester/90-unit maximum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Minimum 18 semester/27 quarter units in major, 12 in residence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No local graduation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Follow established Transfer Model Curriculum (TMC) published by Chancellor’s Office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Constituent courses must have C-ID or articulation/transfer status with CSU, as specified on the TMC and the Chancellor’s Office Template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7921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Outline of Record – </a:t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r>
              <a:rPr lang="en-US" sz="2800" b="1" dirty="0" smtClean="0">
                <a:latin typeface="Trebuchet MS" panose="020B0603020202020204" pitchFamily="34" charset="0"/>
              </a:rPr>
              <a:t>non-CTE Associate Degree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Associate in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“local” degree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Elements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Description of the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Program Learning Outcomes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Career/Transfer Opportunities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List of Major Courses, minimum 18 semester/27 quarter units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Any licensing requirements or other restrictions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 summary of units for the major, competency requirements (English, Math, local requirements), total units for the degree (60 minimum) and any courses in the major that can be double-counted for GE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95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Outline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49530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dirty="0" smtClean="0">
                <a:latin typeface="Trebuchet MS" panose="020B0603020202020204" pitchFamily="34" charset="0"/>
              </a:rPr>
              <a:t>1</a:t>
            </a:r>
            <a:r>
              <a:rPr lang="en-US" sz="2000" b="1" dirty="0" smtClean="0">
                <a:latin typeface="Trebuchet MS" panose="020B0603020202020204" pitchFamily="34" charset="0"/>
              </a:rPr>
              <a:t>.  Curriculum</a:t>
            </a:r>
            <a:r>
              <a:rPr lang="en-US" sz="2000" b="1" dirty="0">
                <a:latin typeface="Trebuchet MS" panose="020B0603020202020204" pitchFamily="34" charset="0"/>
              </a:rPr>
              <a:t>, the Curriculum Committee, and the Law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Statutes and Regulations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Role </a:t>
            </a:r>
            <a:r>
              <a:rPr lang="en-US" sz="2000" dirty="0">
                <a:latin typeface="Trebuchet MS" panose="020B0603020202020204" pitchFamily="34" charset="0"/>
              </a:rPr>
              <a:t>of the Academic Senate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Curriculum Committee structure &amp; roles of committee members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Shared accountability for quality curriculum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The Role of the Curriculum Chair</a:t>
            </a:r>
          </a:p>
          <a:p>
            <a:pPr marL="0" indent="0" fontAlgn="base">
              <a:buNone/>
            </a:pPr>
            <a:r>
              <a:rPr lang="en-US" sz="2000" dirty="0" smtClean="0">
                <a:latin typeface="Trebuchet MS" panose="020B0603020202020204" pitchFamily="34" charset="0"/>
              </a:rPr>
              <a:t>2.  </a:t>
            </a:r>
            <a:r>
              <a:rPr lang="en-US" sz="2000" b="1" dirty="0" smtClean="0">
                <a:latin typeface="Trebuchet MS" panose="020B0603020202020204" pitchFamily="34" charset="0"/>
              </a:rPr>
              <a:t>Courses </a:t>
            </a:r>
            <a:r>
              <a:rPr lang="en-US" sz="2000" b="1" dirty="0">
                <a:latin typeface="Trebuchet MS" panose="020B0603020202020204" pitchFamily="34" charset="0"/>
              </a:rPr>
              <a:t>and Programs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Types of Courses and Programs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Important Codes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When to revise? How to revise?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The Approval Process</a:t>
            </a:r>
          </a:p>
          <a:p>
            <a:pPr marL="0" indent="0" fontAlgn="base">
              <a:buNone/>
            </a:pPr>
            <a:r>
              <a:rPr lang="en-US" sz="2400" dirty="0" smtClean="0">
                <a:latin typeface="Trebuchet MS" panose="020B0603020202020204" pitchFamily="34" charset="0"/>
              </a:rPr>
              <a:t>3. </a:t>
            </a:r>
            <a:r>
              <a:rPr lang="en-US" sz="2000" b="1" dirty="0" smtClean="0">
                <a:latin typeface="Trebuchet MS" panose="020B0603020202020204" pitchFamily="34" charset="0"/>
              </a:rPr>
              <a:t>Training Your Committee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Responsibilities</a:t>
            </a:r>
            <a:endParaRPr lang="en-US" sz="2000" dirty="0">
              <a:latin typeface="Trebuchet MS" panose="020B0603020202020204" pitchFamily="34" charset="0"/>
            </a:endParaRP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Resources</a:t>
            </a:r>
            <a:endParaRPr lang="en-US" sz="2000" dirty="0">
              <a:latin typeface="Trebuchet MS" panose="020B0603020202020204" pitchFamily="34" charset="0"/>
            </a:endParaRP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Timelines</a:t>
            </a:r>
          </a:p>
          <a:p>
            <a:pPr marL="0" indent="0" fontAlgn="base">
              <a:buNone/>
            </a:pPr>
            <a:r>
              <a:rPr lang="en-US" sz="2000" dirty="0" smtClean="0">
                <a:latin typeface="Trebuchet MS" panose="020B0603020202020204" pitchFamily="34" charset="0"/>
              </a:rPr>
              <a:t>4.  </a:t>
            </a:r>
            <a:r>
              <a:rPr lang="en-US" sz="2000" b="1" dirty="0" smtClean="0">
                <a:latin typeface="Trebuchet MS" panose="020B0603020202020204" pitchFamily="34" charset="0"/>
              </a:rPr>
              <a:t>Resources</a:t>
            </a:r>
            <a:endParaRPr lang="en-US" sz="2000" b="1" dirty="0">
              <a:latin typeface="Trebuchet MS" panose="020B0603020202020204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81000"/>
            <a:ext cx="87630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Outline of Record – CTE Associate Degree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Associate in Arts/Associate in Science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Classified as CTE when they are assigned a * TOP Code, designated as vocational in the TOP manual.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Elements are same as those for local associate degree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May include transfer preparation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Courses must count specifically toward a major after transfer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Courses required in the lower division (associate degree) will not have to be repeated in the upper division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The associate degree satisfies all lower-division major requirements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Noncredit Programs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CDCP Certificates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Certificate of Competency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 certificate in a recognized career field articulated with degree-applicable coursework, completion of an associate degree, or transfer to a baccalaureate institution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Certificate of Completion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 certificate leading to improved employability or job opportunities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CDCP courses can only earn higher apportionment if they are bundled into one of these certificate programs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Submission for approval requires a narrative document similar to credit programs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0004"/>
            <a:ext cx="86868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A brief word about Codes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97888" cy="2743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Often ignored, to everyone’s regret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Tracking metrics = Funding!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Financial aid = students can lose out if codes are wrong!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Should be assigned by faculty; problems can occur when codes are assigned by those without specific content expertise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TOP (Taxonomy of Programs)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SAM (Standard Accountability Model)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SOC (Standard Occupational Code)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CIP (Classification of Instructional Programs)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54" y="4038601"/>
            <a:ext cx="8234093" cy="2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3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Approval Process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All new or revised programs must be submitted to the Chancellor’s Office (PCAH, p. 15)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Exception: low-unit, local certificates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Chancellor’s Office </a:t>
            </a:r>
            <a:r>
              <a:rPr lang="en-US" sz="2400" b="1" dirty="0" smtClean="0">
                <a:latin typeface="Trebuchet MS" panose="020B0603020202020204" pitchFamily="34" charset="0"/>
              </a:rPr>
              <a:t>approval </a:t>
            </a:r>
            <a:r>
              <a:rPr lang="en-US" sz="2400" dirty="0" smtClean="0">
                <a:latin typeface="Trebuchet MS" panose="020B0603020202020204" pitchFamily="34" charset="0"/>
              </a:rPr>
              <a:t>process applies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New or substantial changes to existing credit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New or revised noncredit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Requires program narrative and additional documentation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Chancellor’s Office </a:t>
            </a:r>
            <a:r>
              <a:rPr lang="en-US" sz="2400" b="1" dirty="0" smtClean="0">
                <a:latin typeface="Trebuchet MS" panose="020B0603020202020204" pitchFamily="34" charset="0"/>
              </a:rPr>
              <a:t>review</a:t>
            </a:r>
            <a:r>
              <a:rPr lang="en-US" sz="2400" dirty="0" smtClean="0">
                <a:latin typeface="Trebuchet MS" panose="020B0603020202020204" pitchFamily="34" charset="0"/>
              </a:rPr>
              <a:t> process applies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Trebuchet MS" panose="020B0603020202020204" pitchFamily="34" charset="0"/>
              </a:rPr>
              <a:t>Nonsubstantial</a:t>
            </a:r>
            <a:r>
              <a:rPr lang="en-US" sz="2000" dirty="0" smtClean="0">
                <a:latin typeface="Trebuchet MS" panose="020B0603020202020204" pitchFamily="34" charset="0"/>
              </a:rPr>
              <a:t> changes to existing, approved credit 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Generally does not require narrative or other documentation other than program outline and CORs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What is a substantial change?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Creates a new program based upon an active program record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Generates a new program control number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Examples: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Change </a:t>
            </a:r>
            <a:r>
              <a:rPr lang="en-US" sz="2400" dirty="0">
                <a:latin typeface="Trebuchet MS" panose="020B0603020202020204" pitchFamily="34" charset="0"/>
              </a:rPr>
              <a:t>to TOP </a:t>
            </a:r>
            <a:r>
              <a:rPr lang="en-US" sz="2400" dirty="0" smtClean="0">
                <a:latin typeface="Trebuchet MS" panose="020B0603020202020204" pitchFamily="34" charset="0"/>
              </a:rPr>
              <a:t>Code at discipline (4-digit) level</a:t>
            </a:r>
            <a:endParaRPr lang="en-US" sz="2400" dirty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Significant change to goals/objectives (e.g. degree in painting is revised to be a degree in ceramics)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Change </a:t>
            </a:r>
            <a:r>
              <a:rPr lang="en-US" sz="2400" dirty="0">
                <a:latin typeface="Trebuchet MS" panose="020B0603020202020204" pitchFamily="34" charset="0"/>
              </a:rPr>
              <a:t>in award </a:t>
            </a:r>
            <a:r>
              <a:rPr lang="en-US" sz="2400" dirty="0" smtClean="0">
                <a:latin typeface="Trebuchet MS" panose="020B0603020202020204" pitchFamily="34" charset="0"/>
              </a:rPr>
              <a:t>type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Job categories (CTE programs)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Baccalaureate major </a:t>
            </a:r>
            <a:r>
              <a:rPr lang="en-US" dirty="0" smtClean="0">
                <a:latin typeface="Trebuchet MS" panose="020B0603020202020204" pitchFamily="34" charset="0"/>
              </a:rPr>
              <a:t>(for CCC-BA programs)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What is a non-substantial change?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Changes an active program record but does not generate a new control number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Examples: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Program title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TOP Code </a:t>
            </a:r>
            <a:r>
              <a:rPr lang="en-US" sz="2400" u="sng" dirty="0" smtClean="0">
                <a:latin typeface="Trebuchet MS" panose="020B0603020202020204" pitchFamily="34" charset="0"/>
              </a:rPr>
              <a:t>within</a:t>
            </a:r>
            <a:r>
              <a:rPr lang="en-US" sz="2400" dirty="0" smtClean="0">
                <a:latin typeface="Trebuchet MS" panose="020B0603020202020204" pitchFamily="34" charset="0"/>
              </a:rPr>
              <a:t> discipline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Degree unit change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Addition/removal of courses</a:t>
            </a:r>
            <a:endParaRPr lang="en-US" sz="2400" dirty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Approval Process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All new or revised programs must be submitted to the Chancellor’s Office (PCAH, p. 15)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Exception: local certificates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Chancellor’s Office </a:t>
            </a:r>
            <a:r>
              <a:rPr lang="en-US" sz="2400" b="1" dirty="0" smtClean="0">
                <a:latin typeface="Trebuchet MS" panose="020B0603020202020204" pitchFamily="34" charset="0"/>
              </a:rPr>
              <a:t>approval </a:t>
            </a:r>
            <a:r>
              <a:rPr lang="en-US" sz="2400" dirty="0" smtClean="0">
                <a:latin typeface="Trebuchet MS" panose="020B0603020202020204" pitchFamily="34" charset="0"/>
              </a:rPr>
              <a:t>process applies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New or substantial changes to existing credit programs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New or revised noncredit 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Chancellor’s Office review process applies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Trebuchet MS" panose="020B0603020202020204" pitchFamily="34" charset="0"/>
              </a:rPr>
              <a:t>Nonsubstantial</a:t>
            </a:r>
            <a:r>
              <a:rPr lang="en-US" sz="2000" dirty="0" smtClean="0">
                <a:latin typeface="Trebuchet MS" panose="020B0603020202020204" pitchFamily="34" charset="0"/>
              </a:rPr>
              <a:t> changes to existing, approved credit 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Programs may be submitted once they’ve received approval by the local board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rebuchet MS" panose="020B0603020202020204" pitchFamily="34" charset="0"/>
              </a:rPr>
              <a:t>CO approval is required before the program may be included in </a:t>
            </a:r>
            <a:r>
              <a:rPr lang="en-US" sz="2000" dirty="0" err="1" smtClean="0">
                <a:latin typeface="Trebuchet MS" panose="020B0603020202020204" pitchFamily="34" charset="0"/>
              </a:rPr>
              <a:t>CCCApply</a:t>
            </a:r>
            <a:r>
              <a:rPr lang="en-US" sz="2000" dirty="0" smtClean="0">
                <a:latin typeface="Trebuchet MS" panose="020B0603020202020204" pitchFamily="34" charset="0"/>
              </a:rPr>
              <a:t> and listed in the catalog or otherwise publicized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Approval Process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All new programs and those with “substantial” revisions require the following with submission: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Narrative document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Articulation/Transfer information as appropriate (ASSIST, C-ID)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CTE Programs and Apprenticeship Programs require additional approval steps and documentation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rebuchet MS" panose="020B0603020202020204" pitchFamily="34" charset="0"/>
              </a:rPr>
              <a:t>T</a:t>
            </a:r>
            <a:r>
              <a:rPr lang="en-US" sz="2800" dirty="0" smtClean="0">
                <a:latin typeface="Trebuchet MS" panose="020B0603020202020204" pitchFamily="34" charset="0"/>
              </a:rPr>
              <a:t>he Program Narrative Document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Program </a:t>
            </a:r>
            <a:r>
              <a:rPr lang="en-US" sz="2000" dirty="0">
                <a:latin typeface="Trebuchet MS" panose="020B0603020202020204" pitchFamily="34" charset="0"/>
              </a:rPr>
              <a:t>Goals and </a:t>
            </a:r>
            <a:r>
              <a:rPr lang="en-US" sz="2000" dirty="0" smtClean="0">
                <a:latin typeface="Trebuchet MS" panose="020B0603020202020204" pitchFamily="34" charset="0"/>
              </a:rPr>
              <a:t>Objectives – must address transfer preparation or a valid workforce need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Catalog </a:t>
            </a:r>
            <a:r>
              <a:rPr lang="en-US" sz="2000" dirty="0">
                <a:latin typeface="Trebuchet MS" panose="020B0603020202020204" pitchFamily="34" charset="0"/>
              </a:rPr>
              <a:t>Description – includes program requirements, prerequisite skills or enrollment limitations, student learning outcomes, and information relevant to program goal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Program </a:t>
            </a:r>
            <a:r>
              <a:rPr lang="en-US" sz="2000" dirty="0">
                <a:latin typeface="Trebuchet MS" panose="020B0603020202020204" pitchFamily="34" charset="0"/>
              </a:rPr>
              <a:t>Requirements – includes course requirements and sequencing that reflect program goals. The GE pattern and the calculations used to reach the degree total must be </a:t>
            </a:r>
            <a:r>
              <a:rPr lang="en-US" sz="2000" dirty="0" smtClean="0">
                <a:latin typeface="Trebuchet MS" panose="020B0603020202020204" pitchFamily="34" charset="0"/>
              </a:rPr>
              <a:t>shown.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Master </a:t>
            </a:r>
            <a:r>
              <a:rPr lang="en-US" sz="2000" dirty="0">
                <a:latin typeface="Trebuchet MS" panose="020B0603020202020204" pitchFamily="34" charset="0"/>
              </a:rPr>
              <a:t>Planning – how it fits in the mission, curriculum, and master planning of the college and higher education in California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Enrollment </a:t>
            </a:r>
            <a:r>
              <a:rPr lang="en-US" sz="2000" dirty="0">
                <a:latin typeface="Trebuchet MS" panose="020B0603020202020204" pitchFamily="34" charset="0"/>
              </a:rPr>
              <a:t>and Completer Projections – projection of number of students to earn degree </a:t>
            </a:r>
            <a:r>
              <a:rPr lang="en-US" sz="2000" dirty="0" smtClean="0">
                <a:latin typeface="Trebuchet MS" panose="020B0603020202020204" pitchFamily="34" charset="0"/>
              </a:rPr>
              <a:t>or certificate annually 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Place </a:t>
            </a:r>
            <a:r>
              <a:rPr lang="en-US" sz="2000" dirty="0">
                <a:latin typeface="Trebuchet MS" panose="020B0603020202020204" pitchFamily="34" charset="0"/>
              </a:rPr>
              <a:t>of Program in Curriculum/Similar Programs – how it fits in college’s existing program inventory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rebuchet MS" panose="020B0603020202020204" pitchFamily="34" charset="0"/>
              </a:rPr>
              <a:t>Similar </a:t>
            </a:r>
            <a:r>
              <a:rPr lang="en-US" sz="2000" dirty="0">
                <a:latin typeface="Trebuchet MS" panose="020B0603020202020204" pitchFamily="34" charset="0"/>
              </a:rPr>
              <a:t>Programs at Other Colleges in Service Area – justification of need for program in the region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Approval by Chancellor’s Office – </a:t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r>
              <a:rPr lang="en-US" sz="2800" b="1" dirty="0" smtClean="0">
                <a:latin typeface="Trebuchet MS" panose="020B0603020202020204" pitchFamily="34" charset="0"/>
              </a:rPr>
              <a:t>CTE Degrees &amp; Certificates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u="sng" dirty="0" smtClean="0">
                <a:latin typeface="Trebuchet MS" panose="020B0603020202020204" pitchFamily="34" charset="0"/>
              </a:rPr>
              <a:t>Poor planning can be a major source of delay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Lots of components, each with its own lag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New and substantial revisions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Prior to submission obtain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Advisory Committee Recommendation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latin typeface="Trebuchet MS" panose="020B0603020202020204" pitchFamily="34" charset="0"/>
              </a:rPr>
              <a:t>Regional Consortium Recommendation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>
                <a:latin typeface="Trebuchet MS" panose="020B0603020202020204" pitchFamily="34" charset="0"/>
              </a:rPr>
              <a:t>Requires Labor </a:t>
            </a:r>
            <a:r>
              <a:rPr lang="en-US" dirty="0">
                <a:latin typeface="Trebuchet MS" panose="020B0603020202020204" pitchFamily="34" charset="0"/>
              </a:rPr>
              <a:t>Market Information (LMI</a:t>
            </a:r>
            <a:r>
              <a:rPr lang="en-US" dirty="0" smtClean="0">
                <a:latin typeface="Trebuchet MS" panose="020B0603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anose="020B0603020202020204" pitchFamily="34" charset="0"/>
              </a:rPr>
              <a:t>Following local board approval submit to CO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Program narrative (Chancellor’s Office Narrative Templates for CTE Degrees and Certificates)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CORs for all courses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Advisory Committee minutes, Regional Consortium minutes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Appropriate ASSIST and other transfer documentation if degree program designed for both CTE and transfer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Trebuchet MS" pitchFamily="34" charset="0"/>
              </a:rPr>
              <a:t>Acronyms to be familiar with…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A</a:t>
            </a: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SCCC</a:t>
            </a:r>
            <a:r>
              <a:rPr lang="en-US" altLang="en-US" sz="5000" dirty="0" smtClean="0">
                <a:latin typeface="Trebuchet MS" pitchFamily="34" charset="0"/>
              </a:rPr>
              <a:t>—Academic Senate for California Community Colleges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CCCCO</a:t>
            </a:r>
            <a:r>
              <a:rPr lang="en-US" altLang="en-US" sz="5000" dirty="0" smtClean="0">
                <a:latin typeface="Trebuchet MS" pitchFamily="34" charset="0"/>
              </a:rPr>
              <a:t>—California Community Colleges Chancellor’s Office (or State CO— State Chancellor’s Office)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CIO</a:t>
            </a:r>
            <a:r>
              <a:rPr lang="en-US" altLang="en-US" sz="5000" dirty="0" smtClean="0">
                <a:latin typeface="Trebuchet MS" pitchFamily="34" charset="0"/>
              </a:rPr>
              <a:t>—Chief Instructional Officer (often the VPI)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VPI</a:t>
            </a:r>
            <a:r>
              <a:rPr lang="en-US" altLang="en-US" sz="5000" dirty="0" smtClean="0">
                <a:latin typeface="Trebuchet MS" pitchFamily="34" charset="0"/>
              </a:rPr>
              <a:t>—Vice President of Instruction (Your college may have a different title)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COR</a:t>
            </a:r>
            <a:r>
              <a:rPr lang="en-US" altLang="en-US" sz="5000" dirty="0" smtClean="0">
                <a:latin typeface="Trebuchet MS" pitchFamily="34" charset="0"/>
              </a:rPr>
              <a:t>—Course Outline of Record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COCI</a:t>
            </a:r>
            <a:r>
              <a:rPr lang="en-US" altLang="en-US" sz="5000" dirty="0" smtClean="0">
                <a:latin typeface="Trebuchet MS" pitchFamily="34" charset="0"/>
              </a:rPr>
              <a:t>—Chancellor’s Office Curriculum Inventory</a:t>
            </a:r>
            <a:br>
              <a:rPr lang="en-US" altLang="en-US" sz="5000" dirty="0" smtClean="0">
                <a:latin typeface="Trebuchet MS" pitchFamily="34" charset="0"/>
              </a:rPr>
            </a:br>
            <a:endParaRPr lang="en-US" altLang="en-US" sz="50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	PCAH</a:t>
            </a:r>
            <a:r>
              <a:rPr lang="en-US" altLang="en-US" sz="5000" dirty="0" smtClean="0">
                <a:latin typeface="Trebuchet MS" pitchFamily="34" charset="0"/>
              </a:rPr>
              <a:t>—Program and Course Approval Handbook</a:t>
            </a:r>
          </a:p>
          <a:p>
            <a:pPr>
              <a:buNone/>
            </a:pPr>
            <a:r>
              <a:rPr lang="en-US" altLang="en-US" sz="5000" dirty="0" smtClean="0">
                <a:latin typeface="Trebuchet MS" pitchFamily="34" charset="0"/>
              </a:rPr>
              <a:t>	</a:t>
            </a:r>
          </a:p>
          <a:p>
            <a:pPr algn="ctr">
              <a:buNone/>
            </a:pPr>
            <a:r>
              <a:rPr lang="en-US" altLang="en-US" sz="5000" dirty="0" smtClean="0">
                <a:latin typeface="Trebuchet MS" pitchFamily="34" charset="0"/>
              </a:rPr>
              <a:t>Note: For the sake of this presentation </a:t>
            </a:r>
          </a:p>
          <a:p>
            <a:pPr algn="ctr">
              <a:buNone/>
            </a:pPr>
            <a:r>
              <a:rPr lang="en-US" altLang="en-US" sz="5000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CC</a:t>
            </a:r>
            <a:r>
              <a:rPr lang="en-US" altLang="en-US" sz="5000" dirty="0" smtClean="0">
                <a:latin typeface="Trebuchet MS" pitchFamily="34" charset="0"/>
              </a:rPr>
              <a:t>-Curriculum Committee</a:t>
            </a:r>
            <a:r>
              <a:rPr lang="en-US" altLang="en-US" sz="4200" dirty="0" smtClean="0">
                <a:latin typeface="Trebuchet MS" pitchFamily="34" charset="0"/>
              </a:rPr>
              <a:t/>
            </a:r>
            <a:br>
              <a:rPr lang="en-US" altLang="en-US" sz="4200" dirty="0" smtClean="0">
                <a:latin typeface="Trebuchet MS" pitchFamily="34" charset="0"/>
              </a:rPr>
            </a:br>
            <a:endParaRPr lang="en-US" sz="4200" dirty="0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Program Approvals – Best Advice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Don’t wait until after local board approval to start assembling documents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Wherever appropriate, use the program narrative, LMI data, and other documentation to guide the program-approval process at the local level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Develop a checklist or other process for program approvals so all components can easily be tracked and managed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Be knowledgeable, as faculty curriculum chairs, of all aspects of the 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Other types of Noncredit Programs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Adult High School Diploma (AHSD)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Set of noncredit courses that culminate in the AHSD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Awarded by district or jointly by district/high school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Approval requires additional justification not required for other noncredit 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Noncredit Apprenticeship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Fall under rules and regulations regarding apprenticeships as well as Chancellor’s Office approval requirements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rebuchet MS" panose="020B0603020202020204" pitchFamily="34" charset="0"/>
              </a:rPr>
              <a:t>Locally-approved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Allowable, but may not be titled certificates of completion, competency or achievement.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rebuchet MS" panose="020B0603020202020204" pitchFamily="34" charset="0"/>
              </a:rPr>
              <a:t>Locally-approved programs will not receive CDCP funding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182"/>
            <a:ext cx="8229600" cy="138101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rebuchet MS" panose="020B0603020202020204" pitchFamily="34" charset="0"/>
              </a:rPr>
              <a:t>Questions?</a:t>
            </a:r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720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ebuchet MS" panose="020B0603020202020204" pitchFamily="34" charset="0"/>
              </a:rPr>
              <a:t>Training Your Committee</a:t>
            </a:r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Committee Responsibilities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Resources for the Committee and Chair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Important timelines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Committee Responsibilities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" sz="2200" dirty="0">
                <a:solidFill>
                  <a:schemeClr val="dk1"/>
                </a:solidFill>
                <a:latin typeface="Trebuchet MS"/>
                <a:cs typeface="Trebuchet MS"/>
              </a:rPr>
              <a:t>Curriculum Committees are usually charged with recommendation action on the following types of curriculum-related items:</a:t>
            </a:r>
          </a:p>
          <a:p>
            <a:pPr marL="457200" lvl="0">
              <a:spcBef>
                <a:spcPts val="50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200" dirty="0">
                <a:solidFill>
                  <a:schemeClr val="dk1"/>
                </a:solidFill>
                <a:latin typeface="Trebuchet MS"/>
                <a:cs typeface="Trebuchet MS"/>
              </a:rPr>
              <a:t>Proposed credit and non-credit courses, revised requirements for noncredit certificates of completion and certificates of competency and credit certificates of accomplishment, certificates of achievement, and associate degrees.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200" dirty="0">
                <a:solidFill>
                  <a:schemeClr val="dk1"/>
                </a:solidFill>
                <a:latin typeface="Trebuchet MS"/>
                <a:cs typeface="Trebuchet MS"/>
              </a:rPr>
              <a:t>Changes in titles, units, hours, prerequisites, corequisites, recommended preparation, course descriptions, student learning outcomes, course objectives, course content, representative text, and assignments.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200" dirty="0">
                <a:solidFill>
                  <a:schemeClr val="dk1"/>
                </a:solidFill>
                <a:latin typeface="Trebuchet MS"/>
                <a:cs typeface="Trebuchet MS"/>
              </a:rPr>
              <a:t>Proposed course deletions and course reactivations.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200" dirty="0">
                <a:solidFill>
                  <a:schemeClr val="dk1"/>
                </a:solidFill>
                <a:latin typeface="Trebuchet MS"/>
                <a:cs typeface="Trebuchet MS"/>
              </a:rPr>
              <a:t>Proposed new educational programs and revisions to existing educational programs.</a:t>
            </a:r>
          </a:p>
          <a:p>
            <a:pPr marL="457200" lvl="1" indent="0">
              <a:buNone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Other Committee Responsibilities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Recommendations derived from an instructional program review process.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Institutional and CSU, UC, and IGETC general education requirements.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Standards for course requisites or other issues related to student preparation and success.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Appropriateness of an alternate mode of delivery.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Content review for recommended preparation, prerequisites and corequisites</a:t>
            </a:r>
            <a:r>
              <a:rPr lang="en" sz="2400" b="1" dirty="0">
                <a:solidFill>
                  <a:schemeClr val="dk1"/>
                </a:solidFill>
                <a:latin typeface="Trebuchet MS"/>
                <a:cs typeface="Trebuchet MS"/>
              </a:rPr>
              <a:t>.</a:t>
            </a:r>
          </a:p>
          <a:p>
            <a:pPr marL="457200" lvl="0">
              <a:spcBef>
                <a:spcPts val="0"/>
              </a:spcBef>
              <a:buClr>
                <a:schemeClr val="dk1"/>
              </a:buClr>
              <a:buSzPts val="1800"/>
              <a:buAutoNum type="arabicPeriod"/>
            </a:pPr>
            <a:r>
              <a:rPr lang="en" sz="2400" dirty="0">
                <a:solidFill>
                  <a:schemeClr val="dk1"/>
                </a:solidFill>
                <a:latin typeface="Trebuchet MS"/>
                <a:cs typeface="Trebuchet MS"/>
              </a:rPr>
              <a:t>Assigning courses to disciplines.</a:t>
            </a:r>
          </a:p>
          <a:p>
            <a:pPr marL="457200" lvl="1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Resources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 smtClean="0">
                <a:latin typeface="Trebuchet MS"/>
                <a:cs typeface="Trebuchet MS"/>
              </a:rPr>
              <a:t>Find your nearest </a:t>
            </a:r>
            <a:r>
              <a:rPr lang="en" sz="2400" dirty="0" smtClean="0">
                <a:solidFill>
                  <a:srgbClr val="008000"/>
                </a:solidFill>
                <a:latin typeface="Trebuchet MS"/>
                <a:cs typeface="Trebuchet MS"/>
              </a:rPr>
              <a:t>dispensaries</a:t>
            </a:r>
          </a:p>
          <a:p>
            <a:pPr marL="114300" lvl="0" indent="0">
              <a:spcBef>
                <a:spcPts val="0"/>
              </a:spcBef>
              <a:buSzPts val="1800"/>
              <a:buNone/>
            </a:pPr>
            <a:r>
              <a:rPr lang="mr-IN" sz="2400" dirty="0" smtClean="0">
                <a:latin typeface="Trebuchet MS"/>
                <a:cs typeface="Trebuchet MS"/>
              </a:rPr>
              <a:t>…</a:t>
            </a:r>
            <a:r>
              <a:rPr lang="en-US" sz="2400" dirty="0" smtClean="0">
                <a:latin typeface="Trebuchet MS"/>
                <a:cs typeface="Trebuchet MS"/>
              </a:rPr>
              <a:t>of knowledge</a:t>
            </a:r>
            <a:endParaRPr lang="en" sz="2400" dirty="0" smtClean="0">
              <a:latin typeface="Trebuchet MS"/>
              <a:cs typeface="Trebuchet MS"/>
            </a:endParaRP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 smtClean="0">
                <a:latin typeface="Trebuchet MS"/>
                <a:cs typeface="Trebuchet MS"/>
              </a:rPr>
              <a:t>People</a:t>
            </a:r>
            <a:r>
              <a:rPr lang="en" sz="2400" dirty="0">
                <a:latin typeface="Trebuchet MS"/>
                <a:cs typeface="Trebuchet MS"/>
              </a:rPr>
              <a:t>/Offices outside the committee who can be excellent resources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Articulation officer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Curriculum Specialist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VPI / VPAA / CIO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CTE dean and/or coordinator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SLO coordinator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Local GE committee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Distance Education coordinator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Library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Senate President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Instructional deans</a:t>
            </a:r>
          </a:p>
          <a:p>
            <a:pPr marL="457200" lvl="1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Other Resources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>
            <a:noAutofit/>
          </a:bodyPr>
          <a:lstStyle/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Financial Aid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College researcher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Catalog publication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Admissions and Records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Scheduling office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Degree auditors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Other participatory governance committees (who oversees prereq challenges, enrollment management, etc…)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High School articulation liaison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Transfer counselor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IT and Local curriculum inventory specialists</a:t>
            </a:r>
          </a:p>
          <a:p>
            <a:pPr marL="1054100" lvl="1" indent="-457200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400" dirty="0">
                <a:latin typeface="Trebuchet MS"/>
                <a:cs typeface="Trebuchet MS"/>
              </a:rPr>
              <a:t>Others</a:t>
            </a:r>
            <a:r>
              <a:rPr lang="en" sz="2400" dirty="0" smtClean="0">
                <a:latin typeface="Trebuchet MS"/>
                <a:cs typeface="Trebuchet MS"/>
              </a:rPr>
              <a:t>?</a:t>
            </a:r>
            <a:endParaRPr lang="en-US" sz="2400" dirty="0" smtClean="0">
              <a:latin typeface="Trebuchet MS"/>
              <a:cs typeface="Trebuchet MS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Timelines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Catalog and Schedule production and publication</a:t>
            </a:r>
          </a:p>
          <a:p>
            <a:pPr marL="457200" lvl="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Transfer/Articulation deadlines; GE review dates</a:t>
            </a:r>
          </a:p>
          <a:p>
            <a:pPr marL="457200" lvl="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Board meetings</a:t>
            </a:r>
          </a:p>
          <a:p>
            <a:pPr marL="457200" lvl="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Regional consortium meetings</a:t>
            </a:r>
          </a:p>
          <a:p>
            <a:pPr marL="457200" lvl="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Other local timelines?</a:t>
            </a:r>
          </a:p>
          <a:p>
            <a:pPr marL="939800" lvl="1" indent="-342900">
              <a:spcBef>
                <a:spcPts val="0"/>
              </a:spcBef>
              <a:buSzPts val="1400"/>
              <a:buFont typeface="Wingdings" panose="05000000000000000000" pitchFamily="2" charset="2"/>
              <a:buChar char="§"/>
            </a:pPr>
            <a:r>
              <a:rPr lang="en" sz="2400" dirty="0">
                <a:latin typeface="Trebuchet MS"/>
                <a:cs typeface="Trebuchet MS"/>
              </a:rPr>
              <a:t>Does your college have a large volume of curriculum to review?</a:t>
            </a:r>
          </a:p>
          <a:p>
            <a:pPr marL="939800" lvl="1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</a:pPr>
            <a:r>
              <a:rPr lang="en" sz="2400" dirty="0">
                <a:latin typeface="Trebuchet MS"/>
                <a:cs typeface="Trebuchet MS"/>
              </a:rPr>
              <a:t>Who is in charge of enforcing timelines</a:t>
            </a:r>
            <a:r>
              <a:rPr lang="en" sz="2400" dirty="0" smtClean="0">
                <a:latin typeface="Trebuchet MS"/>
                <a:cs typeface="Trebuchet MS"/>
              </a:rPr>
              <a:t>?</a:t>
            </a:r>
            <a:endParaRPr lang="en-US" sz="2400" dirty="0" smtClean="0">
              <a:latin typeface="Trebuchet MS"/>
              <a:cs typeface="Trebuchet MS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CCCCO Annual Certification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>
                <a:latin typeface="Trebuchet MS"/>
                <a:cs typeface="Trebuchet MS"/>
              </a:rPr>
              <a:t>Review</a:t>
            </a: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" sz="2400" u="sng" dirty="0">
                <a:solidFill>
                  <a:schemeClr val="hlink"/>
                </a:solidFill>
                <a:latin typeface="Trebuchet MS"/>
                <a:cs typeface="Trebuchet MS"/>
                <a:hlinkClick r:id="rId2"/>
              </a:rPr>
              <a:t>Title 5</a:t>
            </a:r>
            <a:endParaRPr lang="en" sz="2400" dirty="0">
              <a:latin typeface="Trebuchet MS"/>
              <a:cs typeface="Trebuchet MS"/>
            </a:endParaRPr>
          </a:p>
          <a:p>
            <a:pPr marL="1371600" lvl="2" indent="-317500">
              <a:spcBef>
                <a:spcPts val="0"/>
              </a:spcBef>
              <a:buSzPts val="1400"/>
              <a:buChar char="■"/>
            </a:pPr>
            <a:r>
              <a:rPr lang="en" dirty="0">
                <a:latin typeface="Trebuchet MS"/>
                <a:cs typeface="Trebuchet MS"/>
              </a:rPr>
              <a:t>Annual </a:t>
            </a:r>
            <a:r>
              <a:rPr lang="en" u="sng" dirty="0">
                <a:solidFill>
                  <a:schemeClr val="hlink"/>
                </a:solidFill>
                <a:latin typeface="Trebuchet MS"/>
                <a:cs typeface="Trebuchet MS"/>
                <a:hlinkClick r:id="rId3"/>
              </a:rPr>
              <a:t>changes</a:t>
            </a:r>
            <a:endParaRPr lang="en" dirty="0">
              <a:latin typeface="Trebuchet MS"/>
              <a:cs typeface="Trebuchet MS"/>
            </a:endParaRP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" sz="2400" u="sng" dirty="0">
                <a:solidFill>
                  <a:schemeClr val="hlink"/>
                </a:solidFill>
                <a:latin typeface="Trebuchet MS"/>
                <a:cs typeface="Trebuchet MS"/>
                <a:hlinkClick r:id="rId4"/>
              </a:rPr>
              <a:t>PCAH</a:t>
            </a:r>
            <a:endParaRPr lang="en" sz="2400" dirty="0">
              <a:latin typeface="Trebuchet MS"/>
              <a:cs typeface="Trebuchet MS"/>
            </a:endParaRP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" sz="2400" dirty="0">
                <a:latin typeface="Trebuchet MS"/>
                <a:cs typeface="Trebuchet MS"/>
              </a:rPr>
              <a:t>Hours/Units </a:t>
            </a:r>
            <a:r>
              <a:rPr lang="en" sz="2400" u="sng" dirty="0">
                <a:solidFill>
                  <a:schemeClr val="hlink"/>
                </a:solidFill>
                <a:latin typeface="Trebuchet MS"/>
                <a:cs typeface="Trebuchet MS"/>
                <a:hlinkClick r:id="rId5"/>
              </a:rPr>
              <a:t>calculation</a:t>
            </a:r>
            <a:endParaRPr lang="en" sz="2400" dirty="0">
              <a:latin typeface="Trebuchet MS"/>
              <a:cs typeface="Trebuchet MS"/>
            </a:endParaRPr>
          </a:p>
          <a:p>
            <a:pPr marL="914400" lvl="1" indent="-317500">
              <a:spcBef>
                <a:spcPts val="0"/>
              </a:spcBef>
              <a:buSzPts val="1400"/>
              <a:buChar char="○"/>
            </a:pPr>
            <a:r>
              <a:rPr lang="en" sz="2400" dirty="0">
                <a:latin typeface="Trebuchet MS"/>
                <a:cs typeface="Trebuchet MS"/>
              </a:rPr>
              <a:t>Local documents:</a:t>
            </a:r>
          </a:p>
          <a:p>
            <a:pPr marL="1371600" lvl="2" indent="-317500">
              <a:spcBef>
                <a:spcPts val="0"/>
              </a:spcBef>
              <a:buSzPts val="1400"/>
              <a:buChar char="■"/>
            </a:pPr>
            <a:r>
              <a:rPr lang="en" dirty="0">
                <a:latin typeface="Trebuchet MS"/>
                <a:cs typeface="Trebuchet MS"/>
              </a:rPr>
              <a:t>Board policies and regulations</a:t>
            </a:r>
          </a:p>
          <a:p>
            <a:pPr marL="1371600" lvl="2" indent="-317500">
              <a:spcBef>
                <a:spcPts val="0"/>
              </a:spcBef>
              <a:buSzPts val="1400"/>
              <a:buChar char="■"/>
            </a:pPr>
            <a:r>
              <a:rPr lang="en" dirty="0">
                <a:latin typeface="Trebuchet MS"/>
                <a:cs typeface="Trebuchet MS"/>
              </a:rPr>
              <a:t>Local handbook 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>
                <a:latin typeface="Trebuchet MS"/>
                <a:cs typeface="Trebuchet MS"/>
              </a:rPr>
              <a:t>Meet with signatories (President, AS President, and VPI) as necessary</a:t>
            </a:r>
            <a:r>
              <a:rPr lang="en" sz="2400" dirty="0" smtClean="0">
                <a:latin typeface="Trebuchet MS"/>
                <a:cs typeface="Trebuchet MS"/>
              </a:rPr>
              <a:t>.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 smtClean="0">
                <a:latin typeface="Trebuchet MS"/>
                <a:cs typeface="Trebuchet MS"/>
              </a:rPr>
              <a:t>Due in October.</a:t>
            </a:r>
            <a:endParaRPr lang="en-US" sz="2400" dirty="0">
              <a:latin typeface="Trebuchet MS"/>
              <a:cs typeface="Trebuchet MS"/>
            </a:endParaRP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 smtClean="0">
                <a:latin typeface="Trebuchet MS"/>
                <a:cs typeface="Trebuchet MS"/>
              </a:rPr>
              <a:t>A side note:  Annual prerequisite/</a:t>
            </a:r>
            <a:r>
              <a:rPr lang="en-US" sz="2400" dirty="0" err="1" smtClean="0">
                <a:latin typeface="Trebuchet MS"/>
                <a:cs typeface="Trebuchet MS"/>
              </a:rPr>
              <a:t>corequisite</a:t>
            </a:r>
            <a:r>
              <a:rPr lang="en-US" sz="2400" dirty="0" smtClean="0">
                <a:latin typeface="Trebuchet MS"/>
                <a:cs typeface="Trebuchet MS"/>
              </a:rPr>
              <a:t> form from CCCCO </a:t>
            </a:r>
            <a:r>
              <a:rPr lang="mr-IN" sz="2400" dirty="0" smtClean="0">
                <a:latin typeface="Trebuchet MS"/>
                <a:cs typeface="Trebuchet MS"/>
              </a:rPr>
              <a:t>–</a:t>
            </a:r>
            <a:r>
              <a:rPr lang="en-US" sz="2400" dirty="0" smtClean="0">
                <a:latin typeface="Trebuchet MS"/>
                <a:cs typeface="Trebuchet MS"/>
              </a:rPr>
              <a:t> comes in late spring.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rebuchet MS" panose="020B0603020202020204" pitchFamily="34" charset="0"/>
              </a:rPr>
              <a:t>Curriculum, the Curriculum Committee, and the Law</a:t>
            </a:r>
            <a:br>
              <a:rPr lang="en-US" sz="4000" b="1" dirty="0" smtClean="0">
                <a:latin typeface="Trebuchet MS" panose="020B0603020202020204" pitchFamily="34" charset="0"/>
              </a:rPr>
            </a:br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Trebuchet MS" panose="020B0603020202020204" pitchFamily="34" charset="0"/>
              </a:rPr>
              <a:t>CA Education Code and Title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rebuchet MS" panose="020B0603020202020204" pitchFamily="34" charset="0"/>
              </a:rPr>
              <a:t>Statute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rebuchet MS" panose="020B0603020202020204" pitchFamily="34" charset="0"/>
              </a:rPr>
              <a:t>Determined by legislation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>
                <a:latin typeface="Trebuchet MS" panose="020B0603020202020204" pitchFamily="34" charset="0"/>
              </a:rPr>
              <a:t>Title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rebuchet MS" panose="020B0603020202020204" pitchFamily="34" charset="0"/>
              </a:rPr>
              <a:t>Interprets Ed Code into regulations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rebuchet MS" panose="020B0603020202020204" pitchFamily="34" charset="0"/>
              </a:rPr>
              <a:t>Determined by Board of Governors</a:t>
            </a:r>
            <a:endParaRPr lang="en-US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rebuchet MS" panose="020B0603020202020204" pitchFamily="34" charset="0"/>
              </a:rPr>
              <a:t>The Curriculum Committee is a statutory requirement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rebuchet MS" panose="020B0603020202020204" pitchFamily="34" charset="0"/>
              </a:rPr>
              <a:t>Faculty have primary authority over and responsibility for curriculum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Local Curriculum Training Materials and Methods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" sz="2400" dirty="0">
                <a:latin typeface="Trebuchet MS"/>
                <a:cs typeface="Trebuchet MS"/>
              </a:rPr>
              <a:t>What does your college do?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rebuchet MS" panose="020B0603020202020204" pitchFamily="34" charset="0"/>
              </a:rPr>
              <a:t>Primary Resources for the Curriculum Chair</a:t>
            </a:r>
            <a:r>
              <a:rPr lang="en-US" sz="2800" b="1" dirty="0" smtClean="0">
                <a:latin typeface="Trebuchet MS" panose="020B0603020202020204" pitchFamily="34" charset="0"/>
              </a:rPr>
              <a:t/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r>
              <a:rPr lang="en-US" sz="2200" b="1" dirty="0" smtClean="0">
                <a:latin typeface="Trebuchet MS" panose="020B0603020202020204" pitchFamily="34" charset="0"/>
              </a:rPr>
              <a:t>(see Resources Slides for Links)</a:t>
            </a:r>
            <a:endParaRPr lang="en-US" sz="22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/>
              <a:t>CA Education Code </a:t>
            </a:r>
            <a:r>
              <a:rPr lang="en-US" altLang="en-US" sz="2000" dirty="0" smtClean="0"/>
              <a:t>and Title 5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Chancellor’s </a:t>
            </a:r>
            <a:r>
              <a:rPr lang="en-US" altLang="en-US" sz="2000" dirty="0"/>
              <a:t>Office Program and Course Approval Handbook (PCAH)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Published </a:t>
            </a:r>
            <a:r>
              <a:rPr lang="en-US" altLang="en-US" sz="2000" dirty="0"/>
              <a:t>by </a:t>
            </a:r>
            <a:r>
              <a:rPr lang="en-US" altLang="en-US" sz="2000" dirty="0" smtClean="0"/>
              <a:t>the State Chancellor’s </a:t>
            </a:r>
            <a:r>
              <a:rPr lang="en-US" altLang="en-US" sz="2000" dirty="0"/>
              <a:t>Office </a:t>
            </a:r>
            <a:r>
              <a:rPr lang="en-US" altLang="en-US" sz="2000" dirty="0" smtClean="0"/>
              <a:t>and includes input from the Academic </a:t>
            </a:r>
            <a:r>
              <a:rPr lang="en-US" altLang="en-US" sz="2000" dirty="0"/>
              <a:t>Senate (ASCCC) and CCC Curriculum Committee (</a:t>
            </a:r>
            <a:r>
              <a:rPr lang="en-US" altLang="en-US" sz="2000" dirty="0" smtClean="0"/>
              <a:t>5C)</a:t>
            </a:r>
            <a:endParaRPr lang="en-US" alt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Provides rules and guidelines for implementing Title 5 regulations in local curriculum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Describes the process for obtaining state approval of courses and programs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Chancellor’s </a:t>
            </a:r>
            <a:r>
              <a:rPr lang="en-US" altLang="en-US" sz="2000" dirty="0"/>
              <a:t>Office Guidelines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Published as memoranda or papers on the CO website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Provide interpretation or updates to Title 5 regulations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C-ID Course Descriptors and TMC’s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Course, program and degree requirements for CSU/UC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Career &amp; Technical Education Regional Consortia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ASCCC conferences, white papers </a:t>
            </a:r>
            <a:r>
              <a:rPr lang="en-US" altLang="en-US" sz="2000" dirty="0"/>
              <a:t>and reference guides</a:t>
            </a:r>
          </a:p>
          <a:p>
            <a:pPr marL="457200" lvl="1" indent="0">
              <a:buNone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Local Resources for the Curriculum Chair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Board policies and College/District Administrative Procedures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Local articulation agreements with high schools, CSU and UC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Advisory Committees (CTE Programs)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/>
              <a:t>Curriculum Handbook and Training Guides (you have a handbook, right?)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altLang="en-U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altLang="en-US" sz="2000" dirty="0"/>
          </a:p>
          <a:p>
            <a:pPr marL="457200" lvl="1" indent="0">
              <a:buNone/>
            </a:pPr>
            <a:endParaRPr lang="en-US" sz="16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133601"/>
            <a:ext cx="4724400" cy="35814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n-US" b="1" dirty="0" smtClean="0">
                <a:latin typeface="Trebuchet MS" pitchFamily="34" charset="0"/>
              </a:rPr>
              <a:t>Leticia Hector, 909-384-8618</a:t>
            </a:r>
          </a:p>
          <a:p>
            <a:pPr>
              <a:buNone/>
            </a:pPr>
            <a:r>
              <a:rPr lang="en-US" sz="2000" b="1" dirty="0" smtClean="0">
                <a:latin typeface="Trebuchet MS" pitchFamily="34" charset="0"/>
              </a:rPr>
              <a:t>San Bernardino Valley College</a:t>
            </a:r>
          </a:p>
          <a:p>
            <a:pPr>
              <a:buNone/>
            </a:pPr>
            <a:r>
              <a:rPr lang="en-US" sz="2000" b="1" dirty="0" smtClean="0">
                <a:latin typeface="Trebuchet MS" pitchFamily="34" charset="0"/>
              </a:rPr>
              <a:t>lhector@valleycollege.edu</a:t>
            </a:r>
          </a:p>
          <a:p>
            <a:pPr>
              <a:buNone/>
            </a:pPr>
            <a:endParaRPr lang="en-US" sz="2400" b="1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rebuchet MS" pitchFamily="34" charset="0"/>
              </a:rPr>
              <a:t>Eric Wada, 916-608-6767</a:t>
            </a:r>
          </a:p>
          <a:p>
            <a:pPr>
              <a:buNone/>
            </a:pPr>
            <a:r>
              <a:rPr lang="en-US" sz="2000" b="1" dirty="0" smtClean="0">
                <a:latin typeface="Trebuchet MS" pitchFamily="34" charset="0"/>
              </a:rPr>
              <a:t>Folsom Lake College</a:t>
            </a:r>
          </a:p>
          <a:p>
            <a:pPr>
              <a:buNone/>
            </a:pPr>
            <a:r>
              <a:rPr lang="en-US" sz="2000" b="1" dirty="0">
                <a:latin typeface="Trebuchet MS" pitchFamily="34" charset="0"/>
              </a:rPr>
              <a:t>e</a:t>
            </a:r>
            <a:r>
              <a:rPr lang="en-US" sz="2000" b="1" dirty="0" smtClean="0">
                <a:latin typeface="Trebuchet MS" pitchFamily="34" charset="0"/>
              </a:rPr>
              <a:t>ric.wada@flc.losrios.edu</a:t>
            </a:r>
          </a:p>
          <a:p>
            <a:pPr lvl="1">
              <a:buNone/>
            </a:pPr>
            <a:endParaRPr lang="en-US" b="1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rebuchet MS" pitchFamily="34" charset="0"/>
              </a:rPr>
              <a:t>Thais Winsome, 408-855-5217</a:t>
            </a:r>
          </a:p>
          <a:p>
            <a:pPr>
              <a:buNone/>
            </a:pPr>
            <a:r>
              <a:rPr lang="en-US" sz="2400" b="1" dirty="0" smtClean="0">
                <a:latin typeface="Trebuchet MS" pitchFamily="34" charset="0"/>
              </a:rPr>
              <a:t>Mission College</a:t>
            </a:r>
          </a:p>
          <a:p>
            <a:pPr>
              <a:buNone/>
            </a:pPr>
            <a:r>
              <a:rPr lang="en-US" sz="2000" b="1" dirty="0">
                <a:latin typeface="Trebuchet MS" pitchFamily="34" charset="0"/>
              </a:rPr>
              <a:t>t</a:t>
            </a:r>
            <a:r>
              <a:rPr lang="en-US" sz="2000" b="1" dirty="0" smtClean="0">
                <a:latin typeface="Trebuchet MS" pitchFamily="34" charset="0"/>
              </a:rPr>
              <a:t>hais.winsome@missioncollege.edu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FRANKV\Desktop\question%20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27218"/>
            <a:ext cx="2932112" cy="4868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rebuchet MS" panose="020B0603020202020204" pitchFamily="34" charset="0"/>
              </a:rPr>
              <a:t>Resources (access through “Slide Show” view)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u="sng" dirty="0">
                <a:solidFill>
                  <a:schemeClr val="hlink"/>
                </a:solidFill>
                <a:latin typeface="Trebuchet MS"/>
                <a:cs typeface="Trebuchet MS"/>
                <a:hlinkClick r:id="rId2"/>
              </a:rPr>
              <a:t>PCAH</a:t>
            </a:r>
            <a:endParaRPr lang="en-US" sz="2400" u="sng" dirty="0">
              <a:solidFill>
                <a:schemeClr val="hlink"/>
              </a:solidFill>
              <a:latin typeface="Trebuchet MS"/>
              <a:cs typeface="Trebuchet MS"/>
              <a:hlinkClick r:id="rId3"/>
            </a:endParaRP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u="sng" dirty="0">
                <a:solidFill>
                  <a:schemeClr val="hlink"/>
                </a:solidFill>
                <a:latin typeface="Trebuchet MS"/>
                <a:cs typeface="Trebuchet MS"/>
                <a:hlinkClick r:id="rId3"/>
              </a:rPr>
              <a:t>CSU GE</a:t>
            </a:r>
            <a:r>
              <a:rPr lang="en-US" sz="2400" dirty="0">
                <a:latin typeface="Trebuchet MS"/>
                <a:cs typeface="Trebuchet MS"/>
              </a:rPr>
              <a:t> and </a:t>
            </a:r>
            <a:r>
              <a:rPr lang="en-US" sz="2400" u="sng" dirty="0">
                <a:solidFill>
                  <a:schemeClr val="hlink"/>
                </a:solidFill>
                <a:latin typeface="Trebuchet MS"/>
                <a:cs typeface="Trebuchet MS"/>
                <a:hlinkClick r:id="rId4"/>
              </a:rPr>
              <a:t>IGETC</a:t>
            </a:r>
            <a:r>
              <a:rPr lang="en-US" sz="2400" dirty="0">
                <a:latin typeface="Trebuchet MS"/>
                <a:cs typeface="Trebuchet MS"/>
              </a:rPr>
              <a:t> criteria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>
                <a:latin typeface="Trebuchet MS"/>
                <a:cs typeface="Trebuchet MS"/>
                <a:hlinkClick r:id="rId5"/>
              </a:rPr>
              <a:t>UC transfer</a:t>
            </a:r>
            <a:r>
              <a:rPr lang="en-US" sz="2400" dirty="0">
                <a:latin typeface="Trebuchet MS"/>
                <a:cs typeface="Trebuchet MS"/>
              </a:rPr>
              <a:t> criteria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u="sng" dirty="0">
                <a:solidFill>
                  <a:schemeClr val="hlink"/>
                </a:solidFill>
                <a:latin typeface="Trebuchet MS"/>
                <a:cs typeface="Trebuchet MS"/>
                <a:hlinkClick r:id="rId6"/>
              </a:rPr>
              <a:t>TOP Codes</a:t>
            </a:r>
            <a:r>
              <a:rPr lang="en-US" sz="2400" dirty="0">
                <a:latin typeface="Trebuchet MS"/>
                <a:cs typeface="Trebuchet MS"/>
              </a:rPr>
              <a:t> list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u="sng" dirty="0">
                <a:solidFill>
                  <a:schemeClr val="hlink"/>
                </a:solidFill>
                <a:latin typeface="Trebuchet MS"/>
                <a:cs typeface="Trebuchet MS"/>
                <a:hlinkClick r:id="rId7"/>
              </a:rPr>
              <a:t>COCI</a:t>
            </a:r>
            <a:r>
              <a:rPr lang="en-US" sz="2400" dirty="0">
                <a:latin typeface="Trebuchet MS"/>
                <a:cs typeface="Trebuchet MS"/>
              </a:rPr>
              <a:t> (no Login required for public view/search)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>
                <a:latin typeface="Trebuchet MS"/>
                <a:cs typeface="Trebuchet MS"/>
                <a:hlinkClick r:id="rId8"/>
              </a:rPr>
              <a:t>Regional Consortia</a:t>
            </a:r>
            <a:r>
              <a:rPr lang="en-US" sz="2400" dirty="0">
                <a:latin typeface="Trebuchet MS"/>
                <a:cs typeface="Trebuchet MS"/>
              </a:rPr>
              <a:t> for CTE programs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>
                <a:latin typeface="Trebuchet MS"/>
                <a:cs typeface="Trebuchet MS"/>
                <a:hlinkClick r:id="rId9"/>
              </a:rPr>
              <a:t>CaCurricChairs</a:t>
            </a:r>
            <a:r>
              <a:rPr lang="en-US" sz="2400" dirty="0">
                <a:latin typeface="Trebuchet MS"/>
                <a:cs typeface="Trebuchet MS"/>
              </a:rPr>
              <a:t> Yahoo! Listserv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>
                <a:latin typeface="Trebuchet MS"/>
                <a:cs typeface="Trebuchet MS"/>
                <a:hlinkClick r:id="rId10"/>
              </a:rPr>
              <a:t>Title 5 Updates</a:t>
            </a:r>
            <a:r>
              <a:rPr lang="en-US" sz="2400" dirty="0">
                <a:latin typeface="Trebuchet MS"/>
                <a:cs typeface="Trebuchet MS"/>
              </a:rPr>
              <a:t> (updated as the BOG takes action)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-US" sz="2400" dirty="0">
                <a:latin typeface="Trebuchet MS"/>
                <a:cs typeface="Trebuchet MS"/>
                <a:hlinkClick r:id="rId11"/>
              </a:rPr>
              <a:t>ACCJC</a:t>
            </a:r>
            <a:r>
              <a:rPr lang="en-US" sz="2400" dirty="0">
                <a:latin typeface="Trebuchet MS"/>
                <a:cs typeface="Trebuchet MS"/>
              </a:rPr>
              <a:t> </a:t>
            </a:r>
            <a:r>
              <a:rPr lang="en-US" sz="2400" dirty="0" smtClean="0">
                <a:latin typeface="Trebuchet MS"/>
                <a:cs typeface="Trebuchet MS"/>
              </a:rPr>
              <a:t>standards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rebuchet MS" panose="020B0603020202020204" pitchFamily="34" charset="0"/>
              </a:rPr>
              <a:t>Other Resources </a:t>
            </a:r>
            <a:r>
              <a:rPr lang="en-US" sz="1600" dirty="0" smtClean="0">
                <a:latin typeface="Trebuchet MS" panose="020B0603020202020204" pitchFamily="34" charset="0"/>
              </a:rPr>
              <a:t>if you need more reading material</a:t>
            </a:r>
            <a:endParaRPr lang="en-US" sz="16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334000"/>
          </a:xfrm>
        </p:spPr>
        <p:txBody>
          <a:bodyPr>
            <a:noAutofit/>
          </a:bodyPr>
          <a:lstStyle/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/>
              <a:t>Monthly </a:t>
            </a:r>
            <a:r>
              <a:rPr lang="en" sz="2400" u="sng" dirty="0">
                <a:solidFill>
                  <a:schemeClr val="hlink"/>
                </a:solidFill>
                <a:hlinkClick r:id="rId2"/>
              </a:rPr>
              <a:t>CIO bulletin</a:t>
            </a:r>
            <a:r>
              <a:rPr lang="en" sz="2400" dirty="0"/>
              <a:t> from CCCCO Academic Affairs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/>
              <a:t>Student Attendance Accounting Manual (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SAAM</a:t>
            </a:r>
            <a:r>
              <a:rPr lang="en" sz="2400" dirty="0"/>
              <a:t>)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/>
              <a:t>Federal </a:t>
            </a:r>
            <a:r>
              <a:rPr lang="en" sz="2400" dirty="0">
                <a:hlinkClick r:id="rId4"/>
              </a:rPr>
              <a:t>Financial Aid</a:t>
            </a:r>
            <a:r>
              <a:rPr lang="en" sz="2400" dirty="0"/>
              <a:t> Eligibility (as it relates to curriculum</a:t>
            </a:r>
            <a:r>
              <a:rPr lang="en" sz="2400" dirty="0" smtClean="0"/>
              <a:t>)</a:t>
            </a:r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 smtClean="0"/>
              <a:t>Curriculum Committee: Role, Structure, Duties and Standards of Good Practice:</a:t>
            </a:r>
            <a:r>
              <a:rPr lang="en-US" sz="2400" dirty="0" smtClean="0">
                <a:hlinkClick r:id="rId5"/>
              </a:rPr>
              <a:t>https://www.asccc.org/papers/curriculum-committee-role-structure-duties-and-standards-good-practice</a:t>
            </a:r>
            <a:endParaRPr lang="en-US" sz="2400" dirty="0" smtClean="0"/>
          </a:p>
          <a:p>
            <a:pPr marL="457200" lvl="0">
              <a:spcBef>
                <a:spcPts val="0"/>
              </a:spcBef>
              <a:buSzPts val="1800"/>
              <a:buChar char="●"/>
            </a:pPr>
            <a:r>
              <a:rPr lang="en" sz="2400" dirty="0" smtClean="0"/>
              <a:t>ASCCC Curriculum Committee</a:t>
            </a:r>
          </a:p>
          <a:p>
            <a:pPr marL="457200" lvl="0">
              <a:spcBef>
                <a:spcPts val="0"/>
              </a:spcBef>
              <a:buSzPts val="1800"/>
              <a:buNone/>
            </a:pPr>
            <a:r>
              <a:rPr lang="en" sz="2400" dirty="0" smtClean="0"/>
              <a:t>	</a:t>
            </a:r>
            <a:r>
              <a:rPr lang="en-US" sz="2400" dirty="0" smtClean="0">
                <a:hlinkClick r:id="rId6"/>
              </a:rPr>
              <a:t>https://www.asccc.org/directory/curriculum-committee</a:t>
            </a:r>
            <a:endParaRPr lang="en-US" sz="2400" dirty="0" smtClean="0"/>
          </a:p>
          <a:p>
            <a:pPr marL="457200">
              <a:spcBef>
                <a:spcPts val="0"/>
              </a:spcBef>
              <a:buSzPts val="1800"/>
            </a:pPr>
            <a:r>
              <a:rPr lang="en-US" sz="2400" dirty="0" smtClean="0"/>
              <a:t>Guided Pathways</a:t>
            </a:r>
          </a:p>
          <a:p>
            <a:pPr marL="457200">
              <a:spcBef>
                <a:spcPts val="0"/>
              </a:spcBef>
              <a:buSzPts val="1800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7"/>
              </a:rPr>
              <a:t>https://asccc.org/guided-pathways</a:t>
            </a:r>
            <a:endParaRPr lang="en-US" sz="2400" dirty="0" smtClean="0"/>
          </a:p>
          <a:p>
            <a:pPr marL="457200">
              <a:spcBef>
                <a:spcPts val="0"/>
              </a:spcBef>
              <a:buSzPts val="1800"/>
            </a:pPr>
            <a:r>
              <a:rPr lang="en-US" sz="2400" dirty="0" smtClean="0"/>
              <a:t>ASSIST</a:t>
            </a:r>
          </a:p>
          <a:p>
            <a:pPr marL="457200">
              <a:spcBef>
                <a:spcPts val="0"/>
              </a:spcBef>
              <a:buSzPts val="1800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8"/>
              </a:rPr>
              <a:t>http://www.assist.org/web-assist/welcome.html</a:t>
            </a:r>
            <a:endParaRPr lang="en-US" sz="2400" dirty="0" smtClean="0"/>
          </a:p>
          <a:p>
            <a:pPr marL="457200">
              <a:spcBef>
                <a:spcPts val="0"/>
              </a:spcBef>
              <a:buSzPts val="1800"/>
              <a:buNone/>
            </a:pPr>
            <a:endParaRPr lang="en-US" sz="2400" dirty="0" smtClean="0"/>
          </a:p>
          <a:p>
            <a:pPr marL="457200">
              <a:spcBef>
                <a:spcPts val="0"/>
              </a:spcBef>
              <a:buSzPts val="1800"/>
              <a:buNone/>
            </a:pPr>
            <a:endParaRPr lang="en-US" sz="2400" dirty="0" smtClean="0"/>
          </a:p>
          <a:p>
            <a:pPr marL="457200" lvl="0">
              <a:spcBef>
                <a:spcPts val="0"/>
              </a:spcBef>
              <a:buSzPts val="1800"/>
              <a:buNone/>
            </a:pPr>
            <a:endParaRPr lang="en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2588" y="152401"/>
            <a:ext cx="8375650" cy="685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800" dirty="0" smtClean="0">
                <a:latin typeface="+mn-lt"/>
                <a:ea typeface="+mj-ea"/>
                <a:cs typeface="+mj-cs"/>
              </a:rPr>
              <a:t>Resources for  Courses and Programs</a:t>
            </a:r>
            <a:endParaRPr lang="en-US" altLang="en-US" sz="2800" dirty="0">
              <a:latin typeface="+mn-lt"/>
              <a:ea typeface="+mj-ea"/>
              <a:cs typeface="+mj-cs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16937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000" dirty="0"/>
              <a:t>Title 5 requirements (sec. 55002)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>
                <a:hlinkClick r:id="rId3"/>
              </a:rPr>
              <a:t>Title 5 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000" dirty="0"/>
              <a:t>Title 5 Standards for Approval  (COR as a whole)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>
                <a:hlinkClick r:id="rId4"/>
              </a:rPr>
              <a:t>§ 55005. Publication of Course Standards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000" dirty="0"/>
              <a:t>ASCCC (2017). </a:t>
            </a:r>
            <a:r>
              <a:rPr lang="en-US" altLang="en-US" sz="2000" i="1" dirty="0"/>
              <a:t>The Course Outline of Record: A Curriculum Reference Guide Revisited.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>
                <a:solidFill>
                  <a:srgbClr val="FF0000"/>
                </a:solidFill>
                <a:hlinkClick r:id="rId5"/>
              </a:rPr>
              <a:t>http://www.asccc.org/sites/default/files/COR.pdf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marL="560387"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000" dirty="0"/>
              <a:t>Discipline Assignment(s)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>
                <a:hlinkClick r:id="rId6"/>
              </a:rPr>
              <a:t>http://californiacommunitycolleges.cccco.edu/Portals/0/FlipBooks/2014_MQHandbook/2014_MQHandbook_ADA.pdf</a:t>
            </a:r>
            <a:endParaRPr lang="en-US" altLang="en-US" sz="1800" dirty="0"/>
          </a:p>
          <a:p>
            <a:pPr marL="560387"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000" dirty="0"/>
              <a:t>Chancellor’s Office Data Elements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>
                <a:hlinkClick r:id="rId7"/>
              </a:rPr>
              <a:t>http://</a:t>
            </a:r>
            <a:r>
              <a:rPr lang="en-US" altLang="en-US" sz="1800" dirty="0" smtClean="0">
                <a:hlinkClick r:id="rId7"/>
              </a:rPr>
              <a:t>extranet.cccco.edu/Divisions/TechResearchInfoSys/MIS/DED.aspx</a:t>
            </a:r>
            <a:endParaRPr lang="en-US" altLang="en-US" sz="18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en-US" altLang="en-US" sz="22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2200" dirty="0" smtClean="0"/>
              <a:t>PCAH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dirty="0" smtClean="0">
                <a:hlinkClick r:id="rId8"/>
              </a:rPr>
              <a:t>http://www.ccccurriculum.net/wp-content/uploads/2011/05/PCAH_6thEdition_July_FINAL.pdf</a:t>
            </a:r>
            <a:endParaRPr lang="en-US" altLang="en-US" sz="18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altLang="en-US" sz="1800" dirty="0"/>
          </a:p>
        </p:txBody>
      </p:sp>
      <p:sp>
        <p:nvSpPr>
          <p:cNvPr id="7885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AE4C4-9652-4BE6-A811-837BC5E04CA5}" type="slidenum">
              <a:rPr lang="en-US" altLang="en-US" smtClean="0">
                <a:solidFill>
                  <a:srgbClr val="FFFFFF"/>
                </a:solidFill>
              </a:rPr>
              <a:pPr/>
              <a:t>56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800"/>
          </a:xfrm>
        </p:spPr>
        <p:txBody>
          <a:bodyPr>
            <a:normAutofit lnSpcReduction="10000"/>
          </a:bodyPr>
          <a:lstStyle/>
          <a:p>
            <a:pPr marL="281275" lvl="1" indent="0">
              <a:buNone/>
              <a:defRPr/>
            </a:pPr>
            <a:r>
              <a:rPr lang="en-US" altLang="en-US" sz="1800" b="1" dirty="0" smtClean="0"/>
              <a:t>Program and Course Approval Handbook (PCAH) </a:t>
            </a:r>
            <a:r>
              <a:rPr lang="en-US" altLang="en-US" sz="1800" b="1" dirty="0" smtClean="0">
                <a:hlinkClick r:id="rId2"/>
              </a:rPr>
              <a:t>http://extranet.cccco.edu/Portals/1/AA/ProgramCourseApproval/Handbook_5thEd_BOGapproved.pdf</a:t>
            </a:r>
            <a:endParaRPr lang="en-US" altLang="en-US" sz="1800" dirty="0" smtClean="0"/>
          </a:p>
          <a:p>
            <a:pPr marL="281275" lvl="1" indent="0">
              <a:buNone/>
              <a:defRPr/>
            </a:pPr>
            <a:r>
              <a:rPr lang="en-US" altLang="en-US" sz="1800" b="1" dirty="0" smtClean="0"/>
              <a:t>Cooperative Work Experience Education Handbook </a:t>
            </a:r>
          </a:p>
          <a:p>
            <a:pPr marL="281275" lvl="1" indent="0">
              <a:buNone/>
              <a:defRPr/>
            </a:pPr>
            <a:r>
              <a:rPr lang="en-US" altLang="en-US" sz="1800" b="1" dirty="0" smtClean="0">
                <a:hlinkClick r:id="rId3"/>
              </a:rPr>
              <a:t>http://cacareerbriefs.com/wp-content/uploads/new-handbook-1.pdf</a:t>
            </a:r>
            <a:endParaRPr lang="en-US" altLang="en-US" sz="1800" b="1" dirty="0" smtClean="0"/>
          </a:p>
          <a:p>
            <a:pPr marL="281275" lvl="1" indent="0">
              <a:buNone/>
              <a:defRPr/>
            </a:pPr>
            <a:r>
              <a:rPr lang="en-US" altLang="en-US" sz="1800" b="1" dirty="0" smtClean="0"/>
              <a:t>The Course Outline of Record: A Curriculum Reference Guide Revisited</a:t>
            </a:r>
          </a:p>
          <a:p>
            <a:pPr marL="281275" lvl="1" indent="0">
              <a:buNone/>
              <a:defRPr/>
            </a:pPr>
            <a:r>
              <a:rPr lang="en-US" altLang="en-US" sz="1800" b="1" dirty="0" smtClean="0">
                <a:hlinkClick r:id="rId4"/>
              </a:rPr>
              <a:t>http://www.asccc.org/sites/default/files/COR.pdf</a:t>
            </a:r>
            <a:endParaRPr lang="en-US" altLang="en-US" sz="1800" b="1" dirty="0" smtClean="0"/>
          </a:p>
          <a:p>
            <a:pPr marL="281275" lvl="1" indent="0">
              <a:buNone/>
              <a:defRPr/>
            </a:pPr>
            <a:endParaRPr lang="en-US" altLang="en-US" sz="1800" b="1" dirty="0" smtClean="0"/>
          </a:p>
          <a:p>
            <a:pPr marL="281275" lvl="1" indent="0">
              <a:buNone/>
              <a:defRPr/>
            </a:pPr>
            <a:r>
              <a:rPr lang="en-US" altLang="en-US" sz="1800" b="1" dirty="0" smtClean="0"/>
              <a:t>Non Credit at Glance</a:t>
            </a:r>
          </a:p>
          <a:p>
            <a:pPr marL="281275" lvl="1" indent="0">
              <a:buNone/>
              <a:defRPr/>
            </a:pPr>
            <a:r>
              <a:rPr lang="en-US" altLang="en-US" sz="1800" b="1" dirty="0" smtClean="0">
                <a:hlinkClick r:id="rId5"/>
              </a:rPr>
              <a:t>http://ccccio.org/documents/NoncreditGuide_5e.pdf</a:t>
            </a:r>
            <a:endParaRPr lang="en-US" altLang="en-US" sz="1800" b="1" dirty="0" smtClean="0"/>
          </a:p>
          <a:p>
            <a:pPr marL="0" indent="0">
              <a:buNone/>
              <a:defRPr/>
            </a:pPr>
            <a:r>
              <a:rPr lang="en-US" altLang="en-US" sz="1800" b="1" dirty="0" smtClean="0"/>
              <a:t>     </a:t>
            </a:r>
          </a:p>
          <a:p>
            <a:pPr marL="0" indent="0">
              <a:buNone/>
              <a:defRPr/>
            </a:pPr>
            <a:r>
              <a:rPr lang="en-US" altLang="en-US" sz="1800" b="1" dirty="0" smtClean="0"/>
              <a:t> Prerequisites and Co-requisites Guidelines</a:t>
            </a:r>
            <a:r>
              <a:rPr lang="en-US" altLang="en-US" sz="1800" b="1" dirty="0" smtClean="0">
                <a:hlinkClick r:id="rId6"/>
              </a:rPr>
              <a:t>     http://extranet.cccco.edu/Portals/1/AA/Prerequisites/Prerequisites_Guidelines_55003%20Final.pdf</a:t>
            </a:r>
            <a:endParaRPr lang="en-US" altLang="en-US" sz="1800" b="1" dirty="0" smtClean="0"/>
          </a:p>
          <a:p>
            <a:pPr marL="0" indent="0">
              <a:buNone/>
              <a:defRPr/>
            </a:pPr>
            <a:r>
              <a:rPr lang="en-US" altLang="en-US" sz="1800" b="1" dirty="0" smtClean="0"/>
              <a:t>      </a:t>
            </a:r>
          </a:p>
          <a:p>
            <a:pPr marL="0" indent="0">
              <a:buNone/>
              <a:defRPr/>
            </a:pPr>
            <a:r>
              <a:rPr lang="en-US" altLang="en-US" sz="1800" b="1" dirty="0" smtClean="0"/>
              <a:t>Repetition Guidelines</a:t>
            </a:r>
          </a:p>
          <a:p>
            <a:pPr marL="0" indent="0">
              <a:buNone/>
              <a:defRPr/>
            </a:pPr>
            <a:r>
              <a:rPr lang="en-US" altLang="en-US" sz="1800" b="1" dirty="0" smtClean="0">
                <a:hlinkClick r:id="rId7"/>
              </a:rPr>
              <a:t>http://extranet.cccco.edu/Portals/1/AA/Credit/2013Files/CreditCourseRepetitionGuidelinesFinal.pdf</a:t>
            </a:r>
            <a:endParaRPr lang="en-US" altLang="en-US" sz="1800" b="1" dirty="0" smtClean="0"/>
          </a:p>
          <a:p>
            <a:pPr marL="281275" lvl="1" indent="0">
              <a:buNone/>
              <a:defRPr/>
            </a:pPr>
            <a:endParaRPr lang="en-US" altLang="en-US" sz="1828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solidFill>
                  <a:srgbClr val="000000"/>
                </a:solidFill>
                <a:latin typeface="Trebuchet MS" pitchFamily="34" charset="0"/>
              </a:rPr>
              <a:t>The Academic Senate and Its Role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Calibri" pitchFamily="34" charset="0"/>
              </a:rPr>
              <a:t>TITLE 5 §53200, DEFINITIONS: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Calibri" pitchFamily="34" charset="0"/>
              </a:rPr>
              <a:t>	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sym typeface="Calibri" pitchFamily="34" charset="0"/>
              </a:rPr>
              <a:t>etails the implementation of California Education Code, states the faculty authority for curriculum, and defines Academic Senate and its  purview:  The Academic Senate means an organization whose primary function is to make recommendations with respect to academic and professional matters.  Academic and professional matters mean the following policy development matters:</a:t>
            </a:r>
            <a:endParaRPr lang="en-US" altLang="en-US" dirty="0" smtClean="0">
              <a:latin typeface="Trebuchet MS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rebuchet MS" pitchFamily="34" charset="0"/>
              </a:rPr>
              <a:t>Academic &amp; Professional Matters Include the Following: (1 of 2)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497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400" dirty="0" smtClean="0">
                <a:latin typeface="Trebuchet MS" pitchFamily="34" charset="0"/>
              </a:rPr>
              <a:t>Curriculum, including establishing prerequisites and placing courses within disciplines.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400" dirty="0" smtClean="0">
                <a:latin typeface="Trebuchet MS" pitchFamily="34" charset="0"/>
              </a:rPr>
              <a:t>Degree and certificate requirements.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400" dirty="0" smtClean="0">
                <a:latin typeface="Trebuchet MS" pitchFamily="34" charset="0"/>
              </a:rPr>
              <a:t>Grading policies.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400" dirty="0" smtClean="0">
                <a:latin typeface="Trebuchet MS" pitchFamily="34" charset="0"/>
              </a:rPr>
              <a:t>Educational program development.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400" dirty="0" smtClean="0">
                <a:latin typeface="Trebuchet MS" pitchFamily="34" charset="0"/>
              </a:rPr>
              <a:t>Standards or policies regarding student preparation and success.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582"/>
            <a:ext cx="8229600" cy="102061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Academic and Professional Matters Include the Following: (2 of 2)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College governance structures, as related to faculty roles.</a:t>
            </a:r>
          </a:p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Faculty roles and involvement in accreditation processes, including self-study and annual reports.</a:t>
            </a:r>
          </a:p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Policies for faculty professional development activities.</a:t>
            </a:r>
          </a:p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Processes for program review.</a:t>
            </a:r>
          </a:p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Processes for institutional planning and budget development, and</a:t>
            </a:r>
          </a:p>
          <a:p>
            <a:pPr marL="457200" indent="-457200">
              <a:buFont typeface="Arial" panose="020B0604020202020204" pitchFamily="34" charset="0"/>
              <a:buAutoNum type="arabicPeriod" startAt="6"/>
            </a:pPr>
            <a:r>
              <a:rPr lang="en-US" altLang="en-US" sz="2400" dirty="0" smtClean="0">
                <a:latin typeface="Trebuchet MS" pitchFamily="34" charset="0"/>
              </a:rPr>
              <a:t>Other academic and professional matters as mutually agreed upon between the governing board and the academic senate.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rebuchet MS" panose="020B0603020202020204" pitchFamily="34" charset="0"/>
              </a:rPr>
              <a:t>Curriculum Committee structure including subcommittees &amp; roles of committee members</a:t>
            </a:r>
            <a:br>
              <a:rPr lang="en-US" sz="2800" b="1" dirty="0" smtClean="0">
                <a:latin typeface="Trebuchet MS" panose="020B0603020202020204" pitchFamily="34" charset="0"/>
              </a:rPr>
            </a:b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dirty="0"/>
              <a:t>Curriculum Committee (Title 5, §55002)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The college and/or district curriculum committee recommending the course shall be established by the mutual agreement of the college and/or district administration and the academic senate</a:t>
            </a:r>
            <a:r>
              <a:rPr lang="en-US" sz="2400" dirty="0" smtClean="0"/>
              <a:t>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The committee shall be either a committee of the academic senate or a committee that includes faculty and is otherwise comprised in a way that is mutually agreeable to the college and/or district administration and the academic senate.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15529</TotalTime>
  <Words>3619</Words>
  <Application>Microsoft Office PowerPoint</Application>
  <PresentationFormat>On-screen Show (4:3)</PresentationFormat>
  <Paragraphs>601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New/Newer Curriculum Chair 2018 ASCCC Curriculum Institute</vt:lpstr>
      <vt:lpstr>Introductions</vt:lpstr>
      <vt:lpstr>Outline</vt:lpstr>
      <vt:lpstr>Acronyms to be familiar with…</vt:lpstr>
      <vt:lpstr>Curriculum, the Curriculum Committee, and the Law </vt:lpstr>
      <vt:lpstr>The Academic Senate and Its Role</vt:lpstr>
      <vt:lpstr>Academic &amp; Professional Matters Include the Following: (1 of 2)</vt:lpstr>
      <vt:lpstr>Academic and Professional Matters Include the Following: (2 of 2)</vt:lpstr>
      <vt:lpstr>Curriculum Committee structure including subcommittees &amp; roles of committee members </vt:lpstr>
      <vt:lpstr>Who Serves on Your Curriculum Committee? https://wall2.sli.do/event/hqqsqgtz </vt:lpstr>
      <vt:lpstr>Curriculum Committee Membership</vt:lpstr>
      <vt:lpstr> Accountability for quality, effective curricula which meet applicable standards is a shared responsibility. </vt:lpstr>
      <vt:lpstr>The Curriculum Committee plays a central role  in the shared governance structure  of the college and district</vt:lpstr>
      <vt:lpstr>How does your CURRICULUM COMMITTEE distribute information to the college?</vt:lpstr>
      <vt:lpstr>The Role of the Curriculum Chair</vt:lpstr>
      <vt:lpstr>Questions?</vt:lpstr>
      <vt:lpstr>Courses &amp; Programs</vt:lpstr>
      <vt:lpstr>Credit Courses</vt:lpstr>
      <vt:lpstr>Supplemental &amp; Arranged-Hour Courses</vt:lpstr>
      <vt:lpstr>Noncredit Courses</vt:lpstr>
      <vt:lpstr>Not-for-Credit, Contract Education, and Apprenticeship Courses</vt:lpstr>
      <vt:lpstr>The Course Outline of Record</vt:lpstr>
      <vt:lpstr>Essential Elements of the Credit COR</vt:lpstr>
      <vt:lpstr>Other Essential Elements of the COR (and why you should include them)</vt:lpstr>
      <vt:lpstr>Special Considerations – Credit Hour Calculations</vt:lpstr>
      <vt:lpstr>Special Considerations – Credit Hour Calculations</vt:lpstr>
      <vt:lpstr>Credit Programs</vt:lpstr>
      <vt:lpstr>Program Outline of Record –  Associate Degree for Transfer</vt:lpstr>
      <vt:lpstr>Program Outline of Record –  non-CTE Associate Degree</vt:lpstr>
      <vt:lpstr>Program Outline of Record – CTE Associate Degree</vt:lpstr>
      <vt:lpstr>Noncredit Programs</vt:lpstr>
      <vt:lpstr>A brief word about Codes </vt:lpstr>
      <vt:lpstr>Program Approval Process</vt:lpstr>
      <vt:lpstr>What is a substantial change?</vt:lpstr>
      <vt:lpstr>What is a non-substantial change?</vt:lpstr>
      <vt:lpstr>Program Approval Process</vt:lpstr>
      <vt:lpstr>Program Approval Process</vt:lpstr>
      <vt:lpstr>The Program Narrative Document</vt:lpstr>
      <vt:lpstr>Program Approval by Chancellor’s Office –  CTE Degrees &amp; Certificates</vt:lpstr>
      <vt:lpstr>Program Approvals – Best Advice</vt:lpstr>
      <vt:lpstr>Other types of Noncredit Programs</vt:lpstr>
      <vt:lpstr>Questions?</vt:lpstr>
      <vt:lpstr>Training Your Committee</vt:lpstr>
      <vt:lpstr>Committee Responsibilities</vt:lpstr>
      <vt:lpstr>Other Committee Responsibilities</vt:lpstr>
      <vt:lpstr>Resources</vt:lpstr>
      <vt:lpstr>Other Resources</vt:lpstr>
      <vt:lpstr>Timelines</vt:lpstr>
      <vt:lpstr>CCCCO Annual Certification</vt:lpstr>
      <vt:lpstr>Local Curriculum Training Materials and Methods</vt:lpstr>
      <vt:lpstr>Primary Resources for the Curriculum Chair (see Resources Slides for Links)</vt:lpstr>
      <vt:lpstr>Local Resources for the Curriculum Chair</vt:lpstr>
      <vt:lpstr>Questions?</vt:lpstr>
      <vt:lpstr>Resources (access through “Slide Show” view)</vt:lpstr>
      <vt:lpstr>Other Resources if you need more reading material</vt:lpstr>
      <vt:lpstr>Resources for  Courses and Programs</vt:lpstr>
      <vt:lpstr>Additional 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Outline</dc:title>
  <dc:creator>Thais Winsome</dc:creator>
  <cp:lastModifiedBy>Thais Winsome</cp:lastModifiedBy>
  <cp:revision>85</cp:revision>
  <dcterms:created xsi:type="dcterms:W3CDTF">2018-06-28T18:28:01Z</dcterms:created>
  <dcterms:modified xsi:type="dcterms:W3CDTF">2018-07-10T18:25:16Z</dcterms:modified>
</cp:coreProperties>
</file>