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63"/>
  </p:notesMasterIdLst>
  <p:sldIdLst>
    <p:sldId id="608" r:id="rId2"/>
    <p:sldId id="699" r:id="rId3"/>
    <p:sldId id="698" r:id="rId4"/>
    <p:sldId id="616" r:id="rId5"/>
    <p:sldId id="549" r:id="rId6"/>
    <p:sldId id="701" r:id="rId7"/>
    <p:sldId id="703" r:id="rId8"/>
    <p:sldId id="437" r:id="rId9"/>
    <p:sldId id="681" r:id="rId10"/>
    <p:sldId id="695" r:id="rId11"/>
    <p:sldId id="694" r:id="rId12"/>
    <p:sldId id="611" r:id="rId13"/>
    <p:sldId id="615" r:id="rId14"/>
    <p:sldId id="664" r:id="rId15"/>
    <p:sldId id="689" r:id="rId16"/>
    <p:sldId id="256" r:id="rId17"/>
    <p:sldId id="690" r:id="rId18"/>
    <p:sldId id="258" r:id="rId19"/>
    <p:sldId id="555" r:id="rId20"/>
    <p:sldId id="692" r:id="rId21"/>
    <p:sldId id="704" r:id="rId22"/>
    <p:sldId id="613" r:id="rId23"/>
    <p:sldId id="515" r:id="rId24"/>
    <p:sldId id="683" r:id="rId25"/>
    <p:sldId id="565" r:id="rId26"/>
    <p:sldId id="702" r:id="rId27"/>
    <p:sldId id="602" r:id="rId28"/>
    <p:sldId id="603" r:id="rId29"/>
    <p:sldId id="563" r:id="rId30"/>
    <p:sldId id="566" r:id="rId31"/>
    <p:sldId id="679" r:id="rId32"/>
    <p:sldId id="590" r:id="rId33"/>
    <p:sldId id="591" r:id="rId34"/>
    <p:sldId id="685" r:id="rId35"/>
    <p:sldId id="552" r:id="rId36"/>
    <p:sldId id="526" r:id="rId37"/>
    <p:sldId id="274" r:id="rId38"/>
    <p:sldId id="677" r:id="rId39"/>
    <p:sldId id="546" r:id="rId40"/>
    <p:sldId id="614" r:id="rId41"/>
    <p:sldId id="576" r:id="rId42"/>
    <p:sldId id="547" r:id="rId43"/>
    <p:sldId id="607" r:id="rId44"/>
    <p:sldId id="281" r:id="rId45"/>
    <p:sldId id="687" r:id="rId46"/>
    <p:sldId id="560" r:id="rId47"/>
    <p:sldId id="697" r:id="rId48"/>
    <p:sldId id="606" r:id="rId49"/>
    <p:sldId id="264" r:id="rId50"/>
    <p:sldId id="268" r:id="rId51"/>
    <p:sldId id="266" r:id="rId52"/>
    <p:sldId id="331" r:id="rId53"/>
    <p:sldId id="554" r:id="rId54"/>
    <p:sldId id="416" r:id="rId55"/>
    <p:sldId id="418" r:id="rId56"/>
    <p:sldId id="587" r:id="rId57"/>
    <p:sldId id="588" r:id="rId58"/>
    <p:sldId id="589" r:id="rId59"/>
    <p:sldId id="421" r:id="rId60"/>
    <p:sldId id="419" r:id="rId61"/>
    <p:sldId id="420"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270" y="1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3607E-FE7D-44D5-8786-4138F1354343}"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0F545-F9AF-48AA-B074-9E34A7F3D3D8}" type="slidenum">
              <a:rPr lang="en-US" smtClean="0"/>
              <a:t>‹#›</a:t>
            </a:fld>
            <a:endParaRPr lang="en-US"/>
          </a:p>
        </p:txBody>
      </p:sp>
    </p:spTree>
    <p:extLst>
      <p:ext uri="{BB962C8B-B14F-4D97-AF65-F5344CB8AC3E}">
        <p14:creationId xmlns:p14="http://schemas.microsoft.com/office/powerpoint/2010/main" val="2448059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ncbi.nlm.nih.gov/pubmed/?term=Smith%20MK%5bauth%5d" TargetMode="External"/><Relationship Id="rId7" Type="http://schemas.openxmlformats.org/officeDocument/2006/relationships/hyperlink" Target="http://www.ncbi.nlm.nih.gov/pmc/articles/PMC3846513/"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ncbi.nlm.nih.gov/pubmed/?term=Wieman%20CE%5bauth%5d" TargetMode="External"/><Relationship Id="rId5" Type="http://schemas.openxmlformats.org/officeDocument/2006/relationships/hyperlink" Target="http://www.ncbi.nlm.nih.gov/pubmed/?term=Gilbert%20SL%5bauth%5d" TargetMode="External"/><Relationship Id="rId4" Type="http://schemas.openxmlformats.org/officeDocument/2006/relationships/hyperlink" Target="http://www.ncbi.nlm.nih.gov/pubmed/?term=Jones%20FH%5bauth%5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When it comes to SOLT research, Mount Royal University comes immediately to my mind. </a:t>
            </a:r>
            <a:r>
              <a:rPr lang="en-US" dirty="0"/>
              <a:t>I would like to thank</a:t>
            </a:r>
            <a:r>
              <a:rPr lang="en-US" baseline="0" dirty="0"/>
              <a:t> Brett and the other organizers of the meeting for the giving me the opportunity to meet with SOTL researchers both at MRU and abroad, that are presenting your excellent results here. I am also thankful for giving me the opportunity to present our </a:t>
            </a:r>
            <a:r>
              <a:rPr lang="en-US" baseline="0" dirty="0" err="1"/>
              <a:t>Libretexts</a:t>
            </a:r>
            <a:r>
              <a:rPr lang="en-US" baseline="0" dirty="0"/>
              <a:t> project centered out of the University of California, Davis, but used internationally as you will learn.</a:t>
            </a:r>
          </a:p>
          <a:p>
            <a:endParaRPr lang="en-US" dirty="0"/>
          </a:p>
          <a:p>
            <a:endParaRPr lang="en-US" dirty="0"/>
          </a:p>
          <a:p>
            <a:endParaRPr lang="en-US" dirty="0"/>
          </a:p>
          <a:p>
            <a:endParaRPr lang="en-US" dirty="0"/>
          </a:p>
          <a:p>
            <a:endParaRPr lang="en-US" dirty="0"/>
          </a:p>
          <a:p>
            <a:endParaRPr lang="en-US" dirty="0"/>
          </a:p>
          <a:p>
            <a:r>
              <a:rPr lang="en-US" dirty="0"/>
              <a:t>How do we know that students are using the Wiki? In contrast, how do we know they are using print textbooks?</a:t>
            </a:r>
          </a:p>
          <a:p>
            <a:r>
              <a:rPr lang="en-US" dirty="0"/>
              <a:t>What evidence is there for a digital textbook being a viable replacement to a print textbook?</a:t>
            </a:r>
          </a:p>
          <a:p>
            <a:r>
              <a:rPr lang="en-US" dirty="0"/>
              <a:t>Are there best practices for adopting a digital textbook?</a:t>
            </a:r>
          </a:p>
          <a:p>
            <a:r>
              <a:rPr lang="en-US" dirty="0"/>
              <a:t>What peer-review processes does the Wiki undergo?</a:t>
            </a:r>
          </a:p>
          <a:p>
            <a:r>
              <a:rPr lang="en-US" dirty="0"/>
              <a:t>Are faculty recognized for contributions to the Wiki in a similar manner to writing a commercial textbook, and should they be?</a:t>
            </a:r>
          </a:p>
          <a:p>
            <a:r>
              <a:rPr lang="en-US" dirty="0"/>
              <a:t>How does </a:t>
            </a:r>
            <a:r>
              <a:rPr lang="en-US" dirty="0" err="1"/>
              <a:t>LibreText</a:t>
            </a:r>
            <a:r>
              <a:rPr lang="en-US" dirty="0"/>
              <a:t> compare to Wikipedia?  Can students trust </a:t>
            </a:r>
            <a:r>
              <a:rPr lang="en-US" dirty="0" err="1"/>
              <a:t>LibreTexts</a:t>
            </a:r>
            <a:r>
              <a:rPr lang="en-US" dirty="0"/>
              <a:t>?</a:t>
            </a:r>
          </a:p>
        </p:txBody>
      </p:sp>
      <p:sp>
        <p:nvSpPr>
          <p:cNvPr id="4" name="Slide Number Placeholder 3"/>
          <p:cNvSpPr>
            <a:spLocks noGrp="1"/>
          </p:cNvSpPr>
          <p:nvPr>
            <p:ph type="sldNum" sz="quarter" idx="10"/>
          </p:nvPr>
        </p:nvSpPr>
        <p:spPr/>
        <p:txBody>
          <a:bodyPr/>
          <a:lstStyle/>
          <a:p>
            <a:fld id="{088080EC-EC2A-4241-A9F6-80425AB361D7}" type="slidenum">
              <a:rPr lang="en-US" smtClean="0"/>
              <a:pPr/>
              <a:t>1</a:t>
            </a:fld>
            <a:endParaRPr lang="en-US"/>
          </a:p>
        </p:txBody>
      </p:sp>
    </p:spTree>
    <p:extLst>
      <p:ext uri="{BB962C8B-B14F-4D97-AF65-F5344CB8AC3E}">
        <p14:creationId xmlns:p14="http://schemas.microsoft.com/office/powerpoint/2010/main" val="365602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0F545-F9AF-48AA-B074-9E34A7F3D3D8}" type="slidenum">
              <a:rPr lang="en-US" smtClean="0"/>
              <a:t>28</a:t>
            </a:fld>
            <a:endParaRPr lang="en-US"/>
          </a:p>
        </p:txBody>
      </p:sp>
    </p:spTree>
    <p:extLst>
      <p:ext uri="{BB962C8B-B14F-4D97-AF65-F5344CB8AC3E}">
        <p14:creationId xmlns:p14="http://schemas.microsoft.com/office/powerpoint/2010/main" val="2740710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https://www.insidehighered.com/digital-learning/article/2018/01/10/finding-oer-remains-challenging-solutions-abound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https://sparcopen.org/our-work/list-of-oer-policies-projects/</a:t>
            </a:r>
          </a:p>
          <a:p>
            <a:endParaRPr lang="en-US" dirty="0"/>
          </a:p>
        </p:txBody>
      </p:sp>
      <p:sp>
        <p:nvSpPr>
          <p:cNvPr id="4" name="Slide Number Placeholder 3"/>
          <p:cNvSpPr>
            <a:spLocks noGrp="1"/>
          </p:cNvSpPr>
          <p:nvPr>
            <p:ph type="sldNum" sz="quarter" idx="10"/>
          </p:nvPr>
        </p:nvSpPr>
        <p:spPr/>
        <p:txBody>
          <a:bodyPr/>
          <a:lstStyle/>
          <a:p>
            <a:fld id="{088080EC-EC2A-4241-A9F6-80425AB361D7}" type="slidenum">
              <a:rPr lang="en-US" smtClean="0"/>
              <a:pPr/>
              <a:t>32</a:t>
            </a:fld>
            <a:endParaRPr lang="en-US"/>
          </a:p>
        </p:txBody>
      </p:sp>
    </p:spTree>
    <p:extLst>
      <p:ext uri="{BB962C8B-B14F-4D97-AF65-F5344CB8AC3E}">
        <p14:creationId xmlns:p14="http://schemas.microsoft.com/office/powerpoint/2010/main" val="343016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Distribution of your books</a:t>
            </a:r>
          </a:p>
        </p:txBody>
      </p:sp>
      <p:sp>
        <p:nvSpPr>
          <p:cNvPr id="4" name="Slide Number Placeholder 3"/>
          <p:cNvSpPr>
            <a:spLocks noGrp="1"/>
          </p:cNvSpPr>
          <p:nvPr>
            <p:ph type="sldNum" sz="quarter" idx="5"/>
          </p:nvPr>
        </p:nvSpPr>
        <p:spPr/>
        <p:txBody>
          <a:bodyPr/>
          <a:lstStyle/>
          <a:p>
            <a:fld id="{9820F545-F9AF-48AA-B074-9E34A7F3D3D8}" type="slidenum">
              <a:rPr lang="en-US" smtClean="0"/>
              <a:t>41</a:t>
            </a:fld>
            <a:endParaRPr lang="en-US"/>
          </a:p>
        </p:txBody>
      </p:sp>
    </p:spTree>
    <p:extLst>
      <p:ext uri="{BB962C8B-B14F-4D97-AF65-F5344CB8AC3E}">
        <p14:creationId xmlns:p14="http://schemas.microsoft.com/office/powerpoint/2010/main" val="3646303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17CC4"/>
                </a:solidFill>
              </a:rPr>
              <a:t>https://Books.Libretexts.org</a:t>
            </a:r>
          </a:p>
        </p:txBody>
      </p:sp>
      <p:sp>
        <p:nvSpPr>
          <p:cNvPr id="4" name="Slide Number Placeholder 3"/>
          <p:cNvSpPr>
            <a:spLocks noGrp="1"/>
          </p:cNvSpPr>
          <p:nvPr>
            <p:ph type="sldNum" sz="quarter" idx="5"/>
          </p:nvPr>
        </p:nvSpPr>
        <p:spPr/>
        <p:txBody>
          <a:bodyPr/>
          <a:lstStyle/>
          <a:p>
            <a:fld id="{9820F545-F9AF-48AA-B074-9E34A7F3D3D8}" type="slidenum">
              <a:rPr lang="en-US" smtClean="0"/>
              <a:t>43</a:t>
            </a:fld>
            <a:endParaRPr lang="en-US"/>
          </a:p>
        </p:txBody>
      </p:sp>
    </p:spTree>
    <p:extLst>
      <p:ext uri="{BB962C8B-B14F-4D97-AF65-F5344CB8AC3E}">
        <p14:creationId xmlns:p14="http://schemas.microsoft.com/office/powerpoint/2010/main" val="168858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are making slow progress in building the "</a:t>
            </a:r>
            <a:r>
              <a:rPr lang="en-US" sz="1200" b="0" i="0" kern="1200" dirty="0" err="1">
                <a:solidFill>
                  <a:schemeClr val="tx1"/>
                </a:solidFill>
                <a:effectLst/>
                <a:latin typeface="+mn-lt"/>
                <a:ea typeface="+mn-ea"/>
                <a:cs typeface="+mn-cs"/>
              </a:rPr>
              <a:t>LibreTexts</a:t>
            </a:r>
            <a:r>
              <a:rPr lang="en-US" sz="1200" b="0" i="0" kern="1200" dirty="0">
                <a:solidFill>
                  <a:schemeClr val="tx1"/>
                </a:solidFill>
                <a:effectLst/>
                <a:latin typeface="+mn-lt"/>
                <a:ea typeface="+mn-ea"/>
                <a:cs typeface="+mn-cs"/>
              </a:rPr>
              <a:t> in a Box" raspberry PI system. Get the box and get access to 100,000 </a:t>
            </a:r>
            <a:r>
              <a:rPr lang="en-US" sz="1200" b="0" i="0" kern="1200" dirty="0" err="1">
                <a:solidFill>
                  <a:schemeClr val="tx1"/>
                </a:solidFill>
                <a:effectLst/>
                <a:latin typeface="+mn-lt"/>
                <a:ea typeface="+mn-ea"/>
                <a:cs typeface="+mn-cs"/>
              </a:rPr>
              <a:t>LibreTexts</a:t>
            </a:r>
            <a:r>
              <a:rPr lang="en-US" sz="1200" b="0" i="0" kern="1200" dirty="0">
                <a:solidFill>
                  <a:schemeClr val="tx1"/>
                </a:solidFill>
                <a:effectLst/>
                <a:latin typeface="+mn-lt"/>
                <a:ea typeface="+mn-ea"/>
                <a:cs typeface="+mn-cs"/>
              </a:rPr>
              <a:t> textbook pages offline. Ideal for students in rural area with no high speed access and especially including developing countries = </a:t>
            </a:r>
            <a:r>
              <a:rPr lang="en-US" sz="1200" b="0" i="0" kern="1200">
                <a:solidFill>
                  <a:schemeClr val="tx1"/>
                </a:solidFill>
                <a:effectLst/>
                <a:latin typeface="+mn-lt"/>
                <a:ea typeface="+mn-ea"/>
                <a:cs typeface="+mn-cs"/>
              </a:rPr>
              <a:t>equity.</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8080EC-EC2A-4241-A9F6-80425AB361D7}" type="slidenum">
              <a:rPr lang="en-US" smtClean="0"/>
              <a:pPr/>
              <a:t>44</a:t>
            </a:fld>
            <a:endParaRPr lang="en-US"/>
          </a:p>
        </p:txBody>
      </p:sp>
    </p:spTree>
    <p:extLst>
      <p:ext uri="{BB962C8B-B14F-4D97-AF65-F5344CB8AC3E}">
        <p14:creationId xmlns:p14="http://schemas.microsoft.com/office/powerpoint/2010/main" val="1370031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0F545-F9AF-48AA-B074-9E34A7F3D3D8}" type="slidenum">
              <a:rPr lang="en-US" smtClean="0"/>
              <a:t>51</a:t>
            </a:fld>
            <a:endParaRPr lang="en-US"/>
          </a:p>
        </p:txBody>
      </p:sp>
    </p:spTree>
    <p:extLst>
      <p:ext uri="{BB962C8B-B14F-4D97-AF65-F5344CB8AC3E}">
        <p14:creationId xmlns:p14="http://schemas.microsoft.com/office/powerpoint/2010/main" val="397435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this is the first large scale (&gt;1000 students), open-access-resource (OER) pilot in the nation and is formulated with Larsen (UCD) teaching two classes back-to-back, with one class (500 students) using the commercial textbook (</a:t>
            </a:r>
            <a:r>
              <a:rPr lang="en-US" dirty="0" err="1">
                <a:latin typeface="Times New Roman" panose="02020603050405020304" pitchFamily="18" charset="0"/>
                <a:ea typeface="Times New Roman" panose="02020603050405020304" pitchFamily="18" charset="0"/>
              </a:rPr>
              <a:t>Petrucci</a:t>
            </a:r>
            <a:r>
              <a:rPr lang="en-US" dirty="0">
                <a:latin typeface="Times New Roman" panose="02020603050405020304" pitchFamily="18" charset="0"/>
                <a:ea typeface="Times New Roman" panose="02020603050405020304" pitchFamily="18" charset="0"/>
              </a:rPr>
              <a:t> et al.) and the second class (500 students) using the </a:t>
            </a:r>
            <a:r>
              <a:rPr lang="en-US" dirty="0" err="1">
                <a:latin typeface="Times New Roman" panose="02020603050405020304" pitchFamily="18" charset="0"/>
                <a:ea typeface="Times New Roman" panose="02020603050405020304" pitchFamily="18" charset="0"/>
              </a:rPr>
              <a:t>ChemWiki</a:t>
            </a:r>
            <a:r>
              <a:rPr lang="en-US" dirty="0">
                <a:latin typeface="Times New Roman" panose="02020603050405020304" pitchFamily="18" charset="0"/>
                <a:ea typeface="Times New Roman" panose="02020603050405020304" pitchFamily="18" charset="0"/>
              </a:rPr>
              <a:t>. Assessment protocols include the use of pre/post exams, weekly surveys, paired exam performances, and student-specific correlations between </a:t>
            </a:r>
            <a:r>
              <a:rPr lang="en-US" dirty="0" err="1">
                <a:latin typeface="Times New Roman" panose="02020603050405020304" pitchFamily="18" charset="0"/>
                <a:ea typeface="Times New Roman" panose="02020603050405020304" pitchFamily="18" charset="0"/>
              </a:rPr>
              <a:t>ChemWiki</a:t>
            </a:r>
            <a:r>
              <a:rPr lang="en-US" dirty="0">
                <a:latin typeface="Times New Roman" panose="02020603050405020304" pitchFamily="18" charset="0"/>
                <a:ea typeface="Times New Roman" panose="02020603050405020304" pitchFamily="18" charset="0"/>
              </a:rPr>
              <a:t> use and performance</a:t>
            </a:r>
            <a:endParaRPr lang="en-US" dirty="0"/>
          </a:p>
          <a:p>
            <a:endParaRPr lang="en-US" dirty="0"/>
          </a:p>
        </p:txBody>
      </p:sp>
      <p:sp>
        <p:nvSpPr>
          <p:cNvPr id="4" name="Slide Number Placeholder 3"/>
          <p:cNvSpPr>
            <a:spLocks noGrp="1"/>
          </p:cNvSpPr>
          <p:nvPr>
            <p:ph type="sldNum" sz="quarter" idx="10"/>
          </p:nvPr>
        </p:nvSpPr>
        <p:spPr/>
        <p:txBody>
          <a:bodyPr/>
          <a:lstStyle/>
          <a:p>
            <a:fld id="{088080EC-EC2A-4241-A9F6-80425AB361D7}" type="slidenum">
              <a:rPr lang="en-US" smtClean="0"/>
              <a:pPr/>
              <a:t>54</a:t>
            </a:fld>
            <a:endParaRPr lang="en-US"/>
          </a:p>
        </p:txBody>
      </p:sp>
    </p:spTree>
    <p:extLst>
      <p:ext uri="{BB962C8B-B14F-4D97-AF65-F5344CB8AC3E}">
        <p14:creationId xmlns:p14="http://schemas.microsoft.com/office/powerpoint/2010/main" val="1921153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http://www.ncbi.nlm.nih.gov/pmc/articles/PMC3846513/</a:t>
            </a:r>
          </a:p>
          <a:p>
            <a:r>
              <a:rPr lang="en-US" sz="1200" b="1" i="0" kern="1200" dirty="0">
                <a:solidFill>
                  <a:schemeClr val="tx1"/>
                </a:solidFill>
                <a:effectLst/>
                <a:latin typeface="+mn-lt"/>
                <a:ea typeface="+mn-ea"/>
                <a:cs typeface="+mn-cs"/>
              </a:rPr>
              <a:t>The Classroom Observation Protocol for Undergraduate STEM (COPUS): A New Instrument to Characterize University STEM Classroom Practices</a:t>
            </a:r>
          </a:p>
          <a:p>
            <a:r>
              <a:rPr lang="en-US" sz="1200" b="0" i="0" kern="1200" dirty="0">
                <a:solidFill>
                  <a:schemeClr val="tx1"/>
                </a:solidFill>
                <a:effectLst/>
                <a:latin typeface="+mn-lt"/>
                <a:ea typeface="+mn-ea"/>
                <a:cs typeface="+mn-cs"/>
                <a:hlinkClick r:id="rId3"/>
              </a:rPr>
              <a:t>Michelle K. Smith</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Francis H. M. Jones</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5"/>
              </a:rPr>
              <a:t>Sarah L. Gilbert</a:t>
            </a:r>
            <a:r>
              <a:rPr lang="en-US" sz="1200" b="0" i="0" kern="12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hlinkClick r:id="rId6"/>
              </a:rPr>
              <a:t>Carl E. </a:t>
            </a:r>
            <a:r>
              <a:rPr lang="en-US" sz="1200" b="0" i="0" kern="1200" dirty="0" err="1">
                <a:solidFill>
                  <a:schemeClr val="tx1"/>
                </a:solidFill>
                <a:effectLst/>
                <a:latin typeface="+mn-lt"/>
                <a:ea typeface="+mn-ea"/>
                <a:cs typeface="+mn-cs"/>
                <a:hlinkClick r:id="rId6"/>
              </a:rPr>
              <a:t>Wieman</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Erin L. Dolan, Monitoring Editor</a:t>
            </a:r>
          </a:p>
          <a:p>
            <a:r>
              <a:rPr lang="en-US" sz="1200" b="0" i="0" kern="1200">
                <a:solidFill>
                  <a:schemeClr val="tx1"/>
                </a:solidFill>
                <a:effectLst/>
                <a:latin typeface="+mn-lt"/>
                <a:ea typeface="+mn-ea"/>
                <a:cs typeface="+mn-cs"/>
                <a:hlinkClick r:id="rId7"/>
              </a:rPr>
              <a:t>Author information ►</a:t>
            </a:r>
            <a:r>
              <a:rPr lang="en-US"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hlinkClick r:id="rId7"/>
              </a:rPr>
              <a:t>Article notes ►</a:t>
            </a:r>
            <a:r>
              <a:rPr lang="en-US" sz="1200" b="0" i="0" kern="1200">
                <a:solidFill>
                  <a:schemeClr val="tx1"/>
                </a:solidFill>
                <a:effectLst/>
                <a:latin typeface="+mn-lt"/>
                <a:ea typeface="+mn-ea"/>
                <a:cs typeface="+mn-cs"/>
              </a:rPr>
              <a:t> </a:t>
            </a:r>
            <a:r>
              <a:rPr lang="en-US" sz="1200" b="0" i="0" kern="1200">
                <a:solidFill>
                  <a:schemeClr val="tx1"/>
                </a:solidFill>
                <a:effectLst/>
                <a:latin typeface="+mn-lt"/>
                <a:ea typeface="+mn-ea"/>
                <a:cs typeface="+mn-cs"/>
                <a:hlinkClick r:id="rId7"/>
              </a:rPr>
              <a:t>Copyright and License information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55</a:t>
            </a:fld>
            <a:endParaRPr lang="en-US"/>
          </a:p>
        </p:txBody>
      </p:sp>
    </p:spTree>
    <p:extLst>
      <p:ext uri="{BB962C8B-B14F-4D97-AF65-F5344CB8AC3E}">
        <p14:creationId xmlns:p14="http://schemas.microsoft.com/office/powerpoint/2010/main" val="136026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56</a:t>
            </a:fld>
            <a:endParaRPr lang="en-US"/>
          </a:p>
        </p:txBody>
      </p:sp>
    </p:spTree>
    <p:extLst>
      <p:ext uri="{BB962C8B-B14F-4D97-AF65-F5344CB8AC3E}">
        <p14:creationId xmlns:p14="http://schemas.microsoft.com/office/powerpoint/2010/main" val="409404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57</a:t>
            </a:fld>
            <a:endParaRPr lang="en-US"/>
          </a:p>
        </p:txBody>
      </p:sp>
    </p:spTree>
    <p:extLst>
      <p:ext uri="{BB962C8B-B14F-4D97-AF65-F5344CB8AC3E}">
        <p14:creationId xmlns:p14="http://schemas.microsoft.com/office/powerpoint/2010/main" val="299204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8080EC-EC2A-4241-A9F6-80425AB361D7}" type="slidenum">
              <a:rPr lang="en-US" smtClean="0"/>
              <a:pPr/>
              <a:t>8</a:t>
            </a:fld>
            <a:endParaRPr lang="en-US"/>
          </a:p>
        </p:txBody>
      </p:sp>
    </p:spTree>
    <p:extLst>
      <p:ext uri="{BB962C8B-B14F-4D97-AF65-F5344CB8AC3E}">
        <p14:creationId xmlns:p14="http://schemas.microsoft.com/office/powerpoint/2010/main" val="2091986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59</a:t>
            </a:fld>
            <a:endParaRPr lang="en-US"/>
          </a:p>
        </p:txBody>
      </p:sp>
    </p:spTree>
    <p:extLst>
      <p:ext uri="{BB962C8B-B14F-4D97-AF65-F5344CB8AC3E}">
        <p14:creationId xmlns:p14="http://schemas.microsoft.com/office/powerpoint/2010/main" val="4094046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60</a:t>
            </a:fld>
            <a:endParaRPr lang="en-US"/>
          </a:p>
        </p:txBody>
      </p:sp>
    </p:spTree>
    <p:extLst>
      <p:ext uri="{BB962C8B-B14F-4D97-AF65-F5344CB8AC3E}">
        <p14:creationId xmlns:p14="http://schemas.microsoft.com/office/powerpoint/2010/main" val="299204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88080EC-EC2A-4241-A9F6-80425AB361D7}" type="slidenum">
              <a:rPr lang="en-US" smtClean="0"/>
              <a:pPr/>
              <a:t>10</a:t>
            </a:fld>
            <a:endParaRPr lang="en-US"/>
          </a:p>
        </p:txBody>
      </p:sp>
    </p:spTree>
    <p:extLst>
      <p:ext uri="{BB962C8B-B14F-4D97-AF65-F5344CB8AC3E}">
        <p14:creationId xmlns:p14="http://schemas.microsoft.com/office/powerpoint/2010/main" val="148753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all the terms quickly… focus on remixing if time permits</a:t>
            </a:r>
          </a:p>
        </p:txBody>
      </p:sp>
      <p:sp>
        <p:nvSpPr>
          <p:cNvPr id="4" name="Slide Number Placeholder 3"/>
          <p:cNvSpPr>
            <a:spLocks noGrp="1"/>
          </p:cNvSpPr>
          <p:nvPr>
            <p:ph type="sldNum" sz="quarter" idx="5"/>
          </p:nvPr>
        </p:nvSpPr>
        <p:spPr/>
        <p:txBody>
          <a:bodyPr/>
          <a:lstStyle/>
          <a:p>
            <a:fld id="{9820F545-F9AF-48AA-B074-9E34A7F3D3D8}" type="slidenum">
              <a:rPr lang="en-US" smtClean="0"/>
              <a:t>15</a:t>
            </a:fld>
            <a:endParaRPr lang="en-US"/>
          </a:p>
        </p:txBody>
      </p:sp>
    </p:spTree>
    <p:extLst>
      <p:ext uri="{BB962C8B-B14F-4D97-AF65-F5344CB8AC3E}">
        <p14:creationId xmlns:p14="http://schemas.microsoft.com/office/powerpoint/2010/main" val="339335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https://unsplash.com/photos/US9Tc9pKNBU</a:t>
            </a:r>
          </a:p>
        </p:txBody>
      </p:sp>
      <p:sp>
        <p:nvSpPr>
          <p:cNvPr id="4" name="Slide Number Placeholder 3"/>
          <p:cNvSpPr>
            <a:spLocks noGrp="1"/>
          </p:cNvSpPr>
          <p:nvPr>
            <p:ph type="sldNum" sz="quarter" idx="5"/>
          </p:nvPr>
        </p:nvSpPr>
        <p:spPr/>
        <p:txBody>
          <a:bodyPr/>
          <a:lstStyle/>
          <a:p>
            <a:fld id="{49565D41-C9BD-4EAB-BDC5-7C0C9B5D9928}" type="slidenum">
              <a:rPr lang="en-US" smtClean="0"/>
              <a:t>16</a:t>
            </a:fld>
            <a:endParaRPr lang="en-US"/>
          </a:p>
        </p:txBody>
      </p:sp>
    </p:spTree>
    <p:extLst>
      <p:ext uri="{BB962C8B-B14F-4D97-AF65-F5344CB8AC3E}">
        <p14:creationId xmlns:p14="http://schemas.microsoft.com/office/powerpoint/2010/main" val="297087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Duplos</a:t>
            </a:r>
            <a:r>
              <a:rPr lang="en-US" dirty="0"/>
              <a:t>: https://en.wikipedia.org/wiki/Lego_Duplo#/media/File:2_duplo_lego_bricks.jpg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https://en.wikipedia.org/wiki/Lincoln_Logs#/media/File:Lincoln_Logs_sawmill.jpg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Toy bricks by LEGO Duplo Primo: https://en.wikipedia.org/wiki/Lego_Baby#/media/File:12-11-03_Duplo_Primo.JPG</a:t>
            </a:r>
          </a:p>
          <a:p>
            <a:r>
              <a:rPr lang="en-US" dirty="0"/>
              <a:t>https://en.wikipedia.org/wiki/Lego#/media/File:2_duplo_lego_bricks.jpg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https://en.wikipedia.org/wiki/Tinkertoy#/media/File:Tinkertoy_300126232168.JPG</a:t>
            </a:r>
          </a:p>
          <a:p>
            <a:endParaRPr lang="en-US" dirty="0"/>
          </a:p>
          <a:p>
            <a:pPr algn="l"/>
            <a:r>
              <a:rPr lang="en-US" b="0" i="0" dirty="0">
                <a:solidFill>
                  <a:srgbClr val="202122"/>
                </a:solidFill>
                <a:effectLst/>
                <a:latin typeface="Arial" panose="020B0604020202020204" pitchFamily="34" charset="0"/>
              </a:rPr>
              <a:t>Duplo and regular-sized Lego compatibility demonstrated</a:t>
            </a:r>
          </a:p>
          <a:p>
            <a:r>
              <a:rPr lang="en-US" dirty="0"/>
              <a:t>https://en.wikipedia.org/wiki/Lego_Duplo#/media/File:Old_duplo_bricks.jpg</a:t>
            </a:r>
          </a:p>
          <a:p>
            <a:endParaRPr lang="en-US" dirty="0"/>
          </a:p>
          <a:p>
            <a:endParaRPr lang="en-US" dirty="0"/>
          </a:p>
        </p:txBody>
      </p:sp>
      <p:sp>
        <p:nvSpPr>
          <p:cNvPr id="4" name="Slide Number Placeholder 3"/>
          <p:cNvSpPr>
            <a:spLocks noGrp="1"/>
          </p:cNvSpPr>
          <p:nvPr>
            <p:ph type="sldNum" sz="quarter" idx="5"/>
          </p:nvPr>
        </p:nvSpPr>
        <p:spPr/>
        <p:txBody>
          <a:bodyPr/>
          <a:lstStyle/>
          <a:p>
            <a:fld id="{49565D41-C9BD-4EAB-BDC5-7C0C9B5D9928}" type="slidenum">
              <a:rPr lang="en-US" smtClean="0"/>
              <a:t>17</a:t>
            </a:fld>
            <a:endParaRPr lang="en-US"/>
          </a:p>
        </p:txBody>
      </p:sp>
    </p:spTree>
    <p:extLst>
      <p:ext uri="{BB962C8B-B14F-4D97-AF65-F5344CB8AC3E}">
        <p14:creationId xmlns:p14="http://schemas.microsoft.com/office/powerpoint/2010/main" val="409827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https://unsplash.com/photos/G-HRuwCTR7c</a:t>
            </a:r>
          </a:p>
          <a:p>
            <a:r>
              <a:rPr lang="en-US" dirty="0"/>
              <a:t>Grey: https://images.unsplash.com/photo-1560961911-dd5c0bdd004a?ixlib=rb-1.2.1&amp;ixid=eyJhcHBfaWQiOjEyMDd9&amp;auto=format&amp;fit=crop&amp;w=500&amp;q=60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https://images.unsplash.com/photo-1560961911-0ac252fecc71?ixlib=rb-1.2.1&amp;ixid=eyJhcHBfaWQiOjEyMDd9&amp;auto=format&amp;fit=crop&amp;w=967&amp;q=80</a:t>
            </a:r>
          </a:p>
          <a:p>
            <a:endParaRPr lang="en-US" dirty="0"/>
          </a:p>
          <a:p>
            <a:r>
              <a:rPr lang="en-US" dirty="0"/>
              <a:t>https://unsplash.com/photos/PzRuJU9v-ochttps://unsplash.com/photos/PzRuJU9v-oc</a:t>
            </a:r>
          </a:p>
          <a:p>
            <a:endParaRPr lang="en-US" dirty="0"/>
          </a:p>
        </p:txBody>
      </p:sp>
      <p:sp>
        <p:nvSpPr>
          <p:cNvPr id="4" name="Slide Number Placeholder 3"/>
          <p:cNvSpPr>
            <a:spLocks noGrp="1"/>
          </p:cNvSpPr>
          <p:nvPr>
            <p:ph type="sldNum" sz="quarter" idx="5"/>
          </p:nvPr>
        </p:nvSpPr>
        <p:spPr/>
        <p:txBody>
          <a:bodyPr/>
          <a:lstStyle/>
          <a:p>
            <a:fld id="{49565D41-C9BD-4EAB-BDC5-7C0C9B5D9928}" type="slidenum">
              <a:rPr lang="en-US" smtClean="0"/>
              <a:t>18</a:t>
            </a:fld>
            <a:endParaRPr lang="en-US"/>
          </a:p>
        </p:txBody>
      </p:sp>
    </p:spTree>
    <p:extLst>
      <p:ext uri="{BB962C8B-B14F-4D97-AF65-F5344CB8AC3E}">
        <p14:creationId xmlns:p14="http://schemas.microsoft.com/office/powerpoint/2010/main" val="383571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Silos:</a:t>
            </a:r>
          </a:p>
          <a:p>
            <a:r>
              <a:rPr lang="en-US" dirty="0"/>
              <a:t>Reduce the identification and usage of the synergy of knowledge/expertise</a:t>
            </a:r>
          </a:p>
          <a:p>
            <a:r>
              <a:rPr lang="en-US" dirty="0"/>
              <a:t>Concepts are unnecessarily introduced (in different fields).</a:t>
            </a:r>
          </a:p>
          <a:p>
            <a:r>
              <a:rPr lang="en-US" dirty="0"/>
              <a:t>The underlying concepts are not reinforced with different nomenclature of different fields</a:t>
            </a:r>
          </a:p>
          <a:p>
            <a:r>
              <a:rPr lang="en-US" dirty="0"/>
              <a:t>Reduces the ability of students to be flexible in their thinking of the utility of their education</a:t>
            </a:r>
          </a:p>
        </p:txBody>
      </p:sp>
      <p:sp>
        <p:nvSpPr>
          <p:cNvPr id="4" name="Slide Number Placeholder 3"/>
          <p:cNvSpPr>
            <a:spLocks noGrp="1"/>
          </p:cNvSpPr>
          <p:nvPr>
            <p:ph type="sldNum" sz="quarter" idx="5"/>
          </p:nvPr>
        </p:nvSpPr>
        <p:spPr/>
        <p:txBody>
          <a:bodyPr/>
          <a:lstStyle/>
          <a:p>
            <a:fld id="{9820F545-F9AF-48AA-B074-9E34A7F3D3D8}" type="slidenum">
              <a:rPr lang="en-US" smtClean="0"/>
              <a:t>24</a:t>
            </a:fld>
            <a:endParaRPr lang="en-US"/>
          </a:p>
        </p:txBody>
      </p:sp>
    </p:spTree>
    <p:extLst>
      <p:ext uri="{BB962C8B-B14F-4D97-AF65-F5344CB8AC3E}">
        <p14:creationId xmlns:p14="http://schemas.microsoft.com/office/powerpoint/2010/main" val="340920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0F545-F9AF-48AA-B074-9E34A7F3D3D8}" type="slidenum">
              <a:rPr lang="en-US" smtClean="0"/>
              <a:t>27</a:t>
            </a:fld>
            <a:endParaRPr lang="en-US"/>
          </a:p>
        </p:txBody>
      </p:sp>
    </p:spTree>
    <p:extLst>
      <p:ext uri="{BB962C8B-B14F-4D97-AF65-F5344CB8AC3E}">
        <p14:creationId xmlns:p14="http://schemas.microsoft.com/office/powerpoint/2010/main" val="334345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C4B5-9D1A-4A94-B1CE-C4581E5AAD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798AB6-BEC3-4628-807C-60AC1FBADD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73A964-266C-4C78-8426-DD615ABFBDC4}"/>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5" name="Footer Placeholder 4">
            <a:extLst>
              <a:ext uri="{FF2B5EF4-FFF2-40B4-BE49-F238E27FC236}">
                <a16:creationId xmlns:a16="http://schemas.microsoft.com/office/drawing/2014/main" id="{40FAEE65-3816-413E-8B08-6CD5E9BB293E}"/>
              </a:ext>
            </a:extLst>
          </p:cNvPr>
          <p:cNvSpPr>
            <a:spLocks noGrp="1"/>
          </p:cNvSpPr>
          <p:nvPr>
            <p:ph type="ftr" sz="quarter" idx="11"/>
          </p:nvPr>
        </p:nvSpPr>
        <p:spPr>
          <a:xfrm>
            <a:off x="3934329" y="6346723"/>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88E28D9-83B5-4446-9C72-59A26BBD03A5}"/>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23262546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23FE8-ABD2-450B-AD43-1F0F4D10E0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FC798D-3121-4C5B-B018-56DD0AAD4C6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67437-0E35-47D1-9A29-FEB5D8680188}"/>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5" name="Footer Placeholder 4">
            <a:extLst>
              <a:ext uri="{FF2B5EF4-FFF2-40B4-BE49-F238E27FC236}">
                <a16:creationId xmlns:a16="http://schemas.microsoft.com/office/drawing/2014/main" id="{E6141FAD-DB57-4815-B79C-A274A5653F20}"/>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7C40BE-B730-4257-91B1-B2C95B002C0A}"/>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15561209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DA520-B71C-481C-B6B8-EE0CB8EA888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BD1F22-FAB0-44FC-B2F6-47D26B62A2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AB96A-02E8-4F55-A659-3045A2F5772C}"/>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5" name="Footer Placeholder 4">
            <a:extLst>
              <a:ext uri="{FF2B5EF4-FFF2-40B4-BE49-F238E27FC236}">
                <a16:creationId xmlns:a16="http://schemas.microsoft.com/office/drawing/2014/main" id="{F5137883-F3B2-42C0-87D5-CE27AED5BFDD}"/>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1DEE8A-A805-475D-9D81-C2B58F2C84BF}"/>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120710209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1524000" y="6356351"/>
            <a:ext cx="28448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2032000" y="6356351"/>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8BDE015C-8B24-4B49-90E4-0D62190DA6A7}" type="slidenum">
              <a:rPr lang="en-US"/>
              <a:pPr>
                <a:defRPr/>
              </a:pPr>
              <a:t>‹#›</a:t>
            </a:fld>
            <a:endParaRPr lang="en-US"/>
          </a:p>
        </p:txBody>
      </p:sp>
    </p:spTree>
    <p:extLst>
      <p:ext uri="{BB962C8B-B14F-4D97-AF65-F5344CB8AC3E}">
        <p14:creationId xmlns:p14="http://schemas.microsoft.com/office/powerpoint/2010/main" val="126606727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5181F-E5E1-488E-9FA9-07407DD3B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4E680-B6C9-4FAB-A303-40E3A77FB97A}"/>
              </a:ext>
            </a:extLst>
          </p:cNvPr>
          <p:cNvSpPr>
            <a:spLocks noGrp="1"/>
          </p:cNvSpPr>
          <p:nvPr>
            <p:ph type="dt" sz="half" idx="10"/>
          </p:nvPr>
        </p:nvSpPr>
        <p:spPr/>
        <p:txBody>
          <a:bodyPr/>
          <a:lstStyle/>
          <a:p>
            <a:fld id="{2D1BD5D9-DEEC-4698-8F49-33EADFD54D16}" type="datetimeFigureOut">
              <a:rPr lang="en-US" smtClean="0"/>
              <a:t>10/8/2020</a:t>
            </a:fld>
            <a:endParaRPr lang="en-US" dirty="0"/>
          </a:p>
        </p:txBody>
      </p:sp>
      <p:sp>
        <p:nvSpPr>
          <p:cNvPr id="5" name="Footer Placeholder 4">
            <a:extLst>
              <a:ext uri="{FF2B5EF4-FFF2-40B4-BE49-F238E27FC236}">
                <a16:creationId xmlns:a16="http://schemas.microsoft.com/office/drawing/2014/main" id="{F2D489A1-771D-4B01-8372-B0170877C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CD6D-EE1D-45A9-BC25-13D2B9F522BF}"/>
              </a:ext>
            </a:extLst>
          </p:cNvPr>
          <p:cNvSpPr>
            <a:spLocks noGrp="1"/>
          </p:cNvSpPr>
          <p:nvPr>
            <p:ph type="sldNum" sz="quarter" idx="12"/>
          </p:nvPr>
        </p:nvSpPr>
        <p:spPr/>
        <p:txBody>
          <a:bodyPr/>
          <a:lstStyle>
            <a:lvl1pPr>
              <a:defRPr/>
            </a:lvl1pPr>
          </a:lstStyle>
          <a:p>
            <a:r>
              <a:rPr lang="en-US" dirty="0"/>
              <a:t>#</a:t>
            </a:r>
          </a:p>
        </p:txBody>
      </p:sp>
    </p:spTree>
    <p:extLst>
      <p:ext uri="{BB962C8B-B14F-4D97-AF65-F5344CB8AC3E}">
        <p14:creationId xmlns:p14="http://schemas.microsoft.com/office/powerpoint/2010/main" val="3239678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5181F-E5E1-488E-9FA9-07407DD3B1C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4E680-B6C9-4FAB-A303-40E3A77FB97A}"/>
              </a:ext>
            </a:extLst>
          </p:cNvPr>
          <p:cNvSpPr>
            <a:spLocks noGrp="1"/>
          </p:cNvSpPr>
          <p:nvPr>
            <p:ph type="dt" sz="half" idx="10"/>
          </p:nvPr>
        </p:nvSpPr>
        <p:spPr>
          <a:xfrm>
            <a:off x="-6646" y="6495072"/>
            <a:ext cx="1450388" cy="365125"/>
          </a:xfrm>
          <a:prstGeom prst="rect">
            <a:avLst/>
          </a:prstGeom>
        </p:spPr>
        <p:txBody>
          <a:bodyPr/>
          <a:lstStyle/>
          <a:p>
            <a:fld id="{2D1BD5D9-DEEC-4698-8F49-33EADFD54D16}" type="datetimeFigureOut">
              <a:rPr lang="en-US" smtClean="0"/>
              <a:t>10/8/2020</a:t>
            </a:fld>
            <a:endParaRPr lang="en-US" dirty="0"/>
          </a:p>
        </p:txBody>
      </p:sp>
      <p:sp>
        <p:nvSpPr>
          <p:cNvPr id="5" name="Footer Placeholder 4">
            <a:extLst>
              <a:ext uri="{FF2B5EF4-FFF2-40B4-BE49-F238E27FC236}">
                <a16:creationId xmlns:a16="http://schemas.microsoft.com/office/drawing/2014/main" id="{F2D489A1-771D-4B01-8372-B0170877C28F}"/>
              </a:ext>
            </a:extLst>
          </p:cNvPr>
          <p:cNvSpPr>
            <a:spLocks noGrp="1"/>
          </p:cNvSpPr>
          <p:nvPr>
            <p:ph type="ftr" sz="quarter" idx="11"/>
          </p:nvPr>
        </p:nvSpPr>
        <p:spPr>
          <a:xfrm>
            <a:off x="3934329" y="6346723"/>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533CD6D-EE1D-45A9-BC25-13D2B9F522BF}"/>
              </a:ext>
            </a:extLst>
          </p:cNvPr>
          <p:cNvSpPr>
            <a:spLocks noGrp="1"/>
          </p:cNvSpPr>
          <p:nvPr>
            <p:ph type="sldNum" sz="quarter" idx="12"/>
          </p:nvPr>
        </p:nvSpPr>
        <p:spPr>
          <a:xfrm>
            <a:off x="9458628" y="6470650"/>
            <a:ext cx="2743200" cy="365125"/>
          </a:xfrm>
          <a:prstGeom prst="rect">
            <a:avLst/>
          </a:prstGeom>
        </p:spPr>
        <p:txBody>
          <a:bodyPr/>
          <a:lstStyle>
            <a:lvl1pPr>
              <a:defRPr/>
            </a:lvl1pPr>
          </a:lstStyle>
          <a:p>
            <a:r>
              <a:rPr lang="en-US" dirty="0"/>
              <a:t>#</a:t>
            </a:r>
          </a:p>
        </p:txBody>
      </p:sp>
    </p:spTree>
    <p:extLst>
      <p:ext uri="{BB962C8B-B14F-4D97-AF65-F5344CB8AC3E}">
        <p14:creationId xmlns:p14="http://schemas.microsoft.com/office/powerpoint/2010/main" val="108022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B80C-A23F-42B6-A4EC-C52CD62592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E4539F-45BD-4460-BE83-499406CDF9E7}"/>
              </a:ext>
            </a:extLst>
          </p:cNvPr>
          <p:cNvSpPr>
            <a:spLocks noGrp="1"/>
          </p:cNvSpPr>
          <p:nvPr>
            <p:ph idx="1"/>
          </p:nvPr>
        </p:nvSpPr>
        <p:spPr>
          <a:xfrm>
            <a:off x="6176818" y="735734"/>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8E6917D-EE38-4CAC-9B53-8AACC9FB9FC4}"/>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146672555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AE7EF-98BD-48F4-AAF3-7EAF1247E0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A68FB0-355A-416E-A274-A8725E516A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D7280-F262-4C5A-AA04-274591DE67ED}"/>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5" name="Footer Placeholder 4">
            <a:extLst>
              <a:ext uri="{FF2B5EF4-FFF2-40B4-BE49-F238E27FC236}">
                <a16:creationId xmlns:a16="http://schemas.microsoft.com/office/drawing/2014/main" id="{1F647557-29B8-4B10-BBE8-38CE6599D2BB}"/>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93C10-0680-4264-BE02-E2C3C4780C05}"/>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56652683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85CDE-B06D-4BE0-AB30-CDC03A209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0336B3A-A10B-4320-B516-753B6B1B4CC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4516F-1798-4984-A219-D068B2F2EA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0ECF51-984E-4A01-B19F-759A36D7DDC5}"/>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6" name="Footer Placeholder 5">
            <a:extLst>
              <a:ext uri="{FF2B5EF4-FFF2-40B4-BE49-F238E27FC236}">
                <a16:creationId xmlns:a16="http://schemas.microsoft.com/office/drawing/2014/main" id="{BADBC0E8-00CE-495B-BC92-0DDEE795DE30}"/>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0FE5B-7574-4694-9708-2971BA716E32}"/>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338689129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68AC-9BD7-41B7-97BA-70A7B1E646A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43B1E79-B196-402E-882D-0AD262E17A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8FEEC-623F-430C-800C-47CB05F67DD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9CD53A-59CB-47C6-AA1A-51E53D64A70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D1E678-EB10-4454-9E77-12EEE20CEC7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08D259-3958-4C56-89B4-EFD02C09BCF4}"/>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8" name="Footer Placeholder 7">
            <a:extLst>
              <a:ext uri="{FF2B5EF4-FFF2-40B4-BE49-F238E27FC236}">
                <a16:creationId xmlns:a16="http://schemas.microsoft.com/office/drawing/2014/main" id="{6441C733-CBDE-41C7-AB93-2EC0F6441590}"/>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B5C0F51-EEA3-484C-A18C-E3269E6A2F5C}"/>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331498651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0122-A92B-46D7-AB18-54C87A933E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CCED0B-2785-4589-9A32-200839F2121C}"/>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4" name="Footer Placeholder 3">
            <a:extLst>
              <a:ext uri="{FF2B5EF4-FFF2-40B4-BE49-F238E27FC236}">
                <a16:creationId xmlns:a16="http://schemas.microsoft.com/office/drawing/2014/main" id="{B4E2D777-A5F1-4278-BB4F-2E80E4C8CE93}"/>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DB639E3-8F65-42AD-944B-194478B0FCD2}"/>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1649545781"/>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1A326-8076-4A84-AB13-1394E1601F7D}"/>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3" name="Footer Placeholder 2">
            <a:extLst>
              <a:ext uri="{FF2B5EF4-FFF2-40B4-BE49-F238E27FC236}">
                <a16:creationId xmlns:a16="http://schemas.microsoft.com/office/drawing/2014/main" id="{7C9BD3E4-3298-40A0-9C14-C9D764D918D8}"/>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ED854EC-DAA8-4B3C-89DB-28F330B90636}"/>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316270096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D2FE5-7F35-4AE6-9929-47CA9709A8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E894F1-123F-47A8-BB1C-A99ABBD6017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318E1F-3C22-4195-8A8F-E2DE177D7C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E18CA-A25D-4639-B102-5A07ACE6920B}"/>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6" name="Footer Placeholder 5">
            <a:extLst>
              <a:ext uri="{FF2B5EF4-FFF2-40B4-BE49-F238E27FC236}">
                <a16:creationId xmlns:a16="http://schemas.microsoft.com/office/drawing/2014/main" id="{7108CF7B-90F6-467B-998C-B738600F07D6}"/>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9890890-32C5-45C0-AAFB-865C0F07BAEA}"/>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195319588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CE2F-3F43-42D1-B813-2AEE5CFE90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538AC4-BF8B-4FE8-918E-48B3B2BD1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4478A6-0EFA-479A-A222-3AD35E073A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13CA7-89A9-408D-A403-76F5CDBF441F}"/>
              </a:ext>
            </a:extLst>
          </p:cNvPr>
          <p:cNvSpPr>
            <a:spLocks noGrp="1"/>
          </p:cNvSpPr>
          <p:nvPr>
            <p:ph type="dt" sz="half" idx="10"/>
          </p:nvPr>
        </p:nvSpPr>
        <p:spPr>
          <a:xfrm>
            <a:off x="-6646" y="6495072"/>
            <a:ext cx="1450388" cy="365125"/>
          </a:xfrm>
          <a:prstGeom prst="rect">
            <a:avLst/>
          </a:prstGeom>
        </p:spPr>
        <p:txBody>
          <a:bodyPr/>
          <a:lstStyle/>
          <a:p>
            <a:fld id="{C1DC27FB-929C-4ECD-AB45-9EE1FA067ACE}" type="datetimeFigureOut">
              <a:rPr lang="en-US" smtClean="0"/>
              <a:t>10/8/2020</a:t>
            </a:fld>
            <a:endParaRPr lang="en-US"/>
          </a:p>
        </p:txBody>
      </p:sp>
      <p:sp>
        <p:nvSpPr>
          <p:cNvPr id="6" name="Footer Placeholder 5">
            <a:extLst>
              <a:ext uri="{FF2B5EF4-FFF2-40B4-BE49-F238E27FC236}">
                <a16:creationId xmlns:a16="http://schemas.microsoft.com/office/drawing/2014/main" id="{CA168A61-3428-45AB-A599-BAAA3B6FECC6}"/>
              </a:ext>
            </a:extLst>
          </p:cNvPr>
          <p:cNvSpPr>
            <a:spLocks noGrp="1"/>
          </p:cNvSpPr>
          <p:nvPr>
            <p:ph type="ftr" sz="quarter" idx="11"/>
          </p:nvPr>
        </p:nvSpPr>
        <p:spPr>
          <a:xfrm>
            <a:off x="3934329" y="6346723"/>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125C10-0E66-449D-B783-9BDA9CA42E1C}"/>
              </a:ext>
            </a:extLst>
          </p:cNvPr>
          <p:cNvSpPr>
            <a:spLocks noGrp="1"/>
          </p:cNvSpPr>
          <p:nvPr>
            <p:ph type="sldNum" sz="quarter" idx="12"/>
          </p:nvPr>
        </p:nvSpPr>
        <p:spPr>
          <a:xfrm>
            <a:off x="9458628" y="6470650"/>
            <a:ext cx="2743200" cy="365125"/>
          </a:xfrm>
          <a:prstGeom prst="rect">
            <a:avLst/>
          </a:prstGeom>
        </p:spPr>
        <p:txBody>
          <a:bodyPr/>
          <a:lstStyle/>
          <a:p>
            <a:fld id="{B67EA60A-6E1E-4265-BD5A-2A8E328514C5}" type="slidenum">
              <a:rPr lang="en-US" smtClean="0"/>
              <a:t>‹#›</a:t>
            </a:fld>
            <a:endParaRPr lang="en-US"/>
          </a:p>
        </p:txBody>
      </p:sp>
    </p:spTree>
    <p:extLst>
      <p:ext uri="{BB962C8B-B14F-4D97-AF65-F5344CB8AC3E}">
        <p14:creationId xmlns:p14="http://schemas.microsoft.com/office/powerpoint/2010/main" val="66884143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571F809-2463-4A8C-A9DA-37B0E6D88EC6}"/>
              </a:ext>
            </a:extLst>
          </p:cNvPr>
          <p:cNvPicPr>
            <a:picLocks noChangeAspect="1"/>
          </p:cNvPicPr>
          <p:nvPr userDrawn="1"/>
        </p:nvPicPr>
        <p:blipFill rotWithShape="1">
          <a:blip r:embed="rId16">
            <a:alphaModFix amt="45000"/>
            <a:extLst>
              <a:ext uri="{BEBA8EAE-BF5A-486C-A8C5-ECC9F3942E4B}">
                <a14:imgProps xmlns:a14="http://schemas.microsoft.com/office/drawing/2010/main">
                  <a14:imgLayer r:embed="rId17">
                    <a14:imgEffect>
                      <a14:saturation sat="343000"/>
                    </a14:imgEffect>
                  </a14:imgLayer>
                </a14:imgProps>
              </a:ext>
              <a:ext uri="{28A0092B-C50C-407E-A947-70E740481C1C}">
                <a14:useLocalDpi xmlns:a14="http://schemas.microsoft.com/office/drawing/2010/main" val="0"/>
              </a:ext>
            </a:extLst>
          </a:blip>
          <a:srcRect l="7481" t="1077" r="81833" b="7744"/>
          <a:stretch/>
        </p:blipFill>
        <p:spPr>
          <a:xfrm>
            <a:off x="0" y="0"/>
            <a:ext cx="1302938" cy="6253067"/>
          </a:xfrm>
          <a:prstGeom prst="rect">
            <a:avLst/>
          </a:prstGeom>
          <a:effectLst/>
        </p:spPr>
      </p:pic>
      <p:pic>
        <p:nvPicPr>
          <p:cNvPr id="7" name="Picture 6">
            <a:extLst>
              <a:ext uri="{FF2B5EF4-FFF2-40B4-BE49-F238E27FC236}">
                <a16:creationId xmlns:a16="http://schemas.microsoft.com/office/drawing/2014/main" id="{E585A72A-B094-4B2B-8294-753138D8D847}"/>
              </a:ext>
            </a:extLst>
          </p:cNvPr>
          <p:cNvPicPr>
            <a:picLocks noChangeAspect="1"/>
          </p:cNvPicPr>
          <p:nvPr userDrawn="1"/>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16230" t="32593" r="19652" b="33333"/>
          <a:stretch/>
        </p:blipFill>
        <p:spPr>
          <a:xfrm>
            <a:off x="180927" y="6192863"/>
            <a:ext cx="1926654" cy="575928"/>
          </a:xfrm>
          <a:prstGeom prst="rect">
            <a:avLst/>
          </a:prstGeom>
        </p:spPr>
      </p:pic>
      <p:pic>
        <p:nvPicPr>
          <p:cNvPr id="14" name="Picture 13" descr="A close up of a logo&#10;&#10;Description automatically generated">
            <a:extLst>
              <a:ext uri="{FF2B5EF4-FFF2-40B4-BE49-F238E27FC236}">
                <a16:creationId xmlns:a16="http://schemas.microsoft.com/office/drawing/2014/main" id="{1A9E34A0-9526-4A08-8FA4-D7C72D3B044C}"/>
              </a:ext>
            </a:extLst>
          </p:cNvPr>
          <p:cNvPicPr>
            <a:picLocks noChangeAspect="1"/>
          </p:cNvPicPr>
          <p:nvPr userDrawn="1"/>
        </p:nvPicPr>
        <p:blipFill rotWithShape="1">
          <a:blip r:embed="rId19">
            <a:alphaModFix amt="50000"/>
            <a:extLst>
              <a:ext uri="{28A0092B-C50C-407E-A947-70E740481C1C}">
                <a14:useLocalDpi xmlns:a14="http://schemas.microsoft.com/office/drawing/2010/main" val="0"/>
              </a:ext>
            </a:extLst>
          </a:blip>
          <a:srcRect l="82954" t="1077" r="7523"/>
          <a:stretch/>
        </p:blipFill>
        <p:spPr>
          <a:xfrm>
            <a:off x="11024715" y="51564"/>
            <a:ext cx="1161041" cy="6784133"/>
          </a:xfrm>
          <a:prstGeom prst="rect">
            <a:avLst/>
          </a:prstGeom>
        </p:spPr>
      </p:pic>
      <p:sp>
        <p:nvSpPr>
          <p:cNvPr id="4" name="TextBox 3">
            <a:extLst>
              <a:ext uri="{FF2B5EF4-FFF2-40B4-BE49-F238E27FC236}">
                <a16:creationId xmlns:a16="http://schemas.microsoft.com/office/drawing/2014/main" id="{42FF2A51-13DF-460B-809A-5A52941F36DA}"/>
              </a:ext>
            </a:extLst>
          </p:cNvPr>
          <p:cNvSpPr txBox="1"/>
          <p:nvPr userDrawn="1"/>
        </p:nvSpPr>
        <p:spPr>
          <a:xfrm>
            <a:off x="2799241" y="6343053"/>
            <a:ext cx="9123128" cy="369332"/>
          </a:xfrm>
          <a:prstGeom prst="rect">
            <a:avLst/>
          </a:prstGeom>
          <a:noFill/>
        </p:spPr>
        <p:txBody>
          <a:bodyPr wrap="square" rtlCol="0">
            <a:spAutoFit/>
          </a:bodyPr>
          <a:lstStyle/>
          <a:p>
            <a:pPr algn="l"/>
            <a:r>
              <a:rPr lang="en-US" sz="1800" i="1" dirty="0">
                <a:solidFill>
                  <a:srgbClr val="117CC4"/>
                </a:solidFill>
              </a:rPr>
              <a:t>Social Sciences Library (https://socialsci.libretexts.org): username: &amp; password: </a:t>
            </a:r>
            <a:r>
              <a:rPr lang="en-US" sz="1800" b="1" i="1" dirty="0">
                <a:solidFill>
                  <a:srgbClr val="117CC4"/>
                </a:solidFill>
              </a:rPr>
              <a:t>Academy2020</a:t>
            </a:r>
          </a:p>
        </p:txBody>
      </p:sp>
    </p:spTree>
    <p:extLst>
      <p:ext uri="{BB962C8B-B14F-4D97-AF65-F5344CB8AC3E}">
        <p14:creationId xmlns:p14="http://schemas.microsoft.com/office/powerpoint/2010/main" val="373910725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onlinelearningsurvey.com/reports/freeingthetextbook2018.pdf" TargetMode="External"/><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hyperlink" Target="https://www.flickr.com/photos/stewart/99129170/" TargetMode="External"/><Relationship Id="rId4" Type="http://schemas.openxmlformats.org/officeDocument/2006/relationships/hyperlink" Target="https://www.flickr.com/people/stewar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libretexts.org/advanced.html" TargetMode="Externa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gif"/><Relationship Id="rId4" Type="http://schemas.openxmlformats.org/officeDocument/2006/relationships/hyperlink" Target="https://twitter.com/Free_Radical1/status/1283418265432272896"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notesSlide" Target="../notesSlides/notesSlide11.xml"/><Relationship Id="rId16"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jpe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jpeg"/><Relationship Id="rId1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chem.libretexts.org/Development_Details/OER_Remixer"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hyperlink" Target="http://www.hewlett.org/programs/education-program/open-educational-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aei.org/publication/chart-of-the-day-or-century-2/" TargetMode="External"/><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249645" y="499399"/>
            <a:ext cx="9660785" cy="1164164"/>
          </a:xfrm>
        </p:spPr>
        <p:txBody>
          <a:bodyPr>
            <a:noAutofit/>
          </a:bodyPr>
          <a:lstStyle/>
          <a:p>
            <a:r>
              <a:rPr lang="en-US" sz="3400" dirty="0">
                <a:solidFill>
                  <a:srgbClr val="117CC4"/>
                </a:solidFill>
              </a:rPr>
              <a:t>Unleashing the Power of Open: Hands-on Workshop on Adopting and Adapting </a:t>
            </a:r>
            <a:r>
              <a:rPr lang="en-US" sz="3400" dirty="0" err="1">
                <a:solidFill>
                  <a:srgbClr val="117CC4"/>
                </a:solidFill>
              </a:rPr>
              <a:t>LibreTexts</a:t>
            </a:r>
            <a:r>
              <a:rPr lang="en-US" sz="3400" dirty="0">
                <a:solidFill>
                  <a:srgbClr val="117CC4"/>
                </a:solidFill>
              </a:rPr>
              <a:t> for Use in Your Classroom</a:t>
            </a:r>
          </a:p>
        </p:txBody>
      </p:sp>
      <p:sp>
        <p:nvSpPr>
          <p:cNvPr id="2" name="Rectangle 1"/>
          <p:cNvSpPr/>
          <p:nvPr/>
        </p:nvSpPr>
        <p:spPr>
          <a:xfrm>
            <a:off x="1315732" y="1769893"/>
            <a:ext cx="4428535" cy="1261884"/>
          </a:xfrm>
          <a:prstGeom prst="rect">
            <a:avLst/>
          </a:prstGeom>
        </p:spPr>
        <p:txBody>
          <a:bodyPr wrap="square">
            <a:spAutoFit/>
          </a:bodyPr>
          <a:lstStyle/>
          <a:p>
            <a:pPr algn="ctr"/>
            <a:r>
              <a:rPr lang="en-US" sz="2200" b="1" dirty="0"/>
              <a:t>Delmar Larsen</a:t>
            </a:r>
            <a:endParaRPr lang="en-US" sz="2200" i="1" dirty="0"/>
          </a:p>
          <a:p>
            <a:pPr algn="ctr"/>
            <a:r>
              <a:rPr lang="en-US" dirty="0"/>
              <a:t>Executive Director, </a:t>
            </a:r>
            <a:r>
              <a:rPr lang="en-US" dirty="0" err="1"/>
              <a:t>LibreTexts</a:t>
            </a:r>
            <a:endParaRPr lang="en-US" dirty="0"/>
          </a:p>
          <a:p>
            <a:pPr algn="ctr"/>
            <a:r>
              <a:rPr lang="en-US" dirty="0"/>
              <a:t>Professor, Department of Chemistry, </a:t>
            </a:r>
          </a:p>
          <a:p>
            <a:pPr algn="ctr"/>
            <a:r>
              <a:rPr lang="en-US" dirty="0"/>
              <a:t>University of California, Davis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388" y="3632212"/>
            <a:ext cx="605225" cy="605225"/>
          </a:xfrm>
          <a:prstGeom prst="rect">
            <a:avLst/>
          </a:prstGeom>
        </p:spPr>
      </p:pic>
      <p:sp>
        <p:nvSpPr>
          <p:cNvPr id="11" name="Rectangle 10"/>
          <p:cNvSpPr/>
          <p:nvPr/>
        </p:nvSpPr>
        <p:spPr>
          <a:xfrm>
            <a:off x="2000067" y="3708757"/>
            <a:ext cx="2386231" cy="400110"/>
          </a:xfrm>
          <a:prstGeom prst="rect">
            <a:avLst/>
          </a:prstGeom>
        </p:spPr>
        <p:txBody>
          <a:bodyPr wrap="none">
            <a:spAutoFit/>
          </a:bodyPr>
          <a:lstStyle/>
          <a:p>
            <a:r>
              <a:rPr lang="en-US" sz="2000" b="1" dirty="0"/>
              <a:t>http://Libretexts.org</a:t>
            </a:r>
          </a:p>
        </p:txBody>
      </p:sp>
      <p:pic>
        <p:nvPicPr>
          <p:cNvPr id="2050" name="Picture 2" descr="Image">
            <a:extLst>
              <a:ext uri="{FF2B5EF4-FFF2-40B4-BE49-F238E27FC236}">
                <a16:creationId xmlns:a16="http://schemas.microsoft.com/office/drawing/2014/main" id="{A3AD5D06-892E-4991-81B6-CB2CA3BCF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509" y="1758461"/>
            <a:ext cx="4197921" cy="41979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2C897C3-4590-41BD-955E-8C2AEA5A36A2}"/>
              </a:ext>
            </a:extLst>
          </p:cNvPr>
          <p:cNvSpPr/>
          <p:nvPr/>
        </p:nvSpPr>
        <p:spPr>
          <a:xfrm>
            <a:off x="2000067" y="4612608"/>
            <a:ext cx="4232634" cy="400110"/>
          </a:xfrm>
          <a:prstGeom prst="rect">
            <a:avLst/>
          </a:prstGeom>
        </p:spPr>
        <p:txBody>
          <a:bodyPr wrap="none">
            <a:spAutoFit/>
          </a:bodyPr>
          <a:lstStyle/>
          <a:p>
            <a:r>
              <a:rPr lang="en-US" sz="2000" b="1" dirty="0"/>
              <a:t>https://www.youtube.com/LibreTexts</a:t>
            </a:r>
          </a:p>
        </p:txBody>
      </p:sp>
      <p:pic>
        <p:nvPicPr>
          <p:cNvPr id="13" name="Picture 12" descr="A close up of a sign&#10;&#10;Description automatically generated">
            <a:extLst>
              <a:ext uri="{FF2B5EF4-FFF2-40B4-BE49-F238E27FC236}">
                <a16:creationId xmlns:a16="http://schemas.microsoft.com/office/drawing/2014/main" id="{D8AAFB5E-B99F-48B5-82EA-DD87BCFC9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732" y="4595487"/>
            <a:ext cx="624818" cy="434353"/>
          </a:xfrm>
          <a:prstGeom prst="rect">
            <a:avLst/>
          </a:prstGeom>
        </p:spPr>
      </p:pic>
    </p:spTree>
    <p:extLst>
      <p:ext uri="{BB962C8B-B14F-4D97-AF65-F5344CB8AC3E}">
        <p14:creationId xmlns:p14="http://schemas.microsoft.com/office/powerpoint/2010/main" val="368229183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1" y="152400"/>
            <a:ext cx="9144000" cy="801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117CC4"/>
                </a:solidFill>
              </a:rPr>
              <a:t>The Textbook Problem #2: Freedom</a:t>
            </a:r>
          </a:p>
        </p:txBody>
      </p:sp>
      <p:pic>
        <p:nvPicPr>
          <p:cNvPr id="1026" name="Picture 2" descr="Axillary Crutc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378012"/>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I UP Gerüstsyst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5500" y="1231878"/>
            <a:ext cx="4305300" cy="39931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28800" y="5292788"/>
            <a:ext cx="4076700" cy="923330"/>
          </a:xfrm>
          <a:prstGeom prst="rect">
            <a:avLst/>
          </a:prstGeom>
        </p:spPr>
        <p:txBody>
          <a:bodyPr wrap="square">
            <a:spAutoFit/>
          </a:bodyPr>
          <a:lstStyle/>
          <a:p>
            <a:pPr algn="ctr"/>
            <a:r>
              <a:rPr lang="en-US" dirty="0"/>
              <a:t>Textbooks should be tool to aid in the building of a robust knowledge base in students</a:t>
            </a:r>
          </a:p>
        </p:txBody>
      </p:sp>
      <p:sp>
        <p:nvSpPr>
          <p:cNvPr id="6" name="Rectangle 5"/>
          <p:cNvSpPr/>
          <p:nvPr/>
        </p:nvSpPr>
        <p:spPr>
          <a:xfrm>
            <a:off x="6400801" y="5292788"/>
            <a:ext cx="4124325" cy="923330"/>
          </a:xfrm>
          <a:prstGeom prst="rect">
            <a:avLst/>
          </a:prstGeom>
        </p:spPr>
        <p:txBody>
          <a:bodyPr wrap="square">
            <a:spAutoFit/>
          </a:bodyPr>
          <a:lstStyle/>
          <a:p>
            <a:pPr algn="ctr"/>
            <a:r>
              <a:rPr lang="en-US" dirty="0"/>
              <a:t>Textbooks should </a:t>
            </a:r>
            <a:r>
              <a:rPr lang="en-US" b="1" dirty="0"/>
              <a:t>not</a:t>
            </a:r>
            <a:r>
              <a:rPr lang="en-US" dirty="0"/>
              <a:t> be a crutch to limit content development, pedagogy, assessment and </a:t>
            </a:r>
            <a:r>
              <a:rPr lang="en-US" b="1" dirty="0"/>
              <a:t>advancement</a:t>
            </a:r>
          </a:p>
        </p:txBody>
      </p:sp>
    </p:spTree>
    <p:extLst>
      <p:ext uri="{BB962C8B-B14F-4D97-AF65-F5344CB8AC3E}">
        <p14:creationId xmlns:p14="http://schemas.microsoft.com/office/powerpoint/2010/main" val="77632911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using a computer&#10;&#10;Description automatically generated">
            <a:extLst>
              <a:ext uri="{FF2B5EF4-FFF2-40B4-BE49-F238E27FC236}">
                <a16:creationId xmlns:a16="http://schemas.microsoft.com/office/drawing/2014/main" id="{6AB8D734-2276-41B8-BA16-15699D8100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82" t="54370" b="11132"/>
          <a:stretch/>
        </p:blipFill>
        <p:spPr>
          <a:xfrm>
            <a:off x="1372174" y="3210533"/>
            <a:ext cx="9144000" cy="3042684"/>
          </a:xfrm>
          <a:prstGeom prst="rect">
            <a:avLst/>
          </a:prstGeom>
        </p:spPr>
      </p:pic>
      <p:grpSp>
        <p:nvGrpSpPr>
          <p:cNvPr id="20" name="Group 19">
            <a:extLst>
              <a:ext uri="{FF2B5EF4-FFF2-40B4-BE49-F238E27FC236}">
                <a16:creationId xmlns:a16="http://schemas.microsoft.com/office/drawing/2014/main" id="{841E90AC-5688-43C8-B725-30A402DC8CBD}"/>
              </a:ext>
            </a:extLst>
          </p:cNvPr>
          <p:cNvGrpSpPr/>
          <p:nvPr/>
        </p:nvGrpSpPr>
        <p:grpSpPr>
          <a:xfrm>
            <a:off x="11298146" y="6435663"/>
            <a:ext cx="2228824" cy="276999"/>
            <a:chOff x="6080514" y="6523444"/>
            <a:chExt cx="2228824" cy="276999"/>
          </a:xfrm>
        </p:grpSpPr>
        <p:pic>
          <p:nvPicPr>
            <p:cNvPr id="22" name="Picture 21" descr="Image result for cc by">
              <a:extLst>
                <a:ext uri="{FF2B5EF4-FFF2-40B4-BE49-F238E27FC236}">
                  <a16:creationId xmlns:a16="http://schemas.microsoft.com/office/drawing/2014/main" id="{437F4801-3BEB-4973-B06B-C85375A3A05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80514" y="6531820"/>
              <a:ext cx="700621" cy="24521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E5BFB00-814B-4995-BAF9-AE3ED77472B6}"/>
                </a:ext>
              </a:extLst>
            </p:cNvPr>
            <p:cNvSpPr txBox="1"/>
            <p:nvPr/>
          </p:nvSpPr>
          <p:spPr>
            <a:xfrm>
              <a:off x="6794500" y="6523444"/>
              <a:ext cx="1514838" cy="276999"/>
            </a:xfrm>
            <a:prstGeom prst="rect">
              <a:avLst/>
            </a:prstGeom>
            <a:noFill/>
          </p:spPr>
          <p:txBody>
            <a:bodyPr wrap="none" rtlCol="0">
              <a:spAutoFit/>
            </a:bodyPr>
            <a:lstStyle/>
            <a:p>
              <a:r>
                <a:rPr lang="en-US" sz="1200" b="1" dirty="0">
                  <a:solidFill>
                    <a:schemeClr val="bg1"/>
                  </a:solidFill>
                </a:rPr>
                <a:t>Angelique M. Carson</a:t>
              </a:r>
            </a:p>
          </p:txBody>
        </p:sp>
      </p:grpSp>
      <p:sp>
        <p:nvSpPr>
          <p:cNvPr id="2" name="Rectangle 1">
            <a:extLst>
              <a:ext uri="{FF2B5EF4-FFF2-40B4-BE49-F238E27FC236}">
                <a16:creationId xmlns:a16="http://schemas.microsoft.com/office/drawing/2014/main" id="{0C8AE2DA-2135-4A80-B3CE-A128A2BAFFD1}"/>
              </a:ext>
            </a:extLst>
          </p:cNvPr>
          <p:cNvSpPr/>
          <p:nvPr/>
        </p:nvSpPr>
        <p:spPr>
          <a:xfrm>
            <a:off x="1164660" y="98993"/>
            <a:ext cx="9559027" cy="769441"/>
          </a:xfrm>
          <a:prstGeom prst="rect">
            <a:avLst/>
          </a:prstGeom>
        </p:spPr>
        <p:txBody>
          <a:bodyPr wrap="none">
            <a:spAutoFit/>
          </a:bodyPr>
          <a:lstStyle/>
          <a:p>
            <a:r>
              <a:rPr lang="en-US" sz="4400" dirty="0">
                <a:solidFill>
                  <a:schemeClr val="accent1"/>
                </a:solidFill>
                <a:latin typeface="GT Super Display Bold" panose="00000800000000000000" pitchFamily="50" charset="0"/>
                <a:ea typeface="+mj-lt"/>
                <a:cs typeface="Segoe UI" panose="020B0502040204020203" pitchFamily="34" charset="0"/>
              </a:rPr>
              <a:t>Why are Open Textbooks is the Solution?</a:t>
            </a:r>
            <a:endParaRPr lang="en-US" sz="4400" dirty="0">
              <a:solidFill>
                <a:schemeClr val="accent1"/>
              </a:solidFill>
            </a:endParaRPr>
          </a:p>
        </p:txBody>
      </p:sp>
      <p:sp>
        <p:nvSpPr>
          <p:cNvPr id="4" name="Rectangle 3">
            <a:extLst>
              <a:ext uri="{FF2B5EF4-FFF2-40B4-BE49-F238E27FC236}">
                <a16:creationId xmlns:a16="http://schemas.microsoft.com/office/drawing/2014/main" id="{5DFF0B28-ED55-4140-A784-B906EFFA6D10}"/>
              </a:ext>
            </a:extLst>
          </p:cNvPr>
          <p:cNvSpPr/>
          <p:nvPr/>
        </p:nvSpPr>
        <p:spPr>
          <a:xfrm>
            <a:off x="2697891" y="1506953"/>
            <a:ext cx="8600255" cy="3170099"/>
          </a:xfrm>
          <a:prstGeom prst="rect">
            <a:avLst/>
          </a:prstGeom>
          <a:solidFill>
            <a:srgbClr val="117CC4"/>
          </a:solidFill>
        </p:spPr>
        <p:txBody>
          <a:bodyPr wrap="square">
            <a:spAutoFit/>
          </a:bodyPr>
          <a:lstStyle/>
          <a:p>
            <a:pPr lvl="1" indent="-457200" algn="just">
              <a:buFont typeface="Arial" panose="020B0604020202020204" pitchFamily="34" charset="0"/>
              <a:buChar char="•"/>
            </a:pPr>
            <a:r>
              <a:rPr lang="en-US" sz="2500" dirty="0">
                <a:solidFill>
                  <a:schemeClr val="bg1"/>
                </a:solidFill>
                <a:ea typeface="+mn-lt"/>
              </a:rPr>
              <a:t>OER is the free (or should be)</a:t>
            </a:r>
          </a:p>
          <a:p>
            <a:pPr lvl="1" indent="-457200" algn="just">
              <a:buFont typeface="Arial" panose="020B0604020202020204" pitchFamily="34" charset="0"/>
              <a:buChar char="•"/>
            </a:pPr>
            <a:endParaRPr lang="en-US" sz="2500" dirty="0">
              <a:solidFill>
                <a:schemeClr val="bg1"/>
              </a:solidFill>
              <a:ea typeface="+mn-lt"/>
            </a:endParaRPr>
          </a:p>
          <a:p>
            <a:pPr lvl="1" indent="-457200" algn="just">
              <a:buFont typeface="Arial" panose="020B0604020202020204" pitchFamily="34" charset="0"/>
              <a:buChar char="•"/>
            </a:pPr>
            <a:r>
              <a:rPr lang="en-US" sz="2500" dirty="0">
                <a:solidFill>
                  <a:schemeClr val="bg1"/>
                </a:solidFill>
                <a:ea typeface="+mn-lt"/>
              </a:rPr>
              <a:t>OER provides the ability for anyone to remix, reuse, and revise the material to better fit their course objectives.</a:t>
            </a:r>
          </a:p>
          <a:p>
            <a:pPr lvl="1" indent="-457200" algn="just">
              <a:buFont typeface="Arial" panose="020B0604020202020204" pitchFamily="34" charset="0"/>
              <a:buChar char="•"/>
            </a:pPr>
            <a:endParaRPr lang="en-US" sz="2500" dirty="0">
              <a:solidFill>
                <a:schemeClr val="bg1"/>
              </a:solidFill>
              <a:ea typeface="+mn-lt"/>
            </a:endParaRPr>
          </a:p>
          <a:p>
            <a:pPr lvl="1" indent="-457200" algn="just">
              <a:buFont typeface="Arial" panose="020B0604020202020204" pitchFamily="34" charset="0"/>
              <a:buChar char="•"/>
            </a:pPr>
            <a:r>
              <a:rPr lang="en-US" sz="2500" dirty="0">
                <a:solidFill>
                  <a:schemeClr val="bg1"/>
                </a:solidFill>
                <a:ea typeface="+mn-lt"/>
              </a:rPr>
              <a:t>For example, do the materials you currently use provide examples that are inclusive of race, sex, age, and ability? Are they representative of the students taking your course? </a:t>
            </a:r>
            <a:endParaRPr lang="en-US" sz="2500" dirty="0">
              <a:solidFill>
                <a:schemeClr val="bg1"/>
              </a:solidFill>
              <a:cs typeface="Times New Roman"/>
            </a:endParaRPr>
          </a:p>
        </p:txBody>
      </p:sp>
    </p:spTree>
    <p:extLst>
      <p:ext uri="{BB962C8B-B14F-4D97-AF65-F5344CB8AC3E}">
        <p14:creationId xmlns:p14="http://schemas.microsoft.com/office/powerpoint/2010/main" val="248931147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DFF0F-179E-423E-9F4A-E10A75048C2E}"/>
              </a:ext>
            </a:extLst>
          </p:cNvPr>
          <p:cNvSpPr txBox="1"/>
          <p:nvPr/>
        </p:nvSpPr>
        <p:spPr>
          <a:xfrm>
            <a:off x="1000828" y="683037"/>
            <a:ext cx="10791869" cy="2369880"/>
          </a:xfrm>
          <a:prstGeom prst="rect">
            <a:avLst/>
          </a:prstGeom>
          <a:noFill/>
        </p:spPr>
        <p:txBody>
          <a:bodyPr wrap="square" rtlCol="0">
            <a:spAutoFit/>
          </a:bodyPr>
          <a:lstStyle/>
          <a:p>
            <a:endParaRPr lang="en-US" sz="2000" dirty="0">
              <a:solidFill>
                <a:srgbClr val="7CAE89"/>
              </a:solidFill>
            </a:endParaRPr>
          </a:p>
          <a:p>
            <a:pPr marL="457200" indent="-457200">
              <a:buFont typeface="Arial" panose="020B0604020202020204" pitchFamily="34" charset="0"/>
              <a:buChar char="•"/>
            </a:pPr>
            <a:r>
              <a:rPr lang="en-US" sz="3200" dirty="0"/>
              <a:t>Not enough OER resources for my subject (49%), </a:t>
            </a:r>
          </a:p>
          <a:p>
            <a:pPr marL="457200" indent="-457200">
              <a:buFont typeface="Arial" panose="020B0604020202020204" pitchFamily="34" charset="0"/>
              <a:buChar char="•"/>
            </a:pPr>
            <a:r>
              <a:rPr lang="en-US" sz="3200" dirty="0"/>
              <a:t>Too hard to find what I need (48%) </a:t>
            </a:r>
          </a:p>
          <a:p>
            <a:pPr marL="457200" indent="-457200">
              <a:buFont typeface="Arial" panose="020B0604020202020204" pitchFamily="34" charset="0"/>
              <a:buChar char="•"/>
            </a:pPr>
            <a:r>
              <a:rPr lang="en-US" sz="3200" dirty="0"/>
              <a:t>There is no comprehensive catalog of OER resources (45%)</a:t>
            </a:r>
          </a:p>
          <a:p>
            <a:pPr marL="457200" indent="-457200">
              <a:buFont typeface="Arial" panose="020B0604020202020204" pitchFamily="34" charset="0"/>
              <a:buChar char="•"/>
            </a:pPr>
            <a:r>
              <a:rPr lang="en-US" sz="3200" dirty="0"/>
              <a:t>Need an online homework systems and other support</a:t>
            </a:r>
            <a:endParaRPr lang="en-US" sz="2400" dirty="0"/>
          </a:p>
        </p:txBody>
      </p:sp>
      <p:pic>
        <p:nvPicPr>
          <p:cNvPr id="4100" name="Picture 4" descr="CC-BY icon">
            <a:extLst>
              <a:ext uri="{FF2B5EF4-FFF2-40B4-BE49-F238E27FC236}">
                <a16:creationId xmlns:a16="http://schemas.microsoft.com/office/drawing/2014/main" id="{912B287B-8747-4D23-81DE-FCE5E7DB4AE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68001" y="6326426"/>
            <a:ext cx="1306167" cy="457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6B100E-B11D-4643-AE30-A9EF013D2810}"/>
              </a:ext>
            </a:extLst>
          </p:cNvPr>
          <p:cNvSpPr/>
          <p:nvPr/>
        </p:nvSpPr>
        <p:spPr>
          <a:xfrm>
            <a:off x="712090" y="78043"/>
            <a:ext cx="9916328" cy="707886"/>
          </a:xfrm>
          <a:prstGeom prst="rect">
            <a:avLst/>
          </a:prstGeom>
        </p:spPr>
        <p:txBody>
          <a:bodyPr wrap="square">
            <a:spAutoFit/>
          </a:bodyPr>
          <a:lstStyle/>
          <a:p>
            <a:pPr algn="ctr"/>
            <a:r>
              <a:rPr lang="en-US" sz="4000" dirty="0">
                <a:solidFill>
                  <a:srgbClr val="117CC4"/>
                </a:solidFill>
              </a:rPr>
              <a:t>Why don’t faculty use OER?</a:t>
            </a:r>
          </a:p>
        </p:txBody>
      </p:sp>
      <p:sp>
        <p:nvSpPr>
          <p:cNvPr id="5" name="Rectangle 4">
            <a:extLst>
              <a:ext uri="{FF2B5EF4-FFF2-40B4-BE49-F238E27FC236}">
                <a16:creationId xmlns:a16="http://schemas.microsoft.com/office/drawing/2014/main" id="{57E15E1C-0F48-468B-A4EA-83AF6D37AD5D}"/>
              </a:ext>
            </a:extLst>
          </p:cNvPr>
          <p:cNvSpPr/>
          <p:nvPr/>
        </p:nvSpPr>
        <p:spPr>
          <a:xfrm>
            <a:off x="1191136" y="5590188"/>
            <a:ext cx="10007132" cy="584775"/>
          </a:xfrm>
          <a:prstGeom prst="rect">
            <a:avLst/>
          </a:prstGeom>
        </p:spPr>
        <p:txBody>
          <a:bodyPr wrap="square">
            <a:spAutoFit/>
          </a:bodyPr>
          <a:lstStyle/>
          <a:p>
            <a:r>
              <a:rPr lang="en-US" sz="1600" b="1" dirty="0"/>
              <a:t>Opening the Textbook</a:t>
            </a:r>
            <a:r>
              <a:rPr lang="en-US" sz="1600" dirty="0"/>
              <a:t>: </a:t>
            </a:r>
            <a:r>
              <a:rPr lang="en-US" sz="1600" b="1" dirty="0"/>
              <a:t>Educational Resources in U.S. Higher Education</a:t>
            </a:r>
            <a:r>
              <a:rPr lang="en-US" sz="1600" dirty="0"/>
              <a:t>- Babson Survey Research Group 2016</a:t>
            </a:r>
          </a:p>
          <a:p>
            <a:r>
              <a:rPr lang="en-US" sz="1600" dirty="0">
                <a:hlinkClick r:id="rId3"/>
              </a:rPr>
              <a:t>https://www.onlinelearningsurvey.com/reports/freeingthetextbook2016.pdf</a:t>
            </a:r>
            <a:endParaRPr lang="en-US" sz="1600" dirty="0"/>
          </a:p>
        </p:txBody>
      </p:sp>
      <p:grpSp>
        <p:nvGrpSpPr>
          <p:cNvPr id="6" name="Group 5">
            <a:extLst>
              <a:ext uri="{FF2B5EF4-FFF2-40B4-BE49-F238E27FC236}">
                <a16:creationId xmlns:a16="http://schemas.microsoft.com/office/drawing/2014/main" id="{B07C5498-130A-4614-9AF7-550BC377D2D9}"/>
              </a:ext>
            </a:extLst>
          </p:cNvPr>
          <p:cNvGrpSpPr/>
          <p:nvPr/>
        </p:nvGrpSpPr>
        <p:grpSpPr>
          <a:xfrm>
            <a:off x="2019053" y="3209270"/>
            <a:ext cx="7956281" cy="1986977"/>
            <a:chOff x="715399" y="3149585"/>
            <a:chExt cx="7956281" cy="1986977"/>
          </a:xfrm>
        </p:grpSpPr>
        <p:pic>
          <p:nvPicPr>
            <p:cNvPr id="7" name="Picture 6" descr="A picture containing drawing&#10;&#10;Description automatically generated">
              <a:extLst>
                <a:ext uri="{FF2B5EF4-FFF2-40B4-BE49-F238E27FC236}">
                  <a16:creationId xmlns:a16="http://schemas.microsoft.com/office/drawing/2014/main" id="{96362712-8AE5-4B67-9B4F-CBE00416C4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941" y="3149585"/>
              <a:ext cx="4917742" cy="1663647"/>
            </a:xfrm>
            <a:prstGeom prst="rect">
              <a:avLst/>
            </a:prstGeom>
          </p:spPr>
        </p:pic>
        <p:sp>
          <p:nvSpPr>
            <p:cNvPr id="8" name="TextBox 7">
              <a:extLst>
                <a:ext uri="{FF2B5EF4-FFF2-40B4-BE49-F238E27FC236}">
                  <a16:creationId xmlns:a16="http://schemas.microsoft.com/office/drawing/2014/main" id="{20D8BBBC-476E-4B9F-8000-EC7F8887E749}"/>
                </a:ext>
              </a:extLst>
            </p:cNvPr>
            <p:cNvSpPr txBox="1"/>
            <p:nvPr/>
          </p:nvSpPr>
          <p:spPr>
            <a:xfrm>
              <a:off x="715399" y="4613342"/>
              <a:ext cx="7956281" cy="523220"/>
            </a:xfrm>
            <a:prstGeom prst="rect">
              <a:avLst/>
            </a:prstGeom>
            <a:noFill/>
          </p:spPr>
          <p:txBody>
            <a:bodyPr wrap="none" rtlCol="0">
              <a:spAutoFit/>
            </a:bodyPr>
            <a:lstStyle/>
            <a:p>
              <a:r>
                <a:rPr lang="en-US" sz="2800" b="1" dirty="0">
                  <a:solidFill>
                    <a:srgbClr val="0070C0"/>
                  </a:solidFill>
                </a:rPr>
                <a:t>Has been designed by faculty to answer these needs</a:t>
              </a:r>
            </a:p>
          </p:txBody>
        </p:sp>
      </p:grpSp>
    </p:spTree>
    <p:extLst>
      <p:ext uri="{BB962C8B-B14F-4D97-AF65-F5344CB8AC3E}">
        <p14:creationId xmlns:p14="http://schemas.microsoft.com/office/powerpoint/2010/main" val="22521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DA95DF-934A-4E6D-9CD5-35C3CB025F1F}"/>
              </a:ext>
            </a:extLst>
          </p:cNvPr>
          <p:cNvSpPr txBox="1"/>
          <p:nvPr/>
        </p:nvSpPr>
        <p:spPr>
          <a:xfrm>
            <a:off x="2416783" y="11707"/>
            <a:ext cx="8498609" cy="707886"/>
          </a:xfrm>
          <a:prstGeom prst="rect">
            <a:avLst/>
          </a:prstGeom>
          <a:noFill/>
        </p:spPr>
        <p:txBody>
          <a:bodyPr wrap="none" rtlCol="0">
            <a:spAutoFit/>
          </a:bodyPr>
          <a:lstStyle/>
          <a:p>
            <a:r>
              <a:rPr lang="en-US" sz="4000" dirty="0">
                <a:solidFill>
                  <a:srgbClr val="0070C0"/>
                </a:solidFill>
              </a:rPr>
              <a:t>OER Terminology – A Common Tongue </a:t>
            </a:r>
          </a:p>
        </p:txBody>
      </p:sp>
      <p:sp>
        <p:nvSpPr>
          <p:cNvPr id="5" name="Rectangle 4">
            <a:extLst>
              <a:ext uri="{FF2B5EF4-FFF2-40B4-BE49-F238E27FC236}">
                <a16:creationId xmlns:a16="http://schemas.microsoft.com/office/drawing/2014/main" id="{E5A6DC71-6069-41F8-879A-08DB10A8D45A}"/>
              </a:ext>
            </a:extLst>
          </p:cNvPr>
          <p:cNvSpPr/>
          <p:nvPr/>
        </p:nvSpPr>
        <p:spPr>
          <a:xfrm>
            <a:off x="690690" y="899488"/>
            <a:ext cx="1818703" cy="553998"/>
          </a:xfrm>
          <a:prstGeom prst="rect">
            <a:avLst/>
          </a:prstGeom>
        </p:spPr>
        <p:txBody>
          <a:bodyPr wrap="none">
            <a:spAutoFit/>
          </a:bodyPr>
          <a:lstStyle/>
          <a:p>
            <a:r>
              <a:rPr lang="en-US" sz="3000" dirty="0" err="1">
                <a:solidFill>
                  <a:srgbClr val="0070C0"/>
                </a:solidFill>
              </a:rPr>
              <a:t>Referatory</a:t>
            </a:r>
            <a:endParaRPr lang="en-US" sz="3000" dirty="0"/>
          </a:p>
        </p:txBody>
      </p:sp>
      <p:sp>
        <p:nvSpPr>
          <p:cNvPr id="7" name="Rectangle 6">
            <a:extLst>
              <a:ext uri="{FF2B5EF4-FFF2-40B4-BE49-F238E27FC236}">
                <a16:creationId xmlns:a16="http://schemas.microsoft.com/office/drawing/2014/main" id="{E7D6FB7B-2A85-404B-B3E8-786E5E845D26}"/>
              </a:ext>
            </a:extLst>
          </p:cNvPr>
          <p:cNvSpPr/>
          <p:nvPr/>
        </p:nvSpPr>
        <p:spPr>
          <a:xfrm>
            <a:off x="648627" y="2947072"/>
            <a:ext cx="1860766" cy="553998"/>
          </a:xfrm>
          <a:prstGeom prst="rect">
            <a:avLst/>
          </a:prstGeom>
        </p:spPr>
        <p:txBody>
          <a:bodyPr wrap="none">
            <a:spAutoFit/>
          </a:bodyPr>
          <a:lstStyle/>
          <a:p>
            <a:r>
              <a:rPr lang="en-US" sz="3000" dirty="0">
                <a:solidFill>
                  <a:srgbClr val="0070C0"/>
                </a:solidFill>
              </a:rPr>
              <a:t>Repository</a:t>
            </a:r>
            <a:endParaRPr lang="en-US" sz="3000" dirty="0"/>
          </a:p>
        </p:txBody>
      </p:sp>
      <p:sp>
        <p:nvSpPr>
          <p:cNvPr id="9" name="Rectangle 8">
            <a:extLst>
              <a:ext uri="{FF2B5EF4-FFF2-40B4-BE49-F238E27FC236}">
                <a16:creationId xmlns:a16="http://schemas.microsoft.com/office/drawing/2014/main" id="{C108D342-A0D4-415B-A319-81E84E165DA9}"/>
              </a:ext>
            </a:extLst>
          </p:cNvPr>
          <p:cNvSpPr/>
          <p:nvPr/>
        </p:nvSpPr>
        <p:spPr>
          <a:xfrm>
            <a:off x="667586" y="5126055"/>
            <a:ext cx="1749197" cy="1015663"/>
          </a:xfrm>
          <a:prstGeom prst="rect">
            <a:avLst/>
          </a:prstGeom>
        </p:spPr>
        <p:txBody>
          <a:bodyPr wrap="none">
            <a:spAutoFit/>
          </a:bodyPr>
          <a:lstStyle/>
          <a:p>
            <a:r>
              <a:rPr lang="en-US" sz="3000" dirty="0">
                <a:solidFill>
                  <a:srgbClr val="0070C0"/>
                </a:solidFill>
              </a:rPr>
              <a:t>Authoring</a:t>
            </a:r>
          </a:p>
          <a:p>
            <a:r>
              <a:rPr lang="en-US" sz="3000" dirty="0">
                <a:solidFill>
                  <a:srgbClr val="0070C0"/>
                </a:solidFill>
              </a:rPr>
              <a:t>Platform</a:t>
            </a:r>
            <a:endParaRPr lang="en-US" sz="3000" dirty="0"/>
          </a:p>
        </p:txBody>
      </p:sp>
      <p:sp>
        <p:nvSpPr>
          <p:cNvPr id="11" name="Rectangle 10">
            <a:extLst>
              <a:ext uri="{FF2B5EF4-FFF2-40B4-BE49-F238E27FC236}">
                <a16:creationId xmlns:a16="http://schemas.microsoft.com/office/drawing/2014/main" id="{32DC2803-F1C4-47DA-AA77-111BDCC55259}"/>
              </a:ext>
            </a:extLst>
          </p:cNvPr>
          <p:cNvSpPr/>
          <p:nvPr/>
        </p:nvSpPr>
        <p:spPr>
          <a:xfrm>
            <a:off x="2586742" y="760989"/>
            <a:ext cx="9073827" cy="830997"/>
          </a:xfrm>
          <a:prstGeom prst="rect">
            <a:avLst/>
          </a:prstGeom>
        </p:spPr>
        <p:txBody>
          <a:bodyPr wrap="square">
            <a:spAutoFit/>
          </a:bodyPr>
          <a:lstStyle/>
          <a:p>
            <a:r>
              <a:rPr lang="en-US" sz="2400" dirty="0">
                <a:solidFill>
                  <a:srgbClr val="202122"/>
                </a:solidFill>
                <a:latin typeface="Arial" panose="020B0604020202020204" pitchFamily="34" charset="0"/>
              </a:rPr>
              <a:t>“provides information such as the name and description, reviews, and hyperlinks (metadata) to resources or learning objects …”</a:t>
            </a:r>
            <a:endParaRPr lang="en-US" sz="2400" dirty="0"/>
          </a:p>
        </p:txBody>
      </p:sp>
      <p:sp>
        <p:nvSpPr>
          <p:cNvPr id="12" name="Rectangle 11">
            <a:extLst>
              <a:ext uri="{FF2B5EF4-FFF2-40B4-BE49-F238E27FC236}">
                <a16:creationId xmlns:a16="http://schemas.microsoft.com/office/drawing/2014/main" id="{CF113CC2-D744-42A2-83BC-1E22F0840C69}"/>
              </a:ext>
            </a:extLst>
          </p:cNvPr>
          <p:cNvSpPr/>
          <p:nvPr/>
        </p:nvSpPr>
        <p:spPr>
          <a:xfrm>
            <a:off x="2586742" y="2790389"/>
            <a:ext cx="8584134" cy="1569660"/>
          </a:xfrm>
          <a:prstGeom prst="rect">
            <a:avLst/>
          </a:prstGeom>
        </p:spPr>
        <p:txBody>
          <a:bodyPr wrap="square">
            <a:spAutoFit/>
          </a:bodyPr>
          <a:lstStyle/>
          <a:p>
            <a:r>
              <a:rPr lang="en-US" sz="2400" dirty="0">
                <a:solidFill>
                  <a:srgbClr val="202122"/>
                </a:solidFill>
                <a:latin typeface="Arial" panose="020B0604020202020204" pitchFamily="34" charset="0"/>
              </a:rPr>
              <a:t>is "a central place in which an aggregation of data is kept and maintained in an organized way, usually in computer storage.“ Repositories can be “</a:t>
            </a:r>
            <a:r>
              <a:rPr lang="en-US" sz="2400" b="1" dirty="0">
                <a:solidFill>
                  <a:srgbClr val="202122"/>
                </a:solidFill>
                <a:latin typeface="Arial" panose="020B0604020202020204" pitchFamily="34" charset="0"/>
              </a:rPr>
              <a:t>dead</a:t>
            </a:r>
            <a:r>
              <a:rPr lang="en-US" sz="2400" dirty="0">
                <a:solidFill>
                  <a:srgbClr val="202122"/>
                </a:solidFill>
                <a:latin typeface="Arial" panose="020B0604020202020204" pitchFamily="34" charset="0"/>
              </a:rPr>
              <a:t>” (e.g., PDF) or “</a:t>
            </a:r>
            <a:r>
              <a:rPr lang="en-US" sz="2400" b="1" dirty="0">
                <a:solidFill>
                  <a:srgbClr val="202122"/>
                </a:solidFill>
                <a:latin typeface="Arial" panose="020B0604020202020204" pitchFamily="34" charset="0"/>
              </a:rPr>
              <a:t>living</a:t>
            </a:r>
            <a:r>
              <a:rPr lang="en-US" sz="2400" dirty="0">
                <a:solidFill>
                  <a:srgbClr val="202122"/>
                </a:solidFill>
                <a:latin typeface="Arial" panose="020B0604020202020204" pitchFamily="34" charset="0"/>
              </a:rPr>
              <a:t>” based on curation</a:t>
            </a:r>
            <a:endParaRPr lang="en-US" sz="2400" dirty="0"/>
          </a:p>
        </p:txBody>
      </p:sp>
      <p:sp>
        <p:nvSpPr>
          <p:cNvPr id="15" name="Rectangle 14">
            <a:extLst>
              <a:ext uri="{FF2B5EF4-FFF2-40B4-BE49-F238E27FC236}">
                <a16:creationId xmlns:a16="http://schemas.microsoft.com/office/drawing/2014/main" id="{C7707DF0-AC8A-47EE-B298-918630114BF9}"/>
              </a:ext>
            </a:extLst>
          </p:cNvPr>
          <p:cNvSpPr/>
          <p:nvPr/>
        </p:nvSpPr>
        <p:spPr>
          <a:xfrm>
            <a:off x="2586742" y="5218389"/>
            <a:ext cx="8452519" cy="830997"/>
          </a:xfrm>
          <a:prstGeom prst="rect">
            <a:avLst/>
          </a:prstGeom>
        </p:spPr>
        <p:txBody>
          <a:bodyPr wrap="square">
            <a:spAutoFit/>
          </a:bodyPr>
          <a:lstStyle/>
          <a:p>
            <a:r>
              <a:rPr lang="en-US" sz="2400" dirty="0">
                <a:solidFill>
                  <a:srgbClr val="202122"/>
                </a:solidFill>
                <a:latin typeface="Arial" panose="020B0604020202020204" pitchFamily="34" charset="0"/>
              </a:rPr>
              <a:t>is an infrastructure that facilitates the creation of OER content. This is typically connected to a repository.</a:t>
            </a:r>
            <a:endParaRPr lang="en-US" sz="2400" dirty="0"/>
          </a:p>
        </p:txBody>
      </p:sp>
      <p:sp>
        <p:nvSpPr>
          <p:cNvPr id="16" name="Rectangle 15">
            <a:extLst>
              <a:ext uri="{FF2B5EF4-FFF2-40B4-BE49-F238E27FC236}">
                <a16:creationId xmlns:a16="http://schemas.microsoft.com/office/drawing/2014/main" id="{52B2C87E-EEAA-4259-9C8D-EBB5A03F1430}"/>
              </a:ext>
            </a:extLst>
          </p:cNvPr>
          <p:cNvSpPr/>
          <p:nvPr/>
        </p:nvSpPr>
        <p:spPr>
          <a:xfrm>
            <a:off x="2671583" y="1567471"/>
            <a:ext cx="8635086" cy="1107996"/>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accent1"/>
                </a:solidFill>
                <a:latin typeface="Arial" panose="020B0604020202020204" pitchFamily="34" charset="0"/>
              </a:rPr>
              <a:t>Benefits</a:t>
            </a:r>
            <a:r>
              <a:rPr lang="en-US" sz="2200" dirty="0">
                <a:solidFill>
                  <a:schemeClr val="accent1"/>
                </a:solidFill>
                <a:latin typeface="Arial" panose="020B0604020202020204" pitchFamily="34" charset="0"/>
              </a:rPr>
              <a:t>: Easy to set up (basically an extended library guide)</a:t>
            </a:r>
          </a:p>
          <a:p>
            <a:pPr marL="342900" indent="-342900">
              <a:buFont typeface="Arial" panose="020B0604020202020204" pitchFamily="34" charset="0"/>
              <a:buChar char="•"/>
            </a:pPr>
            <a:r>
              <a:rPr lang="en-US" sz="2200" b="1" dirty="0">
                <a:solidFill>
                  <a:schemeClr val="accent1"/>
                </a:solidFill>
                <a:latin typeface="Arial" panose="020B0604020202020204" pitchFamily="34" charset="0"/>
              </a:rPr>
              <a:t>Detractions</a:t>
            </a:r>
            <a:r>
              <a:rPr lang="en-US" sz="2200" dirty="0">
                <a:solidFill>
                  <a:schemeClr val="accent1"/>
                </a:solidFill>
                <a:latin typeface="Arial" panose="020B0604020202020204" pitchFamily="34" charset="0"/>
              </a:rPr>
              <a:t>: At the mercy of external projects (e.g., link farming and hot-linking)</a:t>
            </a:r>
            <a:endParaRPr lang="en-US" sz="2200" dirty="0">
              <a:solidFill>
                <a:schemeClr val="accent1"/>
              </a:solidFill>
            </a:endParaRPr>
          </a:p>
        </p:txBody>
      </p:sp>
      <p:sp>
        <p:nvSpPr>
          <p:cNvPr id="18" name="Rectangle 17">
            <a:extLst>
              <a:ext uri="{FF2B5EF4-FFF2-40B4-BE49-F238E27FC236}">
                <a16:creationId xmlns:a16="http://schemas.microsoft.com/office/drawing/2014/main" id="{357C9E84-997E-45EA-86C0-2769295E5708}"/>
              </a:ext>
            </a:extLst>
          </p:cNvPr>
          <p:cNvSpPr/>
          <p:nvPr/>
        </p:nvSpPr>
        <p:spPr>
          <a:xfrm>
            <a:off x="2629520" y="4254302"/>
            <a:ext cx="8635086" cy="769441"/>
          </a:xfrm>
          <a:prstGeom prst="rect">
            <a:avLst/>
          </a:prstGeom>
        </p:spPr>
        <p:txBody>
          <a:bodyPr wrap="square">
            <a:spAutoFit/>
          </a:bodyPr>
          <a:lstStyle/>
          <a:p>
            <a:pPr marL="342900" indent="-342900">
              <a:buFont typeface="Arial" panose="020B0604020202020204" pitchFamily="34" charset="0"/>
              <a:buChar char="•"/>
            </a:pPr>
            <a:r>
              <a:rPr lang="en-US" sz="2200" b="1" dirty="0">
                <a:solidFill>
                  <a:schemeClr val="accent1"/>
                </a:solidFill>
                <a:latin typeface="Arial" panose="020B0604020202020204" pitchFamily="34" charset="0"/>
              </a:rPr>
              <a:t>Benefits</a:t>
            </a:r>
            <a:r>
              <a:rPr lang="en-US" sz="2200" dirty="0">
                <a:solidFill>
                  <a:schemeClr val="accent1"/>
                </a:solidFill>
                <a:latin typeface="Arial" panose="020B0604020202020204" pitchFamily="34" charset="0"/>
              </a:rPr>
              <a:t>: Stable</a:t>
            </a:r>
            <a:endParaRPr lang="en-US" sz="2200" i="1" dirty="0">
              <a:solidFill>
                <a:schemeClr val="accent1"/>
              </a:solidFill>
              <a:latin typeface="Arial" panose="020B0604020202020204" pitchFamily="34" charset="0"/>
            </a:endParaRPr>
          </a:p>
          <a:p>
            <a:pPr marL="342900" indent="-342900">
              <a:buFont typeface="Arial" panose="020B0604020202020204" pitchFamily="34" charset="0"/>
              <a:buChar char="•"/>
            </a:pPr>
            <a:r>
              <a:rPr lang="en-US" sz="2200" b="1" dirty="0">
                <a:solidFill>
                  <a:schemeClr val="accent1"/>
                </a:solidFill>
                <a:latin typeface="Arial" panose="020B0604020202020204" pitchFamily="34" charset="0"/>
              </a:rPr>
              <a:t>Detractions</a:t>
            </a:r>
            <a:r>
              <a:rPr lang="en-US" sz="2200" dirty="0">
                <a:solidFill>
                  <a:schemeClr val="accent1"/>
                </a:solidFill>
                <a:latin typeface="Arial" panose="020B0604020202020204" pitchFamily="34" charset="0"/>
              </a:rPr>
              <a:t>: Dead repositories age rapidly </a:t>
            </a:r>
            <a:endParaRPr lang="en-US" sz="2200" dirty="0">
              <a:solidFill>
                <a:schemeClr val="accent1"/>
              </a:solidFill>
            </a:endParaRPr>
          </a:p>
        </p:txBody>
      </p:sp>
    </p:spTree>
    <p:extLst>
      <p:ext uri="{BB962C8B-B14F-4D97-AF65-F5344CB8AC3E}">
        <p14:creationId xmlns:p14="http://schemas.microsoft.com/office/powerpoint/2010/main" val="17516875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P spid="15"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CCD5B2B-8681-448E-9060-9CD0CBB286EB}"/>
              </a:ext>
            </a:extLst>
          </p:cNvPr>
          <p:cNvSpPr/>
          <p:nvPr/>
        </p:nvSpPr>
        <p:spPr>
          <a:xfrm>
            <a:off x="5045449" y="2051639"/>
            <a:ext cx="2462450" cy="2351829"/>
          </a:xfrm>
          <a:prstGeom prst="ellipse">
            <a:avLst/>
          </a:prstGeom>
          <a:solidFill>
            <a:srgbClr val="AD01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t>OER Libraries</a:t>
            </a:r>
          </a:p>
        </p:txBody>
      </p:sp>
      <p:pic>
        <p:nvPicPr>
          <p:cNvPr id="9" name="Picture 8">
            <a:extLst>
              <a:ext uri="{FF2B5EF4-FFF2-40B4-BE49-F238E27FC236}">
                <a16:creationId xmlns:a16="http://schemas.microsoft.com/office/drawing/2014/main" id="{EC63E936-2C42-44E2-8D48-3B563857545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l="34000" t="16667" r="27858"/>
          <a:stretch>
            <a:fillRect/>
          </a:stretch>
        </p:blipFill>
        <p:spPr bwMode="auto">
          <a:xfrm>
            <a:off x="1931688" y="1385271"/>
            <a:ext cx="1158800" cy="141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a:extLst>
              <a:ext uri="{FF2B5EF4-FFF2-40B4-BE49-F238E27FC236}">
                <a16:creationId xmlns:a16="http://schemas.microsoft.com/office/drawing/2014/main" id="{EC2B20A0-F053-4B89-BE0F-B0BB51DCC829}"/>
              </a:ext>
            </a:extLst>
          </p:cNvPr>
          <p:cNvSpPr/>
          <p:nvPr/>
        </p:nvSpPr>
        <p:spPr>
          <a:xfrm rot="1099927">
            <a:off x="2861783" y="2192746"/>
            <a:ext cx="2130936" cy="494538"/>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 name="Picture 10">
            <a:extLst>
              <a:ext uri="{FF2B5EF4-FFF2-40B4-BE49-F238E27FC236}">
                <a16:creationId xmlns:a16="http://schemas.microsoft.com/office/drawing/2014/main" id="{1425970D-ECD1-444E-AAC7-AFA3BECCCB8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4000" t="16667" r="27858"/>
          <a:stretch>
            <a:fillRect/>
          </a:stretch>
        </p:blipFill>
        <p:spPr bwMode="auto">
          <a:xfrm>
            <a:off x="1445305" y="4124144"/>
            <a:ext cx="1158800" cy="141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DBF4B17-D2BC-449C-BB33-EE838BD5574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4000" t="16667" r="27858"/>
          <a:stretch>
            <a:fillRect/>
          </a:stretch>
        </p:blipFill>
        <p:spPr bwMode="auto">
          <a:xfrm>
            <a:off x="1750105" y="4276544"/>
            <a:ext cx="1158800" cy="141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0FF37FD-D15E-48B9-809A-BDAB85AFD81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4000" t="16667" r="27858"/>
          <a:stretch>
            <a:fillRect/>
          </a:stretch>
        </p:blipFill>
        <p:spPr bwMode="auto">
          <a:xfrm>
            <a:off x="1978705" y="4460694"/>
            <a:ext cx="1158800" cy="141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C4D7A92-D310-4EBB-A59F-5AEF417188A0}"/>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4000" t="16667" r="27858"/>
          <a:stretch>
            <a:fillRect/>
          </a:stretch>
        </p:blipFill>
        <p:spPr bwMode="auto">
          <a:xfrm>
            <a:off x="2238977" y="4632144"/>
            <a:ext cx="1158800" cy="141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rrow: Right 14">
            <a:extLst>
              <a:ext uri="{FF2B5EF4-FFF2-40B4-BE49-F238E27FC236}">
                <a16:creationId xmlns:a16="http://schemas.microsoft.com/office/drawing/2014/main" id="{AC98B7CF-01B5-4356-BA70-7A8F7B20C28E}"/>
              </a:ext>
            </a:extLst>
          </p:cNvPr>
          <p:cNvSpPr/>
          <p:nvPr/>
        </p:nvSpPr>
        <p:spPr>
          <a:xfrm rot="9666648">
            <a:off x="2929500" y="3845123"/>
            <a:ext cx="2095353" cy="494538"/>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extBox 1">
            <a:extLst>
              <a:ext uri="{FF2B5EF4-FFF2-40B4-BE49-F238E27FC236}">
                <a16:creationId xmlns:a16="http://schemas.microsoft.com/office/drawing/2014/main" id="{156561CD-7531-448D-A1EA-CA55FB900BF4}"/>
              </a:ext>
            </a:extLst>
          </p:cNvPr>
          <p:cNvSpPr txBox="1"/>
          <p:nvPr/>
        </p:nvSpPr>
        <p:spPr>
          <a:xfrm>
            <a:off x="3658049" y="4833305"/>
            <a:ext cx="8139416"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They don’t provide what faculty &amp; students need</a:t>
            </a:r>
          </a:p>
          <a:p>
            <a:pPr marL="457200" indent="-457200">
              <a:buFont typeface="Arial" panose="020B0604020202020204" pitchFamily="34" charset="0"/>
              <a:buChar char="•"/>
            </a:pPr>
            <a:r>
              <a:rPr lang="en-US" sz="2800" dirty="0"/>
              <a:t>High operating costs or network fees</a:t>
            </a:r>
          </a:p>
          <a:p>
            <a:pPr marL="457200" indent="-457200">
              <a:buFont typeface="Arial" panose="020B0604020202020204" pitchFamily="34" charset="0"/>
              <a:buChar char="•"/>
            </a:pPr>
            <a:r>
              <a:rPr lang="en-US" sz="2800" dirty="0" err="1"/>
              <a:t>Referatories</a:t>
            </a:r>
            <a:r>
              <a:rPr lang="en-US" sz="2800" dirty="0"/>
              <a:t> suffer from linkrot</a:t>
            </a:r>
          </a:p>
        </p:txBody>
      </p:sp>
      <p:pic>
        <p:nvPicPr>
          <p:cNvPr id="3" name="Picture 2">
            <a:extLst>
              <a:ext uri="{FF2B5EF4-FFF2-40B4-BE49-F238E27FC236}">
                <a16:creationId xmlns:a16="http://schemas.microsoft.com/office/drawing/2014/main" id="{DC3DF7A0-CF63-486A-927F-7ABC4F7F8205}"/>
              </a:ext>
            </a:extLst>
          </p:cNvPr>
          <p:cNvPicPr>
            <a:picLocks noChangeAspect="1"/>
          </p:cNvPicPr>
          <p:nvPr/>
        </p:nvPicPr>
        <p:blipFill>
          <a:blip r:embed="rId4"/>
          <a:stretch>
            <a:fillRect/>
          </a:stretch>
        </p:blipFill>
        <p:spPr>
          <a:xfrm>
            <a:off x="7572150" y="2709292"/>
            <a:ext cx="3563532" cy="1100241"/>
          </a:xfrm>
          <a:prstGeom prst="rect">
            <a:avLst/>
          </a:prstGeom>
        </p:spPr>
      </p:pic>
      <p:sp>
        <p:nvSpPr>
          <p:cNvPr id="5" name="Rectangle 4">
            <a:extLst>
              <a:ext uri="{FF2B5EF4-FFF2-40B4-BE49-F238E27FC236}">
                <a16:creationId xmlns:a16="http://schemas.microsoft.com/office/drawing/2014/main" id="{771F7733-8492-4AB1-9988-EA2B8987E550}"/>
              </a:ext>
            </a:extLst>
          </p:cNvPr>
          <p:cNvSpPr/>
          <p:nvPr/>
        </p:nvSpPr>
        <p:spPr>
          <a:xfrm>
            <a:off x="1942481" y="151735"/>
            <a:ext cx="8541697" cy="1323439"/>
          </a:xfrm>
          <a:prstGeom prst="rect">
            <a:avLst/>
          </a:prstGeom>
        </p:spPr>
        <p:txBody>
          <a:bodyPr wrap="none">
            <a:spAutoFit/>
          </a:bodyPr>
          <a:lstStyle/>
          <a:p>
            <a:pPr algn="ctr"/>
            <a:r>
              <a:rPr lang="en-US" sz="4000" dirty="0">
                <a:solidFill>
                  <a:schemeClr val="accent1"/>
                </a:solidFill>
                <a:latin typeface="Arial" panose="020B0604020202020204" pitchFamily="34" charset="0"/>
                <a:cs typeface="Arial" panose="020B0604020202020204" pitchFamily="34" charset="0"/>
              </a:rPr>
              <a:t>Repositories and </a:t>
            </a:r>
            <a:r>
              <a:rPr lang="en-US" sz="4000" dirty="0" err="1">
                <a:solidFill>
                  <a:schemeClr val="accent1"/>
                </a:solidFill>
                <a:latin typeface="Arial" panose="020B0604020202020204" pitchFamily="34" charset="0"/>
                <a:cs typeface="Arial" panose="020B0604020202020204" pitchFamily="34" charset="0"/>
              </a:rPr>
              <a:t>Referatories</a:t>
            </a:r>
            <a:r>
              <a:rPr lang="en-US" sz="4000" dirty="0">
                <a:solidFill>
                  <a:schemeClr val="accent1"/>
                </a:solidFill>
                <a:latin typeface="Arial" panose="020B0604020202020204" pitchFamily="34" charset="0"/>
                <a:cs typeface="Arial" panose="020B0604020202020204" pitchFamily="34" charset="0"/>
              </a:rPr>
              <a:t> Alone </a:t>
            </a:r>
          </a:p>
          <a:p>
            <a:pPr algn="ctr"/>
            <a:r>
              <a:rPr lang="en-US" sz="4000" dirty="0">
                <a:solidFill>
                  <a:schemeClr val="accent1"/>
                </a:solidFill>
                <a:latin typeface="Arial" panose="020B0604020202020204" pitchFamily="34" charset="0"/>
                <a:cs typeface="Arial" panose="020B0604020202020204" pitchFamily="34" charset="0"/>
              </a:rPr>
              <a:t>Will Not Solve the Textbook Problem</a:t>
            </a:r>
          </a:p>
        </p:txBody>
      </p:sp>
    </p:spTree>
    <p:extLst>
      <p:ext uri="{BB962C8B-B14F-4D97-AF65-F5344CB8AC3E}">
        <p14:creationId xmlns:p14="http://schemas.microsoft.com/office/powerpoint/2010/main" val="66583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A3257-15FC-4783-BF49-406D0850CDF5}"/>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D2CB79D-552D-4BA3-94A8-829EB63D48EE}"/>
              </a:ext>
            </a:extLst>
          </p:cNvPr>
          <p:cNvGrpSpPr/>
          <p:nvPr/>
        </p:nvGrpSpPr>
        <p:grpSpPr>
          <a:xfrm>
            <a:off x="466574" y="1682763"/>
            <a:ext cx="5593262" cy="3877008"/>
            <a:chOff x="505718" y="1411944"/>
            <a:chExt cx="6339438" cy="4394225"/>
          </a:xfrm>
        </p:grpSpPr>
        <p:pic>
          <p:nvPicPr>
            <p:cNvPr id="5" name="Picture 4" descr="A picture containing drawing, sign&#10;&#10;Description automatically generated">
              <a:extLst>
                <a:ext uri="{FF2B5EF4-FFF2-40B4-BE49-F238E27FC236}">
                  <a16:creationId xmlns:a16="http://schemas.microsoft.com/office/drawing/2014/main" id="{842626DD-5460-4C3D-989C-6EB9911EE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18" y="3116908"/>
              <a:ext cx="6339438" cy="96991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632D3FB2-8E34-4189-B4B1-0B4F6A9D0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18" y="3962234"/>
              <a:ext cx="3930716" cy="96991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3CF8216-A113-46E0-B704-A2BA23A7A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18" y="1411944"/>
              <a:ext cx="3752990" cy="96991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DA5AE09F-C9FA-42F1-B3F9-455B82170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18" y="2233482"/>
              <a:ext cx="4038740" cy="99370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717F2D70-B43E-4186-AB3E-A2584D546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718" y="4821872"/>
              <a:ext cx="3752990" cy="984297"/>
            </a:xfrm>
            <a:prstGeom prst="rect">
              <a:avLst/>
            </a:prstGeom>
          </p:spPr>
        </p:pic>
      </p:grpSp>
      <p:sp>
        <p:nvSpPr>
          <p:cNvPr id="14" name="TextBox 13">
            <a:extLst>
              <a:ext uri="{FF2B5EF4-FFF2-40B4-BE49-F238E27FC236}">
                <a16:creationId xmlns:a16="http://schemas.microsoft.com/office/drawing/2014/main" id="{706CCBAE-995D-4008-9C3F-80BA3B4FF2DB}"/>
              </a:ext>
            </a:extLst>
          </p:cNvPr>
          <p:cNvSpPr txBox="1"/>
          <p:nvPr/>
        </p:nvSpPr>
        <p:spPr>
          <a:xfrm>
            <a:off x="1913284" y="84627"/>
            <a:ext cx="8293104" cy="707886"/>
          </a:xfrm>
          <a:prstGeom prst="rect">
            <a:avLst/>
          </a:prstGeom>
          <a:noFill/>
        </p:spPr>
        <p:txBody>
          <a:bodyPr wrap="none" rtlCol="0">
            <a:spAutoFit/>
          </a:bodyPr>
          <a:lstStyle/>
          <a:p>
            <a:r>
              <a:rPr lang="en-US" sz="4000" dirty="0">
                <a:solidFill>
                  <a:schemeClr val="bg1"/>
                </a:solidFill>
              </a:rPr>
              <a:t>The Constitution of OER - The Five 5Rs</a:t>
            </a:r>
          </a:p>
        </p:txBody>
      </p:sp>
      <p:sp>
        <p:nvSpPr>
          <p:cNvPr id="6" name="TextBox 5">
            <a:extLst>
              <a:ext uri="{FF2B5EF4-FFF2-40B4-BE49-F238E27FC236}">
                <a16:creationId xmlns:a16="http://schemas.microsoft.com/office/drawing/2014/main" id="{410D467D-B20A-46E6-B6A0-4C48A75E3E1E}"/>
              </a:ext>
            </a:extLst>
          </p:cNvPr>
          <p:cNvSpPr txBox="1"/>
          <p:nvPr/>
        </p:nvSpPr>
        <p:spPr>
          <a:xfrm>
            <a:off x="6526410" y="1287125"/>
            <a:ext cx="5571894" cy="4801314"/>
          </a:xfrm>
          <a:prstGeom prst="rect">
            <a:avLst/>
          </a:prstGeom>
          <a:noFill/>
        </p:spPr>
        <p:txBody>
          <a:bodyPr wrap="square" rtlCol="0">
            <a:spAutoFit/>
          </a:bodyPr>
          <a:lstStyle/>
          <a:p>
            <a:r>
              <a:rPr lang="en-US" sz="3400" dirty="0">
                <a:solidFill>
                  <a:schemeClr val="bg1"/>
                </a:solidFill>
              </a:rPr>
              <a:t>The </a:t>
            </a:r>
            <a:r>
              <a:rPr lang="en-US" sz="3400" dirty="0" err="1">
                <a:solidFill>
                  <a:schemeClr val="bg1"/>
                </a:solidFill>
              </a:rPr>
              <a:t>LibreTexts</a:t>
            </a:r>
            <a:r>
              <a:rPr lang="en-US" sz="3400" dirty="0">
                <a:solidFill>
                  <a:schemeClr val="bg1"/>
                </a:solidFill>
              </a:rPr>
              <a:t> is committed to maximizing the impact of the 5R for the community, by building a centralized </a:t>
            </a:r>
            <a:r>
              <a:rPr lang="en-US" sz="3400" b="1" dirty="0">
                <a:solidFill>
                  <a:schemeClr val="bg1"/>
                </a:solidFill>
              </a:rPr>
              <a:t>repository</a:t>
            </a:r>
            <a:r>
              <a:rPr lang="en-US" sz="3400" dirty="0">
                <a:solidFill>
                  <a:schemeClr val="bg1"/>
                </a:solidFill>
              </a:rPr>
              <a:t>, </a:t>
            </a:r>
            <a:r>
              <a:rPr lang="en-US" sz="3400" b="1" dirty="0">
                <a:solidFill>
                  <a:schemeClr val="bg1"/>
                </a:solidFill>
              </a:rPr>
              <a:t>authoring</a:t>
            </a:r>
            <a:r>
              <a:rPr lang="en-US" sz="3400" dirty="0">
                <a:solidFill>
                  <a:schemeClr val="bg1"/>
                </a:solidFill>
              </a:rPr>
              <a:t>, and </a:t>
            </a:r>
            <a:r>
              <a:rPr lang="en-US" sz="3400" b="1" dirty="0">
                <a:solidFill>
                  <a:schemeClr val="bg1"/>
                </a:solidFill>
              </a:rPr>
              <a:t>distribution</a:t>
            </a:r>
            <a:r>
              <a:rPr lang="en-US" sz="3400" dirty="0">
                <a:solidFill>
                  <a:schemeClr val="bg1"/>
                </a:solidFill>
              </a:rPr>
              <a:t> infrastructure designed for unparalleled remixing capability that is freely available to all. </a:t>
            </a:r>
          </a:p>
        </p:txBody>
      </p:sp>
    </p:spTree>
    <p:extLst>
      <p:ext uri="{BB962C8B-B14F-4D97-AF65-F5344CB8AC3E}">
        <p14:creationId xmlns:p14="http://schemas.microsoft.com/office/powerpoint/2010/main" val="603048608"/>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B1983A-BA0E-4C07-9E19-E625955A2D27}"/>
              </a:ext>
            </a:extLst>
          </p:cNvPr>
          <p:cNvSpPr txBox="1"/>
          <p:nvPr/>
        </p:nvSpPr>
        <p:spPr>
          <a:xfrm>
            <a:off x="1180814" y="182787"/>
            <a:ext cx="9728754" cy="707886"/>
          </a:xfrm>
          <a:prstGeom prst="rect">
            <a:avLst/>
          </a:prstGeom>
          <a:noFill/>
        </p:spPr>
        <p:txBody>
          <a:bodyPr wrap="none" rtlCol="0">
            <a:spAutoFit/>
          </a:bodyPr>
          <a:lstStyle/>
          <a:p>
            <a:r>
              <a:rPr lang="en-US" sz="4000" dirty="0">
                <a:solidFill>
                  <a:schemeClr val="accent1">
                    <a:lumMod val="75000"/>
                  </a:schemeClr>
                </a:solidFill>
              </a:rPr>
              <a:t>Building an OER Text is a Construction Project</a:t>
            </a:r>
          </a:p>
        </p:txBody>
      </p:sp>
      <p:pic>
        <p:nvPicPr>
          <p:cNvPr id="4" name="Picture 2" descr="boy in grey crew-neck t-shirt plays LEGO bricks with white manual book">
            <a:extLst>
              <a:ext uri="{FF2B5EF4-FFF2-40B4-BE49-F238E27FC236}">
                <a16:creationId xmlns:a16="http://schemas.microsoft.com/office/drawing/2014/main" id="{E5D62070-7B9E-4967-B35A-311A300E4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52" y="1200639"/>
            <a:ext cx="6985746" cy="44289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8B9A4A-CF6E-4DC6-A3C6-F5CDA0A20E55}"/>
              </a:ext>
            </a:extLst>
          </p:cNvPr>
          <p:cNvSpPr txBox="1"/>
          <p:nvPr/>
        </p:nvSpPr>
        <p:spPr>
          <a:xfrm>
            <a:off x="8003609" y="1607539"/>
            <a:ext cx="3563921" cy="3323987"/>
          </a:xfrm>
          <a:prstGeom prst="rect">
            <a:avLst/>
          </a:prstGeom>
          <a:noFill/>
        </p:spPr>
        <p:txBody>
          <a:bodyPr wrap="square">
            <a:spAutoFit/>
          </a:bodyPr>
          <a:lstStyle/>
          <a:p>
            <a:r>
              <a:rPr lang="en-US" sz="3000" dirty="0">
                <a:solidFill>
                  <a:schemeClr val="accent1">
                    <a:lumMod val="75000"/>
                  </a:schemeClr>
                </a:solidFill>
              </a:rPr>
              <a:t>Just with any construction project, there are many options and many  formats available for constructing a OER textbook.</a:t>
            </a:r>
            <a:endParaRPr lang="en-US" sz="3000" dirty="0"/>
          </a:p>
        </p:txBody>
      </p:sp>
    </p:spTree>
    <p:extLst>
      <p:ext uri="{BB962C8B-B14F-4D97-AF65-F5344CB8AC3E}">
        <p14:creationId xmlns:p14="http://schemas.microsoft.com/office/powerpoint/2010/main" val="373043852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41A7698A-06DE-4039-989F-39F3DF7ED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7" r="7569" b="-2"/>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A9E8F76-1211-4372-B8D5-CB885BF1D9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9" r="-4" b="-4"/>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0ACD37E-6042-43D8-8763-DBD926402F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1" b="3648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D02D112-671F-42EA-A327-0FAB1A91B0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655" r="5" b="7690"/>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744ADA79-A851-4F41-8E57-195F377E3F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32" r="4588" b="4"/>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picture containing indoor, sitting, table, box&#10;&#10;Description automatically generated">
            <a:extLst>
              <a:ext uri="{FF2B5EF4-FFF2-40B4-BE49-F238E27FC236}">
                <a16:creationId xmlns:a16="http://schemas.microsoft.com/office/drawing/2014/main" id="{7DFE909E-B477-4849-A8DE-A1E48307A3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55" r="10094" b="-3"/>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B22DAA1-64C6-4885-A6D1-FCF31ECD4FC9}"/>
              </a:ext>
            </a:extLst>
          </p:cNvPr>
          <p:cNvSpPr txBox="1"/>
          <p:nvPr/>
        </p:nvSpPr>
        <p:spPr>
          <a:xfrm>
            <a:off x="0" y="2954400"/>
            <a:ext cx="1357872" cy="461665"/>
          </a:xfrm>
          <a:prstGeom prst="rect">
            <a:avLst/>
          </a:prstGeom>
          <a:solidFill>
            <a:schemeClr val="bg1"/>
          </a:solidFill>
        </p:spPr>
        <p:txBody>
          <a:bodyPr wrap="none" rtlCol="0">
            <a:spAutoFit/>
          </a:bodyPr>
          <a:lstStyle/>
          <a:p>
            <a:r>
              <a:rPr lang="en-US" sz="2400" dirty="0" err="1">
                <a:solidFill>
                  <a:schemeClr val="accent1">
                    <a:lumMod val="50000"/>
                  </a:schemeClr>
                </a:solidFill>
              </a:rPr>
              <a:t>Tinkertoy</a:t>
            </a:r>
            <a:endParaRPr lang="en-US" sz="2400" dirty="0">
              <a:solidFill>
                <a:schemeClr val="accent1">
                  <a:lumMod val="50000"/>
                </a:schemeClr>
              </a:solidFill>
            </a:endParaRPr>
          </a:p>
        </p:txBody>
      </p:sp>
      <p:sp>
        <p:nvSpPr>
          <p:cNvPr id="17" name="TextBox 16">
            <a:extLst>
              <a:ext uri="{FF2B5EF4-FFF2-40B4-BE49-F238E27FC236}">
                <a16:creationId xmlns:a16="http://schemas.microsoft.com/office/drawing/2014/main" id="{C1D8821D-A7EC-483C-8AD7-BCD7D001AD56}"/>
              </a:ext>
            </a:extLst>
          </p:cNvPr>
          <p:cNvSpPr txBox="1"/>
          <p:nvPr/>
        </p:nvSpPr>
        <p:spPr>
          <a:xfrm>
            <a:off x="4091431" y="2913819"/>
            <a:ext cx="1455463" cy="461665"/>
          </a:xfrm>
          <a:prstGeom prst="rect">
            <a:avLst/>
          </a:prstGeom>
          <a:solidFill>
            <a:schemeClr val="bg1"/>
          </a:solidFill>
        </p:spPr>
        <p:txBody>
          <a:bodyPr wrap="none" rtlCol="0">
            <a:spAutoFit/>
          </a:bodyPr>
          <a:lstStyle/>
          <a:p>
            <a:r>
              <a:rPr lang="en-US" sz="2400" dirty="0">
                <a:solidFill>
                  <a:schemeClr val="accent1">
                    <a:lumMod val="50000"/>
                  </a:schemeClr>
                </a:solidFill>
              </a:rPr>
              <a:t>Lego Baby</a:t>
            </a:r>
          </a:p>
        </p:txBody>
      </p:sp>
      <p:sp>
        <p:nvSpPr>
          <p:cNvPr id="19" name="TextBox 18">
            <a:extLst>
              <a:ext uri="{FF2B5EF4-FFF2-40B4-BE49-F238E27FC236}">
                <a16:creationId xmlns:a16="http://schemas.microsoft.com/office/drawing/2014/main" id="{3978F2B1-169C-469A-AB06-555AF72B3E97}"/>
              </a:ext>
            </a:extLst>
          </p:cNvPr>
          <p:cNvSpPr txBox="1"/>
          <p:nvPr/>
        </p:nvSpPr>
        <p:spPr>
          <a:xfrm>
            <a:off x="-3048" y="6370465"/>
            <a:ext cx="1050288" cy="461665"/>
          </a:xfrm>
          <a:prstGeom prst="rect">
            <a:avLst/>
          </a:prstGeom>
          <a:solidFill>
            <a:schemeClr val="bg1"/>
          </a:solidFill>
        </p:spPr>
        <p:txBody>
          <a:bodyPr wrap="none" rtlCol="0">
            <a:spAutoFit/>
          </a:bodyPr>
          <a:lstStyle/>
          <a:p>
            <a:r>
              <a:rPr lang="en-US" sz="2400" dirty="0" err="1">
                <a:solidFill>
                  <a:schemeClr val="accent1">
                    <a:lumMod val="50000"/>
                  </a:schemeClr>
                </a:solidFill>
              </a:rPr>
              <a:t>Duplos</a:t>
            </a:r>
            <a:endParaRPr lang="en-US" sz="2400" dirty="0">
              <a:solidFill>
                <a:schemeClr val="accent1">
                  <a:lumMod val="50000"/>
                </a:schemeClr>
              </a:solidFill>
            </a:endParaRPr>
          </a:p>
        </p:txBody>
      </p:sp>
      <p:sp>
        <p:nvSpPr>
          <p:cNvPr id="21" name="TextBox 20">
            <a:extLst>
              <a:ext uri="{FF2B5EF4-FFF2-40B4-BE49-F238E27FC236}">
                <a16:creationId xmlns:a16="http://schemas.microsoft.com/office/drawing/2014/main" id="{08F8748D-4FA9-466E-BB90-C0588487AD82}"/>
              </a:ext>
            </a:extLst>
          </p:cNvPr>
          <p:cNvSpPr txBox="1"/>
          <p:nvPr/>
        </p:nvSpPr>
        <p:spPr>
          <a:xfrm>
            <a:off x="7215846" y="6406391"/>
            <a:ext cx="892680" cy="461665"/>
          </a:xfrm>
          <a:prstGeom prst="rect">
            <a:avLst/>
          </a:prstGeom>
          <a:solidFill>
            <a:schemeClr val="bg1"/>
          </a:solidFill>
        </p:spPr>
        <p:txBody>
          <a:bodyPr wrap="none" rtlCol="0">
            <a:spAutoFit/>
          </a:bodyPr>
          <a:lstStyle/>
          <a:p>
            <a:r>
              <a:rPr lang="en-US" sz="2400" dirty="0">
                <a:solidFill>
                  <a:schemeClr val="accent1">
                    <a:lumMod val="50000"/>
                  </a:schemeClr>
                </a:solidFill>
              </a:rPr>
              <a:t>Legos</a:t>
            </a:r>
          </a:p>
        </p:txBody>
      </p:sp>
      <p:sp>
        <p:nvSpPr>
          <p:cNvPr id="23" name="TextBox 22">
            <a:extLst>
              <a:ext uri="{FF2B5EF4-FFF2-40B4-BE49-F238E27FC236}">
                <a16:creationId xmlns:a16="http://schemas.microsoft.com/office/drawing/2014/main" id="{C7F947C2-9785-4AF2-92B4-369871F15B36}"/>
              </a:ext>
            </a:extLst>
          </p:cNvPr>
          <p:cNvSpPr txBox="1"/>
          <p:nvPr/>
        </p:nvSpPr>
        <p:spPr>
          <a:xfrm>
            <a:off x="10653660" y="6370464"/>
            <a:ext cx="1535292" cy="461665"/>
          </a:xfrm>
          <a:prstGeom prst="rect">
            <a:avLst/>
          </a:prstGeom>
          <a:solidFill>
            <a:schemeClr val="bg1"/>
          </a:solidFill>
        </p:spPr>
        <p:txBody>
          <a:bodyPr wrap="none" rtlCol="0">
            <a:spAutoFit/>
          </a:bodyPr>
          <a:lstStyle/>
          <a:p>
            <a:r>
              <a:rPr lang="en-US" sz="2400" dirty="0">
                <a:solidFill>
                  <a:schemeClr val="accent1">
                    <a:lumMod val="50000"/>
                  </a:schemeClr>
                </a:solidFill>
              </a:rPr>
              <a:t>Erector set</a:t>
            </a:r>
          </a:p>
        </p:txBody>
      </p:sp>
      <p:sp>
        <p:nvSpPr>
          <p:cNvPr id="25" name="TextBox 24">
            <a:extLst>
              <a:ext uri="{FF2B5EF4-FFF2-40B4-BE49-F238E27FC236}">
                <a16:creationId xmlns:a16="http://schemas.microsoft.com/office/drawing/2014/main" id="{40BE614D-75B2-4E62-B66E-5FDFC3ACB4FC}"/>
              </a:ext>
            </a:extLst>
          </p:cNvPr>
          <p:cNvSpPr txBox="1"/>
          <p:nvPr/>
        </p:nvSpPr>
        <p:spPr>
          <a:xfrm>
            <a:off x="10496742" y="2921615"/>
            <a:ext cx="1693733" cy="461665"/>
          </a:xfrm>
          <a:prstGeom prst="rect">
            <a:avLst/>
          </a:prstGeom>
          <a:solidFill>
            <a:schemeClr val="bg1"/>
          </a:solidFill>
        </p:spPr>
        <p:txBody>
          <a:bodyPr wrap="none" rtlCol="0">
            <a:spAutoFit/>
          </a:bodyPr>
          <a:lstStyle/>
          <a:p>
            <a:r>
              <a:rPr lang="en-US" sz="2400" dirty="0">
                <a:solidFill>
                  <a:schemeClr val="accent1">
                    <a:lumMod val="50000"/>
                  </a:schemeClr>
                </a:solidFill>
              </a:rPr>
              <a:t>Lincoln Logs</a:t>
            </a:r>
          </a:p>
        </p:txBody>
      </p:sp>
    </p:spTree>
    <p:extLst>
      <p:ext uri="{BB962C8B-B14F-4D97-AF65-F5344CB8AC3E}">
        <p14:creationId xmlns:p14="http://schemas.microsoft.com/office/powerpoint/2010/main" val="3139884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pile of red toy blocks">
            <a:extLst>
              <a:ext uri="{FF2B5EF4-FFF2-40B4-BE49-F238E27FC236}">
                <a16:creationId xmlns:a16="http://schemas.microsoft.com/office/drawing/2014/main" id="{CC61235C-6A47-44D3-9AEE-A388A2EC30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46" r="4932" b="-2"/>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yellow plastic block lot">
            <a:extLst>
              <a:ext uri="{FF2B5EF4-FFF2-40B4-BE49-F238E27FC236}">
                <a16:creationId xmlns:a16="http://schemas.microsoft.com/office/drawing/2014/main" id="{060D5792-97A1-4636-86F0-3FA66552A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893" b="-4"/>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urple block toy">
            <a:extLst>
              <a:ext uri="{FF2B5EF4-FFF2-40B4-BE49-F238E27FC236}">
                <a16:creationId xmlns:a16="http://schemas.microsoft.com/office/drawing/2014/main" id="{35A82194-2A47-4CD1-B035-54EB7ED3D1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 r="2" b="2"/>
          <a:stretch/>
        </p:blipFill>
        <p:spPr bwMode="auto">
          <a:xfrm>
            <a:off x="3696199" y="3257176"/>
            <a:ext cx="4789093" cy="36008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yellow lego block lot">
            <a:extLst>
              <a:ext uri="{FF2B5EF4-FFF2-40B4-BE49-F238E27FC236}">
                <a16:creationId xmlns:a16="http://schemas.microsoft.com/office/drawing/2014/main" id="{F2A0B6D7-3650-490A-A13A-866C8E32C5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72" r="1" b="724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white plastic block lot">
            <a:extLst>
              <a:ext uri="{FF2B5EF4-FFF2-40B4-BE49-F238E27FC236}">
                <a16:creationId xmlns:a16="http://schemas.microsoft.com/office/drawing/2014/main" id="{1872A16C-536E-45CE-A57B-194CF7BF30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610" b="-4"/>
          <a:stretch/>
        </p:blipFill>
        <p:spPr bwMode="auto">
          <a:xfrm flipH="1">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011D43-37C9-4E8C-966D-C82F56D235D9}"/>
              </a:ext>
            </a:extLst>
          </p:cNvPr>
          <p:cNvSpPr txBox="1"/>
          <p:nvPr/>
        </p:nvSpPr>
        <p:spPr>
          <a:xfrm>
            <a:off x="1206008" y="50900"/>
            <a:ext cx="9779985" cy="707886"/>
          </a:xfrm>
          <a:prstGeom prst="rect">
            <a:avLst/>
          </a:prstGeom>
          <a:solidFill>
            <a:schemeClr val="bg1"/>
          </a:solidFill>
        </p:spPr>
        <p:txBody>
          <a:bodyPr wrap="none" rtlCol="0">
            <a:spAutoFit/>
          </a:bodyPr>
          <a:lstStyle/>
          <a:p>
            <a:r>
              <a:rPr lang="en-US" sz="4000" dirty="0">
                <a:solidFill>
                  <a:schemeClr val="accent1">
                    <a:lumMod val="75000"/>
                  </a:schemeClr>
                </a:solidFill>
              </a:rPr>
              <a:t>Harvesting Effort Facilitates effective Remixing</a:t>
            </a:r>
          </a:p>
        </p:txBody>
      </p:sp>
      <p:sp>
        <p:nvSpPr>
          <p:cNvPr id="5" name="TextBox 4">
            <a:extLst>
              <a:ext uri="{FF2B5EF4-FFF2-40B4-BE49-F238E27FC236}">
                <a16:creationId xmlns:a16="http://schemas.microsoft.com/office/drawing/2014/main" id="{F2E321BC-922B-4850-AB14-F7807CB58AFB}"/>
              </a:ext>
            </a:extLst>
          </p:cNvPr>
          <p:cNvSpPr txBox="1"/>
          <p:nvPr/>
        </p:nvSpPr>
        <p:spPr>
          <a:xfrm>
            <a:off x="650668" y="1751443"/>
            <a:ext cx="5081059" cy="630942"/>
          </a:xfrm>
          <a:prstGeom prst="rect">
            <a:avLst/>
          </a:prstGeom>
          <a:solidFill>
            <a:schemeClr val="bg1"/>
          </a:solidFill>
        </p:spPr>
        <p:txBody>
          <a:bodyPr wrap="square" rtlCol="0">
            <a:spAutoFit/>
          </a:bodyPr>
          <a:lstStyle/>
          <a:p>
            <a:r>
              <a:rPr lang="en-US" sz="3500" dirty="0">
                <a:solidFill>
                  <a:schemeClr val="accent1">
                    <a:lumMod val="75000"/>
                  </a:schemeClr>
                </a:solidFill>
              </a:rPr>
              <a:t>Dissect existing OER</a:t>
            </a:r>
          </a:p>
        </p:txBody>
      </p:sp>
      <p:sp>
        <p:nvSpPr>
          <p:cNvPr id="6" name="TextBox 5">
            <a:extLst>
              <a:ext uri="{FF2B5EF4-FFF2-40B4-BE49-F238E27FC236}">
                <a16:creationId xmlns:a16="http://schemas.microsoft.com/office/drawing/2014/main" id="{FAC2D3A8-8AD9-4505-B491-D4B9C8469A51}"/>
              </a:ext>
            </a:extLst>
          </p:cNvPr>
          <p:cNvSpPr txBox="1"/>
          <p:nvPr/>
        </p:nvSpPr>
        <p:spPr>
          <a:xfrm>
            <a:off x="650668" y="3582053"/>
            <a:ext cx="5081059" cy="630942"/>
          </a:xfrm>
          <a:prstGeom prst="rect">
            <a:avLst/>
          </a:prstGeom>
          <a:solidFill>
            <a:schemeClr val="bg1"/>
          </a:solidFill>
        </p:spPr>
        <p:txBody>
          <a:bodyPr wrap="square" rtlCol="0">
            <a:spAutoFit/>
          </a:bodyPr>
          <a:lstStyle/>
          <a:p>
            <a:r>
              <a:rPr lang="en-US" sz="3500" dirty="0">
                <a:solidFill>
                  <a:schemeClr val="accent1">
                    <a:lumMod val="75000"/>
                  </a:schemeClr>
                </a:solidFill>
              </a:rPr>
              <a:t>Integrate OER into libraries</a:t>
            </a:r>
          </a:p>
        </p:txBody>
      </p:sp>
      <p:sp>
        <p:nvSpPr>
          <p:cNvPr id="7" name="TextBox 6">
            <a:extLst>
              <a:ext uri="{FF2B5EF4-FFF2-40B4-BE49-F238E27FC236}">
                <a16:creationId xmlns:a16="http://schemas.microsoft.com/office/drawing/2014/main" id="{B5175E56-5C9A-47F1-B929-ED9AB6FF887C}"/>
              </a:ext>
            </a:extLst>
          </p:cNvPr>
          <p:cNvSpPr txBox="1"/>
          <p:nvPr/>
        </p:nvSpPr>
        <p:spPr>
          <a:xfrm>
            <a:off x="688415" y="5327851"/>
            <a:ext cx="6015567" cy="630942"/>
          </a:xfrm>
          <a:prstGeom prst="rect">
            <a:avLst/>
          </a:prstGeom>
          <a:solidFill>
            <a:schemeClr val="bg1"/>
          </a:solidFill>
        </p:spPr>
        <p:txBody>
          <a:bodyPr wrap="square" rtlCol="0">
            <a:spAutoFit/>
          </a:bodyPr>
          <a:lstStyle/>
          <a:p>
            <a:r>
              <a:rPr lang="en-US" sz="3500" dirty="0">
                <a:solidFill>
                  <a:schemeClr val="accent1">
                    <a:lumMod val="75000"/>
                  </a:schemeClr>
                </a:solidFill>
              </a:rPr>
              <a:t>Standardize existing formatting</a:t>
            </a:r>
          </a:p>
        </p:txBody>
      </p:sp>
    </p:spTree>
    <p:extLst>
      <p:ext uri="{BB962C8B-B14F-4D97-AF65-F5344CB8AC3E}">
        <p14:creationId xmlns:p14="http://schemas.microsoft.com/office/powerpoint/2010/main" val="3372686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91DE2-94D7-40BA-912B-448EFFDECA44}"/>
              </a:ext>
            </a:extLst>
          </p:cNvPr>
          <p:cNvSpPr>
            <a:spLocks noGrp="1"/>
          </p:cNvSpPr>
          <p:nvPr>
            <p:ph type="title"/>
          </p:nvPr>
        </p:nvSpPr>
        <p:spPr>
          <a:xfrm>
            <a:off x="895545" y="18855"/>
            <a:ext cx="10492033" cy="975736"/>
          </a:xfrm>
        </p:spPr>
        <p:txBody>
          <a:bodyPr>
            <a:noAutofit/>
          </a:bodyPr>
          <a:lstStyle/>
          <a:p>
            <a:pPr algn="ctr"/>
            <a:r>
              <a:rPr lang="en-US" sz="4000" dirty="0">
                <a:solidFill>
                  <a:srgbClr val="117CC4"/>
                </a:solidFill>
              </a:rPr>
              <a:t>Conflict Theory Perspective of OER</a:t>
            </a:r>
          </a:p>
        </p:txBody>
      </p:sp>
      <p:pic>
        <p:nvPicPr>
          <p:cNvPr id="5" name="Content Placeholder 4">
            <a:extLst>
              <a:ext uri="{FF2B5EF4-FFF2-40B4-BE49-F238E27FC236}">
                <a16:creationId xmlns:a16="http://schemas.microsoft.com/office/drawing/2014/main" id="{0FBBE76F-896A-4E92-BDB7-90470F784D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06" t="5051" r="4384" b="63536"/>
          <a:stretch/>
        </p:blipFill>
        <p:spPr>
          <a:xfrm>
            <a:off x="2290355" y="1126210"/>
            <a:ext cx="7763691" cy="2455190"/>
          </a:xfrm>
        </p:spPr>
      </p:pic>
      <p:pic>
        <p:nvPicPr>
          <p:cNvPr id="6" name="Content Placeholder 4">
            <a:extLst>
              <a:ext uri="{FF2B5EF4-FFF2-40B4-BE49-F238E27FC236}">
                <a16:creationId xmlns:a16="http://schemas.microsoft.com/office/drawing/2014/main" id="{0B104BFF-61EF-41DA-A646-F63FB9208BC0}"/>
              </a:ext>
            </a:extLst>
          </p:cNvPr>
          <p:cNvPicPr>
            <a:picLocks noChangeAspect="1"/>
          </p:cNvPicPr>
          <p:nvPr/>
        </p:nvPicPr>
        <p:blipFill rotWithShape="1">
          <a:blip r:embed="rId2">
            <a:extLst>
              <a:ext uri="{28A0092B-C50C-407E-A947-70E740481C1C}">
                <a14:useLocalDpi xmlns:a14="http://schemas.microsoft.com/office/drawing/2010/main" val="0"/>
              </a:ext>
            </a:extLst>
          </a:blip>
          <a:srcRect l="5906" t="36464" r="4384" b="36022"/>
          <a:stretch/>
        </p:blipFill>
        <p:spPr>
          <a:xfrm>
            <a:off x="2290355" y="3731875"/>
            <a:ext cx="7763691" cy="2150390"/>
          </a:xfrm>
          <a:prstGeom prst="rect">
            <a:avLst/>
          </a:prstGeom>
        </p:spPr>
      </p:pic>
      <p:pic>
        <p:nvPicPr>
          <p:cNvPr id="7" name="Content Placeholder 4">
            <a:extLst>
              <a:ext uri="{FF2B5EF4-FFF2-40B4-BE49-F238E27FC236}">
                <a16:creationId xmlns:a16="http://schemas.microsoft.com/office/drawing/2014/main" id="{8C37C323-86E4-447E-8230-0E7AB8CB517D}"/>
              </a:ext>
            </a:extLst>
          </p:cNvPr>
          <p:cNvPicPr>
            <a:picLocks noChangeAspect="1"/>
          </p:cNvPicPr>
          <p:nvPr/>
        </p:nvPicPr>
        <p:blipFill rotWithShape="1">
          <a:blip r:embed="rId2">
            <a:extLst>
              <a:ext uri="{28A0092B-C50C-407E-A947-70E740481C1C}">
                <a14:useLocalDpi xmlns:a14="http://schemas.microsoft.com/office/drawing/2010/main" val="0"/>
              </a:ext>
            </a:extLst>
          </a:blip>
          <a:srcRect l="8587" t="44234" r="66900" b="39378"/>
          <a:stretch/>
        </p:blipFill>
        <p:spPr>
          <a:xfrm>
            <a:off x="4591596" y="3734584"/>
            <a:ext cx="3561805" cy="2150390"/>
          </a:xfrm>
          <a:prstGeom prst="rect">
            <a:avLst/>
          </a:prstGeom>
        </p:spPr>
      </p:pic>
    </p:spTree>
    <p:extLst>
      <p:ext uri="{BB962C8B-B14F-4D97-AF65-F5344CB8AC3E}">
        <p14:creationId xmlns:p14="http://schemas.microsoft.com/office/powerpoint/2010/main" val="1401274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53E6-26BD-4FB9-8A26-684C9A8A14B8}"/>
              </a:ext>
            </a:extLst>
          </p:cNvPr>
          <p:cNvSpPr>
            <a:spLocks noGrp="1"/>
          </p:cNvSpPr>
          <p:nvPr>
            <p:ph type="title"/>
          </p:nvPr>
        </p:nvSpPr>
        <p:spPr>
          <a:xfrm>
            <a:off x="1059582" y="497037"/>
            <a:ext cx="10515600" cy="655153"/>
          </a:xfrm>
        </p:spPr>
        <p:txBody>
          <a:bodyPr/>
          <a:lstStyle/>
          <a:p>
            <a:pPr algn="ctr"/>
            <a:r>
              <a:rPr lang="en-US" dirty="0">
                <a:solidFill>
                  <a:srgbClr val="117CC4"/>
                </a:solidFill>
              </a:rPr>
              <a:t>Workshop Overview</a:t>
            </a:r>
            <a:endParaRPr lang="en-US" dirty="0"/>
          </a:p>
        </p:txBody>
      </p:sp>
      <p:sp>
        <p:nvSpPr>
          <p:cNvPr id="4" name="Content Placeholder 2">
            <a:extLst>
              <a:ext uri="{FF2B5EF4-FFF2-40B4-BE49-F238E27FC236}">
                <a16:creationId xmlns:a16="http://schemas.microsoft.com/office/drawing/2014/main" id="{8202FD90-47A8-4524-9526-6DAD6E4FD4B6}"/>
              </a:ext>
            </a:extLst>
          </p:cNvPr>
          <p:cNvSpPr txBox="1">
            <a:spLocks/>
          </p:cNvSpPr>
          <p:nvPr/>
        </p:nvSpPr>
        <p:spPr>
          <a:xfrm>
            <a:off x="1275501" y="2308094"/>
            <a:ext cx="9640997" cy="2145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t>Project Overview, Scope, Impact and Power (50 minutes)</a:t>
            </a:r>
          </a:p>
          <a:p>
            <a:r>
              <a:rPr lang="en-US" sz="3000" dirty="0"/>
              <a:t>10 min break </a:t>
            </a:r>
          </a:p>
          <a:p>
            <a:r>
              <a:rPr lang="en-US" sz="3000" dirty="0"/>
              <a:t>Hands on Activities (Taming the Platform for your purposes) (90 minutes)</a:t>
            </a:r>
          </a:p>
          <a:p>
            <a:endParaRPr lang="en-US" sz="3000" dirty="0"/>
          </a:p>
        </p:txBody>
      </p:sp>
    </p:spTree>
    <p:extLst>
      <p:ext uri="{BB962C8B-B14F-4D97-AF65-F5344CB8AC3E}">
        <p14:creationId xmlns:p14="http://schemas.microsoft.com/office/powerpoint/2010/main" val="1217961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Picture 20">
            <a:extLst>
              <a:ext uri="{FF2B5EF4-FFF2-40B4-BE49-F238E27FC236}">
                <a16:creationId xmlns:a16="http://schemas.microsoft.com/office/drawing/2014/main" id="{98CCA37D-7402-4919-B958-736B4F1FF1D4}"/>
              </a:ext>
            </a:extLst>
          </p:cNvPr>
          <p:cNvPicPr>
            <a:picLocks noChangeAspect="1"/>
          </p:cNvPicPr>
          <p:nvPr/>
        </p:nvPicPr>
        <p:blipFill>
          <a:blip r:embed="rId2"/>
          <a:stretch>
            <a:fillRect/>
          </a:stretch>
        </p:blipFill>
        <p:spPr>
          <a:xfrm>
            <a:off x="0" y="0"/>
            <a:ext cx="6096000" cy="1674125"/>
          </a:xfrm>
          <a:prstGeom prst="rect">
            <a:avLst/>
          </a:prstGeom>
        </p:spPr>
      </p:pic>
      <p:pic>
        <p:nvPicPr>
          <p:cNvPr id="22" name="Picture 21">
            <a:extLst>
              <a:ext uri="{FF2B5EF4-FFF2-40B4-BE49-F238E27FC236}">
                <a16:creationId xmlns:a16="http://schemas.microsoft.com/office/drawing/2014/main" id="{E9482502-FEB0-457A-BBC3-465CE4E81095}"/>
              </a:ext>
            </a:extLst>
          </p:cNvPr>
          <p:cNvPicPr>
            <a:picLocks noChangeAspect="1"/>
          </p:cNvPicPr>
          <p:nvPr/>
        </p:nvPicPr>
        <p:blipFill>
          <a:blip r:embed="rId3"/>
          <a:stretch>
            <a:fillRect/>
          </a:stretch>
        </p:blipFill>
        <p:spPr>
          <a:xfrm>
            <a:off x="6038523" y="7527"/>
            <a:ext cx="6151953" cy="1679465"/>
          </a:xfrm>
          <a:prstGeom prst="rect">
            <a:avLst/>
          </a:prstGeom>
        </p:spPr>
      </p:pic>
      <p:pic>
        <p:nvPicPr>
          <p:cNvPr id="23" name="Picture 22">
            <a:extLst>
              <a:ext uri="{FF2B5EF4-FFF2-40B4-BE49-F238E27FC236}">
                <a16:creationId xmlns:a16="http://schemas.microsoft.com/office/drawing/2014/main" id="{8FAF0420-37DD-4CF6-A568-AB65AFA01669}"/>
              </a:ext>
            </a:extLst>
          </p:cNvPr>
          <p:cNvPicPr>
            <a:picLocks noChangeAspect="1"/>
          </p:cNvPicPr>
          <p:nvPr/>
        </p:nvPicPr>
        <p:blipFill>
          <a:blip r:embed="rId4"/>
          <a:stretch>
            <a:fillRect/>
          </a:stretch>
        </p:blipFill>
        <p:spPr>
          <a:xfrm>
            <a:off x="0" y="1775475"/>
            <a:ext cx="6038523" cy="1689349"/>
          </a:xfrm>
          <a:prstGeom prst="rect">
            <a:avLst/>
          </a:prstGeom>
        </p:spPr>
      </p:pic>
      <p:pic>
        <p:nvPicPr>
          <p:cNvPr id="24" name="Picture 23">
            <a:extLst>
              <a:ext uri="{FF2B5EF4-FFF2-40B4-BE49-F238E27FC236}">
                <a16:creationId xmlns:a16="http://schemas.microsoft.com/office/drawing/2014/main" id="{46C7F92F-3E7D-4F57-8ED7-C1B4306467E6}"/>
              </a:ext>
            </a:extLst>
          </p:cNvPr>
          <p:cNvPicPr>
            <a:picLocks noChangeAspect="1"/>
          </p:cNvPicPr>
          <p:nvPr/>
        </p:nvPicPr>
        <p:blipFill>
          <a:blip r:embed="rId5"/>
          <a:stretch>
            <a:fillRect/>
          </a:stretch>
        </p:blipFill>
        <p:spPr>
          <a:xfrm>
            <a:off x="6097524" y="1775475"/>
            <a:ext cx="6094476" cy="1706453"/>
          </a:xfrm>
          <a:prstGeom prst="rect">
            <a:avLst/>
          </a:prstGeom>
        </p:spPr>
      </p:pic>
      <p:pic>
        <p:nvPicPr>
          <p:cNvPr id="25" name="Picture 24">
            <a:extLst>
              <a:ext uri="{FF2B5EF4-FFF2-40B4-BE49-F238E27FC236}">
                <a16:creationId xmlns:a16="http://schemas.microsoft.com/office/drawing/2014/main" id="{ABE5E358-D321-459F-81F2-836A3D3F9612}"/>
              </a:ext>
            </a:extLst>
          </p:cNvPr>
          <p:cNvPicPr>
            <a:picLocks noChangeAspect="1"/>
          </p:cNvPicPr>
          <p:nvPr/>
        </p:nvPicPr>
        <p:blipFill>
          <a:blip r:embed="rId6"/>
          <a:stretch>
            <a:fillRect/>
          </a:stretch>
        </p:blipFill>
        <p:spPr>
          <a:xfrm>
            <a:off x="0" y="3659921"/>
            <a:ext cx="6038523" cy="1649328"/>
          </a:xfrm>
          <a:prstGeom prst="rect">
            <a:avLst/>
          </a:prstGeom>
        </p:spPr>
      </p:pic>
      <p:pic>
        <p:nvPicPr>
          <p:cNvPr id="26" name="Picture 25">
            <a:extLst>
              <a:ext uri="{FF2B5EF4-FFF2-40B4-BE49-F238E27FC236}">
                <a16:creationId xmlns:a16="http://schemas.microsoft.com/office/drawing/2014/main" id="{4511EFEF-904A-4C53-86CE-A3AF914BC3D4}"/>
              </a:ext>
            </a:extLst>
          </p:cNvPr>
          <p:cNvPicPr>
            <a:picLocks noChangeAspect="1"/>
          </p:cNvPicPr>
          <p:nvPr/>
        </p:nvPicPr>
        <p:blipFill>
          <a:blip r:embed="rId7"/>
          <a:stretch>
            <a:fillRect/>
          </a:stretch>
        </p:blipFill>
        <p:spPr>
          <a:xfrm>
            <a:off x="6096000" y="3582329"/>
            <a:ext cx="6094476" cy="1726920"/>
          </a:xfrm>
          <a:prstGeom prst="rect">
            <a:avLst/>
          </a:prstGeom>
        </p:spPr>
      </p:pic>
      <p:pic>
        <p:nvPicPr>
          <p:cNvPr id="27" name="Picture 26">
            <a:extLst>
              <a:ext uri="{FF2B5EF4-FFF2-40B4-BE49-F238E27FC236}">
                <a16:creationId xmlns:a16="http://schemas.microsoft.com/office/drawing/2014/main" id="{F29DA8A9-5F52-4F41-9284-7B7F7324C6D4}"/>
              </a:ext>
            </a:extLst>
          </p:cNvPr>
          <p:cNvPicPr>
            <a:picLocks noChangeAspect="1"/>
          </p:cNvPicPr>
          <p:nvPr/>
        </p:nvPicPr>
        <p:blipFill>
          <a:blip r:embed="rId8"/>
          <a:stretch>
            <a:fillRect/>
          </a:stretch>
        </p:blipFill>
        <p:spPr>
          <a:xfrm>
            <a:off x="0" y="5170583"/>
            <a:ext cx="6038523" cy="1679890"/>
          </a:xfrm>
          <a:prstGeom prst="rect">
            <a:avLst/>
          </a:prstGeom>
        </p:spPr>
      </p:pic>
      <p:pic>
        <p:nvPicPr>
          <p:cNvPr id="28" name="Picture 27">
            <a:extLst>
              <a:ext uri="{FF2B5EF4-FFF2-40B4-BE49-F238E27FC236}">
                <a16:creationId xmlns:a16="http://schemas.microsoft.com/office/drawing/2014/main" id="{081DC1BE-B80D-4321-A32D-03137D0285C2}"/>
              </a:ext>
            </a:extLst>
          </p:cNvPr>
          <p:cNvPicPr>
            <a:picLocks noChangeAspect="1"/>
          </p:cNvPicPr>
          <p:nvPr/>
        </p:nvPicPr>
        <p:blipFill>
          <a:blip r:embed="rId9"/>
          <a:stretch>
            <a:fillRect/>
          </a:stretch>
        </p:blipFill>
        <p:spPr>
          <a:xfrm>
            <a:off x="6038523" y="5321456"/>
            <a:ext cx="6151953" cy="1540308"/>
          </a:xfrm>
          <a:prstGeom prst="rect">
            <a:avLst/>
          </a:prstGeom>
        </p:spPr>
      </p:pic>
      <p:sp>
        <p:nvSpPr>
          <p:cNvPr id="11" name="Content Placeholder 2">
            <a:extLst>
              <a:ext uri="{FF2B5EF4-FFF2-40B4-BE49-F238E27FC236}">
                <a16:creationId xmlns:a16="http://schemas.microsoft.com/office/drawing/2014/main" id="{4815C672-1C54-4317-A601-49FA301DC6E3}"/>
              </a:ext>
            </a:extLst>
          </p:cNvPr>
          <p:cNvSpPr>
            <a:spLocks noGrp="1"/>
          </p:cNvSpPr>
          <p:nvPr>
            <p:ph idx="1"/>
          </p:nvPr>
        </p:nvSpPr>
        <p:spPr>
          <a:xfrm>
            <a:off x="623527" y="1559355"/>
            <a:ext cx="10770991" cy="3889739"/>
          </a:xfrm>
        </p:spPr>
        <p:txBody>
          <a:bodyPr>
            <a:noAutofit/>
          </a:bodyPr>
          <a:lstStyle/>
          <a:p>
            <a:r>
              <a:rPr lang="en-US" sz="3500" b="1" dirty="0">
                <a:solidFill>
                  <a:schemeClr val="bg1"/>
                </a:solidFill>
                <a:highlight>
                  <a:srgbClr val="117CC4"/>
                </a:highlight>
              </a:rPr>
              <a:t>100 million pageviews last in 2019</a:t>
            </a:r>
          </a:p>
          <a:p>
            <a:r>
              <a:rPr lang="en-US" sz="3500" b="1" dirty="0">
                <a:solidFill>
                  <a:schemeClr val="bg1"/>
                </a:solidFill>
                <a:highlight>
                  <a:srgbClr val="117CC4"/>
                </a:highlight>
              </a:rPr>
              <a:t>Almost ½ billion accumulated pageviews</a:t>
            </a:r>
          </a:p>
          <a:p>
            <a:r>
              <a:rPr lang="en-US" sz="3500" b="1" dirty="0">
                <a:solidFill>
                  <a:schemeClr val="bg1"/>
                </a:solidFill>
                <a:highlight>
                  <a:srgbClr val="117CC4"/>
                </a:highlight>
              </a:rPr>
              <a:t>&gt;1.5 millennia of confirmed Student Reading</a:t>
            </a:r>
          </a:p>
          <a:p>
            <a:r>
              <a:rPr lang="en-US" sz="3500" b="1" dirty="0">
                <a:solidFill>
                  <a:schemeClr val="bg1"/>
                </a:solidFill>
                <a:highlight>
                  <a:srgbClr val="117CC4"/>
                </a:highlight>
              </a:rPr>
              <a:t>Most visited OER project on the net (outside of Wikipedia)</a:t>
            </a:r>
          </a:p>
          <a:p>
            <a:r>
              <a:rPr lang="en-US" sz="3500" b="1" dirty="0">
                <a:solidFill>
                  <a:schemeClr val="bg1"/>
                </a:solidFill>
                <a:highlight>
                  <a:srgbClr val="117CC4"/>
                </a:highlight>
              </a:rPr>
              <a:t>As many Customized Texts (Remixes) as Harvested</a:t>
            </a:r>
          </a:p>
        </p:txBody>
      </p:sp>
    </p:spTree>
    <p:extLst>
      <p:ext uri="{BB962C8B-B14F-4D97-AF65-F5344CB8AC3E}">
        <p14:creationId xmlns:p14="http://schemas.microsoft.com/office/powerpoint/2010/main" val="1653134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7551F9-84FD-40EC-90B0-B59949B1822D}"/>
              </a:ext>
            </a:extLst>
          </p:cNvPr>
          <p:cNvSpPr>
            <a:spLocks noGrp="1"/>
          </p:cNvSpPr>
          <p:nvPr>
            <p:ph type="title"/>
          </p:nvPr>
        </p:nvSpPr>
        <p:spPr>
          <a:xfrm>
            <a:off x="1222084" y="71874"/>
            <a:ext cx="4721516" cy="610610"/>
          </a:xfrm>
        </p:spPr>
        <p:txBody>
          <a:bodyPr/>
          <a:lstStyle/>
          <a:p>
            <a:r>
              <a:rPr lang="en-US" sz="3200" dirty="0">
                <a:solidFill>
                  <a:srgbClr val="117CC4"/>
                </a:solidFill>
              </a:rPr>
              <a:t>Accessing the </a:t>
            </a:r>
            <a:r>
              <a:rPr lang="en-US" sz="3200" b="1" dirty="0" err="1">
                <a:solidFill>
                  <a:srgbClr val="117CC4"/>
                </a:solidFill>
              </a:rPr>
              <a:t>LibreVerse</a:t>
            </a:r>
            <a:r>
              <a:rPr lang="en-US" sz="3200" dirty="0">
                <a:solidFill>
                  <a:srgbClr val="117CC4"/>
                </a:solidFill>
              </a:rPr>
              <a:t> </a:t>
            </a:r>
          </a:p>
        </p:txBody>
      </p:sp>
      <p:sp>
        <p:nvSpPr>
          <p:cNvPr id="5" name="Oval 4">
            <a:extLst>
              <a:ext uri="{FF2B5EF4-FFF2-40B4-BE49-F238E27FC236}">
                <a16:creationId xmlns:a16="http://schemas.microsoft.com/office/drawing/2014/main" id="{18B2BFAD-8837-460B-918B-4B1E7CC31553}"/>
              </a:ext>
            </a:extLst>
          </p:cNvPr>
          <p:cNvSpPr/>
          <p:nvPr/>
        </p:nvSpPr>
        <p:spPr>
          <a:xfrm>
            <a:off x="6149109" y="2213732"/>
            <a:ext cx="25908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LibreTexts</a:t>
            </a:r>
            <a:r>
              <a:rPr lang="en-US" sz="3200" dirty="0"/>
              <a:t> Libraries</a:t>
            </a:r>
          </a:p>
        </p:txBody>
      </p:sp>
      <p:sp>
        <p:nvSpPr>
          <p:cNvPr id="6" name="Oval 5">
            <a:extLst>
              <a:ext uri="{FF2B5EF4-FFF2-40B4-BE49-F238E27FC236}">
                <a16:creationId xmlns:a16="http://schemas.microsoft.com/office/drawing/2014/main" id="{07C6B403-1138-434B-B2DE-3804B6A6A66B}"/>
              </a:ext>
            </a:extLst>
          </p:cNvPr>
          <p:cNvSpPr/>
          <p:nvPr/>
        </p:nvSpPr>
        <p:spPr>
          <a:xfrm>
            <a:off x="8931564" y="2670932"/>
            <a:ext cx="1584036"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Javascript</a:t>
            </a:r>
            <a:r>
              <a:rPr lang="en-US" dirty="0"/>
              <a:t> Server</a:t>
            </a:r>
          </a:p>
        </p:txBody>
      </p:sp>
      <p:sp>
        <p:nvSpPr>
          <p:cNvPr id="7" name="Oval 6">
            <a:extLst>
              <a:ext uri="{FF2B5EF4-FFF2-40B4-BE49-F238E27FC236}">
                <a16:creationId xmlns:a16="http://schemas.microsoft.com/office/drawing/2014/main" id="{36A2E4D3-BC80-4DE4-92CA-AC1F4B827359}"/>
              </a:ext>
            </a:extLst>
          </p:cNvPr>
          <p:cNvSpPr/>
          <p:nvPr/>
        </p:nvSpPr>
        <p:spPr>
          <a:xfrm>
            <a:off x="8282709" y="1150901"/>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Jupyter</a:t>
            </a:r>
            <a:r>
              <a:rPr lang="en-US" dirty="0"/>
              <a:t> Notebook</a:t>
            </a:r>
          </a:p>
          <a:p>
            <a:pPr algn="ctr"/>
            <a:r>
              <a:rPr lang="en-US" sz="1200" dirty="0"/>
              <a:t>(code)</a:t>
            </a:r>
          </a:p>
        </p:txBody>
      </p:sp>
      <p:sp>
        <p:nvSpPr>
          <p:cNvPr id="8" name="Oval 7">
            <a:extLst>
              <a:ext uri="{FF2B5EF4-FFF2-40B4-BE49-F238E27FC236}">
                <a16:creationId xmlns:a16="http://schemas.microsoft.com/office/drawing/2014/main" id="{0E1467D0-251C-41ED-8E96-18E85EDF7237}"/>
              </a:ext>
            </a:extLst>
          </p:cNvPr>
          <p:cNvSpPr/>
          <p:nvPr/>
        </p:nvSpPr>
        <p:spPr>
          <a:xfrm>
            <a:off x="6682509" y="634314"/>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Query</a:t>
            </a:r>
          </a:p>
          <a:p>
            <a:pPr algn="ctr"/>
            <a:r>
              <a:rPr lang="en-US" sz="1200" dirty="0"/>
              <a:t>(Homework)</a:t>
            </a:r>
          </a:p>
        </p:txBody>
      </p:sp>
      <p:sp>
        <p:nvSpPr>
          <p:cNvPr id="9" name="Oval 8">
            <a:extLst>
              <a:ext uri="{FF2B5EF4-FFF2-40B4-BE49-F238E27FC236}">
                <a16:creationId xmlns:a16="http://schemas.microsoft.com/office/drawing/2014/main" id="{16DC43BE-967E-4C33-AC56-990C233EE9B3}"/>
              </a:ext>
            </a:extLst>
          </p:cNvPr>
          <p:cNvSpPr/>
          <p:nvPr/>
        </p:nvSpPr>
        <p:spPr>
          <a:xfrm>
            <a:off x="8320809" y="4271132"/>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Analytics</a:t>
            </a:r>
          </a:p>
        </p:txBody>
      </p:sp>
      <p:sp>
        <p:nvSpPr>
          <p:cNvPr id="10" name="Oval 9">
            <a:extLst>
              <a:ext uri="{FF2B5EF4-FFF2-40B4-BE49-F238E27FC236}">
                <a16:creationId xmlns:a16="http://schemas.microsoft.com/office/drawing/2014/main" id="{7B409D4B-6F96-4393-A58F-107CD232953B}"/>
              </a:ext>
            </a:extLst>
          </p:cNvPr>
          <p:cNvSpPr/>
          <p:nvPr/>
        </p:nvSpPr>
        <p:spPr>
          <a:xfrm>
            <a:off x="6796809" y="4846096"/>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a:t>
            </a:r>
          </a:p>
          <a:p>
            <a:pPr algn="ctr"/>
            <a:r>
              <a:rPr lang="en-US" dirty="0"/>
              <a:t>Server</a:t>
            </a:r>
          </a:p>
        </p:txBody>
      </p:sp>
      <p:sp>
        <p:nvSpPr>
          <p:cNvPr id="22" name="Oval 21">
            <a:extLst>
              <a:ext uri="{FF2B5EF4-FFF2-40B4-BE49-F238E27FC236}">
                <a16:creationId xmlns:a16="http://schemas.microsoft.com/office/drawing/2014/main" id="{E506C32F-B402-429D-8CE2-6C180F2411F8}"/>
              </a:ext>
            </a:extLst>
          </p:cNvPr>
          <p:cNvSpPr/>
          <p:nvPr/>
        </p:nvSpPr>
        <p:spPr>
          <a:xfrm>
            <a:off x="5310908" y="4283583"/>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TSUGI</a:t>
            </a:r>
          </a:p>
          <a:p>
            <a:pPr algn="ctr"/>
            <a:r>
              <a:rPr lang="en-US" dirty="0"/>
              <a:t>LT LMS</a:t>
            </a:r>
          </a:p>
        </p:txBody>
      </p:sp>
      <p:sp>
        <p:nvSpPr>
          <p:cNvPr id="2" name="Rectangle 1">
            <a:extLst>
              <a:ext uri="{FF2B5EF4-FFF2-40B4-BE49-F238E27FC236}">
                <a16:creationId xmlns:a16="http://schemas.microsoft.com/office/drawing/2014/main" id="{7E52245E-FE49-486A-8426-8345D9EEE305}"/>
              </a:ext>
            </a:extLst>
          </p:cNvPr>
          <p:cNvSpPr/>
          <p:nvPr/>
        </p:nvSpPr>
        <p:spPr>
          <a:xfrm>
            <a:off x="6537247" y="71874"/>
            <a:ext cx="2009461" cy="369332"/>
          </a:xfrm>
          <a:prstGeom prst="rect">
            <a:avLst/>
          </a:prstGeom>
        </p:spPr>
        <p:txBody>
          <a:bodyPr wrap="none">
            <a:spAutoFit/>
          </a:bodyPr>
          <a:lstStyle/>
          <a:p>
            <a:r>
              <a:rPr lang="en-US" dirty="0"/>
              <a:t>query.libretexts.org</a:t>
            </a:r>
          </a:p>
        </p:txBody>
      </p:sp>
      <p:sp>
        <p:nvSpPr>
          <p:cNvPr id="23" name="Rectangle 22">
            <a:extLst>
              <a:ext uri="{FF2B5EF4-FFF2-40B4-BE49-F238E27FC236}">
                <a16:creationId xmlns:a16="http://schemas.microsoft.com/office/drawing/2014/main" id="{FA27B42F-AF1C-499E-8620-7E5C3BC42825}"/>
              </a:ext>
            </a:extLst>
          </p:cNvPr>
          <p:cNvSpPr/>
          <p:nvPr/>
        </p:nvSpPr>
        <p:spPr>
          <a:xfrm>
            <a:off x="9082809" y="682484"/>
            <a:ext cx="2129237" cy="369332"/>
          </a:xfrm>
          <a:prstGeom prst="rect">
            <a:avLst/>
          </a:prstGeom>
        </p:spPr>
        <p:txBody>
          <a:bodyPr wrap="none">
            <a:spAutoFit/>
          </a:bodyPr>
          <a:lstStyle/>
          <a:p>
            <a:r>
              <a:rPr lang="en-US" dirty="0"/>
              <a:t>jupyter.libretexts.org</a:t>
            </a:r>
          </a:p>
        </p:txBody>
      </p:sp>
      <p:sp>
        <p:nvSpPr>
          <p:cNvPr id="24" name="Oval 23">
            <a:extLst>
              <a:ext uri="{FF2B5EF4-FFF2-40B4-BE49-F238E27FC236}">
                <a16:creationId xmlns:a16="http://schemas.microsoft.com/office/drawing/2014/main" id="{F2007B47-43BA-4DDA-9EE3-F7DCF618D217}"/>
              </a:ext>
            </a:extLst>
          </p:cNvPr>
          <p:cNvSpPr/>
          <p:nvPr/>
        </p:nvSpPr>
        <p:spPr>
          <a:xfrm>
            <a:off x="4518892" y="2709032"/>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Forums</a:t>
            </a:r>
          </a:p>
        </p:txBody>
      </p:sp>
      <p:sp>
        <p:nvSpPr>
          <p:cNvPr id="25" name="Oval 24">
            <a:extLst>
              <a:ext uri="{FF2B5EF4-FFF2-40B4-BE49-F238E27FC236}">
                <a16:creationId xmlns:a16="http://schemas.microsoft.com/office/drawing/2014/main" id="{DF1A3948-9EE4-498E-BBAB-89F89E34FE63}"/>
              </a:ext>
            </a:extLst>
          </p:cNvPr>
          <p:cNvSpPr/>
          <p:nvPr/>
        </p:nvSpPr>
        <p:spPr>
          <a:xfrm>
            <a:off x="5082309" y="1111320"/>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a:t>
            </a:r>
            <a:r>
              <a:rPr lang="en-US" sz="1200" dirty="0"/>
              <a:t>(homework)</a:t>
            </a:r>
          </a:p>
        </p:txBody>
      </p:sp>
      <p:pic>
        <p:nvPicPr>
          <p:cNvPr id="14" name="Picture 13">
            <a:extLst>
              <a:ext uri="{FF2B5EF4-FFF2-40B4-BE49-F238E27FC236}">
                <a16:creationId xmlns:a16="http://schemas.microsoft.com/office/drawing/2014/main" id="{01679E8F-3DA7-478D-A930-963075A75AB0}"/>
              </a:ext>
            </a:extLst>
          </p:cNvPr>
          <p:cNvPicPr>
            <a:picLocks noChangeAspect="1"/>
          </p:cNvPicPr>
          <p:nvPr/>
        </p:nvPicPr>
        <p:blipFill rotWithShape="1">
          <a:blip r:embed="rId2">
            <a:extLst>
              <a:ext uri="{28A0092B-C50C-407E-A947-70E740481C1C}">
                <a14:useLocalDpi xmlns:a14="http://schemas.microsoft.com/office/drawing/2010/main" val="0"/>
              </a:ext>
            </a:extLst>
          </a:blip>
          <a:srcRect l="34000" t="16667" r="27858"/>
          <a:stretch/>
        </p:blipFill>
        <p:spPr>
          <a:xfrm>
            <a:off x="2021919" y="682484"/>
            <a:ext cx="1219200" cy="1491712"/>
          </a:xfrm>
          <a:prstGeom prst="rect">
            <a:avLst/>
          </a:prstGeom>
        </p:spPr>
      </p:pic>
      <p:sp>
        <p:nvSpPr>
          <p:cNvPr id="15" name="Arrow: Right 14">
            <a:extLst>
              <a:ext uri="{FF2B5EF4-FFF2-40B4-BE49-F238E27FC236}">
                <a16:creationId xmlns:a16="http://schemas.microsoft.com/office/drawing/2014/main" id="{C6722A28-CF05-407F-ACB4-9CF4B1D2FA90}"/>
              </a:ext>
            </a:extLst>
          </p:cNvPr>
          <p:cNvSpPr/>
          <p:nvPr/>
        </p:nvSpPr>
        <p:spPr>
          <a:xfrm rot="1099927">
            <a:off x="2901869" y="1615362"/>
            <a:ext cx="1911002" cy="314234"/>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9B20739-B07A-4329-86B5-8D16A997A82D}"/>
              </a:ext>
            </a:extLst>
          </p:cNvPr>
          <p:cNvSpPr/>
          <p:nvPr/>
        </p:nvSpPr>
        <p:spPr>
          <a:xfrm>
            <a:off x="1956511" y="2321003"/>
            <a:ext cx="1285142" cy="1382306"/>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LMS</a:t>
            </a:r>
          </a:p>
        </p:txBody>
      </p:sp>
      <p:sp>
        <p:nvSpPr>
          <p:cNvPr id="19" name="Arrow: Right 18">
            <a:extLst>
              <a:ext uri="{FF2B5EF4-FFF2-40B4-BE49-F238E27FC236}">
                <a16:creationId xmlns:a16="http://schemas.microsoft.com/office/drawing/2014/main" id="{D0F8D053-D420-409F-880C-6ECFE420F046}"/>
              </a:ext>
            </a:extLst>
          </p:cNvPr>
          <p:cNvSpPr/>
          <p:nvPr/>
        </p:nvSpPr>
        <p:spPr>
          <a:xfrm rot="16200000">
            <a:off x="2107274" y="4107193"/>
            <a:ext cx="926991" cy="29847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F1D101F3-4DBA-44A0-AD8A-290D333EF27E}"/>
              </a:ext>
            </a:extLst>
          </p:cNvPr>
          <p:cNvSpPr/>
          <p:nvPr/>
        </p:nvSpPr>
        <p:spPr>
          <a:xfrm>
            <a:off x="3308780" y="2833137"/>
            <a:ext cx="1142984" cy="306355"/>
          </a:xfrm>
          <a:prstGeom prst="rightArrow">
            <a:avLst>
              <a:gd name="adj1" fmla="val 50000"/>
              <a:gd name="adj2" fmla="val 62546"/>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F64054E-DD70-4E4D-B07B-C8A9F3B8F9A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00" t="16667" r="27858"/>
          <a:stretch/>
        </p:blipFill>
        <p:spPr>
          <a:xfrm>
            <a:off x="1348460" y="4388896"/>
            <a:ext cx="1219200" cy="1491712"/>
          </a:xfrm>
          <a:prstGeom prst="rect">
            <a:avLst/>
          </a:prstGeom>
        </p:spPr>
      </p:pic>
      <p:pic>
        <p:nvPicPr>
          <p:cNvPr id="26" name="Picture 25">
            <a:extLst>
              <a:ext uri="{FF2B5EF4-FFF2-40B4-BE49-F238E27FC236}">
                <a16:creationId xmlns:a16="http://schemas.microsoft.com/office/drawing/2014/main" id="{17F602EA-CDC7-49A4-89AA-58925D02D30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00" t="16667" r="27858"/>
          <a:stretch/>
        </p:blipFill>
        <p:spPr>
          <a:xfrm>
            <a:off x="1653259" y="4541296"/>
            <a:ext cx="1219200" cy="1491712"/>
          </a:xfrm>
          <a:prstGeom prst="rect">
            <a:avLst/>
          </a:prstGeom>
        </p:spPr>
      </p:pic>
      <p:pic>
        <p:nvPicPr>
          <p:cNvPr id="27" name="Picture 26">
            <a:extLst>
              <a:ext uri="{FF2B5EF4-FFF2-40B4-BE49-F238E27FC236}">
                <a16:creationId xmlns:a16="http://schemas.microsoft.com/office/drawing/2014/main" id="{B0F64503-DA43-488E-BE26-9DEF6169C40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00" t="16667" r="27858"/>
          <a:stretch/>
        </p:blipFill>
        <p:spPr>
          <a:xfrm>
            <a:off x="1881859" y="4725984"/>
            <a:ext cx="1219200" cy="1491712"/>
          </a:xfrm>
          <a:prstGeom prst="rect">
            <a:avLst/>
          </a:prstGeom>
        </p:spPr>
      </p:pic>
      <p:pic>
        <p:nvPicPr>
          <p:cNvPr id="28" name="Picture 27">
            <a:extLst>
              <a:ext uri="{FF2B5EF4-FFF2-40B4-BE49-F238E27FC236}">
                <a16:creationId xmlns:a16="http://schemas.microsoft.com/office/drawing/2014/main" id="{E20C8531-A796-4C81-AE03-1EBF31771C1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00" t="16667" r="27858"/>
          <a:stretch/>
        </p:blipFill>
        <p:spPr>
          <a:xfrm>
            <a:off x="2186659" y="4878384"/>
            <a:ext cx="1219200" cy="1491712"/>
          </a:xfrm>
          <a:prstGeom prst="rect">
            <a:avLst/>
          </a:prstGeom>
        </p:spPr>
      </p:pic>
      <p:sp>
        <p:nvSpPr>
          <p:cNvPr id="29" name="Rectangle 28">
            <a:extLst>
              <a:ext uri="{FF2B5EF4-FFF2-40B4-BE49-F238E27FC236}">
                <a16:creationId xmlns:a16="http://schemas.microsoft.com/office/drawing/2014/main" id="{3F3CD702-7C03-4EAB-ABB5-2088938115BC}"/>
              </a:ext>
            </a:extLst>
          </p:cNvPr>
          <p:cNvSpPr/>
          <p:nvPr/>
        </p:nvSpPr>
        <p:spPr>
          <a:xfrm>
            <a:off x="4139648" y="721908"/>
            <a:ext cx="2020874" cy="369332"/>
          </a:xfrm>
          <a:prstGeom prst="rect">
            <a:avLst/>
          </a:prstGeom>
        </p:spPr>
        <p:txBody>
          <a:bodyPr wrap="none">
            <a:spAutoFit/>
          </a:bodyPr>
          <a:lstStyle/>
          <a:p>
            <a:r>
              <a:rPr lang="en-US" dirty="0"/>
              <a:t>adapt.libretexts.org</a:t>
            </a:r>
          </a:p>
        </p:txBody>
      </p:sp>
    </p:spTree>
    <p:extLst>
      <p:ext uri="{BB962C8B-B14F-4D97-AF65-F5344CB8AC3E}">
        <p14:creationId xmlns:p14="http://schemas.microsoft.com/office/powerpoint/2010/main" val="138990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par>
                          <p:cTn id="43" fill="hold">
                            <p:stCondLst>
                              <p:cond delay="3500"/>
                            </p:stCondLst>
                            <p:childTnLst>
                              <p:par>
                                <p:cTn id="44" presetID="22" presetClass="entr" presetSubtype="4"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par>
                                <p:cTn id="64" presetID="22" presetClass="entr" presetSubtype="4"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par>
                                <p:cTn id="67" presetID="22" presetClass="entr" presetSubtype="4"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par>
                                <p:cTn id="70" presetID="22" presetClass="entr" presetSubtype="4"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00"/>
                                        <p:tgtEl>
                                          <p:spTgt spid="1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2" grpId="0" animBg="1"/>
      <p:bldP spid="2" grpId="0"/>
      <p:bldP spid="23" grpId="0"/>
      <p:bldP spid="24" grpId="0" animBg="1"/>
      <p:bldP spid="25" grpId="0" animBg="1"/>
      <p:bldP spid="15" grpId="0" animBg="1"/>
      <p:bldP spid="18" grpId="0" animBg="1"/>
      <p:bldP spid="19" grpId="0" animBg="1"/>
      <p:bldP spid="20"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792F-0495-4C8A-804F-581B737D4839}"/>
              </a:ext>
            </a:extLst>
          </p:cNvPr>
          <p:cNvSpPr>
            <a:spLocks noGrp="1"/>
          </p:cNvSpPr>
          <p:nvPr>
            <p:ph type="title"/>
          </p:nvPr>
        </p:nvSpPr>
        <p:spPr/>
        <p:txBody>
          <a:bodyPr/>
          <a:lstStyle/>
          <a:p>
            <a:pPr algn="ctr"/>
            <a:r>
              <a:rPr lang="en-US" sz="4000" dirty="0"/>
              <a:t>Unique Aspects of the </a:t>
            </a:r>
            <a:r>
              <a:rPr lang="en-US" sz="4000" dirty="0" err="1"/>
              <a:t>LibreTexts</a:t>
            </a:r>
            <a:r>
              <a:rPr lang="en-US" sz="4000" dirty="0"/>
              <a:t> (empowered by </a:t>
            </a:r>
            <a:r>
              <a:rPr lang="en-US" sz="4000" dirty="0" err="1"/>
              <a:t>Mindtouch’s</a:t>
            </a:r>
            <a:r>
              <a:rPr lang="en-US" sz="4000" dirty="0"/>
              <a:t> platform)</a:t>
            </a:r>
          </a:p>
        </p:txBody>
      </p:sp>
      <p:sp>
        <p:nvSpPr>
          <p:cNvPr id="4" name="TextBox 3">
            <a:extLst>
              <a:ext uri="{FF2B5EF4-FFF2-40B4-BE49-F238E27FC236}">
                <a16:creationId xmlns:a16="http://schemas.microsoft.com/office/drawing/2014/main" id="{99100101-2B9A-4D73-97E5-7EC0CA542E39}"/>
              </a:ext>
            </a:extLst>
          </p:cNvPr>
          <p:cNvSpPr txBox="1"/>
          <p:nvPr/>
        </p:nvSpPr>
        <p:spPr>
          <a:xfrm>
            <a:off x="1130300" y="2159027"/>
            <a:ext cx="9931400" cy="2862322"/>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accent1"/>
                </a:solidFill>
              </a:rPr>
              <a:t>Content is Living </a:t>
            </a:r>
            <a:r>
              <a:rPr lang="en-US" sz="3000" dirty="0"/>
              <a:t>(defragmented ecosystem)</a:t>
            </a:r>
          </a:p>
          <a:p>
            <a:pPr marL="457200" indent="-457200">
              <a:buFont typeface="Arial" panose="020B0604020202020204" pitchFamily="34" charset="0"/>
              <a:buChar char="•"/>
            </a:pPr>
            <a:r>
              <a:rPr lang="en-US" sz="3000" dirty="0">
                <a:solidFill>
                  <a:schemeClr val="accent1"/>
                </a:solidFill>
              </a:rPr>
              <a:t>Content is Modular </a:t>
            </a:r>
            <a:r>
              <a:rPr lang="en-US" sz="3000" dirty="0"/>
              <a:t>(at page or Learning Objective level)</a:t>
            </a:r>
          </a:p>
          <a:p>
            <a:pPr marL="457200" indent="-457200">
              <a:buFont typeface="Arial" panose="020B0604020202020204" pitchFamily="34" charset="0"/>
              <a:buChar char="•"/>
            </a:pPr>
            <a:r>
              <a:rPr lang="en-US" sz="3000" dirty="0">
                <a:solidFill>
                  <a:schemeClr val="accent1"/>
                </a:solidFill>
              </a:rPr>
              <a:t>Content is Connected </a:t>
            </a:r>
            <a:r>
              <a:rPr lang="en-US" sz="3000" dirty="0"/>
              <a:t>(at page to page or meta-connections)</a:t>
            </a:r>
          </a:p>
          <a:p>
            <a:pPr marL="457200" indent="-457200">
              <a:buFont typeface="Arial" panose="020B0604020202020204" pitchFamily="34" charset="0"/>
              <a:buChar char="•"/>
            </a:pPr>
            <a:r>
              <a:rPr lang="en-US" sz="3000" dirty="0">
                <a:solidFill>
                  <a:schemeClr val="accent1"/>
                </a:solidFill>
              </a:rPr>
              <a:t>Greater Technology-Enabled Ecosystem </a:t>
            </a:r>
            <a:r>
              <a:rPr lang="en-US" sz="3000" dirty="0"/>
              <a:t>(Textbook of the Future)</a:t>
            </a:r>
          </a:p>
        </p:txBody>
      </p:sp>
    </p:spTree>
    <p:extLst>
      <p:ext uri="{BB962C8B-B14F-4D97-AF65-F5344CB8AC3E}">
        <p14:creationId xmlns:p14="http://schemas.microsoft.com/office/powerpoint/2010/main" val="3749656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ibrary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37423"/>
            <a:ext cx="8991600" cy="55709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AB7E4F-E66A-4BE5-B826-9071C9998D60}"/>
              </a:ext>
            </a:extLst>
          </p:cNvPr>
          <p:cNvSpPr/>
          <p:nvPr/>
        </p:nvSpPr>
        <p:spPr>
          <a:xfrm>
            <a:off x="2617355" y="3554850"/>
            <a:ext cx="7086600" cy="1169551"/>
          </a:xfrm>
          <a:prstGeom prst="rect">
            <a:avLst/>
          </a:prstGeom>
        </p:spPr>
        <p:txBody>
          <a:bodyPr wrap="square">
            <a:spAutoFit/>
          </a:bodyPr>
          <a:lstStyle/>
          <a:p>
            <a:pPr algn="ctr"/>
            <a:r>
              <a:rPr lang="en-US" sz="3500" i="1" dirty="0">
                <a:highlight>
                  <a:srgbClr val="C0C0C0"/>
                </a:highlight>
              </a:rPr>
              <a:t>We need to stop thinking about building OER individual textbooks…</a:t>
            </a:r>
          </a:p>
        </p:txBody>
      </p:sp>
      <p:sp>
        <p:nvSpPr>
          <p:cNvPr id="5" name="Rectangle 4">
            <a:extLst>
              <a:ext uri="{FF2B5EF4-FFF2-40B4-BE49-F238E27FC236}">
                <a16:creationId xmlns:a16="http://schemas.microsoft.com/office/drawing/2014/main" id="{6282014C-AE48-4374-A2FE-0EE2A664C0AD}"/>
              </a:ext>
            </a:extLst>
          </p:cNvPr>
          <p:cNvSpPr/>
          <p:nvPr/>
        </p:nvSpPr>
        <p:spPr>
          <a:xfrm>
            <a:off x="2438400" y="5078850"/>
            <a:ext cx="7620000" cy="1169551"/>
          </a:xfrm>
          <a:prstGeom prst="rect">
            <a:avLst/>
          </a:prstGeom>
        </p:spPr>
        <p:txBody>
          <a:bodyPr wrap="square">
            <a:spAutoFit/>
          </a:bodyPr>
          <a:lstStyle/>
          <a:p>
            <a:pPr algn="ctr"/>
            <a:r>
              <a:rPr lang="en-US" sz="3500" i="1" dirty="0">
                <a:highlight>
                  <a:srgbClr val="C0C0C0"/>
                </a:highlight>
              </a:rPr>
              <a:t>We need to start thinking about building Interconnected OER “</a:t>
            </a:r>
            <a:r>
              <a:rPr lang="en-US" sz="3500" i="1" dirty="0" err="1">
                <a:highlight>
                  <a:srgbClr val="C0C0C0"/>
                </a:highlight>
              </a:rPr>
              <a:t>textlibraries</a:t>
            </a:r>
            <a:r>
              <a:rPr lang="en-US" sz="3500" i="1" dirty="0">
                <a:highlight>
                  <a:srgbClr val="C0C0C0"/>
                </a:highlight>
              </a:rPr>
              <a:t>”…</a:t>
            </a:r>
          </a:p>
        </p:txBody>
      </p:sp>
      <p:sp>
        <p:nvSpPr>
          <p:cNvPr id="6" name="TextBox 5">
            <a:extLst>
              <a:ext uri="{FF2B5EF4-FFF2-40B4-BE49-F238E27FC236}">
                <a16:creationId xmlns:a16="http://schemas.microsoft.com/office/drawing/2014/main" id="{A6BBDC6C-F074-4E8B-9C57-59E9F8EFF0FC}"/>
              </a:ext>
            </a:extLst>
          </p:cNvPr>
          <p:cNvSpPr txBox="1"/>
          <p:nvPr/>
        </p:nvSpPr>
        <p:spPr>
          <a:xfrm>
            <a:off x="2426855" y="2030850"/>
            <a:ext cx="7467600" cy="1169551"/>
          </a:xfrm>
          <a:prstGeom prst="rect">
            <a:avLst/>
          </a:prstGeom>
          <a:noFill/>
        </p:spPr>
        <p:txBody>
          <a:bodyPr wrap="square" rtlCol="0">
            <a:spAutoFit/>
          </a:bodyPr>
          <a:lstStyle/>
          <a:p>
            <a:pPr algn="ctr"/>
            <a:r>
              <a:rPr lang="en-US" sz="3500" i="1" dirty="0">
                <a:highlight>
                  <a:srgbClr val="C0C0C0"/>
                </a:highlight>
              </a:rPr>
              <a:t>The Textbook of the Future is not the Textbook of the past</a:t>
            </a:r>
          </a:p>
        </p:txBody>
      </p:sp>
      <p:sp>
        <p:nvSpPr>
          <p:cNvPr id="2" name="Rectangle 1"/>
          <p:cNvSpPr/>
          <p:nvPr/>
        </p:nvSpPr>
        <p:spPr>
          <a:xfrm>
            <a:off x="1676400" y="6455301"/>
            <a:ext cx="2656946" cy="276999"/>
          </a:xfrm>
          <a:prstGeom prst="rect">
            <a:avLst/>
          </a:prstGeom>
        </p:spPr>
        <p:txBody>
          <a:bodyPr wrap="none">
            <a:spAutoFit/>
          </a:bodyPr>
          <a:lstStyle/>
          <a:p>
            <a:r>
              <a:rPr lang="en-US" sz="1200" dirty="0">
                <a:solidFill>
                  <a:srgbClr val="0B0080"/>
                </a:solidFill>
                <a:latin typeface="Arial" panose="020B0604020202020204" pitchFamily="34" charset="0"/>
                <a:hlinkClick r:id="rId3"/>
              </a:rPr>
              <a:t>CC BY 2.0</a:t>
            </a:r>
            <a:r>
              <a:rPr lang="en-US" sz="1200" dirty="0">
                <a:solidFill>
                  <a:srgbClr val="0B0080"/>
                </a:solidFill>
                <a:latin typeface="Arial" panose="020B0604020202020204" pitchFamily="34" charset="0"/>
              </a:rPr>
              <a:t>; </a:t>
            </a:r>
            <a:r>
              <a:rPr lang="en-US" sz="1200" dirty="0">
                <a:hlinkClick r:id="rId4"/>
              </a:rPr>
              <a:t>Stewart Butterfield</a:t>
            </a:r>
            <a:r>
              <a:rPr lang="en-US" sz="1200" dirty="0"/>
              <a:t> - </a:t>
            </a:r>
            <a:r>
              <a:rPr lang="en-US" sz="1200" dirty="0" err="1">
                <a:hlinkClick r:id="rId5"/>
              </a:rPr>
              <a:t>flickr</a:t>
            </a:r>
            <a:endParaRPr lang="en-US" sz="1200" dirty="0">
              <a:solidFill>
                <a:srgbClr val="3F4040"/>
              </a:solidFill>
              <a:latin typeface="Arial" panose="020B0604020202020204" pitchFamily="34" charset="0"/>
            </a:endParaRPr>
          </a:p>
        </p:txBody>
      </p:sp>
      <p:sp>
        <p:nvSpPr>
          <p:cNvPr id="7" name="TextBox 6">
            <a:extLst>
              <a:ext uri="{FF2B5EF4-FFF2-40B4-BE49-F238E27FC236}">
                <a16:creationId xmlns:a16="http://schemas.microsoft.com/office/drawing/2014/main" id="{C2CEF40A-081D-4615-ADCB-C1870E31A1CD}"/>
              </a:ext>
            </a:extLst>
          </p:cNvPr>
          <p:cNvSpPr txBox="1"/>
          <p:nvPr/>
        </p:nvSpPr>
        <p:spPr>
          <a:xfrm>
            <a:off x="1524000" y="-26551"/>
            <a:ext cx="9144000" cy="1323439"/>
          </a:xfrm>
          <a:prstGeom prst="rect">
            <a:avLst/>
          </a:prstGeom>
          <a:noFill/>
        </p:spPr>
        <p:txBody>
          <a:bodyPr wrap="square" rtlCol="0">
            <a:spAutoFit/>
          </a:bodyPr>
          <a:lstStyle/>
          <a:p>
            <a:pPr algn="ctr"/>
            <a:r>
              <a:rPr lang="en-US" sz="4000" dirty="0">
                <a:solidFill>
                  <a:srgbClr val="117CC4"/>
                </a:solidFill>
              </a:rPr>
              <a:t>EFFECTIVE USAGE OF 21</a:t>
            </a:r>
            <a:r>
              <a:rPr lang="en-US" sz="4000" baseline="30000" dirty="0">
                <a:solidFill>
                  <a:srgbClr val="117CC4"/>
                </a:solidFill>
              </a:rPr>
              <a:t>ST</a:t>
            </a:r>
            <a:r>
              <a:rPr lang="en-US" sz="4000" dirty="0">
                <a:solidFill>
                  <a:srgbClr val="117CC4"/>
                </a:solidFill>
              </a:rPr>
              <a:t> CENTURY TECH REQUIRES 21</a:t>
            </a:r>
            <a:r>
              <a:rPr lang="en-US" sz="4000" baseline="30000" dirty="0">
                <a:solidFill>
                  <a:srgbClr val="117CC4"/>
                </a:solidFill>
              </a:rPr>
              <a:t>ST</a:t>
            </a:r>
            <a:r>
              <a:rPr lang="en-US" sz="4000" dirty="0">
                <a:solidFill>
                  <a:srgbClr val="117CC4"/>
                </a:solidFill>
              </a:rPr>
              <a:t> CENTURY THINKING</a:t>
            </a:r>
          </a:p>
        </p:txBody>
      </p:sp>
    </p:spTree>
    <p:extLst>
      <p:ext uri="{BB962C8B-B14F-4D97-AF65-F5344CB8AC3E}">
        <p14:creationId xmlns:p14="http://schemas.microsoft.com/office/powerpoint/2010/main" val="3919924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0C74C-5283-4C33-ADC2-63E184116E5C}"/>
              </a:ext>
            </a:extLst>
          </p:cNvPr>
          <p:cNvSpPr/>
          <p:nvPr/>
        </p:nvSpPr>
        <p:spPr>
          <a:xfrm>
            <a:off x="0" y="0"/>
            <a:ext cx="12192000" cy="6857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04A553-F2DD-4F0C-8047-B32B9BBC7096}"/>
              </a:ext>
            </a:extLst>
          </p:cNvPr>
          <p:cNvPicPr>
            <a:picLocks noChangeAspect="1"/>
          </p:cNvPicPr>
          <p:nvPr/>
        </p:nvPicPr>
        <p:blipFill>
          <a:blip r:embed="rId3"/>
          <a:stretch>
            <a:fillRect/>
          </a:stretch>
        </p:blipFill>
        <p:spPr>
          <a:xfrm>
            <a:off x="1129702" y="1051718"/>
            <a:ext cx="9132375" cy="5269131"/>
          </a:xfrm>
          <a:prstGeom prst="rect">
            <a:avLst/>
          </a:prstGeom>
        </p:spPr>
      </p:pic>
      <p:sp>
        <p:nvSpPr>
          <p:cNvPr id="2" name="Title 1">
            <a:extLst>
              <a:ext uri="{FF2B5EF4-FFF2-40B4-BE49-F238E27FC236}">
                <a16:creationId xmlns:a16="http://schemas.microsoft.com/office/drawing/2014/main" id="{41DE31BE-B780-47AE-9C24-6E2DAEDC9D5B}"/>
              </a:ext>
            </a:extLst>
          </p:cNvPr>
          <p:cNvSpPr>
            <a:spLocks noGrp="1"/>
          </p:cNvSpPr>
          <p:nvPr>
            <p:ph type="title"/>
          </p:nvPr>
        </p:nvSpPr>
        <p:spPr>
          <a:xfrm>
            <a:off x="8839200" y="1108883"/>
            <a:ext cx="3162300" cy="2620964"/>
          </a:xfrm>
        </p:spPr>
        <p:txBody>
          <a:bodyPr/>
          <a:lstStyle/>
          <a:p>
            <a:r>
              <a:rPr lang="en-US" sz="3600" dirty="0">
                <a:solidFill>
                  <a:schemeClr val="bg1"/>
                </a:solidFill>
              </a:rPr>
              <a:t> Our Textbook should reflect how we want students to see the world</a:t>
            </a:r>
          </a:p>
        </p:txBody>
      </p:sp>
      <p:sp>
        <p:nvSpPr>
          <p:cNvPr id="8" name="Title 1">
            <a:extLst>
              <a:ext uri="{FF2B5EF4-FFF2-40B4-BE49-F238E27FC236}">
                <a16:creationId xmlns:a16="http://schemas.microsoft.com/office/drawing/2014/main" id="{4407F331-0B63-4BAD-AF9D-E8D4ED256E09}"/>
              </a:ext>
            </a:extLst>
          </p:cNvPr>
          <p:cNvSpPr txBox="1">
            <a:spLocks/>
          </p:cNvSpPr>
          <p:nvPr/>
        </p:nvSpPr>
        <p:spPr>
          <a:xfrm>
            <a:off x="571500" y="105523"/>
            <a:ext cx="11430000" cy="7117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Silos Compartmentalize Knowledge &amp; Hinder Synergy</a:t>
            </a:r>
          </a:p>
        </p:txBody>
      </p:sp>
    </p:spTree>
    <p:extLst>
      <p:ext uri="{BB962C8B-B14F-4D97-AF65-F5344CB8AC3E}">
        <p14:creationId xmlns:p14="http://schemas.microsoft.com/office/powerpoint/2010/main" val="330767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736" y="123700"/>
            <a:ext cx="9084527" cy="1291172"/>
          </a:xfrm>
        </p:spPr>
        <p:txBody>
          <a:bodyPr/>
          <a:lstStyle/>
          <a:p>
            <a:pPr algn="ctr"/>
            <a:r>
              <a:rPr lang="en-US" sz="4000" dirty="0">
                <a:solidFill>
                  <a:srgbClr val="117CC4"/>
                </a:solidFill>
              </a:rPr>
              <a:t>The </a:t>
            </a:r>
            <a:r>
              <a:rPr lang="en-US" sz="4000" dirty="0" err="1">
                <a:solidFill>
                  <a:srgbClr val="117CC4"/>
                </a:solidFill>
              </a:rPr>
              <a:t>LibreTexts</a:t>
            </a:r>
            <a:r>
              <a:rPr lang="en-US" sz="4000" dirty="0">
                <a:solidFill>
                  <a:srgbClr val="117CC4"/>
                </a:solidFill>
              </a:rPr>
              <a:t> Balancing Act:</a:t>
            </a:r>
            <a:br>
              <a:rPr lang="en-US" sz="4000" dirty="0">
                <a:solidFill>
                  <a:srgbClr val="117CC4"/>
                </a:solidFill>
              </a:rPr>
            </a:br>
            <a:r>
              <a:rPr lang="en-US" sz="3000" dirty="0">
                <a:solidFill>
                  <a:srgbClr val="117CC4"/>
                </a:solidFill>
              </a:rPr>
              <a:t>Centralized vs. Decentralized Approaches</a:t>
            </a:r>
          </a:p>
        </p:txBody>
      </p:sp>
      <p:pic>
        <p:nvPicPr>
          <p:cNvPr id="1026" name="Picture 2" descr="Image result for seesaw"/>
          <p:cNvPicPr>
            <a:picLocks noChangeAspect="1" noChangeArrowheads="1"/>
          </p:cNvPicPr>
          <p:nvPr/>
        </p:nvPicPr>
        <p:blipFill rotWithShape="1">
          <a:blip r:embed="rId2">
            <a:extLst>
              <a:ext uri="{28A0092B-C50C-407E-A947-70E740481C1C}">
                <a14:useLocalDpi xmlns:a14="http://schemas.microsoft.com/office/drawing/2010/main" val="0"/>
              </a:ext>
            </a:extLst>
          </a:blip>
          <a:srcRect t="40000" b="17143"/>
          <a:stretch/>
        </p:blipFill>
        <p:spPr bwMode="auto">
          <a:xfrm>
            <a:off x="1672007" y="2100256"/>
            <a:ext cx="7981950" cy="207323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682448" y="1539796"/>
            <a:ext cx="3866744" cy="892552"/>
          </a:xfrm>
          <a:prstGeom prst="rect">
            <a:avLst/>
          </a:prstGeom>
        </p:spPr>
        <p:txBody>
          <a:bodyPr wrap="square">
            <a:spAutoFit/>
          </a:bodyPr>
          <a:lstStyle/>
          <a:p>
            <a:pPr algn="ctr"/>
            <a:r>
              <a:rPr lang="en-US" sz="2600" b="1" dirty="0">
                <a:solidFill>
                  <a:srgbClr val="333333"/>
                </a:solidFill>
                <a:latin typeface="Helvetica Neue"/>
              </a:rPr>
              <a:t>Decentralized </a:t>
            </a:r>
          </a:p>
          <a:p>
            <a:pPr algn="ctr"/>
            <a:r>
              <a:rPr lang="en-US" sz="2600" b="1" dirty="0">
                <a:solidFill>
                  <a:srgbClr val="333333"/>
                </a:solidFill>
                <a:latin typeface="Helvetica Neue"/>
              </a:rPr>
              <a:t>Platform</a:t>
            </a:r>
            <a:endParaRPr lang="en-US" sz="2600" b="1" dirty="0"/>
          </a:p>
        </p:txBody>
      </p:sp>
      <p:sp>
        <p:nvSpPr>
          <p:cNvPr id="6" name="Rectangle 5"/>
          <p:cNvSpPr/>
          <p:nvPr/>
        </p:nvSpPr>
        <p:spPr>
          <a:xfrm>
            <a:off x="7720728" y="1539796"/>
            <a:ext cx="3505200" cy="892552"/>
          </a:xfrm>
          <a:prstGeom prst="rect">
            <a:avLst/>
          </a:prstGeom>
        </p:spPr>
        <p:txBody>
          <a:bodyPr wrap="square">
            <a:spAutoFit/>
          </a:bodyPr>
          <a:lstStyle/>
          <a:p>
            <a:pPr algn="ctr"/>
            <a:r>
              <a:rPr lang="en-US" sz="2600" b="1" dirty="0">
                <a:solidFill>
                  <a:srgbClr val="333333"/>
                </a:solidFill>
                <a:latin typeface="Helvetica Neue"/>
              </a:rPr>
              <a:t>Centralized </a:t>
            </a:r>
          </a:p>
          <a:p>
            <a:pPr algn="ctr"/>
            <a:r>
              <a:rPr lang="en-US" sz="2600" b="1" dirty="0">
                <a:solidFill>
                  <a:srgbClr val="333333"/>
                </a:solidFill>
                <a:latin typeface="Helvetica Neue"/>
              </a:rPr>
              <a:t>Platform</a:t>
            </a:r>
            <a:endParaRPr lang="en-US" sz="26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790" y="2520368"/>
            <a:ext cx="1428750" cy="1428750"/>
          </a:xfrm>
          <a:prstGeom prst="rect">
            <a:avLst/>
          </a:prstGeom>
        </p:spPr>
      </p:pic>
      <p:sp>
        <p:nvSpPr>
          <p:cNvPr id="3" name="Rectangle 2">
            <a:extLst>
              <a:ext uri="{FF2B5EF4-FFF2-40B4-BE49-F238E27FC236}">
                <a16:creationId xmlns:a16="http://schemas.microsoft.com/office/drawing/2014/main" id="{8FE9E9E6-531E-44AD-A01D-42D73A764BBA}"/>
              </a:ext>
            </a:extLst>
          </p:cNvPr>
          <p:cNvSpPr/>
          <p:nvPr/>
        </p:nvSpPr>
        <p:spPr>
          <a:xfrm>
            <a:off x="6306847" y="4253086"/>
            <a:ext cx="2755883" cy="1477328"/>
          </a:xfrm>
          <a:prstGeom prst="rect">
            <a:avLst/>
          </a:prstGeom>
        </p:spPr>
        <p:txBody>
          <a:bodyPr wrap="none">
            <a:spAutoFit/>
          </a:bodyPr>
          <a:lstStyle/>
          <a:p>
            <a:r>
              <a:rPr lang="en-US" b="1" dirty="0">
                <a:solidFill>
                  <a:srgbClr val="333333"/>
                </a:solidFill>
                <a:latin typeface="Helvetica Neue"/>
              </a:rPr>
              <a:t>PROS</a:t>
            </a:r>
          </a:p>
          <a:p>
            <a:pPr marL="285750" indent="-285750">
              <a:buFont typeface="Arial" panose="020B0604020202020204" pitchFamily="34" charset="0"/>
              <a:buChar char="•"/>
            </a:pPr>
            <a:r>
              <a:rPr lang="en-US" b="1" dirty="0">
                <a:solidFill>
                  <a:srgbClr val="333333"/>
                </a:solidFill>
                <a:latin typeface="Helvetica Neue"/>
              </a:rPr>
              <a:t>High Stability/fidelity</a:t>
            </a:r>
          </a:p>
          <a:p>
            <a:pPr marL="285750" indent="-285750">
              <a:buFont typeface="Arial" panose="020B0604020202020204" pitchFamily="34" charset="0"/>
              <a:buChar char="•"/>
            </a:pPr>
            <a:r>
              <a:rPr lang="en-US" b="1" dirty="0">
                <a:solidFill>
                  <a:srgbClr val="333333"/>
                </a:solidFill>
                <a:latin typeface="Helvetica Neue"/>
              </a:rPr>
              <a:t>Effective Sharing</a:t>
            </a:r>
          </a:p>
          <a:p>
            <a:pPr marL="285750" indent="-285750">
              <a:buFont typeface="Arial" panose="020B0604020202020204" pitchFamily="34" charset="0"/>
              <a:buChar char="•"/>
            </a:pPr>
            <a:r>
              <a:rPr lang="en-US" b="1" dirty="0">
                <a:solidFill>
                  <a:srgbClr val="333333"/>
                </a:solidFill>
                <a:latin typeface="Helvetica Neue"/>
              </a:rPr>
              <a:t>Pooled Resources</a:t>
            </a:r>
          </a:p>
          <a:p>
            <a:pPr marL="285750" indent="-285750">
              <a:buFont typeface="Arial" panose="020B0604020202020204" pitchFamily="34" charset="0"/>
              <a:buChar char="•"/>
            </a:pPr>
            <a:r>
              <a:rPr lang="en-US" b="1" dirty="0">
                <a:solidFill>
                  <a:srgbClr val="333333"/>
                </a:solidFill>
                <a:latin typeface="Helvetica Neue"/>
              </a:rPr>
              <a:t>Efficient</a:t>
            </a:r>
            <a:endParaRPr lang="en-US" dirty="0">
              <a:solidFill>
                <a:srgbClr val="333333"/>
              </a:solidFill>
              <a:latin typeface="Helvetica Neue"/>
            </a:endParaRPr>
          </a:p>
        </p:txBody>
      </p:sp>
      <p:sp>
        <p:nvSpPr>
          <p:cNvPr id="5" name="Rectangle 4">
            <a:extLst>
              <a:ext uri="{FF2B5EF4-FFF2-40B4-BE49-F238E27FC236}">
                <a16:creationId xmlns:a16="http://schemas.microsoft.com/office/drawing/2014/main" id="{248CC5DD-8D40-4B39-BBB3-EA519B3EECA0}"/>
              </a:ext>
            </a:extLst>
          </p:cNvPr>
          <p:cNvSpPr/>
          <p:nvPr/>
        </p:nvSpPr>
        <p:spPr>
          <a:xfrm>
            <a:off x="534330" y="4144301"/>
            <a:ext cx="2876967" cy="646331"/>
          </a:xfrm>
          <a:prstGeom prst="rect">
            <a:avLst/>
          </a:prstGeom>
        </p:spPr>
        <p:txBody>
          <a:bodyPr wrap="square">
            <a:spAutoFit/>
          </a:bodyPr>
          <a:lstStyle/>
          <a:p>
            <a:r>
              <a:rPr lang="en-US" b="1" dirty="0">
                <a:solidFill>
                  <a:srgbClr val="333333"/>
                </a:solidFill>
                <a:latin typeface="Helvetica Neue"/>
              </a:rPr>
              <a:t>PROS</a:t>
            </a:r>
          </a:p>
          <a:p>
            <a:pPr marL="285750" indent="-285750">
              <a:buFont typeface="Arial" panose="020B0604020202020204" pitchFamily="34" charset="0"/>
              <a:buChar char="•"/>
            </a:pPr>
            <a:r>
              <a:rPr lang="en-US" b="1" dirty="0">
                <a:solidFill>
                  <a:srgbClr val="333333"/>
                </a:solidFill>
                <a:latin typeface="Helvetica Neue"/>
              </a:rPr>
              <a:t>Flexibility</a:t>
            </a:r>
          </a:p>
        </p:txBody>
      </p:sp>
      <p:sp>
        <p:nvSpPr>
          <p:cNvPr id="8" name="Rectangle 7">
            <a:extLst>
              <a:ext uri="{FF2B5EF4-FFF2-40B4-BE49-F238E27FC236}">
                <a16:creationId xmlns:a16="http://schemas.microsoft.com/office/drawing/2014/main" id="{ED600E99-974C-4F8D-98B4-30AA9E51E0CD}"/>
              </a:ext>
            </a:extLst>
          </p:cNvPr>
          <p:cNvSpPr/>
          <p:nvPr/>
        </p:nvSpPr>
        <p:spPr>
          <a:xfrm>
            <a:off x="9086150" y="4239722"/>
            <a:ext cx="2832827" cy="646331"/>
          </a:xfrm>
          <a:prstGeom prst="rect">
            <a:avLst/>
          </a:prstGeom>
        </p:spPr>
        <p:txBody>
          <a:bodyPr wrap="none">
            <a:spAutoFit/>
          </a:bodyPr>
          <a:lstStyle/>
          <a:p>
            <a:r>
              <a:rPr lang="en-US" b="1" dirty="0">
                <a:solidFill>
                  <a:srgbClr val="FF0000"/>
                </a:solidFill>
                <a:latin typeface="Helvetica Neue"/>
              </a:rPr>
              <a:t>CONS</a:t>
            </a:r>
          </a:p>
          <a:p>
            <a:pPr marL="285750" indent="-285750">
              <a:buFont typeface="Arial" panose="020B0604020202020204" pitchFamily="34" charset="0"/>
              <a:buChar char="•"/>
            </a:pPr>
            <a:r>
              <a:rPr lang="en-US" b="1" dirty="0">
                <a:solidFill>
                  <a:srgbClr val="FF0000"/>
                </a:solidFill>
                <a:latin typeface="Helvetica Neue"/>
              </a:rPr>
              <a:t>Lack of Local Control</a:t>
            </a:r>
          </a:p>
        </p:txBody>
      </p:sp>
      <p:sp>
        <p:nvSpPr>
          <p:cNvPr id="9" name="Rectangle 8">
            <a:extLst>
              <a:ext uri="{FF2B5EF4-FFF2-40B4-BE49-F238E27FC236}">
                <a16:creationId xmlns:a16="http://schemas.microsoft.com/office/drawing/2014/main" id="{4AB34B70-F095-40FD-BB6B-B1D99DF447D0}"/>
              </a:ext>
            </a:extLst>
          </p:cNvPr>
          <p:cNvSpPr/>
          <p:nvPr/>
        </p:nvSpPr>
        <p:spPr>
          <a:xfrm>
            <a:off x="2284166" y="4169384"/>
            <a:ext cx="3468908" cy="1754326"/>
          </a:xfrm>
          <a:prstGeom prst="rect">
            <a:avLst/>
          </a:prstGeom>
        </p:spPr>
        <p:txBody>
          <a:bodyPr wrap="square">
            <a:spAutoFit/>
          </a:bodyPr>
          <a:lstStyle/>
          <a:p>
            <a:r>
              <a:rPr lang="en-US" b="1" dirty="0">
                <a:solidFill>
                  <a:srgbClr val="FF0000"/>
                </a:solidFill>
                <a:latin typeface="Helvetica Neue"/>
              </a:rPr>
              <a:t>CONS</a:t>
            </a:r>
          </a:p>
          <a:p>
            <a:pPr marL="285750" indent="-285750">
              <a:buFont typeface="Arial" panose="020B0604020202020204" pitchFamily="34" charset="0"/>
              <a:buChar char="•"/>
            </a:pPr>
            <a:r>
              <a:rPr lang="en-US" b="1" dirty="0">
                <a:solidFill>
                  <a:srgbClr val="FF0000"/>
                </a:solidFill>
                <a:latin typeface="Helvetica Neue"/>
              </a:rPr>
              <a:t>Fragmented Ecosystem</a:t>
            </a:r>
          </a:p>
          <a:p>
            <a:pPr marL="285750" indent="-285750">
              <a:buFont typeface="Arial" panose="020B0604020202020204" pitchFamily="34" charset="0"/>
              <a:buChar char="•"/>
            </a:pPr>
            <a:r>
              <a:rPr lang="en-US" b="1" dirty="0">
                <a:solidFill>
                  <a:srgbClr val="FF0000"/>
                </a:solidFill>
                <a:latin typeface="Helvetica Neue"/>
              </a:rPr>
              <a:t>Independent Resources</a:t>
            </a:r>
          </a:p>
          <a:p>
            <a:pPr marL="285750" indent="-285750">
              <a:buFont typeface="Arial" panose="020B0604020202020204" pitchFamily="34" charset="0"/>
              <a:buChar char="•"/>
            </a:pPr>
            <a:r>
              <a:rPr lang="en-US" b="1" dirty="0">
                <a:solidFill>
                  <a:srgbClr val="FF0000"/>
                </a:solidFill>
                <a:latin typeface="Helvetica Neue"/>
              </a:rPr>
              <a:t>Inefficient</a:t>
            </a:r>
          </a:p>
          <a:p>
            <a:pPr marL="285750" indent="-285750">
              <a:buFont typeface="Arial" panose="020B0604020202020204" pitchFamily="34" charset="0"/>
              <a:buChar char="•"/>
            </a:pPr>
            <a:r>
              <a:rPr lang="en-US" b="1" dirty="0">
                <a:solidFill>
                  <a:srgbClr val="FF0000"/>
                </a:solidFill>
                <a:latin typeface="Helvetica Neue"/>
              </a:rPr>
              <a:t>FOSS is not Free to implement</a:t>
            </a:r>
          </a:p>
        </p:txBody>
      </p:sp>
    </p:spTree>
    <p:extLst>
      <p:ext uri="{BB962C8B-B14F-4D97-AF65-F5344CB8AC3E}">
        <p14:creationId xmlns:p14="http://schemas.microsoft.com/office/powerpoint/2010/main" val="190455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01B2D2-B89E-42C4-AE46-902BF0250A44}"/>
              </a:ext>
            </a:extLst>
          </p:cNvPr>
          <p:cNvGrpSpPr/>
          <p:nvPr/>
        </p:nvGrpSpPr>
        <p:grpSpPr>
          <a:xfrm>
            <a:off x="1104110" y="304800"/>
            <a:ext cx="1504950" cy="5705475"/>
            <a:chOff x="551660" y="285750"/>
            <a:chExt cx="1504950" cy="5705475"/>
          </a:xfrm>
        </p:grpSpPr>
        <p:pic>
          <p:nvPicPr>
            <p:cNvPr id="4" name="Picture 3">
              <a:extLst>
                <a:ext uri="{FF2B5EF4-FFF2-40B4-BE49-F238E27FC236}">
                  <a16:creationId xmlns:a16="http://schemas.microsoft.com/office/drawing/2014/main" id="{5D363B2A-1E85-42C3-98B9-5C0E162BF08B}"/>
                </a:ext>
              </a:extLst>
            </p:cNvPr>
            <p:cNvPicPr>
              <a:picLocks noChangeAspect="1"/>
            </p:cNvPicPr>
            <p:nvPr/>
          </p:nvPicPr>
          <p:blipFill>
            <a:blip r:embed="rId2">
              <a:clrChange>
                <a:clrFrom>
                  <a:srgbClr val="ECECEC"/>
                </a:clrFrom>
                <a:clrTo>
                  <a:srgbClr val="ECECEC">
                    <a:alpha val="0"/>
                  </a:srgbClr>
                </a:clrTo>
              </a:clrChange>
            </a:blip>
            <a:stretch>
              <a:fillRect/>
            </a:stretch>
          </p:blipFill>
          <p:spPr>
            <a:xfrm>
              <a:off x="599285" y="285750"/>
              <a:ext cx="1457325" cy="3143250"/>
            </a:xfrm>
            <a:prstGeom prst="rect">
              <a:avLst/>
            </a:prstGeom>
          </p:spPr>
        </p:pic>
        <p:pic>
          <p:nvPicPr>
            <p:cNvPr id="5" name="Picture 4">
              <a:extLst>
                <a:ext uri="{FF2B5EF4-FFF2-40B4-BE49-F238E27FC236}">
                  <a16:creationId xmlns:a16="http://schemas.microsoft.com/office/drawing/2014/main" id="{E3552991-D3E8-487A-A6FE-88DF40FABCA5}"/>
                </a:ext>
              </a:extLst>
            </p:cNvPr>
            <p:cNvPicPr>
              <a:picLocks noChangeAspect="1"/>
            </p:cNvPicPr>
            <p:nvPr/>
          </p:nvPicPr>
          <p:blipFill rotWithShape="1">
            <a:blip r:embed="rId3">
              <a:clrChange>
                <a:clrFrom>
                  <a:srgbClr val="ECECEC"/>
                </a:clrFrom>
                <a:clrTo>
                  <a:srgbClr val="ECECEC">
                    <a:alpha val="0"/>
                  </a:srgbClr>
                </a:clrTo>
              </a:clrChange>
            </a:blip>
            <a:srcRect r="11561"/>
            <a:stretch/>
          </p:blipFill>
          <p:spPr>
            <a:xfrm>
              <a:off x="551660" y="3390900"/>
              <a:ext cx="1457325" cy="2600325"/>
            </a:xfrm>
            <a:prstGeom prst="rect">
              <a:avLst/>
            </a:prstGeom>
          </p:spPr>
        </p:pic>
      </p:grpSp>
      <p:pic>
        <p:nvPicPr>
          <p:cNvPr id="7" name="Picture 6">
            <a:extLst>
              <a:ext uri="{FF2B5EF4-FFF2-40B4-BE49-F238E27FC236}">
                <a16:creationId xmlns:a16="http://schemas.microsoft.com/office/drawing/2014/main" id="{0E807778-30FA-4932-967D-98F93F6C79C5}"/>
              </a:ext>
            </a:extLst>
          </p:cNvPr>
          <p:cNvPicPr>
            <a:picLocks noChangeAspect="1"/>
          </p:cNvPicPr>
          <p:nvPr/>
        </p:nvPicPr>
        <p:blipFill rotWithShape="1">
          <a:blip r:embed="rId4"/>
          <a:srcRect t="4167"/>
          <a:stretch/>
        </p:blipFill>
        <p:spPr>
          <a:xfrm>
            <a:off x="2735905" y="0"/>
            <a:ext cx="9456095" cy="6858000"/>
          </a:xfrm>
          <a:prstGeom prst="rect">
            <a:avLst/>
          </a:prstGeom>
        </p:spPr>
      </p:pic>
    </p:spTree>
    <p:extLst>
      <p:ext uri="{BB962C8B-B14F-4D97-AF65-F5344CB8AC3E}">
        <p14:creationId xmlns:p14="http://schemas.microsoft.com/office/powerpoint/2010/main" val="220581084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8CAE83-1ADD-46D3-ABAA-DE9D36DD0AE5}"/>
              </a:ext>
            </a:extLst>
          </p:cNvPr>
          <p:cNvPicPr>
            <a:picLocks noChangeAspect="1"/>
          </p:cNvPicPr>
          <p:nvPr/>
        </p:nvPicPr>
        <p:blipFill rotWithShape="1">
          <a:blip r:embed="rId3"/>
          <a:srcRect l="7261" t="16312" r="8084" b="11773"/>
          <a:stretch/>
        </p:blipFill>
        <p:spPr>
          <a:xfrm>
            <a:off x="1381966" y="1194561"/>
            <a:ext cx="9651676" cy="4612064"/>
          </a:xfrm>
          <a:prstGeom prst="rect">
            <a:avLst/>
          </a:prstGeom>
        </p:spPr>
      </p:pic>
      <p:sp>
        <p:nvSpPr>
          <p:cNvPr id="5" name="Rectangle 2">
            <a:extLst>
              <a:ext uri="{FF2B5EF4-FFF2-40B4-BE49-F238E27FC236}">
                <a16:creationId xmlns:a16="http://schemas.microsoft.com/office/drawing/2014/main" id="{F780EE70-A26C-43AD-9232-616025D66E6C}"/>
              </a:ext>
            </a:extLst>
          </p:cNvPr>
          <p:cNvSpPr txBox="1">
            <a:spLocks noChangeArrowheads="1"/>
          </p:cNvSpPr>
          <p:nvPr/>
        </p:nvSpPr>
        <p:spPr>
          <a:xfrm>
            <a:off x="1569534" y="82095"/>
            <a:ext cx="9052932" cy="762000"/>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117CC4"/>
                </a:solidFill>
                <a:latin typeface="Arial" panose="020B0604020202020204" pitchFamily="34" charset="0"/>
              </a:rPr>
              <a:t>Bookshelves (Centrally Curated OER)</a:t>
            </a:r>
            <a:endParaRPr lang="en-US" sz="4000" i="1" dirty="0">
              <a:solidFill>
                <a:srgbClr val="117CC4"/>
              </a:solidFill>
            </a:endParaRPr>
          </a:p>
        </p:txBody>
      </p:sp>
    </p:spTree>
    <p:extLst>
      <p:ext uri="{BB962C8B-B14F-4D97-AF65-F5344CB8AC3E}">
        <p14:creationId xmlns:p14="http://schemas.microsoft.com/office/powerpoint/2010/main" val="85753102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780EE70-A26C-43AD-9232-616025D66E6C}"/>
              </a:ext>
            </a:extLst>
          </p:cNvPr>
          <p:cNvSpPr txBox="1">
            <a:spLocks noChangeArrowheads="1"/>
          </p:cNvSpPr>
          <p:nvPr/>
        </p:nvSpPr>
        <p:spPr>
          <a:xfrm>
            <a:off x="1125417" y="131539"/>
            <a:ext cx="10073628" cy="810241"/>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dirty="0">
                <a:solidFill>
                  <a:srgbClr val="117CC4"/>
                </a:solidFill>
                <a:latin typeface="Arial" panose="020B0604020202020204" pitchFamily="34" charset="0"/>
              </a:rPr>
              <a:t>Courses (Customized / Locally Curated)</a:t>
            </a:r>
            <a:endParaRPr lang="en-US" sz="4000" i="1" dirty="0">
              <a:solidFill>
                <a:srgbClr val="117CC4"/>
              </a:solidFill>
            </a:endParaRPr>
          </a:p>
        </p:txBody>
      </p:sp>
      <p:pic>
        <p:nvPicPr>
          <p:cNvPr id="2" name="Picture 1">
            <a:extLst>
              <a:ext uri="{FF2B5EF4-FFF2-40B4-BE49-F238E27FC236}">
                <a16:creationId xmlns:a16="http://schemas.microsoft.com/office/drawing/2014/main" id="{6D2C3C14-1985-4C17-BBBF-467E1D5DFF5B}"/>
              </a:ext>
            </a:extLst>
          </p:cNvPr>
          <p:cNvPicPr>
            <a:picLocks noChangeAspect="1"/>
          </p:cNvPicPr>
          <p:nvPr/>
        </p:nvPicPr>
        <p:blipFill rotWithShape="1">
          <a:blip r:embed="rId3"/>
          <a:srcRect l="6542" t="16596" r="7686" b="16596"/>
          <a:stretch/>
        </p:blipFill>
        <p:spPr>
          <a:xfrm>
            <a:off x="1125417" y="1271992"/>
            <a:ext cx="9951894" cy="4360319"/>
          </a:xfrm>
          <a:prstGeom prst="rect">
            <a:avLst/>
          </a:prstGeom>
        </p:spPr>
      </p:pic>
    </p:spTree>
    <p:extLst>
      <p:ext uri="{BB962C8B-B14F-4D97-AF65-F5344CB8AC3E}">
        <p14:creationId xmlns:p14="http://schemas.microsoft.com/office/powerpoint/2010/main" val="84298347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1725-2AA5-4B1D-889D-02B0CC5B432A}"/>
              </a:ext>
            </a:extLst>
          </p:cNvPr>
          <p:cNvSpPr>
            <a:spLocks noGrp="1"/>
          </p:cNvSpPr>
          <p:nvPr>
            <p:ph type="title"/>
          </p:nvPr>
        </p:nvSpPr>
        <p:spPr>
          <a:xfrm>
            <a:off x="1981200" y="76200"/>
            <a:ext cx="8229600" cy="715962"/>
          </a:xfrm>
        </p:spPr>
        <p:txBody>
          <a:bodyPr/>
          <a:lstStyle/>
          <a:p>
            <a:pPr algn="ctr"/>
            <a:r>
              <a:rPr lang="en-US" sz="4000" dirty="0">
                <a:solidFill>
                  <a:srgbClr val="117CC4"/>
                </a:solidFill>
                <a:latin typeface="+mn-lt"/>
              </a:rPr>
              <a:t>Easy Editing/Construction</a:t>
            </a:r>
          </a:p>
        </p:txBody>
      </p:sp>
      <p:pic>
        <p:nvPicPr>
          <p:cNvPr id="4" name="Picture 3">
            <a:extLst>
              <a:ext uri="{FF2B5EF4-FFF2-40B4-BE49-F238E27FC236}">
                <a16:creationId xmlns:a16="http://schemas.microsoft.com/office/drawing/2014/main" id="{999A8004-CDA4-49AF-AAF4-7B05591C431A}"/>
              </a:ext>
            </a:extLst>
          </p:cNvPr>
          <p:cNvPicPr>
            <a:picLocks noChangeAspect="1"/>
          </p:cNvPicPr>
          <p:nvPr/>
        </p:nvPicPr>
        <p:blipFill rotWithShape="1">
          <a:blip r:embed="rId2"/>
          <a:srcRect l="10834" t="8824" r="11666" b="23921"/>
          <a:stretch/>
        </p:blipFill>
        <p:spPr>
          <a:xfrm>
            <a:off x="1676400" y="990601"/>
            <a:ext cx="8744044" cy="4607078"/>
          </a:xfrm>
          <a:prstGeom prst="rect">
            <a:avLst/>
          </a:prstGeom>
        </p:spPr>
      </p:pic>
      <p:sp>
        <p:nvSpPr>
          <p:cNvPr id="7" name="Rectangle 6">
            <a:extLst>
              <a:ext uri="{FF2B5EF4-FFF2-40B4-BE49-F238E27FC236}">
                <a16:creationId xmlns:a16="http://schemas.microsoft.com/office/drawing/2014/main" id="{C536EA09-0806-4DBA-A555-67EFF8AA52C4}"/>
              </a:ext>
            </a:extLst>
          </p:cNvPr>
          <p:cNvSpPr/>
          <p:nvPr/>
        </p:nvSpPr>
        <p:spPr>
          <a:xfrm>
            <a:off x="1524000" y="2057400"/>
            <a:ext cx="90678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1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53E6-26BD-4FB9-8A26-684C9A8A14B8}"/>
              </a:ext>
            </a:extLst>
          </p:cNvPr>
          <p:cNvSpPr>
            <a:spLocks noGrp="1"/>
          </p:cNvSpPr>
          <p:nvPr>
            <p:ph type="title"/>
          </p:nvPr>
        </p:nvSpPr>
        <p:spPr>
          <a:xfrm>
            <a:off x="1059582" y="497037"/>
            <a:ext cx="10515600" cy="655153"/>
          </a:xfrm>
        </p:spPr>
        <p:txBody>
          <a:bodyPr/>
          <a:lstStyle/>
          <a:p>
            <a:pPr algn="ctr"/>
            <a:r>
              <a:rPr lang="en-US" dirty="0">
                <a:solidFill>
                  <a:srgbClr val="117CC4"/>
                </a:solidFill>
              </a:rPr>
              <a:t>Workshop Overview</a:t>
            </a:r>
            <a:endParaRPr lang="en-US" dirty="0"/>
          </a:p>
        </p:txBody>
      </p:sp>
      <p:sp>
        <p:nvSpPr>
          <p:cNvPr id="3" name="Content Placeholder 2">
            <a:extLst>
              <a:ext uri="{FF2B5EF4-FFF2-40B4-BE49-F238E27FC236}">
                <a16:creationId xmlns:a16="http://schemas.microsoft.com/office/drawing/2014/main" id="{06904A31-290A-4F10-96F6-D5A4D563CE2E}"/>
              </a:ext>
            </a:extLst>
          </p:cNvPr>
          <p:cNvSpPr>
            <a:spLocks noGrp="1"/>
          </p:cNvSpPr>
          <p:nvPr>
            <p:ph idx="1"/>
          </p:nvPr>
        </p:nvSpPr>
        <p:spPr>
          <a:xfrm>
            <a:off x="1960843" y="2109391"/>
            <a:ext cx="8270313" cy="2639218"/>
          </a:xfrm>
        </p:spPr>
        <p:txBody>
          <a:bodyPr/>
          <a:lstStyle/>
          <a:p>
            <a:r>
              <a:rPr lang="en-US" dirty="0"/>
              <a:t>Short Introduction to the </a:t>
            </a:r>
            <a:r>
              <a:rPr lang="en-US" dirty="0" err="1"/>
              <a:t>LibreTexts</a:t>
            </a:r>
            <a:endParaRPr lang="en-US" dirty="0"/>
          </a:p>
          <a:p>
            <a:r>
              <a:rPr lang="en-US" dirty="0"/>
              <a:t>Brief Overview of Open Education Resources (OER)</a:t>
            </a:r>
          </a:p>
          <a:p>
            <a:r>
              <a:rPr lang="en-US" dirty="0"/>
              <a:t>Philosophy of the </a:t>
            </a:r>
            <a:r>
              <a:rPr lang="en-US" dirty="0" err="1"/>
              <a:t>LibreTexts</a:t>
            </a:r>
            <a:r>
              <a:rPr lang="en-US" dirty="0"/>
              <a:t> Project</a:t>
            </a:r>
          </a:p>
          <a:p>
            <a:r>
              <a:rPr lang="en-US" dirty="0" err="1"/>
              <a:t>LibreTexts</a:t>
            </a:r>
            <a:r>
              <a:rPr lang="en-US" dirty="0"/>
              <a:t> Features</a:t>
            </a:r>
          </a:p>
          <a:p>
            <a:r>
              <a:rPr lang="en-US" dirty="0"/>
              <a:t>Works in Progress</a:t>
            </a:r>
          </a:p>
        </p:txBody>
      </p:sp>
    </p:spTree>
    <p:extLst>
      <p:ext uri="{BB962C8B-B14F-4D97-AF65-F5344CB8AC3E}">
        <p14:creationId xmlns:p14="http://schemas.microsoft.com/office/powerpoint/2010/main" val="575689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13E3A-64F8-46F5-A751-206320B67031}"/>
              </a:ext>
            </a:extLst>
          </p:cNvPr>
          <p:cNvSpPr>
            <a:spLocks noGrp="1"/>
          </p:cNvSpPr>
          <p:nvPr>
            <p:ph type="title"/>
          </p:nvPr>
        </p:nvSpPr>
        <p:spPr>
          <a:xfrm>
            <a:off x="1981200" y="0"/>
            <a:ext cx="8229600" cy="715962"/>
          </a:xfrm>
        </p:spPr>
        <p:txBody>
          <a:bodyPr/>
          <a:lstStyle/>
          <a:p>
            <a:pPr algn="ctr"/>
            <a:r>
              <a:rPr lang="en-US" sz="4000" dirty="0">
                <a:solidFill>
                  <a:srgbClr val="117CC4"/>
                </a:solidFill>
                <a:latin typeface="+mn-lt"/>
              </a:rPr>
              <a:t>Add Advanced Features</a:t>
            </a:r>
          </a:p>
        </p:txBody>
      </p:sp>
      <p:sp>
        <p:nvSpPr>
          <p:cNvPr id="3" name="Content Placeholder 2">
            <a:extLst>
              <a:ext uri="{FF2B5EF4-FFF2-40B4-BE49-F238E27FC236}">
                <a16:creationId xmlns:a16="http://schemas.microsoft.com/office/drawing/2014/main" id="{10A6C03B-EBB4-47D8-90E3-2BD038CC687B}"/>
              </a:ext>
            </a:extLst>
          </p:cNvPr>
          <p:cNvSpPr>
            <a:spLocks noGrp="1"/>
          </p:cNvSpPr>
          <p:nvPr>
            <p:ph idx="1"/>
          </p:nvPr>
        </p:nvSpPr>
        <p:spPr>
          <a:xfrm>
            <a:off x="1981200" y="762000"/>
            <a:ext cx="8229600" cy="411162"/>
          </a:xfrm>
        </p:spPr>
        <p:txBody>
          <a:bodyPr>
            <a:normAutofit/>
          </a:bodyPr>
          <a:lstStyle/>
          <a:p>
            <a:r>
              <a:rPr lang="en-US" sz="2200" dirty="0">
                <a:hlinkClick r:id="rId2"/>
              </a:rPr>
              <a:t>https://libretexts.org/advanced.html</a:t>
            </a:r>
            <a:endParaRPr lang="en-US" sz="2200" dirty="0"/>
          </a:p>
        </p:txBody>
      </p:sp>
      <p:pic>
        <p:nvPicPr>
          <p:cNvPr id="4" name="Picture 3">
            <a:extLst>
              <a:ext uri="{FF2B5EF4-FFF2-40B4-BE49-F238E27FC236}">
                <a16:creationId xmlns:a16="http://schemas.microsoft.com/office/drawing/2014/main" id="{3C4FB065-A6AC-41C6-87C2-B226F7CA2CA7}"/>
              </a:ext>
            </a:extLst>
          </p:cNvPr>
          <p:cNvPicPr>
            <a:picLocks noChangeAspect="1"/>
          </p:cNvPicPr>
          <p:nvPr/>
        </p:nvPicPr>
        <p:blipFill rotWithShape="1">
          <a:blip r:embed="rId3"/>
          <a:srcRect l="51666" t="28039" r="16667" b="29412"/>
          <a:stretch/>
        </p:blipFill>
        <p:spPr>
          <a:xfrm>
            <a:off x="1524000" y="1332273"/>
            <a:ext cx="2895600" cy="2362201"/>
          </a:xfrm>
          <a:prstGeom prst="rect">
            <a:avLst/>
          </a:prstGeom>
        </p:spPr>
      </p:pic>
      <p:pic>
        <p:nvPicPr>
          <p:cNvPr id="5" name="Picture 4">
            <a:extLst>
              <a:ext uri="{FF2B5EF4-FFF2-40B4-BE49-F238E27FC236}">
                <a16:creationId xmlns:a16="http://schemas.microsoft.com/office/drawing/2014/main" id="{1F8E39E0-C792-4040-AFEA-1687290539B3}"/>
              </a:ext>
            </a:extLst>
          </p:cNvPr>
          <p:cNvPicPr>
            <a:picLocks noChangeAspect="1"/>
          </p:cNvPicPr>
          <p:nvPr/>
        </p:nvPicPr>
        <p:blipFill rotWithShape="1">
          <a:blip r:embed="rId4"/>
          <a:srcRect l="15833" t="19661" r="16666" b="4163"/>
          <a:stretch/>
        </p:blipFill>
        <p:spPr>
          <a:xfrm>
            <a:off x="4397474" y="1497010"/>
            <a:ext cx="6172200" cy="4229100"/>
          </a:xfrm>
          <a:prstGeom prst="rect">
            <a:avLst/>
          </a:prstGeom>
        </p:spPr>
      </p:pic>
      <p:pic>
        <p:nvPicPr>
          <p:cNvPr id="6" name="Picture 5">
            <a:extLst>
              <a:ext uri="{FF2B5EF4-FFF2-40B4-BE49-F238E27FC236}">
                <a16:creationId xmlns:a16="http://schemas.microsoft.com/office/drawing/2014/main" id="{E3267B80-F01D-4AC9-873C-386B5BC365E0}"/>
              </a:ext>
            </a:extLst>
          </p:cNvPr>
          <p:cNvPicPr>
            <a:picLocks noChangeAspect="1"/>
          </p:cNvPicPr>
          <p:nvPr/>
        </p:nvPicPr>
        <p:blipFill rotWithShape="1">
          <a:blip r:embed="rId3"/>
          <a:srcRect l="21667" t="28039" r="52917" b="29412"/>
          <a:stretch/>
        </p:blipFill>
        <p:spPr>
          <a:xfrm>
            <a:off x="1600200" y="3611561"/>
            <a:ext cx="2324100" cy="2362201"/>
          </a:xfrm>
          <a:prstGeom prst="rect">
            <a:avLst/>
          </a:prstGeom>
        </p:spPr>
      </p:pic>
      <p:pic>
        <p:nvPicPr>
          <p:cNvPr id="7" name="Picture 6">
            <a:extLst>
              <a:ext uri="{FF2B5EF4-FFF2-40B4-BE49-F238E27FC236}">
                <a16:creationId xmlns:a16="http://schemas.microsoft.com/office/drawing/2014/main" id="{9A28B430-0A7B-4D9A-912C-EEBC23E1A85F}"/>
              </a:ext>
            </a:extLst>
          </p:cNvPr>
          <p:cNvPicPr>
            <a:picLocks noChangeAspect="1"/>
          </p:cNvPicPr>
          <p:nvPr/>
        </p:nvPicPr>
        <p:blipFill rotWithShape="1">
          <a:blip r:embed="rId5"/>
          <a:srcRect l="73710" t="6576" r="1207" b="44899"/>
          <a:stretch/>
        </p:blipFill>
        <p:spPr>
          <a:xfrm>
            <a:off x="7782230" y="873326"/>
            <a:ext cx="2657171" cy="3120952"/>
          </a:xfrm>
          <a:prstGeom prst="rect">
            <a:avLst/>
          </a:prstGeom>
        </p:spPr>
      </p:pic>
    </p:spTree>
    <p:extLst>
      <p:ext uri="{BB962C8B-B14F-4D97-AF65-F5344CB8AC3E}">
        <p14:creationId xmlns:p14="http://schemas.microsoft.com/office/powerpoint/2010/main" val="43506551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E6D23B-4540-471E-967D-7BE28CF72B5B}"/>
              </a:ext>
            </a:extLst>
          </p:cNvPr>
          <p:cNvSpPr txBox="1">
            <a:spLocks/>
          </p:cNvSpPr>
          <p:nvPr/>
        </p:nvSpPr>
        <p:spPr>
          <a:xfrm>
            <a:off x="837818" y="53727"/>
            <a:ext cx="10337800" cy="58690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117CC4"/>
                </a:solidFill>
              </a:rPr>
              <a:t>Flexibility + Community = Power</a:t>
            </a:r>
          </a:p>
        </p:txBody>
      </p:sp>
      <p:pic>
        <p:nvPicPr>
          <p:cNvPr id="6" name="Picture 5">
            <a:extLst>
              <a:ext uri="{FF2B5EF4-FFF2-40B4-BE49-F238E27FC236}">
                <a16:creationId xmlns:a16="http://schemas.microsoft.com/office/drawing/2014/main" id="{1E0A96FD-51FA-49CF-80DA-E4B2B7A3C692}"/>
              </a:ext>
            </a:extLst>
          </p:cNvPr>
          <p:cNvPicPr>
            <a:picLocks noChangeAspect="1"/>
          </p:cNvPicPr>
          <p:nvPr/>
        </p:nvPicPr>
        <p:blipFill rotWithShape="1">
          <a:blip r:embed="rId2"/>
          <a:srcRect b="321"/>
          <a:stretch/>
        </p:blipFill>
        <p:spPr>
          <a:xfrm>
            <a:off x="1387742" y="808022"/>
            <a:ext cx="4463176" cy="5241955"/>
          </a:xfrm>
          <a:prstGeom prst="rect">
            <a:avLst/>
          </a:prstGeom>
        </p:spPr>
      </p:pic>
      <p:pic>
        <p:nvPicPr>
          <p:cNvPr id="7" name="Picture 6">
            <a:extLst>
              <a:ext uri="{FF2B5EF4-FFF2-40B4-BE49-F238E27FC236}">
                <a16:creationId xmlns:a16="http://schemas.microsoft.com/office/drawing/2014/main" id="{BC47A1E8-28F6-4AD7-A76E-31D320E30656}"/>
              </a:ext>
            </a:extLst>
          </p:cNvPr>
          <p:cNvPicPr>
            <a:picLocks noChangeAspect="1"/>
          </p:cNvPicPr>
          <p:nvPr/>
        </p:nvPicPr>
        <p:blipFill>
          <a:blip r:embed="rId3"/>
          <a:stretch>
            <a:fillRect/>
          </a:stretch>
        </p:blipFill>
        <p:spPr>
          <a:xfrm>
            <a:off x="5902787" y="2254348"/>
            <a:ext cx="5127789" cy="3158175"/>
          </a:xfrm>
          <a:prstGeom prst="rect">
            <a:avLst/>
          </a:prstGeom>
        </p:spPr>
      </p:pic>
      <p:sp>
        <p:nvSpPr>
          <p:cNvPr id="8" name="Rectangle 7">
            <a:extLst>
              <a:ext uri="{FF2B5EF4-FFF2-40B4-BE49-F238E27FC236}">
                <a16:creationId xmlns:a16="http://schemas.microsoft.com/office/drawing/2014/main" id="{D249FB73-A096-4535-97E7-DC22E069747B}"/>
              </a:ext>
            </a:extLst>
          </p:cNvPr>
          <p:cNvSpPr/>
          <p:nvPr/>
        </p:nvSpPr>
        <p:spPr>
          <a:xfrm>
            <a:off x="4273402" y="5865311"/>
            <a:ext cx="6757174" cy="369332"/>
          </a:xfrm>
          <a:prstGeom prst="rect">
            <a:avLst/>
          </a:prstGeom>
        </p:spPr>
        <p:txBody>
          <a:bodyPr wrap="square">
            <a:spAutoFit/>
          </a:bodyPr>
          <a:lstStyle/>
          <a:p>
            <a:pPr algn="r"/>
            <a:r>
              <a:rPr lang="en-US" u="sng" dirty="0">
                <a:hlinkClick r:id="rId4"/>
              </a:rPr>
              <a:t>https://twitter.com/Free_Radical1/status/1283418265432272896</a:t>
            </a:r>
            <a:endParaRPr lang="en-US" u="sng" dirty="0"/>
          </a:p>
        </p:txBody>
      </p:sp>
      <p:pic>
        <p:nvPicPr>
          <p:cNvPr id="10" name="Picture 9" descr="A close up of text on a white surface&#10;&#10;Description automatically generated">
            <a:extLst>
              <a:ext uri="{FF2B5EF4-FFF2-40B4-BE49-F238E27FC236}">
                <a16:creationId xmlns:a16="http://schemas.microsoft.com/office/drawing/2014/main" id="{E0144520-D6E3-446F-9F86-F3E4B0226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742" y="2254348"/>
            <a:ext cx="4210900" cy="3158175"/>
          </a:xfrm>
          <a:prstGeom prst="rect">
            <a:avLst/>
          </a:prstGeom>
        </p:spPr>
      </p:pic>
    </p:spTree>
    <p:extLst>
      <p:ext uri="{BB962C8B-B14F-4D97-AF65-F5344CB8AC3E}">
        <p14:creationId xmlns:p14="http://schemas.microsoft.com/office/powerpoint/2010/main" val="7687215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8" name="Picture 34" descr="Image result for open ore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868" y="4023676"/>
            <a:ext cx="2217737" cy="22177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brary H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636" y="816020"/>
            <a:ext cx="5812426" cy="1575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38410" y="108712"/>
            <a:ext cx="8229600" cy="818964"/>
          </a:xfrm>
        </p:spPr>
        <p:txBody>
          <a:bodyPr/>
          <a:lstStyle/>
          <a:p>
            <a:pPr algn="ctr"/>
            <a:r>
              <a:rPr lang="en-US" dirty="0">
                <a:solidFill>
                  <a:srgbClr val="117CC4"/>
                </a:solidFill>
              </a:rPr>
              <a:t>The OER Universe</a:t>
            </a:r>
          </a:p>
        </p:txBody>
      </p:sp>
      <p:pic>
        <p:nvPicPr>
          <p:cNvPr id="1028" name="Picture 4" descr="Image result for OER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936" y="1976867"/>
            <a:ext cx="2378800" cy="12644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open stax"/>
          <p:cNvPicPr>
            <a:picLocks noChangeAspect="1" noChangeArrowheads="1"/>
          </p:cNvPicPr>
          <p:nvPr/>
        </p:nvPicPr>
        <p:blipFill rotWithShape="1">
          <a:blip r:embed="rId6">
            <a:extLst>
              <a:ext uri="{28A0092B-C50C-407E-A947-70E740481C1C}">
                <a14:useLocalDpi xmlns:a14="http://schemas.microsoft.com/office/drawing/2010/main" val="0"/>
              </a:ext>
            </a:extLst>
          </a:blip>
          <a:srcRect t="14634" b="19512"/>
          <a:stretch/>
        </p:blipFill>
        <p:spPr bwMode="auto">
          <a:xfrm>
            <a:off x="1539028" y="3988480"/>
            <a:ext cx="3124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erlot C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1689" y="4218865"/>
            <a:ext cx="2966027" cy="8933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open sun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7744" y="108712"/>
            <a:ext cx="2950802" cy="32130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mage result for galileo open learning"/>
          <p:cNvPicPr>
            <a:picLocks noChangeAspect="1" noChangeArrowheads="1"/>
          </p:cNvPicPr>
          <p:nvPr/>
        </p:nvPicPr>
        <p:blipFill rotWithShape="1">
          <a:blip r:embed="rId9">
            <a:extLst>
              <a:ext uri="{28A0092B-C50C-407E-A947-70E740481C1C}">
                <a14:useLocalDpi xmlns:a14="http://schemas.microsoft.com/office/drawing/2010/main" val="0"/>
              </a:ext>
            </a:extLst>
          </a:blip>
          <a:srcRect l="8242" t="32138" r="68706" b="36408"/>
          <a:stretch/>
        </p:blipFill>
        <p:spPr bwMode="auto">
          <a:xfrm>
            <a:off x="3568571" y="2406593"/>
            <a:ext cx="20574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H OER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2099" y="4382877"/>
            <a:ext cx="2335462" cy="23354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nob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9595" y="2391189"/>
            <a:ext cx="2068512" cy="206851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BCcamp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45313" y="2293594"/>
            <a:ext cx="1827676" cy="182767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ecampusontari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4580" y="3754770"/>
            <a:ext cx="2660242" cy="21494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Campus Alberta Open Educational Resources (OER) Initiative 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5488" y="2824273"/>
            <a:ext cx="4727616" cy="2040533"/>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44" descr="Image result for saylor foundation"/>
          <p:cNvSpPr>
            <a:spLocks noChangeAspect="1" noChangeArrowheads="1"/>
          </p:cNvSpPr>
          <p:nvPr/>
        </p:nvSpPr>
        <p:spPr bwMode="auto">
          <a:xfrm>
            <a:off x="1679575" y="-471488"/>
            <a:ext cx="4591050" cy="990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76" name="Picture 52" descr="Image result for saylor foundati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5972" y="3038374"/>
            <a:ext cx="1933234" cy="1933235"/>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affordable learning solutions csu"/>
          <p:cNvPicPr>
            <a:picLocks noChangeAspect="1" noChangeArrowheads="1"/>
          </p:cNvPicPr>
          <p:nvPr/>
        </p:nvPicPr>
        <p:blipFill rotWithShape="1">
          <a:blip r:embed="rId16">
            <a:extLst>
              <a:ext uri="{28A0092B-C50C-407E-A947-70E740481C1C}">
                <a14:useLocalDpi xmlns:a14="http://schemas.microsoft.com/office/drawing/2010/main" val="0"/>
              </a:ext>
            </a:extLst>
          </a:blip>
          <a:srcRect l="26392" t="27563" b="25185"/>
          <a:stretch/>
        </p:blipFill>
        <p:spPr bwMode="auto">
          <a:xfrm>
            <a:off x="2285660" y="1661460"/>
            <a:ext cx="6588675" cy="1039747"/>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Open Oregon Stat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01889" y="2489276"/>
            <a:ext cx="1863006" cy="186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454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7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77080"/>
          </a:xfrm>
        </p:spPr>
        <p:txBody>
          <a:bodyPr/>
          <a:lstStyle/>
          <a:p>
            <a:pPr algn="ctr"/>
            <a:r>
              <a:rPr lang="en-US" sz="4000" dirty="0">
                <a:solidFill>
                  <a:srgbClr val="117CC4"/>
                </a:solidFill>
              </a:rPr>
              <a:t>Remixing: Enter The Oracles </a:t>
            </a:r>
          </a:p>
        </p:txBody>
      </p:sp>
      <p:pic>
        <p:nvPicPr>
          <p:cNvPr id="2052" name="Picture 4" descr="Image result for crystal ball fortune tellers animated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0155" y="1066801"/>
            <a:ext cx="6639694" cy="49797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848599" y="1066800"/>
            <a:ext cx="4116421" cy="122892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OER content is heavily fragmented</a:t>
            </a:r>
          </a:p>
        </p:txBody>
      </p:sp>
      <p:sp>
        <p:nvSpPr>
          <p:cNvPr id="8" name="Title 1"/>
          <p:cNvSpPr txBox="1">
            <a:spLocks/>
          </p:cNvSpPr>
          <p:nvPr/>
        </p:nvSpPr>
        <p:spPr>
          <a:xfrm>
            <a:off x="8000999" y="3302398"/>
            <a:ext cx="3730557" cy="8902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Oracles help faculty traverse this fragmented landscape</a:t>
            </a:r>
          </a:p>
        </p:txBody>
      </p:sp>
      <p:sp>
        <p:nvSpPr>
          <p:cNvPr id="6" name="Title 1">
            <a:extLst>
              <a:ext uri="{FF2B5EF4-FFF2-40B4-BE49-F238E27FC236}">
                <a16:creationId xmlns:a16="http://schemas.microsoft.com/office/drawing/2014/main" id="{49B9C67F-52CA-4696-9A93-4D106A41E402}"/>
              </a:ext>
            </a:extLst>
          </p:cNvPr>
          <p:cNvSpPr txBox="1">
            <a:spLocks/>
          </p:cNvSpPr>
          <p:nvPr/>
        </p:nvSpPr>
        <p:spPr>
          <a:xfrm>
            <a:off x="8091273" y="4900976"/>
            <a:ext cx="3730557" cy="8902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There are many more important things to do…</a:t>
            </a:r>
          </a:p>
        </p:txBody>
      </p:sp>
    </p:spTree>
    <p:extLst>
      <p:ext uri="{BB962C8B-B14F-4D97-AF65-F5344CB8AC3E}">
        <p14:creationId xmlns:p14="http://schemas.microsoft.com/office/powerpoint/2010/main" val="1150480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73A2716-579D-4F6D-A830-1346416C045F}"/>
              </a:ext>
            </a:extLst>
          </p:cNvPr>
          <p:cNvSpPr/>
          <p:nvPr/>
        </p:nvSpPr>
        <p:spPr>
          <a:xfrm>
            <a:off x="899901" y="2269049"/>
            <a:ext cx="3544474" cy="2452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982B4-5FC9-46DE-9B3A-C39424441F5D}"/>
              </a:ext>
            </a:extLst>
          </p:cNvPr>
          <p:cNvSpPr>
            <a:spLocks noGrp="1"/>
          </p:cNvSpPr>
          <p:nvPr>
            <p:ph type="title"/>
          </p:nvPr>
        </p:nvSpPr>
        <p:spPr>
          <a:xfrm>
            <a:off x="1981200" y="176887"/>
            <a:ext cx="8229600" cy="857250"/>
          </a:xfrm>
        </p:spPr>
        <p:txBody>
          <a:bodyPr>
            <a:normAutofit/>
          </a:bodyPr>
          <a:lstStyle/>
          <a:p>
            <a:pPr algn="ctr"/>
            <a:r>
              <a:rPr lang="en-US" sz="4000" dirty="0">
                <a:solidFill>
                  <a:srgbClr val="117CC4"/>
                </a:solidFill>
              </a:rPr>
              <a:t>Harvesting the OER Universe</a:t>
            </a:r>
          </a:p>
        </p:txBody>
      </p:sp>
      <p:sp>
        <p:nvSpPr>
          <p:cNvPr id="6" name="TextBox 5">
            <a:extLst>
              <a:ext uri="{FF2B5EF4-FFF2-40B4-BE49-F238E27FC236}">
                <a16:creationId xmlns:a16="http://schemas.microsoft.com/office/drawing/2014/main" id="{E973EE27-5528-4F9C-B763-3864EEB26D58}"/>
              </a:ext>
            </a:extLst>
          </p:cNvPr>
          <p:cNvSpPr txBox="1"/>
          <p:nvPr/>
        </p:nvSpPr>
        <p:spPr>
          <a:xfrm>
            <a:off x="6961105" y="1034137"/>
            <a:ext cx="4291210" cy="1200329"/>
          </a:xfrm>
          <a:prstGeom prst="rect">
            <a:avLst/>
          </a:prstGeom>
          <a:noFill/>
        </p:spPr>
        <p:txBody>
          <a:bodyPr wrap="square" rtlCol="0">
            <a:spAutoFit/>
          </a:bodyPr>
          <a:lstStyle/>
          <a:p>
            <a:pPr algn="ctr"/>
            <a:r>
              <a:rPr lang="en-US" sz="2400" dirty="0"/>
              <a:t>Integrate existing OER </a:t>
            </a:r>
          </a:p>
          <a:p>
            <a:pPr algn="ctr"/>
            <a:r>
              <a:rPr lang="en-US" sz="2400" dirty="0"/>
              <a:t>Depository/</a:t>
            </a:r>
            <a:r>
              <a:rPr lang="en-US" sz="2400" dirty="0" err="1"/>
              <a:t>Referatories</a:t>
            </a:r>
            <a:r>
              <a:rPr lang="en-US" sz="2400" dirty="0"/>
              <a:t> into </a:t>
            </a:r>
            <a:r>
              <a:rPr lang="en-US" sz="2400" dirty="0" err="1"/>
              <a:t>LibreTexts</a:t>
            </a:r>
            <a:endParaRPr lang="en-US" sz="2400" dirty="0"/>
          </a:p>
        </p:txBody>
      </p:sp>
      <p:sp>
        <p:nvSpPr>
          <p:cNvPr id="8" name="TextBox 7">
            <a:extLst>
              <a:ext uri="{FF2B5EF4-FFF2-40B4-BE49-F238E27FC236}">
                <a16:creationId xmlns:a16="http://schemas.microsoft.com/office/drawing/2014/main" id="{5577C863-D406-489B-B7CA-2F96D9C60E86}"/>
              </a:ext>
            </a:extLst>
          </p:cNvPr>
          <p:cNvSpPr txBox="1"/>
          <p:nvPr/>
        </p:nvSpPr>
        <p:spPr>
          <a:xfrm>
            <a:off x="6891420" y="2415704"/>
            <a:ext cx="4648200" cy="830997"/>
          </a:xfrm>
          <a:prstGeom prst="rect">
            <a:avLst/>
          </a:prstGeom>
          <a:noFill/>
        </p:spPr>
        <p:txBody>
          <a:bodyPr wrap="square" rtlCol="0">
            <a:spAutoFit/>
          </a:bodyPr>
          <a:lstStyle/>
          <a:p>
            <a:pPr algn="ctr"/>
            <a:r>
              <a:rPr lang="en-US" sz="2400" dirty="0"/>
              <a:t>Edit and Typeset to Central Standard</a:t>
            </a:r>
          </a:p>
        </p:txBody>
      </p:sp>
      <p:sp>
        <p:nvSpPr>
          <p:cNvPr id="9" name="TextBox 8">
            <a:extLst>
              <a:ext uri="{FF2B5EF4-FFF2-40B4-BE49-F238E27FC236}">
                <a16:creationId xmlns:a16="http://schemas.microsoft.com/office/drawing/2014/main" id="{91E99782-C474-4FDE-8416-7BC648258419}"/>
              </a:ext>
            </a:extLst>
          </p:cNvPr>
          <p:cNvSpPr txBox="1"/>
          <p:nvPr/>
        </p:nvSpPr>
        <p:spPr>
          <a:xfrm>
            <a:off x="7225872" y="3351740"/>
            <a:ext cx="3624206" cy="1200329"/>
          </a:xfrm>
          <a:prstGeom prst="rect">
            <a:avLst/>
          </a:prstGeom>
          <a:noFill/>
        </p:spPr>
        <p:txBody>
          <a:bodyPr wrap="square" rtlCol="0">
            <a:spAutoFit/>
          </a:bodyPr>
          <a:lstStyle/>
          <a:p>
            <a:pPr algn="ctr"/>
            <a:r>
              <a:rPr lang="en-US" sz="2400" dirty="0"/>
              <a:t>Cross reference and add Meta-tags for content curations</a:t>
            </a:r>
          </a:p>
        </p:txBody>
      </p:sp>
      <p:sp>
        <p:nvSpPr>
          <p:cNvPr id="10" name="TextBox 9">
            <a:extLst>
              <a:ext uri="{FF2B5EF4-FFF2-40B4-BE49-F238E27FC236}">
                <a16:creationId xmlns:a16="http://schemas.microsoft.com/office/drawing/2014/main" id="{2080E8DD-4C85-4B0E-8DF6-328AA3849CB7}"/>
              </a:ext>
            </a:extLst>
          </p:cNvPr>
          <p:cNvSpPr txBox="1"/>
          <p:nvPr/>
        </p:nvSpPr>
        <p:spPr>
          <a:xfrm>
            <a:off x="7100881" y="4747647"/>
            <a:ext cx="3957709" cy="1200329"/>
          </a:xfrm>
          <a:prstGeom prst="rect">
            <a:avLst/>
          </a:prstGeom>
          <a:noFill/>
        </p:spPr>
        <p:txBody>
          <a:bodyPr wrap="square" rtlCol="0">
            <a:spAutoFit/>
          </a:bodyPr>
          <a:lstStyle/>
          <a:p>
            <a:pPr algn="ctr"/>
            <a:r>
              <a:rPr lang="en-US" sz="2400" dirty="0"/>
              <a:t>Build an OER Remixer to let faculty rapidly construct customizable texts</a:t>
            </a:r>
          </a:p>
        </p:txBody>
      </p:sp>
      <p:sp>
        <p:nvSpPr>
          <p:cNvPr id="3" name="Rectangle 2">
            <a:extLst>
              <a:ext uri="{FF2B5EF4-FFF2-40B4-BE49-F238E27FC236}">
                <a16:creationId xmlns:a16="http://schemas.microsoft.com/office/drawing/2014/main" id="{26543DFA-FF49-421E-BFC1-1FE181646B8A}"/>
              </a:ext>
            </a:extLst>
          </p:cNvPr>
          <p:cNvSpPr/>
          <p:nvPr/>
        </p:nvSpPr>
        <p:spPr>
          <a:xfrm>
            <a:off x="4922942" y="1289086"/>
            <a:ext cx="191801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Remixing Map</a:t>
            </a:r>
          </a:p>
        </p:txBody>
      </p:sp>
      <p:sp>
        <p:nvSpPr>
          <p:cNvPr id="12" name="Rectangle 11">
            <a:extLst>
              <a:ext uri="{FF2B5EF4-FFF2-40B4-BE49-F238E27FC236}">
                <a16:creationId xmlns:a16="http://schemas.microsoft.com/office/drawing/2014/main" id="{C258E01B-6E70-4B4D-8A53-CD326ECC6888}"/>
              </a:ext>
            </a:extLst>
          </p:cNvPr>
          <p:cNvSpPr/>
          <p:nvPr/>
        </p:nvSpPr>
        <p:spPr>
          <a:xfrm>
            <a:off x="4922942" y="2891304"/>
            <a:ext cx="191801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New text/course (Remixer)</a:t>
            </a:r>
          </a:p>
        </p:txBody>
      </p:sp>
      <p:cxnSp>
        <p:nvCxnSpPr>
          <p:cNvPr id="5" name="Straight Arrow Connector 4">
            <a:extLst>
              <a:ext uri="{FF2B5EF4-FFF2-40B4-BE49-F238E27FC236}">
                <a16:creationId xmlns:a16="http://schemas.microsoft.com/office/drawing/2014/main" id="{AB46B9E8-4E8C-47C3-AF8B-AC283C6AF429}"/>
              </a:ext>
            </a:extLst>
          </p:cNvPr>
          <p:cNvCxnSpPr>
            <a:cxnSpLocks/>
            <a:stCxn id="3" idx="2"/>
            <a:endCxn id="12" idx="0"/>
          </p:cNvCxnSpPr>
          <p:nvPr/>
        </p:nvCxnSpPr>
        <p:spPr>
          <a:xfrm>
            <a:off x="5881947" y="2489415"/>
            <a:ext cx="0" cy="4018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4" name="Rectangle 13">
            <a:extLst>
              <a:ext uri="{FF2B5EF4-FFF2-40B4-BE49-F238E27FC236}">
                <a16:creationId xmlns:a16="http://schemas.microsoft.com/office/drawing/2014/main" id="{124CD52E-47C1-4473-B985-D9B74348BCD7}"/>
              </a:ext>
            </a:extLst>
          </p:cNvPr>
          <p:cNvSpPr/>
          <p:nvPr/>
        </p:nvSpPr>
        <p:spPr>
          <a:xfrm>
            <a:off x="4922942" y="4493522"/>
            <a:ext cx="191801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Reremixing</a:t>
            </a:r>
            <a:r>
              <a:rPr lang="en-US" dirty="0"/>
              <a:t> exiting text/course (</a:t>
            </a:r>
            <a:r>
              <a:rPr lang="en-US" dirty="0" err="1"/>
              <a:t>ReRemixer</a:t>
            </a:r>
            <a:r>
              <a:rPr lang="en-US" dirty="0"/>
              <a:t>)</a:t>
            </a:r>
          </a:p>
        </p:txBody>
      </p:sp>
      <p:cxnSp>
        <p:nvCxnSpPr>
          <p:cNvPr id="15" name="Straight Arrow Connector 14">
            <a:extLst>
              <a:ext uri="{FF2B5EF4-FFF2-40B4-BE49-F238E27FC236}">
                <a16:creationId xmlns:a16="http://schemas.microsoft.com/office/drawing/2014/main" id="{BC4C9DA3-3F5A-476B-BE0B-038028107F5E}"/>
              </a:ext>
            </a:extLst>
          </p:cNvPr>
          <p:cNvCxnSpPr>
            <a:cxnSpLocks/>
            <a:stCxn id="12" idx="2"/>
            <a:endCxn id="14" idx="0"/>
          </p:cNvCxnSpPr>
          <p:nvPr/>
        </p:nvCxnSpPr>
        <p:spPr>
          <a:xfrm>
            <a:off x="5881947" y="4091633"/>
            <a:ext cx="0" cy="40188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71" name="Picture 70">
            <a:extLst>
              <a:ext uri="{FF2B5EF4-FFF2-40B4-BE49-F238E27FC236}">
                <a16:creationId xmlns:a16="http://schemas.microsoft.com/office/drawing/2014/main" id="{3FA91BE2-81A2-4B16-A900-B4F7C0B5CCFF}"/>
              </a:ext>
            </a:extLst>
          </p:cNvPr>
          <p:cNvPicPr>
            <a:picLocks noChangeAspect="1"/>
          </p:cNvPicPr>
          <p:nvPr/>
        </p:nvPicPr>
        <p:blipFill>
          <a:blip r:embed="rId2"/>
          <a:stretch>
            <a:fillRect/>
          </a:stretch>
        </p:blipFill>
        <p:spPr>
          <a:xfrm>
            <a:off x="1028171" y="2592488"/>
            <a:ext cx="3318065" cy="1914433"/>
          </a:xfrm>
          <a:prstGeom prst="rect">
            <a:avLst/>
          </a:prstGeom>
        </p:spPr>
      </p:pic>
      <p:cxnSp>
        <p:nvCxnSpPr>
          <p:cNvPr id="74" name="Straight Arrow Connector 73">
            <a:extLst>
              <a:ext uri="{FF2B5EF4-FFF2-40B4-BE49-F238E27FC236}">
                <a16:creationId xmlns:a16="http://schemas.microsoft.com/office/drawing/2014/main" id="{022EFAF3-A94D-4D78-98B5-EEEC5BA2B0E5}"/>
              </a:ext>
            </a:extLst>
          </p:cNvPr>
          <p:cNvCxnSpPr>
            <a:cxnSpLocks/>
            <a:stCxn id="72" idx="0"/>
            <a:endCxn id="3" idx="1"/>
          </p:cNvCxnSpPr>
          <p:nvPr/>
        </p:nvCxnSpPr>
        <p:spPr>
          <a:xfrm flipV="1">
            <a:off x="2672138" y="1889251"/>
            <a:ext cx="2250804" cy="37979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04F403B-5EC8-47E1-A756-E3C06BF4271D}"/>
              </a:ext>
            </a:extLst>
          </p:cNvPr>
          <p:cNvCxnSpPr>
            <a:cxnSpLocks/>
            <a:stCxn id="72" idx="3"/>
            <a:endCxn id="12" idx="1"/>
          </p:cNvCxnSpPr>
          <p:nvPr/>
        </p:nvCxnSpPr>
        <p:spPr>
          <a:xfrm flipV="1">
            <a:off x="4444375" y="3491469"/>
            <a:ext cx="478567" cy="393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FE19767-9337-4A12-B10C-AF2A3FEB96FC}"/>
              </a:ext>
            </a:extLst>
          </p:cNvPr>
          <p:cNvCxnSpPr>
            <a:cxnSpLocks/>
            <a:stCxn id="72" idx="2"/>
            <a:endCxn id="14" idx="1"/>
          </p:cNvCxnSpPr>
          <p:nvPr/>
        </p:nvCxnSpPr>
        <p:spPr>
          <a:xfrm>
            <a:off x="2672138" y="4721753"/>
            <a:ext cx="2250804" cy="37193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656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 t="21206" r="33886" b="7976"/>
          <a:stretch/>
        </p:blipFill>
        <p:spPr>
          <a:xfrm>
            <a:off x="2259503" y="785625"/>
            <a:ext cx="8915400" cy="5836701"/>
          </a:xfrm>
          <a:prstGeom prst="rect">
            <a:avLst/>
          </a:prstGeom>
        </p:spPr>
      </p:pic>
      <p:sp>
        <p:nvSpPr>
          <p:cNvPr id="4" name="Rectangle 3"/>
          <p:cNvSpPr/>
          <p:nvPr/>
        </p:nvSpPr>
        <p:spPr>
          <a:xfrm>
            <a:off x="1676400" y="48161"/>
            <a:ext cx="8915400" cy="707886"/>
          </a:xfrm>
          <a:prstGeom prst="rect">
            <a:avLst/>
          </a:prstGeom>
        </p:spPr>
        <p:txBody>
          <a:bodyPr wrap="square">
            <a:spAutoFit/>
          </a:bodyPr>
          <a:lstStyle/>
          <a:p>
            <a:pPr algn="ctr"/>
            <a:r>
              <a:rPr lang="en-US" sz="4000" dirty="0">
                <a:solidFill>
                  <a:srgbClr val="117CC4"/>
                </a:solidFill>
              </a:rPr>
              <a:t>Step 1: Prepare a Remixing Map</a:t>
            </a:r>
          </a:p>
        </p:txBody>
      </p:sp>
    </p:spTree>
    <p:extLst>
      <p:ext uri="{BB962C8B-B14F-4D97-AF65-F5344CB8AC3E}">
        <p14:creationId xmlns:p14="http://schemas.microsoft.com/office/powerpoint/2010/main" val="99327222"/>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9750" y="685800"/>
            <a:ext cx="8610600" cy="1015663"/>
          </a:xfrm>
          <a:prstGeom prst="rect">
            <a:avLst/>
          </a:prstGeom>
        </p:spPr>
        <p:txBody>
          <a:bodyPr wrap="square">
            <a:spAutoFit/>
          </a:bodyPr>
          <a:lstStyle/>
          <a:p>
            <a:pPr algn="just"/>
            <a:r>
              <a:rPr lang="en-US" sz="2000" dirty="0">
                <a:solidFill>
                  <a:srgbClr val="000000"/>
                </a:solidFill>
                <a:latin typeface="lato"/>
              </a:rPr>
              <a:t>The OER </a:t>
            </a:r>
            <a:r>
              <a:rPr lang="en-US" sz="2000" dirty="0">
                <a:solidFill>
                  <a:srgbClr val="30B3F6"/>
                </a:solidFill>
                <a:latin typeface="lato"/>
                <a:hlinkClick r:id="rId2" tooltip="Remixer Tutorial"/>
              </a:rPr>
              <a:t>Remixer </a:t>
            </a:r>
            <a:r>
              <a:rPr lang="en-US" sz="2000" dirty="0">
                <a:solidFill>
                  <a:srgbClr val="000000"/>
                </a:solidFill>
                <a:latin typeface="lato"/>
              </a:rPr>
              <a:t>is a self-service tool to rapidly assemble a </a:t>
            </a:r>
            <a:r>
              <a:rPr lang="en-US" sz="2000" dirty="0" err="1">
                <a:solidFill>
                  <a:srgbClr val="000000"/>
                </a:solidFill>
                <a:latin typeface="lato"/>
              </a:rPr>
              <a:t>LibreText</a:t>
            </a:r>
            <a:r>
              <a:rPr lang="en-US" sz="2000" dirty="0">
                <a:solidFill>
                  <a:srgbClr val="000000"/>
                </a:solidFill>
                <a:latin typeface="lato"/>
              </a:rPr>
              <a:t> from existing sources. This tutorial will include both an explanation of the User Interface as well as a walkthrough of how to do basic tasks.</a:t>
            </a:r>
          </a:p>
        </p:txBody>
      </p:sp>
      <p:sp>
        <p:nvSpPr>
          <p:cNvPr id="7" name="Rectangle 6">
            <a:extLst>
              <a:ext uri="{FF2B5EF4-FFF2-40B4-BE49-F238E27FC236}">
                <a16:creationId xmlns:a16="http://schemas.microsoft.com/office/drawing/2014/main" id="{10CC538C-B4D0-4A85-A19F-C5D8257A7F6A}"/>
              </a:ext>
            </a:extLst>
          </p:cNvPr>
          <p:cNvSpPr/>
          <p:nvPr/>
        </p:nvSpPr>
        <p:spPr>
          <a:xfrm>
            <a:off x="1657350" y="38100"/>
            <a:ext cx="8915400" cy="707886"/>
          </a:xfrm>
          <a:prstGeom prst="rect">
            <a:avLst/>
          </a:prstGeom>
        </p:spPr>
        <p:txBody>
          <a:bodyPr wrap="square">
            <a:spAutoFit/>
          </a:bodyPr>
          <a:lstStyle/>
          <a:p>
            <a:pPr algn="ctr"/>
            <a:r>
              <a:rPr lang="en-US" sz="4000" dirty="0">
                <a:solidFill>
                  <a:srgbClr val="117CC4"/>
                </a:solidFill>
              </a:rPr>
              <a:t>Step 2: Remixer 2.0</a:t>
            </a:r>
          </a:p>
        </p:txBody>
      </p:sp>
      <p:pic>
        <p:nvPicPr>
          <p:cNvPr id="3" name="Picture 2">
            <a:extLst>
              <a:ext uri="{FF2B5EF4-FFF2-40B4-BE49-F238E27FC236}">
                <a16:creationId xmlns:a16="http://schemas.microsoft.com/office/drawing/2014/main" id="{A981AED7-21B1-4B9E-B740-E243AD884F89}"/>
              </a:ext>
            </a:extLst>
          </p:cNvPr>
          <p:cNvPicPr>
            <a:picLocks noChangeAspect="1"/>
          </p:cNvPicPr>
          <p:nvPr/>
        </p:nvPicPr>
        <p:blipFill rotWithShape="1">
          <a:blip r:embed="rId3"/>
          <a:srcRect l="7343" t="31316" r="7500" b="7943"/>
          <a:stretch/>
        </p:blipFill>
        <p:spPr>
          <a:xfrm>
            <a:off x="1013813" y="1342689"/>
            <a:ext cx="10382250" cy="4165600"/>
          </a:xfrm>
          <a:prstGeom prst="rect">
            <a:avLst/>
          </a:prstGeom>
        </p:spPr>
      </p:pic>
    </p:spTree>
    <p:extLst>
      <p:ext uri="{BB962C8B-B14F-4D97-AF65-F5344CB8AC3E}">
        <p14:creationId xmlns:p14="http://schemas.microsoft.com/office/powerpoint/2010/main" val="409068813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5432247" y="5350825"/>
            <a:ext cx="888769" cy="30008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350" dirty="0"/>
              <a:t>WeBWork</a:t>
            </a:r>
          </a:p>
        </p:txBody>
      </p:sp>
      <p:sp>
        <p:nvSpPr>
          <p:cNvPr id="35" name="TextBox 34"/>
          <p:cNvSpPr txBox="1"/>
          <p:nvPr/>
        </p:nvSpPr>
        <p:spPr>
          <a:xfrm>
            <a:off x="4183964" y="5350825"/>
            <a:ext cx="1173719" cy="30008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350" dirty="0"/>
              <a:t>MyOpenMath</a:t>
            </a:r>
          </a:p>
        </p:txBody>
      </p:sp>
      <p:sp>
        <p:nvSpPr>
          <p:cNvPr id="36" name="TextBox 35"/>
          <p:cNvSpPr txBox="1"/>
          <p:nvPr/>
        </p:nvSpPr>
        <p:spPr>
          <a:xfrm>
            <a:off x="7474890" y="5340569"/>
            <a:ext cx="1132041" cy="30008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350" dirty="0"/>
              <a:t>Open OChem</a:t>
            </a:r>
          </a:p>
        </p:txBody>
      </p:sp>
      <p:sp>
        <p:nvSpPr>
          <p:cNvPr id="50" name="TextBox 49"/>
          <p:cNvSpPr txBox="1"/>
          <p:nvPr/>
        </p:nvSpPr>
        <p:spPr>
          <a:xfrm>
            <a:off x="7517543" y="1862404"/>
            <a:ext cx="1037151" cy="507831"/>
          </a:xfrm>
          <a:prstGeom prst="rect">
            <a:avLst/>
          </a:prstGeom>
          <a:noFill/>
        </p:spPr>
        <p:txBody>
          <a:bodyPr wrap="square" rtlCol="0">
            <a:spAutoFit/>
          </a:bodyPr>
          <a:lstStyle/>
          <a:p>
            <a:pPr algn="ctr"/>
            <a:r>
              <a:rPr lang="en-US" sz="1350" dirty="0"/>
              <a:t>Independent Student</a:t>
            </a:r>
          </a:p>
        </p:txBody>
      </p:sp>
      <p:sp>
        <p:nvSpPr>
          <p:cNvPr id="88" name="TextBox 87"/>
          <p:cNvSpPr txBox="1"/>
          <p:nvPr/>
        </p:nvSpPr>
        <p:spPr>
          <a:xfrm>
            <a:off x="8971899" y="5790964"/>
            <a:ext cx="1856243" cy="507831"/>
          </a:xfrm>
          <a:prstGeom prst="rect">
            <a:avLst/>
          </a:prstGeom>
          <a:noFill/>
        </p:spPr>
        <p:txBody>
          <a:bodyPr wrap="square" rtlCol="0">
            <a:spAutoFit/>
          </a:bodyPr>
          <a:lstStyle/>
          <a:p>
            <a:r>
              <a:rPr lang="en-US" sz="1350" dirty="0"/>
              <a:t>Machine Learning/AI</a:t>
            </a:r>
          </a:p>
          <a:p>
            <a:r>
              <a:rPr lang="en-US" sz="1350" dirty="0"/>
              <a:t>Adaptive Feedback</a:t>
            </a:r>
          </a:p>
        </p:txBody>
      </p:sp>
      <p:sp>
        <p:nvSpPr>
          <p:cNvPr id="9" name="Rectangle 8"/>
          <p:cNvSpPr/>
          <p:nvPr/>
        </p:nvSpPr>
        <p:spPr>
          <a:xfrm>
            <a:off x="2626601" y="1899188"/>
            <a:ext cx="1323655" cy="1641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LMS / Classroom</a:t>
            </a:r>
          </a:p>
          <a:p>
            <a:pPr algn="ctr"/>
            <a:r>
              <a:rPr lang="en-US" sz="1350" dirty="0"/>
              <a:t>Grade Book</a:t>
            </a:r>
          </a:p>
          <a:p>
            <a:pPr algn="ctr"/>
            <a:r>
              <a:rPr lang="en-US" sz="1350" dirty="0"/>
              <a:t>Modules</a:t>
            </a:r>
          </a:p>
          <a:p>
            <a:pPr algn="ctr"/>
            <a:r>
              <a:rPr lang="en-US" sz="1350" dirty="0"/>
              <a:t>Due Dates</a:t>
            </a:r>
          </a:p>
          <a:p>
            <a:pPr algn="ctr"/>
            <a:r>
              <a:rPr lang="en-US" sz="1350" dirty="0"/>
              <a:t>LMS Tools</a:t>
            </a:r>
          </a:p>
          <a:p>
            <a:pPr algn="ctr"/>
            <a:r>
              <a:rPr lang="en-US" sz="1350" dirty="0"/>
              <a:t>Instructors</a:t>
            </a:r>
          </a:p>
          <a:p>
            <a:pPr algn="ctr"/>
            <a:r>
              <a:rPr lang="en-US" sz="1350" dirty="0"/>
              <a:t>Roster/Students</a:t>
            </a:r>
          </a:p>
        </p:txBody>
      </p:sp>
      <p:sp>
        <p:nvSpPr>
          <p:cNvPr id="38" name="Rectangle 37"/>
          <p:cNvSpPr/>
          <p:nvPr/>
        </p:nvSpPr>
        <p:spPr>
          <a:xfrm>
            <a:off x="5682813" y="2594431"/>
            <a:ext cx="1323655" cy="155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Tsugi / LOR</a:t>
            </a:r>
          </a:p>
          <a:p>
            <a:pPr algn="ctr"/>
            <a:r>
              <a:rPr lang="en-US" sz="1350" dirty="0"/>
              <a:t>LT Content Interactive Tools</a:t>
            </a:r>
          </a:p>
        </p:txBody>
      </p:sp>
      <p:cxnSp>
        <p:nvCxnSpPr>
          <p:cNvPr id="39" name="Straight Arrow Connector 38"/>
          <p:cNvCxnSpPr>
            <a:endCxn id="9" idx="3"/>
          </p:cNvCxnSpPr>
          <p:nvPr/>
        </p:nvCxnSpPr>
        <p:spPr>
          <a:xfrm flipH="1" flipV="1">
            <a:off x="3950254" y="2719877"/>
            <a:ext cx="1856588" cy="508737"/>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826224" y="3025682"/>
            <a:ext cx="1856588" cy="51488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794799" y="2272313"/>
            <a:ext cx="1759688" cy="507831"/>
          </a:xfrm>
          <a:prstGeom prst="rect">
            <a:avLst/>
          </a:prstGeom>
          <a:noFill/>
        </p:spPr>
        <p:txBody>
          <a:bodyPr wrap="square" rtlCol="0">
            <a:spAutoFit/>
          </a:bodyPr>
          <a:lstStyle/>
          <a:p>
            <a:pPr algn="ctr"/>
            <a:r>
              <a:rPr lang="en-US" sz="1350" dirty="0">
                <a:solidFill>
                  <a:schemeClr val="accent2">
                    <a:lumMod val="75000"/>
                  </a:schemeClr>
                </a:solidFill>
              </a:rPr>
              <a:t>Common Cartridge / </a:t>
            </a:r>
          </a:p>
          <a:p>
            <a:pPr algn="ctr"/>
            <a:r>
              <a:rPr lang="en-US" sz="1350" dirty="0">
                <a:solidFill>
                  <a:schemeClr val="accent2">
                    <a:lumMod val="75000"/>
                  </a:schemeClr>
                </a:solidFill>
              </a:rPr>
              <a:t>Deep Linking</a:t>
            </a:r>
          </a:p>
        </p:txBody>
      </p:sp>
      <p:sp>
        <p:nvSpPr>
          <p:cNvPr id="51" name="TextBox 50"/>
          <p:cNvSpPr txBox="1"/>
          <p:nvPr/>
        </p:nvSpPr>
        <p:spPr>
          <a:xfrm>
            <a:off x="3850027" y="3373303"/>
            <a:ext cx="1426019" cy="715581"/>
          </a:xfrm>
          <a:prstGeom prst="rect">
            <a:avLst/>
          </a:prstGeom>
          <a:noFill/>
        </p:spPr>
        <p:txBody>
          <a:bodyPr wrap="square" rtlCol="0">
            <a:spAutoFit/>
          </a:bodyPr>
          <a:lstStyle/>
          <a:p>
            <a:pPr algn="ctr"/>
            <a:r>
              <a:rPr lang="en-US" sz="1350">
                <a:solidFill>
                  <a:schemeClr val="accent6">
                    <a:lumMod val="75000"/>
                  </a:schemeClr>
                </a:solidFill>
              </a:rPr>
              <a:t>LTI Advantage </a:t>
            </a:r>
            <a:r>
              <a:rPr lang="en-US" sz="1350" dirty="0">
                <a:solidFill>
                  <a:schemeClr val="accent6">
                    <a:lumMod val="75000"/>
                  </a:schemeClr>
                </a:solidFill>
              </a:rPr>
              <a:t>with Grade Return</a:t>
            </a:r>
          </a:p>
        </p:txBody>
      </p:sp>
      <p:sp>
        <p:nvSpPr>
          <p:cNvPr id="52" name="Rectangle 51"/>
          <p:cNvSpPr/>
          <p:nvPr/>
        </p:nvSpPr>
        <p:spPr>
          <a:xfrm>
            <a:off x="2621219" y="4010947"/>
            <a:ext cx="1323655" cy="962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Campus Analytics</a:t>
            </a:r>
          </a:p>
          <a:p>
            <a:pPr algn="ctr"/>
            <a:r>
              <a:rPr lang="en-US" sz="1350" dirty="0"/>
              <a:t>Activity Data</a:t>
            </a:r>
          </a:p>
        </p:txBody>
      </p:sp>
      <p:cxnSp>
        <p:nvCxnSpPr>
          <p:cNvPr id="55" name="Straight Arrow Connector 54"/>
          <p:cNvCxnSpPr>
            <a:endCxn id="52" idx="3"/>
          </p:cNvCxnSpPr>
          <p:nvPr/>
        </p:nvCxnSpPr>
        <p:spPr>
          <a:xfrm flipH="1">
            <a:off x="3944872" y="3886783"/>
            <a:ext cx="1808982" cy="605421"/>
          </a:xfrm>
          <a:prstGeom prst="straightConnector1">
            <a:avLst/>
          </a:prstGeom>
          <a:ln w="444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442664" y="4234787"/>
            <a:ext cx="880236" cy="507831"/>
          </a:xfrm>
          <a:prstGeom prst="rect">
            <a:avLst/>
          </a:prstGeom>
          <a:noFill/>
        </p:spPr>
        <p:txBody>
          <a:bodyPr wrap="square" rtlCol="0">
            <a:spAutoFit/>
          </a:bodyPr>
          <a:lstStyle/>
          <a:p>
            <a:pPr algn="ctr"/>
            <a:r>
              <a:rPr lang="en-US" sz="1350" dirty="0">
                <a:solidFill>
                  <a:schemeClr val="bg2">
                    <a:lumMod val="25000"/>
                  </a:schemeClr>
                </a:solidFill>
              </a:rPr>
              <a:t>Caliper /</a:t>
            </a:r>
          </a:p>
          <a:p>
            <a:pPr algn="ctr"/>
            <a:r>
              <a:rPr lang="en-US" sz="1350" dirty="0">
                <a:solidFill>
                  <a:schemeClr val="bg2">
                    <a:lumMod val="25000"/>
                  </a:schemeClr>
                </a:solidFill>
              </a:rPr>
              <a:t> xAPI</a:t>
            </a:r>
          </a:p>
        </p:txBody>
      </p:sp>
      <p:sp>
        <p:nvSpPr>
          <p:cNvPr id="59" name="Rectangle 58"/>
          <p:cNvSpPr/>
          <p:nvPr/>
        </p:nvSpPr>
        <p:spPr>
          <a:xfrm>
            <a:off x="7373989" y="2572933"/>
            <a:ext cx="1323655" cy="155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Tsugi / MOOC</a:t>
            </a:r>
          </a:p>
          <a:p>
            <a:pPr algn="ctr"/>
            <a:r>
              <a:rPr lang="en-US" sz="1350" dirty="0"/>
              <a:t>LT Content </a:t>
            </a:r>
          </a:p>
          <a:p>
            <a:pPr algn="ctr"/>
            <a:r>
              <a:rPr lang="en-US" sz="1350" dirty="0"/>
              <a:t>Grade Book</a:t>
            </a:r>
          </a:p>
          <a:p>
            <a:pPr algn="ctr"/>
            <a:r>
              <a:rPr lang="en-US" sz="1350" dirty="0"/>
              <a:t>LMS Tools</a:t>
            </a:r>
          </a:p>
          <a:p>
            <a:pPr algn="ctr"/>
            <a:r>
              <a:rPr lang="en-US" sz="1350" dirty="0"/>
              <a:t>Interactive Tools</a:t>
            </a:r>
          </a:p>
          <a:p>
            <a:pPr algn="ctr"/>
            <a:r>
              <a:rPr lang="en-US" sz="1350" dirty="0"/>
              <a:t>Community</a:t>
            </a:r>
          </a:p>
        </p:txBody>
      </p:sp>
      <p:sp>
        <p:nvSpPr>
          <p:cNvPr id="60" name="Rectangle 59"/>
          <p:cNvSpPr/>
          <p:nvPr/>
        </p:nvSpPr>
        <p:spPr>
          <a:xfrm>
            <a:off x="9065166" y="2555145"/>
            <a:ext cx="1323655" cy="15577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Tsugi / LMS</a:t>
            </a:r>
          </a:p>
          <a:p>
            <a:pPr algn="ctr"/>
            <a:r>
              <a:rPr lang="en-US" sz="1350" dirty="0"/>
              <a:t>LT Content </a:t>
            </a:r>
          </a:p>
          <a:p>
            <a:pPr algn="ctr"/>
            <a:r>
              <a:rPr lang="en-US" sz="1350" dirty="0"/>
              <a:t>Grade Book</a:t>
            </a:r>
          </a:p>
          <a:p>
            <a:pPr algn="ctr"/>
            <a:r>
              <a:rPr lang="en-US" sz="1350" dirty="0"/>
              <a:t>LMS Tools</a:t>
            </a:r>
          </a:p>
          <a:p>
            <a:pPr algn="ctr"/>
            <a:r>
              <a:rPr lang="en-US" sz="1350" dirty="0"/>
              <a:t>Interactive Tools</a:t>
            </a:r>
          </a:p>
          <a:p>
            <a:pPr algn="ctr"/>
            <a:r>
              <a:rPr lang="en-US" sz="1350" dirty="0"/>
              <a:t>Roster</a:t>
            </a:r>
          </a:p>
        </p:txBody>
      </p:sp>
      <p:sp>
        <p:nvSpPr>
          <p:cNvPr id="61" name="TextBox 60"/>
          <p:cNvSpPr txBox="1"/>
          <p:nvPr/>
        </p:nvSpPr>
        <p:spPr>
          <a:xfrm>
            <a:off x="8971899" y="1655924"/>
            <a:ext cx="1520466" cy="715581"/>
          </a:xfrm>
          <a:prstGeom prst="rect">
            <a:avLst/>
          </a:prstGeom>
          <a:noFill/>
        </p:spPr>
        <p:txBody>
          <a:bodyPr wrap="square" rtlCol="0">
            <a:spAutoFit/>
          </a:bodyPr>
          <a:lstStyle/>
          <a:p>
            <a:pPr algn="ctr"/>
            <a:r>
              <a:rPr lang="en-US" sz="1350" dirty="0"/>
              <a:t>Independent</a:t>
            </a:r>
          </a:p>
          <a:p>
            <a:pPr algn="ctr"/>
            <a:r>
              <a:rPr lang="en-US" sz="1350" dirty="0"/>
              <a:t>Instructor-led</a:t>
            </a:r>
          </a:p>
          <a:p>
            <a:pPr algn="ctr"/>
            <a:r>
              <a:rPr lang="en-US" sz="1350" dirty="0"/>
              <a:t>Course</a:t>
            </a:r>
          </a:p>
        </p:txBody>
      </p:sp>
      <p:sp>
        <p:nvSpPr>
          <p:cNvPr id="62" name="Rectangle 61"/>
          <p:cNvSpPr/>
          <p:nvPr/>
        </p:nvSpPr>
        <p:spPr>
          <a:xfrm>
            <a:off x="8669097" y="4939882"/>
            <a:ext cx="1901757" cy="466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FFFF00"/>
                </a:solidFill>
              </a:rPr>
              <a:t>LibreTexts Learning Activity Data</a:t>
            </a:r>
          </a:p>
        </p:txBody>
      </p:sp>
      <p:sp>
        <p:nvSpPr>
          <p:cNvPr id="27" name="Rectangle 26"/>
          <p:cNvSpPr/>
          <p:nvPr/>
        </p:nvSpPr>
        <p:spPr>
          <a:xfrm>
            <a:off x="5499260" y="2460847"/>
            <a:ext cx="5053263" cy="187771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Arrow Connector 66"/>
          <p:cNvCxnSpPr>
            <a:stCxn id="59" idx="2"/>
            <a:endCxn id="62" idx="0"/>
          </p:cNvCxnSpPr>
          <p:nvPr/>
        </p:nvCxnSpPr>
        <p:spPr>
          <a:xfrm>
            <a:off x="8035817" y="4130677"/>
            <a:ext cx="1584159" cy="809204"/>
          </a:xfrm>
          <a:prstGeom prst="straightConnector1">
            <a:avLst/>
          </a:prstGeom>
          <a:ln w="444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0" idx="2"/>
            <a:endCxn id="62" idx="0"/>
          </p:cNvCxnSpPr>
          <p:nvPr/>
        </p:nvCxnSpPr>
        <p:spPr>
          <a:xfrm flipH="1">
            <a:off x="9619974" y="4112890"/>
            <a:ext cx="107018" cy="826993"/>
          </a:xfrm>
          <a:prstGeom prst="straightConnector1">
            <a:avLst/>
          </a:prstGeom>
          <a:ln w="444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505676" y="4487752"/>
            <a:ext cx="1435796" cy="300082"/>
          </a:xfrm>
          <a:prstGeom prst="rect">
            <a:avLst/>
          </a:prstGeom>
          <a:noFill/>
        </p:spPr>
        <p:txBody>
          <a:bodyPr wrap="square" rtlCol="0">
            <a:spAutoFit/>
          </a:bodyPr>
          <a:lstStyle/>
          <a:p>
            <a:pPr algn="ctr"/>
            <a:r>
              <a:rPr lang="en-US" sz="1350" dirty="0">
                <a:solidFill>
                  <a:schemeClr val="bg2">
                    <a:lumMod val="25000"/>
                  </a:schemeClr>
                </a:solidFill>
              </a:rPr>
              <a:t>Caliper / xAPI</a:t>
            </a:r>
          </a:p>
        </p:txBody>
      </p:sp>
      <p:cxnSp>
        <p:nvCxnSpPr>
          <p:cNvPr id="84" name="Straight Arrow Connector 83"/>
          <p:cNvCxnSpPr>
            <a:cxnSpLocks/>
            <a:stCxn id="35" idx="0"/>
          </p:cNvCxnSpPr>
          <p:nvPr/>
        </p:nvCxnSpPr>
        <p:spPr>
          <a:xfrm flipV="1">
            <a:off x="4770823" y="4383879"/>
            <a:ext cx="1081730" cy="966946"/>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cxnSpLocks/>
            <a:stCxn id="34" idx="0"/>
          </p:cNvCxnSpPr>
          <p:nvPr/>
        </p:nvCxnSpPr>
        <p:spPr>
          <a:xfrm flipV="1">
            <a:off x="5876631" y="4383879"/>
            <a:ext cx="248654" cy="966946"/>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cxnSpLocks/>
            <a:stCxn id="36" idx="0"/>
          </p:cNvCxnSpPr>
          <p:nvPr/>
        </p:nvCxnSpPr>
        <p:spPr>
          <a:xfrm flipH="1" flipV="1">
            <a:off x="6879902" y="4383879"/>
            <a:ext cx="1161008" cy="956690"/>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279564" y="4493880"/>
            <a:ext cx="1469861" cy="507831"/>
          </a:xfrm>
          <a:prstGeom prst="rect">
            <a:avLst/>
          </a:prstGeom>
          <a:noFill/>
        </p:spPr>
        <p:txBody>
          <a:bodyPr wrap="square" rtlCol="0">
            <a:spAutoFit/>
          </a:bodyPr>
          <a:lstStyle/>
          <a:p>
            <a:pPr algn="ctr"/>
            <a:r>
              <a:rPr lang="en-US" sz="1350" dirty="0">
                <a:solidFill>
                  <a:schemeClr val="accent6">
                    <a:lumMod val="75000"/>
                  </a:schemeClr>
                </a:solidFill>
              </a:rPr>
              <a:t>LTI Advantage with Grade Return</a:t>
            </a:r>
          </a:p>
        </p:txBody>
      </p:sp>
      <p:cxnSp>
        <p:nvCxnSpPr>
          <p:cNvPr id="97" name="Straight Arrow Connector 96"/>
          <p:cNvCxnSpPr>
            <a:cxnSpLocks/>
            <a:stCxn id="88" idx="0"/>
            <a:endCxn id="62" idx="2"/>
          </p:cNvCxnSpPr>
          <p:nvPr/>
        </p:nvCxnSpPr>
        <p:spPr>
          <a:xfrm flipH="1" flipV="1">
            <a:off x="9619976" y="5406013"/>
            <a:ext cx="280045" cy="384951"/>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50" idx="2"/>
            <a:endCxn id="59" idx="0"/>
          </p:cNvCxnSpPr>
          <p:nvPr/>
        </p:nvCxnSpPr>
        <p:spPr>
          <a:xfrm flipH="1">
            <a:off x="8035816" y="2370234"/>
            <a:ext cx="302" cy="20269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61" idx="2"/>
            <a:endCxn id="60" idx="0"/>
          </p:cNvCxnSpPr>
          <p:nvPr/>
        </p:nvCxnSpPr>
        <p:spPr>
          <a:xfrm flipH="1">
            <a:off x="9726994" y="2371504"/>
            <a:ext cx="5139" cy="18364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41403" y="5350825"/>
            <a:ext cx="921727" cy="30008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350" dirty="0" err="1"/>
              <a:t>BeSocratic</a:t>
            </a:r>
            <a:endParaRPr lang="en-US" sz="1350" dirty="0"/>
          </a:p>
        </p:txBody>
      </p:sp>
      <p:cxnSp>
        <p:nvCxnSpPr>
          <p:cNvPr id="33" name="Straight Arrow Connector 32"/>
          <p:cNvCxnSpPr>
            <a:cxnSpLocks/>
            <a:stCxn id="32" idx="0"/>
          </p:cNvCxnSpPr>
          <p:nvPr/>
        </p:nvCxnSpPr>
        <p:spPr>
          <a:xfrm flipH="1" flipV="1">
            <a:off x="6392524" y="4411205"/>
            <a:ext cx="509742" cy="939620"/>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701518" y="5246951"/>
            <a:ext cx="1125228" cy="507831"/>
          </a:xfrm>
          <a:prstGeom prst="rect">
            <a:avLst/>
          </a:prstGeom>
          <a:noFill/>
        </p:spPr>
        <p:txBody>
          <a:bodyPr wrap="square" rtlCol="0">
            <a:spAutoFit/>
          </a:bodyPr>
          <a:lstStyle/>
          <a:p>
            <a:r>
              <a:rPr lang="en-US" sz="1350" dirty="0"/>
              <a:t>Anonymous</a:t>
            </a:r>
          </a:p>
          <a:p>
            <a:pPr algn="ctr"/>
            <a:r>
              <a:rPr lang="en-US" sz="1350" dirty="0"/>
              <a:t>Students</a:t>
            </a:r>
          </a:p>
        </p:txBody>
      </p:sp>
      <p:cxnSp>
        <p:nvCxnSpPr>
          <p:cNvPr id="41" name="Straight Arrow Connector 40"/>
          <p:cNvCxnSpPr>
            <a:stCxn id="40" idx="3"/>
            <a:endCxn id="35" idx="1"/>
          </p:cNvCxnSpPr>
          <p:nvPr/>
        </p:nvCxnSpPr>
        <p:spPr>
          <a:xfrm>
            <a:off x="2826747" y="5500866"/>
            <a:ext cx="1357217" cy="0"/>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566168" y="2150250"/>
            <a:ext cx="971550" cy="300082"/>
          </a:xfrm>
          <a:prstGeom prst="rect">
            <a:avLst/>
          </a:prstGeom>
          <a:noFill/>
        </p:spPr>
        <p:txBody>
          <a:bodyPr wrap="square" rtlCol="0" anchor="ctr" anchorCtr="0">
            <a:spAutoFit/>
          </a:bodyPr>
          <a:lstStyle/>
          <a:p>
            <a:pPr algn="ctr"/>
            <a:r>
              <a:rPr lang="en-US" sz="1350" dirty="0"/>
              <a:t>Student 1</a:t>
            </a:r>
          </a:p>
        </p:txBody>
      </p:sp>
      <p:sp>
        <p:nvSpPr>
          <p:cNvPr id="54" name="TextBox 53"/>
          <p:cNvSpPr txBox="1"/>
          <p:nvPr/>
        </p:nvSpPr>
        <p:spPr>
          <a:xfrm>
            <a:off x="1579333" y="2405426"/>
            <a:ext cx="971550" cy="300082"/>
          </a:xfrm>
          <a:prstGeom prst="rect">
            <a:avLst/>
          </a:prstGeom>
          <a:noFill/>
        </p:spPr>
        <p:txBody>
          <a:bodyPr wrap="square" rtlCol="0" anchor="ctr" anchorCtr="0">
            <a:spAutoFit/>
          </a:bodyPr>
          <a:lstStyle/>
          <a:p>
            <a:pPr algn="ctr"/>
            <a:r>
              <a:rPr lang="en-US" sz="1350" dirty="0"/>
              <a:t>Student 2</a:t>
            </a:r>
          </a:p>
        </p:txBody>
      </p:sp>
      <p:sp>
        <p:nvSpPr>
          <p:cNvPr id="56" name="TextBox 55"/>
          <p:cNvSpPr txBox="1"/>
          <p:nvPr/>
        </p:nvSpPr>
        <p:spPr>
          <a:xfrm>
            <a:off x="1568376" y="2642794"/>
            <a:ext cx="971550" cy="300082"/>
          </a:xfrm>
          <a:prstGeom prst="rect">
            <a:avLst/>
          </a:prstGeom>
          <a:noFill/>
        </p:spPr>
        <p:txBody>
          <a:bodyPr wrap="square" rtlCol="0" anchor="ctr" anchorCtr="0">
            <a:spAutoFit/>
          </a:bodyPr>
          <a:lstStyle/>
          <a:p>
            <a:pPr algn="ctr"/>
            <a:r>
              <a:rPr lang="en-US" sz="1350" dirty="0"/>
              <a:t>Student 3</a:t>
            </a:r>
          </a:p>
        </p:txBody>
      </p:sp>
      <p:sp>
        <p:nvSpPr>
          <p:cNvPr id="58" name="TextBox 57"/>
          <p:cNvSpPr txBox="1"/>
          <p:nvPr/>
        </p:nvSpPr>
        <p:spPr>
          <a:xfrm>
            <a:off x="1573464" y="2881023"/>
            <a:ext cx="971550" cy="300082"/>
          </a:xfrm>
          <a:prstGeom prst="rect">
            <a:avLst/>
          </a:prstGeom>
          <a:noFill/>
        </p:spPr>
        <p:txBody>
          <a:bodyPr wrap="square" rtlCol="0" anchor="ctr" anchorCtr="0">
            <a:spAutoFit/>
          </a:bodyPr>
          <a:lstStyle/>
          <a:p>
            <a:pPr algn="ctr"/>
            <a:r>
              <a:rPr lang="en-US" sz="1350" dirty="0"/>
              <a:t>Student 4</a:t>
            </a:r>
          </a:p>
        </p:txBody>
      </p:sp>
      <p:sp>
        <p:nvSpPr>
          <p:cNvPr id="63" name="TextBox 62"/>
          <p:cNvSpPr txBox="1"/>
          <p:nvPr/>
        </p:nvSpPr>
        <p:spPr>
          <a:xfrm>
            <a:off x="1583323" y="3105271"/>
            <a:ext cx="971550" cy="300082"/>
          </a:xfrm>
          <a:prstGeom prst="rect">
            <a:avLst/>
          </a:prstGeom>
          <a:noFill/>
        </p:spPr>
        <p:txBody>
          <a:bodyPr wrap="square" rtlCol="0" anchor="ctr" anchorCtr="0">
            <a:spAutoFit/>
          </a:bodyPr>
          <a:lstStyle/>
          <a:p>
            <a:pPr algn="ctr"/>
            <a:r>
              <a:rPr lang="en-US" sz="1350" dirty="0"/>
              <a:t>Student 5</a:t>
            </a:r>
          </a:p>
        </p:txBody>
      </p:sp>
      <p:cxnSp>
        <p:nvCxnSpPr>
          <p:cNvPr id="69" name="Straight Arrow Connector 68"/>
          <p:cNvCxnSpPr/>
          <p:nvPr/>
        </p:nvCxnSpPr>
        <p:spPr>
          <a:xfrm flipV="1">
            <a:off x="2402291" y="3255314"/>
            <a:ext cx="319084" cy="1012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V="1">
            <a:off x="2399856" y="3041302"/>
            <a:ext cx="319084" cy="1012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V="1">
            <a:off x="2407152" y="2793250"/>
            <a:ext cx="319084" cy="1012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2412014" y="2553750"/>
            <a:ext cx="319084" cy="1012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2415436" y="2292268"/>
            <a:ext cx="319084" cy="10123"/>
          </a:xfrm>
          <a:prstGeom prst="straightConnector1">
            <a:avLst/>
          </a:prstGeom>
          <a:ln w="444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476227" y="5695060"/>
            <a:ext cx="3736825" cy="300082"/>
          </a:xfrm>
          <a:prstGeom prst="rect">
            <a:avLst/>
          </a:prstGeom>
          <a:noFill/>
        </p:spPr>
        <p:txBody>
          <a:bodyPr wrap="square" rtlCol="0">
            <a:spAutoFit/>
          </a:bodyPr>
          <a:lstStyle/>
          <a:p>
            <a:pPr algn="ctr"/>
            <a:r>
              <a:rPr lang="en-US" sz="1350" dirty="0">
                <a:solidFill>
                  <a:schemeClr val="accent6">
                    <a:lumMod val="75000"/>
                  </a:schemeClr>
                </a:solidFill>
              </a:rPr>
              <a:t>Exercise Delivery Applications</a:t>
            </a:r>
          </a:p>
        </p:txBody>
      </p:sp>
      <p:sp>
        <p:nvSpPr>
          <p:cNvPr id="2" name="Rectangle 1"/>
          <p:cNvSpPr/>
          <p:nvPr/>
        </p:nvSpPr>
        <p:spPr>
          <a:xfrm>
            <a:off x="2779948" y="175529"/>
            <a:ext cx="7129381" cy="1169551"/>
          </a:xfrm>
          <a:prstGeom prst="rect">
            <a:avLst/>
          </a:prstGeom>
        </p:spPr>
        <p:txBody>
          <a:bodyPr wrap="square">
            <a:spAutoFit/>
          </a:bodyPr>
          <a:lstStyle/>
          <a:p>
            <a:pPr algn="ctr"/>
            <a:r>
              <a:rPr lang="en-US" sz="4000" dirty="0">
                <a:solidFill>
                  <a:srgbClr val="117CC4"/>
                </a:solidFill>
              </a:rPr>
              <a:t>More than a Textbook: QUERY</a:t>
            </a:r>
          </a:p>
          <a:p>
            <a:pPr algn="ctr"/>
            <a:r>
              <a:rPr lang="en-US" sz="3000" dirty="0">
                <a:solidFill>
                  <a:srgbClr val="117CC4"/>
                </a:solidFill>
              </a:rPr>
              <a:t>https://Query.libretexts.org</a:t>
            </a:r>
          </a:p>
        </p:txBody>
      </p:sp>
    </p:spTree>
    <p:extLst>
      <p:ext uri="{BB962C8B-B14F-4D97-AF65-F5344CB8AC3E}">
        <p14:creationId xmlns:p14="http://schemas.microsoft.com/office/powerpoint/2010/main" val="29980481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9287C2D7-FCEE-4FD2-9DD2-7AA22CCE61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000" y="1485900"/>
            <a:ext cx="6445765" cy="3596696"/>
          </a:xfrm>
          <a:prstGeom prst="rect">
            <a:avLst/>
          </a:prstGeom>
        </p:spPr>
      </p:pic>
      <p:sp>
        <p:nvSpPr>
          <p:cNvPr id="66" name="TextBox 65">
            <a:extLst>
              <a:ext uri="{FF2B5EF4-FFF2-40B4-BE49-F238E27FC236}">
                <a16:creationId xmlns:a16="http://schemas.microsoft.com/office/drawing/2014/main" id="{06AAE1C9-3C37-4036-BCB8-352D5C22B423}"/>
              </a:ext>
            </a:extLst>
          </p:cNvPr>
          <p:cNvSpPr txBox="1"/>
          <p:nvPr/>
        </p:nvSpPr>
        <p:spPr>
          <a:xfrm>
            <a:off x="6832568" y="1187320"/>
            <a:ext cx="4381531" cy="5016758"/>
          </a:xfrm>
          <a:prstGeom prst="rect">
            <a:avLst/>
          </a:prstGeom>
          <a:noFill/>
        </p:spPr>
        <p:txBody>
          <a:bodyPr wrap="square" rtlCol="0">
            <a:spAutoFit/>
          </a:bodyPr>
          <a:lstStyle/>
          <a:p>
            <a:r>
              <a:rPr lang="en-US" sz="1600" dirty="0"/>
              <a:t>California Education Learning Lab Award 3/20 </a:t>
            </a:r>
            <a:r>
              <a:rPr lang="en-US" sz="1600" dirty="0" err="1"/>
              <a:t>UCDavis</a:t>
            </a:r>
            <a:r>
              <a:rPr lang="en-US" sz="1600" dirty="0"/>
              <a:t>, CSU System, CSU San </a:t>
            </a:r>
            <a:r>
              <a:rPr lang="en-US" sz="1600" dirty="0" err="1"/>
              <a:t>Bernadino</a:t>
            </a:r>
            <a:r>
              <a:rPr lang="en-US" sz="1600" dirty="0"/>
              <a:t>, California CCS, Mendocino College</a:t>
            </a:r>
          </a:p>
          <a:p>
            <a:endParaRPr lang="en-US" sz="1600" dirty="0"/>
          </a:p>
          <a:p>
            <a:r>
              <a:rPr lang="en-US" sz="1600" dirty="0"/>
              <a:t>Design and distribute a free adaptive learning system coupled to </a:t>
            </a:r>
            <a:r>
              <a:rPr lang="en-US" sz="1600" dirty="0" err="1"/>
              <a:t>LibreTexts</a:t>
            </a:r>
            <a:r>
              <a:rPr lang="en-US" sz="1600" dirty="0"/>
              <a:t> books with an open architecture</a:t>
            </a:r>
          </a:p>
          <a:p>
            <a:endParaRPr lang="en-US" sz="1600" dirty="0"/>
          </a:p>
          <a:p>
            <a:r>
              <a:rPr lang="en-US" sz="1600" dirty="0"/>
              <a:t>Linear model with pre-established static decision trees.</a:t>
            </a:r>
          </a:p>
          <a:p>
            <a:endParaRPr lang="en-US" sz="1600" dirty="0"/>
          </a:p>
          <a:p>
            <a:r>
              <a:rPr lang="en-US" sz="1600" dirty="0"/>
              <a:t>Simpler, more intuitive and robust than AI/ML approaches</a:t>
            </a:r>
          </a:p>
          <a:p>
            <a:endParaRPr lang="en-US" sz="1600" dirty="0"/>
          </a:p>
          <a:p>
            <a:r>
              <a:rPr lang="en-US" sz="1600" dirty="0"/>
              <a:t>Easy for faculty to edit to meet the needs of their students and courses. </a:t>
            </a:r>
          </a:p>
          <a:p>
            <a:endParaRPr lang="en-US" sz="1600" dirty="0"/>
          </a:p>
          <a:p>
            <a:r>
              <a:rPr lang="en-US" sz="1600" dirty="0"/>
              <a:t>Comparative studies to quantify the learning outcomes providing feedback for the design and implementations</a:t>
            </a:r>
          </a:p>
        </p:txBody>
      </p:sp>
      <p:sp>
        <p:nvSpPr>
          <p:cNvPr id="2" name="Rectangle 1">
            <a:extLst>
              <a:ext uri="{FF2B5EF4-FFF2-40B4-BE49-F238E27FC236}">
                <a16:creationId xmlns:a16="http://schemas.microsoft.com/office/drawing/2014/main" id="{EAE5CFB8-E5EA-4814-A155-2603A7CED0C8}"/>
              </a:ext>
            </a:extLst>
          </p:cNvPr>
          <p:cNvSpPr/>
          <p:nvPr/>
        </p:nvSpPr>
        <p:spPr>
          <a:xfrm>
            <a:off x="1422400" y="151994"/>
            <a:ext cx="8375335" cy="707886"/>
          </a:xfrm>
          <a:prstGeom prst="rect">
            <a:avLst/>
          </a:prstGeom>
        </p:spPr>
        <p:txBody>
          <a:bodyPr wrap="square">
            <a:spAutoFit/>
          </a:bodyPr>
          <a:lstStyle/>
          <a:p>
            <a:r>
              <a:rPr lang="en-US" sz="4000" dirty="0">
                <a:solidFill>
                  <a:srgbClr val="117CC4"/>
                </a:solidFill>
              </a:rPr>
              <a:t>The Next Phase of Homework: QUERY</a:t>
            </a:r>
            <a:r>
              <a:rPr lang="en-US" sz="4000" baseline="30000" dirty="0">
                <a:solidFill>
                  <a:srgbClr val="117CC4"/>
                </a:solidFill>
              </a:rPr>
              <a:t>AL</a:t>
            </a:r>
          </a:p>
        </p:txBody>
      </p:sp>
    </p:spTree>
    <p:extLst>
      <p:ext uri="{BB962C8B-B14F-4D97-AF65-F5344CB8AC3E}">
        <p14:creationId xmlns:p14="http://schemas.microsoft.com/office/powerpoint/2010/main" val="1216522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29344" y="1938124"/>
            <a:ext cx="2284662" cy="1246495"/>
          </a:xfrm>
          <a:prstGeom prst="rect">
            <a:avLst/>
          </a:prstGeom>
          <a:noFill/>
        </p:spPr>
        <p:txBody>
          <a:bodyPr wrap="square" rtlCol="0">
            <a:spAutoFit/>
          </a:bodyPr>
          <a:lstStyle/>
          <a:p>
            <a:pPr algn="ctr"/>
            <a:r>
              <a:rPr lang="en-US" sz="1875" dirty="0"/>
              <a:t>Can extract information regarding student study habits.</a:t>
            </a:r>
          </a:p>
        </p:txBody>
      </p:sp>
      <p:pic>
        <p:nvPicPr>
          <p:cNvPr id="2" name="Picture 1"/>
          <p:cNvPicPr>
            <a:picLocks noChangeAspect="1"/>
          </p:cNvPicPr>
          <p:nvPr/>
        </p:nvPicPr>
        <p:blipFill>
          <a:blip r:embed="rId2"/>
          <a:stretch>
            <a:fillRect/>
          </a:stretch>
        </p:blipFill>
        <p:spPr>
          <a:xfrm>
            <a:off x="1398633" y="707886"/>
            <a:ext cx="6917589" cy="5491827"/>
          </a:xfrm>
          <a:prstGeom prst="rect">
            <a:avLst/>
          </a:prstGeom>
        </p:spPr>
      </p:pic>
      <p:sp>
        <p:nvSpPr>
          <p:cNvPr id="3" name="Rectangle 2"/>
          <p:cNvSpPr/>
          <p:nvPr/>
        </p:nvSpPr>
        <p:spPr>
          <a:xfrm>
            <a:off x="2331573" y="0"/>
            <a:ext cx="7552049" cy="707886"/>
          </a:xfrm>
          <a:prstGeom prst="rect">
            <a:avLst/>
          </a:prstGeom>
        </p:spPr>
        <p:txBody>
          <a:bodyPr wrap="square">
            <a:spAutoFit/>
          </a:bodyPr>
          <a:lstStyle/>
          <a:p>
            <a:pPr algn="ctr"/>
            <a:r>
              <a:rPr lang="en-US" sz="4000" dirty="0">
                <a:solidFill>
                  <a:srgbClr val="117CC4"/>
                </a:solidFill>
              </a:rPr>
              <a:t>Learning Analytics</a:t>
            </a:r>
          </a:p>
        </p:txBody>
      </p:sp>
      <p:sp>
        <p:nvSpPr>
          <p:cNvPr id="22" name="TextBox 21"/>
          <p:cNvSpPr txBox="1"/>
          <p:nvPr/>
        </p:nvSpPr>
        <p:spPr>
          <a:xfrm>
            <a:off x="8429344" y="4224420"/>
            <a:ext cx="2284662" cy="380873"/>
          </a:xfrm>
          <a:prstGeom prst="rect">
            <a:avLst/>
          </a:prstGeom>
          <a:noFill/>
        </p:spPr>
        <p:txBody>
          <a:bodyPr wrap="square" rtlCol="0">
            <a:spAutoFit/>
          </a:bodyPr>
          <a:lstStyle/>
          <a:p>
            <a:pPr algn="ctr"/>
            <a:r>
              <a:rPr lang="en-US" sz="1875" dirty="0"/>
              <a:t>Clear Cramming</a:t>
            </a:r>
          </a:p>
        </p:txBody>
      </p:sp>
      <p:sp>
        <p:nvSpPr>
          <p:cNvPr id="4" name="Rectangle 3">
            <a:extLst>
              <a:ext uri="{FF2B5EF4-FFF2-40B4-BE49-F238E27FC236}">
                <a16:creationId xmlns:a16="http://schemas.microsoft.com/office/drawing/2014/main" id="{062B785C-166C-45AC-9167-0F3C68375F77}"/>
              </a:ext>
            </a:extLst>
          </p:cNvPr>
          <p:cNvSpPr/>
          <p:nvPr/>
        </p:nvSpPr>
        <p:spPr>
          <a:xfrm>
            <a:off x="6043842" y="6416194"/>
            <a:ext cx="6148158" cy="369332"/>
          </a:xfrm>
          <a:prstGeom prst="rect">
            <a:avLst/>
          </a:prstGeom>
        </p:spPr>
        <p:txBody>
          <a:bodyPr wrap="none">
            <a:spAutoFit/>
          </a:bodyPr>
          <a:lstStyle/>
          <a:p>
            <a:r>
              <a:rPr lang="en-US" i="1" dirty="0"/>
              <a:t>Chemistry Education Research and Practice,</a:t>
            </a:r>
            <a:r>
              <a:rPr lang="en-US" dirty="0"/>
              <a:t> </a:t>
            </a:r>
            <a:r>
              <a:rPr lang="en-US" b="1" dirty="0"/>
              <a:t>16</a:t>
            </a:r>
            <a:r>
              <a:rPr lang="en-US" dirty="0"/>
              <a:t>, 939-948 (</a:t>
            </a:r>
            <a:r>
              <a:rPr lang="en-US" b="1" dirty="0"/>
              <a:t>2015</a:t>
            </a:r>
            <a:r>
              <a:rPr lang="en-US" dirty="0"/>
              <a:t>).</a:t>
            </a:r>
          </a:p>
        </p:txBody>
      </p:sp>
    </p:spTree>
    <p:extLst>
      <p:ext uri="{BB962C8B-B14F-4D97-AF65-F5344CB8AC3E}">
        <p14:creationId xmlns:p14="http://schemas.microsoft.com/office/powerpoint/2010/main" val="214255585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07F34-171B-4BB9-843D-69EE77F54E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482" y="1431802"/>
            <a:ext cx="1858598" cy="1868312"/>
          </a:xfrm>
          <a:prstGeom prst="rect">
            <a:avLst/>
          </a:prstGeom>
        </p:spPr>
      </p:pic>
      <p:pic>
        <p:nvPicPr>
          <p:cNvPr id="11" name="Picture 10">
            <a:extLst>
              <a:ext uri="{FF2B5EF4-FFF2-40B4-BE49-F238E27FC236}">
                <a16:creationId xmlns:a16="http://schemas.microsoft.com/office/drawing/2014/main" id="{6F6CCF2D-E7EC-453B-A4C9-5C1773CC85C7}"/>
              </a:ext>
            </a:extLst>
          </p:cNvPr>
          <p:cNvPicPr>
            <a:picLocks noChangeAspect="1"/>
          </p:cNvPicPr>
          <p:nvPr/>
        </p:nvPicPr>
        <p:blipFill>
          <a:blip r:embed="rId3"/>
          <a:stretch>
            <a:fillRect/>
          </a:stretch>
        </p:blipFill>
        <p:spPr>
          <a:xfrm>
            <a:off x="2351654" y="1515080"/>
            <a:ext cx="1664049" cy="1664049"/>
          </a:xfrm>
          <a:prstGeom prst="rect">
            <a:avLst/>
          </a:prstGeom>
        </p:spPr>
      </p:pic>
      <p:pic>
        <p:nvPicPr>
          <p:cNvPr id="19" name="Picture 18">
            <a:extLst>
              <a:ext uri="{FF2B5EF4-FFF2-40B4-BE49-F238E27FC236}">
                <a16:creationId xmlns:a16="http://schemas.microsoft.com/office/drawing/2014/main" id="{8809DC9E-1F89-4C34-9035-DA9D5FD7C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517" y="3776184"/>
            <a:ext cx="2607906" cy="417265"/>
          </a:xfrm>
          <a:prstGeom prst="rect">
            <a:avLst/>
          </a:prstGeom>
        </p:spPr>
      </p:pic>
      <p:pic>
        <p:nvPicPr>
          <p:cNvPr id="21" name="Picture 20">
            <a:extLst>
              <a:ext uri="{FF2B5EF4-FFF2-40B4-BE49-F238E27FC236}">
                <a16:creationId xmlns:a16="http://schemas.microsoft.com/office/drawing/2014/main" id="{AFE5AE4D-4FEA-4867-BD48-B131B83B7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3941" y="4824538"/>
            <a:ext cx="2633463" cy="761510"/>
          </a:xfrm>
          <a:prstGeom prst="rect">
            <a:avLst/>
          </a:prstGeom>
        </p:spPr>
      </p:pic>
      <p:pic>
        <p:nvPicPr>
          <p:cNvPr id="23" name="Picture 22">
            <a:extLst>
              <a:ext uri="{FF2B5EF4-FFF2-40B4-BE49-F238E27FC236}">
                <a16:creationId xmlns:a16="http://schemas.microsoft.com/office/drawing/2014/main" id="{92D02562-D653-4B89-A074-24D19B84A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1765" y="4778965"/>
            <a:ext cx="2997791" cy="766935"/>
          </a:xfrm>
          <a:prstGeom prst="rect">
            <a:avLst/>
          </a:prstGeom>
        </p:spPr>
      </p:pic>
      <p:pic>
        <p:nvPicPr>
          <p:cNvPr id="25" name="Picture 24">
            <a:extLst>
              <a:ext uri="{FF2B5EF4-FFF2-40B4-BE49-F238E27FC236}">
                <a16:creationId xmlns:a16="http://schemas.microsoft.com/office/drawing/2014/main" id="{6CF4920A-8FCF-4A74-866C-EDCD924D4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7928" y="3635790"/>
            <a:ext cx="2607908" cy="761509"/>
          </a:xfrm>
          <a:prstGeom prst="rect">
            <a:avLst/>
          </a:prstGeom>
        </p:spPr>
      </p:pic>
      <p:sp>
        <p:nvSpPr>
          <p:cNvPr id="18" name="Title 1">
            <a:extLst>
              <a:ext uri="{FF2B5EF4-FFF2-40B4-BE49-F238E27FC236}">
                <a16:creationId xmlns:a16="http://schemas.microsoft.com/office/drawing/2014/main" id="{46B77F6E-E415-480A-982E-007735364C48}"/>
              </a:ext>
            </a:extLst>
          </p:cNvPr>
          <p:cNvSpPr txBox="1">
            <a:spLocks/>
          </p:cNvSpPr>
          <p:nvPr/>
        </p:nvSpPr>
        <p:spPr>
          <a:xfrm>
            <a:off x="1654454" y="108823"/>
            <a:ext cx="8791390" cy="88504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117CC4"/>
                </a:solidFill>
              </a:rPr>
              <a:t>Support and Acknowledgement</a:t>
            </a:r>
          </a:p>
        </p:txBody>
      </p:sp>
      <p:pic>
        <p:nvPicPr>
          <p:cNvPr id="1026" name="Picture 2" descr="California Learning Lab logo">
            <a:extLst>
              <a:ext uri="{FF2B5EF4-FFF2-40B4-BE49-F238E27FC236}">
                <a16:creationId xmlns:a16="http://schemas.microsoft.com/office/drawing/2014/main" id="{FFD9198D-E147-47AB-AF04-CE2D6D2453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7805" y="1297620"/>
            <a:ext cx="1789793" cy="202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648682"/>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380C54-BE03-45E5-A931-E14C37E85477}"/>
              </a:ext>
            </a:extLst>
          </p:cNvPr>
          <p:cNvSpPr txBox="1"/>
          <p:nvPr/>
        </p:nvSpPr>
        <p:spPr>
          <a:xfrm>
            <a:off x="4108207" y="74495"/>
            <a:ext cx="3722814" cy="646331"/>
          </a:xfrm>
          <a:prstGeom prst="rect">
            <a:avLst/>
          </a:prstGeom>
          <a:noFill/>
        </p:spPr>
        <p:txBody>
          <a:bodyPr wrap="none" rtlCol="0">
            <a:spAutoFit/>
          </a:bodyPr>
          <a:lstStyle/>
          <a:p>
            <a:r>
              <a:rPr lang="en-US" sz="3600" dirty="0">
                <a:solidFill>
                  <a:srgbClr val="117CC4"/>
                </a:solidFill>
              </a:rPr>
              <a:t>Active Accessibility</a:t>
            </a:r>
          </a:p>
        </p:txBody>
      </p:sp>
      <p:pic>
        <p:nvPicPr>
          <p:cNvPr id="1026" name="Picture 2" descr="Brad Pitt">
            <a:extLst>
              <a:ext uri="{FF2B5EF4-FFF2-40B4-BE49-F238E27FC236}">
                <a16:creationId xmlns:a16="http://schemas.microsoft.com/office/drawing/2014/main" id="{95DB3436-1B59-4A2E-8A67-0F2371872E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95" r="29066"/>
          <a:stretch/>
        </p:blipFill>
        <p:spPr bwMode="auto">
          <a:xfrm>
            <a:off x="1551714" y="1403462"/>
            <a:ext cx="3722814" cy="4076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47350E-E182-419A-B070-36B5FD64B33A}"/>
              </a:ext>
            </a:extLst>
          </p:cNvPr>
          <p:cNvSpPr/>
          <p:nvPr/>
        </p:nvSpPr>
        <p:spPr>
          <a:xfrm>
            <a:off x="2330679" y="849464"/>
            <a:ext cx="1567609" cy="553998"/>
          </a:xfrm>
          <a:prstGeom prst="rect">
            <a:avLst/>
          </a:prstGeom>
        </p:spPr>
        <p:txBody>
          <a:bodyPr wrap="none">
            <a:spAutoFit/>
          </a:bodyPr>
          <a:lstStyle/>
          <a:p>
            <a:r>
              <a:rPr lang="en-US" sz="3000" b="1" dirty="0"/>
              <a:t>Brad Bot</a:t>
            </a:r>
          </a:p>
        </p:txBody>
      </p:sp>
      <p:sp>
        <p:nvSpPr>
          <p:cNvPr id="7" name="Rectangle 6">
            <a:extLst>
              <a:ext uri="{FF2B5EF4-FFF2-40B4-BE49-F238E27FC236}">
                <a16:creationId xmlns:a16="http://schemas.microsoft.com/office/drawing/2014/main" id="{954722B7-6C78-40C4-9348-F012F5728E72}"/>
              </a:ext>
            </a:extLst>
          </p:cNvPr>
          <p:cNvSpPr/>
          <p:nvPr/>
        </p:nvSpPr>
        <p:spPr>
          <a:xfrm>
            <a:off x="1360758" y="5496869"/>
            <a:ext cx="4104726" cy="707886"/>
          </a:xfrm>
          <a:prstGeom prst="rect">
            <a:avLst/>
          </a:prstGeom>
        </p:spPr>
        <p:txBody>
          <a:bodyPr wrap="square">
            <a:spAutoFit/>
          </a:bodyPr>
          <a:lstStyle/>
          <a:p>
            <a:pPr algn="ctr"/>
            <a:r>
              <a:rPr lang="en-US" sz="2000" dirty="0"/>
              <a:t>Centralized Code and Presentation</a:t>
            </a:r>
          </a:p>
          <a:p>
            <a:pPr algn="ctr"/>
            <a:r>
              <a:rPr lang="en-US" sz="2000" dirty="0"/>
              <a:t>Currently 160 Checks per page</a:t>
            </a:r>
          </a:p>
        </p:txBody>
      </p:sp>
      <p:pic>
        <p:nvPicPr>
          <p:cNvPr id="1028" name="Picture 4" descr="The Real Reason Why Ally Sheedy Turned Her Back On Hollywood">
            <a:extLst>
              <a:ext uri="{FF2B5EF4-FFF2-40B4-BE49-F238E27FC236}">
                <a16:creationId xmlns:a16="http://schemas.microsoft.com/office/drawing/2014/main" id="{E88253CD-1BB3-4E53-98A7-173C9464F0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7" r="6780"/>
          <a:stretch/>
        </p:blipFill>
        <p:spPr bwMode="auto">
          <a:xfrm>
            <a:off x="7028984" y="1467626"/>
            <a:ext cx="3453161" cy="40125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951CD6A-88DD-4860-9AED-A64A5CF8D4B4}"/>
              </a:ext>
            </a:extLst>
          </p:cNvPr>
          <p:cNvSpPr/>
          <p:nvPr/>
        </p:nvSpPr>
        <p:spPr>
          <a:xfrm>
            <a:off x="7808431" y="849464"/>
            <a:ext cx="1651414" cy="553998"/>
          </a:xfrm>
          <a:prstGeom prst="rect">
            <a:avLst/>
          </a:prstGeom>
        </p:spPr>
        <p:txBody>
          <a:bodyPr wrap="none">
            <a:spAutoFit/>
          </a:bodyPr>
          <a:lstStyle/>
          <a:p>
            <a:r>
              <a:rPr lang="en-US" sz="3000" b="1" dirty="0"/>
              <a:t>A11Y Bot</a:t>
            </a:r>
          </a:p>
        </p:txBody>
      </p:sp>
      <p:sp>
        <p:nvSpPr>
          <p:cNvPr id="10" name="Rectangle 9">
            <a:extLst>
              <a:ext uri="{FF2B5EF4-FFF2-40B4-BE49-F238E27FC236}">
                <a16:creationId xmlns:a16="http://schemas.microsoft.com/office/drawing/2014/main" id="{7BCAA2C5-EC04-4AAB-AF0F-119514DF9CE6}"/>
              </a:ext>
            </a:extLst>
          </p:cNvPr>
          <p:cNvSpPr/>
          <p:nvPr/>
        </p:nvSpPr>
        <p:spPr>
          <a:xfrm>
            <a:off x="6894157" y="5608800"/>
            <a:ext cx="3722814" cy="1015663"/>
          </a:xfrm>
          <a:prstGeom prst="rect">
            <a:avLst/>
          </a:prstGeom>
        </p:spPr>
        <p:txBody>
          <a:bodyPr wrap="square">
            <a:spAutoFit/>
          </a:bodyPr>
          <a:lstStyle/>
          <a:p>
            <a:pPr algn="ctr"/>
            <a:r>
              <a:rPr lang="en-US" sz="2000" dirty="0"/>
              <a:t>Implement accessibility changes (not just a checker, but a “doer”)</a:t>
            </a:r>
          </a:p>
          <a:p>
            <a:pPr algn="ctr"/>
            <a:r>
              <a:rPr lang="en-US" sz="2000" dirty="0"/>
              <a:t>ETA: Summer</a:t>
            </a:r>
          </a:p>
        </p:txBody>
      </p:sp>
    </p:spTree>
    <p:extLst>
      <p:ext uri="{BB962C8B-B14F-4D97-AF65-F5344CB8AC3E}">
        <p14:creationId xmlns:p14="http://schemas.microsoft.com/office/powerpoint/2010/main" val="23773478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83969" y="103472"/>
            <a:ext cx="8229600" cy="7159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dirty="0">
              <a:solidFill>
                <a:srgbClr val="0070C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C8E118-8576-4F5E-97B8-15FA4C8D4102}"/>
              </a:ext>
            </a:extLst>
          </p:cNvPr>
          <p:cNvPicPr>
            <a:picLocks noChangeAspect="1"/>
          </p:cNvPicPr>
          <p:nvPr/>
        </p:nvPicPr>
        <p:blipFill>
          <a:blip r:embed="rId3"/>
          <a:stretch>
            <a:fillRect/>
          </a:stretch>
        </p:blipFill>
        <p:spPr>
          <a:xfrm>
            <a:off x="1550172" y="0"/>
            <a:ext cx="9091655" cy="6203116"/>
          </a:xfrm>
          <a:prstGeom prst="rect">
            <a:avLst/>
          </a:prstGeom>
        </p:spPr>
      </p:pic>
    </p:spTree>
    <p:extLst>
      <p:ext uri="{BB962C8B-B14F-4D97-AF65-F5344CB8AC3E}">
        <p14:creationId xmlns:p14="http://schemas.microsoft.com/office/powerpoint/2010/main" val="205022504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678629"/>
            <a:ext cx="7886700" cy="586905"/>
          </a:xfrm>
        </p:spPr>
        <p:txBody>
          <a:bodyPr>
            <a:normAutofit fontScale="90000"/>
          </a:bodyPr>
          <a:lstStyle/>
          <a:p>
            <a:pPr algn="ctr"/>
            <a:r>
              <a:rPr lang="en-US" dirty="0"/>
              <a:t>Physical Textbooks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349"/>
          <a:stretch/>
        </p:blipFill>
        <p:spPr>
          <a:xfrm>
            <a:off x="829559" y="894368"/>
            <a:ext cx="3765050" cy="46009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078" y="894369"/>
            <a:ext cx="6134555" cy="4600915"/>
          </a:xfrm>
          <a:prstGeom prst="rect">
            <a:avLst/>
          </a:prstGeom>
        </p:spPr>
      </p:pic>
      <p:sp>
        <p:nvSpPr>
          <p:cNvPr id="6" name="Title 1">
            <a:extLst>
              <a:ext uri="{FF2B5EF4-FFF2-40B4-BE49-F238E27FC236}">
                <a16:creationId xmlns:a16="http://schemas.microsoft.com/office/drawing/2014/main" id="{C54A61D5-4C51-47D4-84A2-79B3C73B4CA3}"/>
              </a:ext>
            </a:extLst>
          </p:cNvPr>
          <p:cNvSpPr txBox="1">
            <a:spLocks/>
          </p:cNvSpPr>
          <p:nvPr/>
        </p:nvSpPr>
        <p:spPr>
          <a:xfrm>
            <a:off x="1718052" y="124122"/>
            <a:ext cx="8755895" cy="58690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117CC4"/>
                </a:solidFill>
              </a:rPr>
              <a:t>Dissemination: Physical Texts</a:t>
            </a:r>
          </a:p>
        </p:txBody>
      </p:sp>
    </p:spTree>
    <p:extLst>
      <p:ext uri="{BB962C8B-B14F-4D97-AF65-F5344CB8AC3E}">
        <p14:creationId xmlns:p14="http://schemas.microsoft.com/office/powerpoint/2010/main" val="2777495074"/>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23CEE2-1A84-4849-AB0A-FFFD623778B0}"/>
              </a:ext>
            </a:extLst>
          </p:cNvPr>
          <p:cNvSpPr txBox="1">
            <a:spLocks/>
          </p:cNvSpPr>
          <p:nvPr/>
        </p:nvSpPr>
        <p:spPr>
          <a:xfrm>
            <a:off x="1718052" y="124122"/>
            <a:ext cx="8755895" cy="78011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117CC4"/>
                </a:solidFill>
              </a:rPr>
              <a:t>Dissemination: Online Campus Stores</a:t>
            </a:r>
          </a:p>
        </p:txBody>
      </p:sp>
      <p:sp>
        <p:nvSpPr>
          <p:cNvPr id="8" name="Rectangle 7">
            <a:extLst>
              <a:ext uri="{FF2B5EF4-FFF2-40B4-BE49-F238E27FC236}">
                <a16:creationId xmlns:a16="http://schemas.microsoft.com/office/drawing/2014/main" id="{6555BDCC-E2DE-4302-A3C4-DA8FDCCC3C9E}"/>
              </a:ext>
            </a:extLst>
          </p:cNvPr>
          <p:cNvSpPr/>
          <p:nvPr/>
        </p:nvSpPr>
        <p:spPr>
          <a:xfrm>
            <a:off x="844731" y="1175881"/>
            <a:ext cx="3464215" cy="1107996"/>
          </a:xfrm>
          <a:prstGeom prst="rect">
            <a:avLst/>
          </a:prstGeom>
        </p:spPr>
        <p:txBody>
          <a:bodyPr wrap="square">
            <a:spAutoFit/>
          </a:bodyPr>
          <a:lstStyle/>
          <a:p>
            <a:r>
              <a:rPr lang="en-US" sz="2200" dirty="0">
                <a:solidFill>
                  <a:srgbClr val="117CC4"/>
                </a:solidFill>
              </a:rPr>
              <a:t>Centrally located Collection of Campus branded OER texts</a:t>
            </a:r>
            <a:endParaRPr lang="en-US" sz="2200" dirty="0"/>
          </a:p>
        </p:txBody>
      </p:sp>
      <p:sp>
        <p:nvSpPr>
          <p:cNvPr id="9" name="Rectangle 8">
            <a:extLst>
              <a:ext uri="{FF2B5EF4-FFF2-40B4-BE49-F238E27FC236}">
                <a16:creationId xmlns:a16="http://schemas.microsoft.com/office/drawing/2014/main" id="{711D7293-4EE2-4583-9168-B3535A0B5F78}"/>
              </a:ext>
            </a:extLst>
          </p:cNvPr>
          <p:cNvSpPr/>
          <p:nvPr/>
        </p:nvSpPr>
        <p:spPr>
          <a:xfrm>
            <a:off x="844731" y="2501001"/>
            <a:ext cx="3464215" cy="769441"/>
          </a:xfrm>
          <a:prstGeom prst="rect">
            <a:avLst/>
          </a:prstGeom>
        </p:spPr>
        <p:txBody>
          <a:bodyPr wrap="square">
            <a:spAutoFit/>
          </a:bodyPr>
          <a:lstStyle/>
          <a:p>
            <a:r>
              <a:rPr lang="en-US" sz="2200" dirty="0">
                <a:solidFill>
                  <a:srgbClr val="117CC4"/>
                </a:solidFill>
              </a:rPr>
              <a:t>Available for rapid print-on-demand for students/faculty</a:t>
            </a:r>
            <a:endParaRPr lang="en-US" sz="2200" dirty="0"/>
          </a:p>
        </p:txBody>
      </p:sp>
      <p:sp>
        <p:nvSpPr>
          <p:cNvPr id="10" name="Rectangle 9">
            <a:extLst>
              <a:ext uri="{FF2B5EF4-FFF2-40B4-BE49-F238E27FC236}">
                <a16:creationId xmlns:a16="http://schemas.microsoft.com/office/drawing/2014/main" id="{C4CDFBA1-6B52-4CAB-976B-724E43E682F5}"/>
              </a:ext>
            </a:extLst>
          </p:cNvPr>
          <p:cNvSpPr/>
          <p:nvPr/>
        </p:nvSpPr>
        <p:spPr>
          <a:xfrm>
            <a:off x="844731" y="3573163"/>
            <a:ext cx="3464215" cy="769441"/>
          </a:xfrm>
          <a:prstGeom prst="rect">
            <a:avLst/>
          </a:prstGeom>
        </p:spPr>
        <p:txBody>
          <a:bodyPr wrap="square">
            <a:spAutoFit/>
          </a:bodyPr>
          <a:lstStyle/>
          <a:p>
            <a:r>
              <a:rPr lang="en-US" sz="2200" dirty="0">
                <a:solidFill>
                  <a:srgbClr val="117CC4"/>
                </a:solidFill>
              </a:rPr>
              <a:t>At cost – pay only printer and shipping</a:t>
            </a:r>
            <a:endParaRPr lang="en-US" sz="2200" dirty="0"/>
          </a:p>
        </p:txBody>
      </p:sp>
      <p:sp>
        <p:nvSpPr>
          <p:cNvPr id="11" name="Rectangle 10">
            <a:extLst>
              <a:ext uri="{FF2B5EF4-FFF2-40B4-BE49-F238E27FC236}">
                <a16:creationId xmlns:a16="http://schemas.microsoft.com/office/drawing/2014/main" id="{4CF0BC59-A60C-4374-92C1-AF9CE66EA1A5}"/>
              </a:ext>
            </a:extLst>
          </p:cNvPr>
          <p:cNvSpPr/>
          <p:nvPr/>
        </p:nvSpPr>
        <p:spPr>
          <a:xfrm>
            <a:off x="844731" y="4584365"/>
            <a:ext cx="3464215" cy="769441"/>
          </a:xfrm>
          <a:prstGeom prst="rect">
            <a:avLst/>
          </a:prstGeom>
        </p:spPr>
        <p:txBody>
          <a:bodyPr wrap="square">
            <a:spAutoFit/>
          </a:bodyPr>
          <a:lstStyle/>
          <a:p>
            <a:r>
              <a:rPr lang="en-US" sz="2200" dirty="0">
                <a:solidFill>
                  <a:srgbClr val="117CC4"/>
                </a:solidFill>
              </a:rPr>
              <a:t>Branded and Dynamic for Faculty and Campus</a:t>
            </a:r>
            <a:endParaRPr lang="en-US" sz="2200" dirty="0"/>
          </a:p>
        </p:txBody>
      </p:sp>
      <p:pic>
        <p:nvPicPr>
          <p:cNvPr id="2" name="Picture 1">
            <a:extLst>
              <a:ext uri="{FF2B5EF4-FFF2-40B4-BE49-F238E27FC236}">
                <a16:creationId xmlns:a16="http://schemas.microsoft.com/office/drawing/2014/main" id="{97052010-FE3F-4536-BCAB-AF67845EC71E}"/>
              </a:ext>
            </a:extLst>
          </p:cNvPr>
          <p:cNvPicPr>
            <a:picLocks noChangeAspect="1"/>
          </p:cNvPicPr>
          <p:nvPr/>
        </p:nvPicPr>
        <p:blipFill>
          <a:blip r:embed="rId3"/>
          <a:stretch>
            <a:fillRect/>
          </a:stretch>
        </p:blipFill>
        <p:spPr>
          <a:xfrm>
            <a:off x="4841631" y="825015"/>
            <a:ext cx="5817866" cy="5414841"/>
          </a:xfrm>
          <a:prstGeom prst="rect">
            <a:avLst/>
          </a:prstGeom>
        </p:spPr>
      </p:pic>
    </p:spTree>
    <p:extLst>
      <p:ext uri="{BB962C8B-B14F-4D97-AF65-F5344CB8AC3E}">
        <p14:creationId xmlns:p14="http://schemas.microsoft.com/office/powerpoint/2010/main" val="15367107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730" y="232891"/>
            <a:ext cx="7886700" cy="586905"/>
          </a:xfrm>
        </p:spPr>
        <p:txBody>
          <a:bodyPr>
            <a:normAutofit fontScale="90000"/>
          </a:bodyPr>
          <a:lstStyle/>
          <a:p>
            <a:pPr algn="ctr"/>
            <a:r>
              <a:rPr lang="en-US" dirty="0">
                <a:solidFill>
                  <a:srgbClr val="117CC4"/>
                </a:solidFill>
              </a:rPr>
              <a:t>Dissemination: </a:t>
            </a:r>
            <a:r>
              <a:rPr lang="en-US" dirty="0" err="1">
                <a:solidFill>
                  <a:srgbClr val="117CC4"/>
                </a:solidFill>
              </a:rPr>
              <a:t>LibreTexts</a:t>
            </a:r>
            <a:r>
              <a:rPr lang="en-US" dirty="0">
                <a:solidFill>
                  <a:srgbClr val="117CC4"/>
                </a:solidFill>
              </a:rPr>
              <a:t> in a Box</a:t>
            </a:r>
          </a:p>
        </p:txBody>
      </p:sp>
      <p:sp>
        <p:nvSpPr>
          <p:cNvPr id="5" name="Title 1">
            <a:extLst>
              <a:ext uri="{FF2B5EF4-FFF2-40B4-BE49-F238E27FC236}">
                <a16:creationId xmlns:a16="http://schemas.microsoft.com/office/drawing/2014/main" id="{B25A71AA-719B-4915-8C2D-B6046483DFB1}"/>
              </a:ext>
            </a:extLst>
          </p:cNvPr>
          <p:cNvSpPr txBox="1">
            <a:spLocks/>
          </p:cNvSpPr>
          <p:nvPr/>
        </p:nvSpPr>
        <p:spPr>
          <a:xfrm>
            <a:off x="2063368" y="5451299"/>
            <a:ext cx="7886700" cy="58690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Internet-Free </a:t>
            </a:r>
            <a:r>
              <a:rPr lang="en-US" dirty="0" err="1"/>
              <a:t>LibreTexts</a:t>
            </a:r>
            <a:endParaRPr lang="en-US" dirty="0"/>
          </a:p>
        </p:txBody>
      </p:sp>
      <p:sp>
        <p:nvSpPr>
          <p:cNvPr id="3" name="Rectangle 2">
            <a:extLst>
              <a:ext uri="{FF2B5EF4-FFF2-40B4-BE49-F238E27FC236}">
                <a16:creationId xmlns:a16="http://schemas.microsoft.com/office/drawing/2014/main" id="{71F9A6A1-87D4-4EE5-9EDA-17F55F647486}"/>
              </a:ext>
            </a:extLst>
          </p:cNvPr>
          <p:cNvSpPr/>
          <p:nvPr/>
        </p:nvSpPr>
        <p:spPr>
          <a:xfrm>
            <a:off x="924185" y="1110060"/>
            <a:ext cx="4550620" cy="4022255"/>
          </a:xfrm>
          <a:prstGeom prst="rect">
            <a:avLst/>
          </a:prstGeom>
        </p:spPr>
        <p:txBody>
          <a:bodyPr wrap="square">
            <a:spAutoFit/>
          </a:bodyPr>
          <a:lstStyle/>
          <a:p>
            <a:pPr>
              <a:lnSpc>
                <a:spcPct val="107000"/>
              </a:lnSpc>
              <a:spcAft>
                <a:spcPts val="800"/>
              </a:spcAft>
            </a:pPr>
            <a:r>
              <a:rPr lang="en-US" sz="3000" dirty="0">
                <a:solidFill>
                  <a:srgbClr val="117CC4"/>
                </a:solidFill>
                <a:latin typeface="Calibri" panose="020F0502020204030204" pitchFamily="34" charset="0"/>
                <a:ea typeface="Calibri" panose="020F0502020204030204" pitchFamily="34" charset="0"/>
                <a:cs typeface="Times New Roman" panose="02020603050405020304" pitchFamily="18" charset="0"/>
              </a:rPr>
              <a:t>The internet is only available to a little over half of the world’s population.  The people who typically need these online resources the most, are the very people most likely to lack access to the internet.</a:t>
            </a:r>
          </a:p>
        </p:txBody>
      </p:sp>
      <p:pic>
        <p:nvPicPr>
          <p:cNvPr id="3074" name="Picture 2" descr="Image">
            <a:extLst>
              <a:ext uri="{FF2B5EF4-FFF2-40B4-BE49-F238E27FC236}">
                <a16:creationId xmlns:a16="http://schemas.microsoft.com/office/drawing/2014/main" id="{1475E4C2-EFBA-4E83-B5FB-4788D77C0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1203559"/>
            <a:ext cx="5674735" cy="383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88128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8708-EC04-4AD7-A254-22A395217DAD}"/>
              </a:ext>
            </a:extLst>
          </p:cNvPr>
          <p:cNvSpPr>
            <a:spLocks noGrp="1"/>
          </p:cNvSpPr>
          <p:nvPr>
            <p:ph type="title"/>
          </p:nvPr>
        </p:nvSpPr>
        <p:spPr>
          <a:xfrm>
            <a:off x="1981200" y="89972"/>
            <a:ext cx="8229600" cy="888960"/>
          </a:xfrm>
        </p:spPr>
        <p:txBody>
          <a:bodyPr/>
          <a:lstStyle/>
          <a:p>
            <a:pPr algn="ctr"/>
            <a:r>
              <a:rPr lang="en-US" sz="4000" dirty="0">
                <a:solidFill>
                  <a:srgbClr val="117CC4"/>
                </a:solidFill>
              </a:rPr>
              <a:t>The </a:t>
            </a:r>
            <a:r>
              <a:rPr lang="en-US" sz="4000" dirty="0" err="1">
                <a:solidFill>
                  <a:srgbClr val="117CC4"/>
                </a:solidFill>
              </a:rPr>
              <a:t>LibreTexts</a:t>
            </a:r>
            <a:r>
              <a:rPr lang="en-US" sz="4000" dirty="0">
                <a:solidFill>
                  <a:srgbClr val="117CC4"/>
                </a:solidFill>
              </a:rPr>
              <a:t> Mission</a:t>
            </a:r>
          </a:p>
        </p:txBody>
      </p:sp>
      <p:sp>
        <p:nvSpPr>
          <p:cNvPr id="3" name="Content Placeholder 2">
            <a:extLst>
              <a:ext uri="{FF2B5EF4-FFF2-40B4-BE49-F238E27FC236}">
                <a16:creationId xmlns:a16="http://schemas.microsoft.com/office/drawing/2014/main" id="{B78932CF-FB5F-450B-BDE0-8AD724AE8A4A}"/>
              </a:ext>
            </a:extLst>
          </p:cNvPr>
          <p:cNvSpPr>
            <a:spLocks noGrp="1"/>
          </p:cNvSpPr>
          <p:nvPr>
            <p:ph idx="1"/>
          </p:nvPr>
        </p:nvSpPr>
        <p:spPr>
          <a:xfrm>
            <a:off x="1981200" y="2362200"/>
            <a:ext cx="8229600" cy="1676400"/>
          </a:xfrm>
        </p:spPr>
        <p:txBody>
          <a:bodyPr/>
          <a:lstStyle/>
          <a:p>
            <a:pPr marL="0" indent="0">
              <a:buNone/>
            </a:pPr>
            <a:r>
              <a:rPr lang="en-US" dirty="0"/>
              <a:t>Implementing a </a:t>
            </a:r>
            <a:r>
              <a:rPr lang="en-US" b="1" dirty="0"/>
              <a:t>Community</a:t>
            </a:r>
            <a:r>
              <a:rPr lang="en-US" dirty="0"/>
              <a:t> built OER resource/platform/portal that is </a:t>
            </a:r>
            <a:r>
              <a:rPr lang="en-US" b="1" dirty="0"/>
              <a:t>Comprehensive</a:t>
            </a:r>
            <a:r>
              <a:rPr lang="en-US" dirty="0"/>
              <a:t> and can be </a:t>
            </a:r>
            <a:r>
              <a:rPr lang="en-US" b="1" dirty="0"/>
              <a:t>Curated</a:t>
            </a:r>
            <a:r>
              <a:rPr lang="en-US" dirty="0"/>
              <a:t> at multiple levels.</a:t>
            </a:r>
          </a:p>
        </p:txBody>
      </p:sp>
      <p:sp>
        <p:nvSpPr>
          <p:cNvPr id="4" name="TextBox 3">
            <a:extLst>
              <a:ext uri="{FF2B5EF4-FFF2-40B4-BE49-F238E27FC236}">
                <a16:creationId xmlns:a16="http://schemas.microsoft.com/office/drawing/2014/main" id="{0678BB26-53FA-455E-8D01-6DA9ACEB5DD6}"/>
              </a:ext>
            </a:extLst>
          </p:cNvPr>
          <p:cNvSpPr txBox="1"/>
          <p:nvPr/>
        </p:nvSpPr>
        <p:spPr>
          <a:xfrm>
            <a:off x="2514601" y="1485900"/>
            <a:ext cx="1660134" cy="369332"/>
          </a:xfrm>
          <a:prstGeom prst="rect">
            <a:avLst/>
          </a:prstGeom>
          <a:noFill/>
        </p:spPr>
        <p:txBody>
          <a:bodyPr wrap="none" rtlCol="0">
            <a:spAutoFit/>
          </a:bodyPr>
          <a:lstStyle/>
          <a:p>
            <a:r>
              <a:rPr lang="en-US" b="1" dirty="0"/>
              <a:t>This means you</a:t>
            </a:r>
          </a:p>
        </p:txBody>
      </p:sp>
      <p:cxnSp>
        <p:nvCxnSpPr>
          <p:cNvPr id="6" name="Straight Arrow Connector 5">
            <a:extLst>
              <a:ext uri="{FF2B5EF4-FFF2-40B4-BE49-F238E27FC236}">
                <a16:creationId xmlns:a16="http://schemas.microsoft.com/office/drawing/2014/main" id="{23C8D4B4-CFFB-4E8F-90D2-C158238DD008}"/>
              </a:ext>
            </a:extLst>
          </p:cNvPr>
          <p:cNvCxnSpPr>
            <a:stCxn id="4" idx="3"/>
          </p:cNvCxnSpPr>
          <p:nvPr/>
        </p:nvCxnSpPr>
        <p:spPr>
          <a:xfrm>
            <a:off x="4174735" y="1670566"/>
            <a:ext cx="1235466" cy="7297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9C5CD4F-2616-459E-9DAD-991B975A5CA2}"/>
              </a:ext>
            </a:extLst>
          </p:cNvPr>
          <p:cNvSpPr txBox="1"/>
          <p:nvPr/>
        </p:nvSpPr>
        <p:spPr>
          <a:xfrm>
            <a:off x="6656461" y="1232972"/>
            <a:ext cx="1722587" cy="369332"/>
          </a:xfrm>
          <a:prstGeom prst="rect">
            <a:avLst/>
          </a:prstGeom>
          <a:noFill/>
        </p:spPr>
        <p:txBody>
          <a:bodyPr wrap="none" rtlCol="0">
            <a:spAutoFit/>
          </a:bodyPr>
          <a:lstStyle/>
          <a:p>
            <a:r>
              <a:rPr lang="en-US" b="1" dirty="0"/>
              <a:t>This means Free</a:t>
            </a:r>
          </a:p>
        </p:txBody>
      </p:sp>
      <p:cxnSp>
        <p:nvCxnSpPr>
          <p:cNvPr id="10" name="Straight Arrow Connector 9">
            <a:extLst>
              <a:ext uri="{FF2B5EF4-FFF2-40B4-BE49-F238E27FC236}">
                <a16:creationId xmlns:a16="http://schemas.microsoft.com/office/drawing/2014/main" id="{207B2D06-83A2-4F11-992C-7F484021E4BD}"/>
              </a:ext>
            </a:extLst>
          </p:cNvPr>
          <p:cNvCxnSpPr>
            <a:cxnSpLocks/>
            <a:stCxn id="9" idx="2"/>
          </p:cNvCxnSpPr>
          <p:nvPr/>
        </p:nvCxnSpPr>
        <p:spPr>
          <a:xfrm flipH="1">
            <a:off x="7375845" y="1602304"/>
            <a:ext cx="141910" cy="7252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2920119B-B095-4439-9908-AEB4C1E6A5DD}"/>
              </a:ext>
            </a:extLst>
          </p:cNvPr>
          <p:cNvSpPr txBox="1"/>
          <p:nvPr/>
        </p:nvSpPr>
        <p:spPr>
          <a:xfrm>
            <a:off x="6688317" y="4827627"/>
            <a:ext cx="2253309" cy="369332"/>
          </a:xfrm>
          <a:prstGeom prst="rect">
            <a:avLst/>
          </a:prstGeom>
          <a:noFill/>
        </p:spPr>
        <p:txBody>
          <a:bodyPr wrap="none" rtlCol="0">
            <a:spAutoFit/>
          </a:bodyPr>
          <a:lstStyle/>
          <a:p>
            <a:r>
              <a:rPr lang="en-US" b="1" dirty="0"/>
              <a:t>“No gap Left Behind” </a:t>
            </a:r>
          </a:p>
        </p:txBody>
      </p:sp>
      <p:cxnSp>
        <p:nvCxnSpPr>
          <p:cNvPr id="14" name="Straight Arrow Connector 13">
            <a:extLst>
              <a:ext uri="{FF2B5EF4-FFF2-40B4-BE49-F238E27FC236}">
                <a16:creationId xmlns:a16="http://schemas.microsoft.com/office/drawing/2014/main" id="{C40A8120-FEFF-483C-9893-564C8675EC99}"/>
              </a:ext>
            </a:extLst>
          </p:cNvPr>
          <p:cNvCxnSpPr>
            <a:cxnSpLocks/>
          </p:cNvCxnSpPr>
          <p:nvPr/>
        </p:nvCxnSpPr>
        <p:spPr>
          <a:xfrm flipV="1">
            <a:off x="7749004" y="3233394"/>
            <a:ext cx="254353" cy="15942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FEBD2985-C1D9-4F26-8D79-9305E5F03979}"/>
              </a:ext>
            </a:extLst>
          </p:cNvPr>
          <p:cNvSpPr txBox="1"/>
          <p:nvPr/>
        </p:nvSpPr>
        <p:spPr>
          <a:xfrm>
            <a:off x="6650924" y="5247322"/>
            <a:ext cx="2323393" cy="369332"/>
          </a:xfrm>
          <a:prstGeom prst="rect">
            <a:avLst/>
          </a:prstGeom>
          <a:noFill/>
        </p:spPr>
        <p:txBody>
          <a:bodyPr wrap="none" rtlCol="0">
            <a:spAutoFit/>
          </a:bodyPr>
          <a:lstStyle/>
          <a:p>
            <a:r>
              <a:rPr lang="en-US" b="1" dirty="0"/>
              <a:t>“No tech Left Behind” </a:t>
            </a:r>
          </a:p>
        </p:txBody>
      </p:sp>
      <p:sp>
        <p:nvSpPr>
          <p:cNvPr id="19" name="TextBox 18">
            <a:extLst>
              <a:ext uri="{FF2B5EF4-FFF2-40B4-BE49-F238E27FC236}">
                <a16:creationId xmlns:a16="http://schemas.microsoft.com/office/drawing/2014/main" id="{9026A72A-18C1-4CD6-924B-8C0CE56BDD48}"/>
              </a:ext>
            </a:extLst>
          </p:cNvPr>
          <p:cNvSpPr txBox="1"/>
          <p:nvPr/>
        </p:nvSpPr>
        <p:spPr>
          <a:xfrm>
            <a:off x="2763258" y="5062656"/>
            <a:ext cx="2737416" cy="369332"/>
          </a:xfrm>
          <a:prstGeom prst="rect">
            <a:avLst/>
          </a:prstGeom>
          <a:noFill/>
        </p:spPr>
        <p:txBody>
          <a:bodyPr wrap="none" rtlCol="0">
            <a:spAutoFit/>
          </a:bodyPr>
          <a:lstStyle/>
          <a:p>
            <a:r>
              <a:rPr lang="en-US" b="1" dirty="0"/>
              <a:t>This means a Living Library</a:t>
            </a:r>
          </a:p>
        </p:txBody>
      </p:sp>
      <p:cxnSp>
        <p:nvCxnSpPr>
          <p:cNvPr id="20" name="Straight Arrow Connector 19">
            <a:extLst>
              <a:ext uri="{FF2B5EF4-FFF2-40B4-BE49-F238E27FC236}">
                <a16:creationId xmlns:a16="http://schemas.microsoft.com/office/drawing/2014/main" id="{D87C7CC3-EDF3-4755-B012-FA3108A8FF4E}"/>
              </a:ext>
            </a:extLst>
          </p:cNvPr>
          <p:cNvCxnSpPr>
            <a:cxnSpLocks/>
          </p:cNvCxnSpPr>
          <p:nvPr/>
        </p:nvCxnSpPr>
        <p:spPr>
          <a:xfrm flipH="1" flipV="1">
            <a:off x="3793656" y="3704734"/>
            <a:ext cx="159671" cy="12784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88252568"/>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ADD364C3-CBB4-470D-838C-FF6CD48B1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541" y="301455"/>
            <a:ext cx="8164917" cy="56845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0F8B333-8245-479B-B7D1-3994FBC16B0B}"/>
              </a:ext>
            </a:extLst>
          </p:cNvPr>
          <p:cNvSpPr>
            <a:spLocks noGrp="1"/>
          </p:cNvSpPr>
          <p:nvPr>
            <p:ph idx="1"/>
          </p:nvPr>
        </p:nvSpPr>
        <p:spPr>
          <a:xfrm>
            <a:off x="381000" y="2448877"/>
            <a:ext cx="10515600" cy="3403283"/>
          </a:xfrm>
        </p:spPr>
        <p:txBody>
          <a:bodyPr>
            <a:normAutofit/>
          </a:bodyPr>
          <a:lstStyle/>
          <a:p>
            <a:pPr marL="0" indent="0" algn="ctr">
              <a:buNone/>
            </a:pPr>
            <a:r>
              <a:rPr lang="en-US" sz="6000" dirty="0">
                <a:solidFill>
                  <a:srgbClr val="FFFF00"/>
                </a:solidFill>
              </a:rPr>
              <a:t>fin</a:t>
            </a:r>
          </a:p>
        </p:txBody>
      </p:sp>
    </p:spTree>
    <p:extLst>
      <p:ext uri="{BB962C8B-B14F-4D97-AF65-F5344CB8AC3E}">
        <p14:creationId xmlns:p14="http://schemas.microsoft.com/office/powerpoint/2010/main" val="317024135"/>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65CA6C0E-EA9C-48BE-B8C5-7A858D7C85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1274" y="379306"/>
            <a:ext cx="6721510" cy="2702543"/>
          </a:xfrm>
        </p:spPr>
      </p:pic>
      <p:sp>
        <p:nvSpPr>
          <p:cNvPr id="5" name="TextBox 4">
            <a:extLst>
              <a:ext uri="{FF2B5EF4-FFF2-40B4-BE49-F238E27FC236}">
                <a16:creationId xmlns:a16="http://schemas.microsoft.com/office/drawing/2014/main" id="{BC3E953C-6584-4B8F-8AAC-8C7D83CB1179}"/>
              </a:ext>
            </a:extLst>
          </p:cNvPr>
          <p:cNvSpPr txBox="1"/>
          <p:nvPr/>
        </p:nvSpPr>
        <p:spPr>
          <a:xfrm>
            <a:off x="1291274" y="5185604"/>
            <a:ext cx="9856270" cy="553998"/>
          </a:xfrm>
          <a:prstGeom prst="rect">
            <a:avLst/>
          </a:prstGeom>
          <a:noFill/>
        </p:spPr>
        <p:txBody>
          <a:bodyPr wrap="square">
            <a:spAutoFit/>
          </a:bodyPr>
          <a:lstStyle/>
          <a:p>
            <a:pPr algn="ctr"/>
            <a:r>
              <a:rPr lang="en-US" sz="3000" b="1" i="0" dirty="0">
                <a:solidFill>
                  <a:srgbClr val="0070C0"/>
                </a:solidFill>
                <a:effectLst/>
                <a:latin typeface="Verdana" panose="020B0604030504040204" pitchFamily="34" charset="0"/>
              </a:rPr>
              <a:t>https://tinyurl.com/2020LibreFest</a:t>
            </a:r>
            <a:endParaRPr lang="en-US" sz="3000" dirty="0">
              <a:solidFill>
                <a:srgbClr val="0070C0"/>
              </a:solidFill>
            </a:endParaRPr>
          </a:p>
        </p:txBody>
      </p:sp>
      <p:sp>
        <p:nvSpPr>
          <p:cNvPr id="7" name="TextBox 6">
            <a:extLst>
              <a:ext uri="{FF2B5EF4-FFF2-40B4-BE49-F238E27FC236}">
                <a16:creationId xmlns:a16="http://schemas.microsoft.com/office/drawing/2014/main" id="{486A20CD-C89F-4D11-8B36-4BF9C707258C}"/>
              </a:ext>
            </a:extLst>
          </p:cNvPr>
          <p:cNvSpPr txBox="1"/>
          <p:nvPr/>
        </p:nvSpPr>
        <p:spPr>
          <a:xfrm>
            <a:off x="1918636" y="3849902"/>
            <a:ext cx="8354728" cy="369332"/>
          </a:xfrm>
          <a:prstGeom prst="rect">
            <a:avLst/>
          </a:prstGeom>
          <a:noFill/>
        </p:spPr>
        <p:txBody>
          <a:bodyPr wrap="square">
            <a:spAutoFit/>
          </a:bodyPr>
          <a:lstStyle/>
          <a:p>
            <a:pPr algn="ctr"/>
            <a:r>
              <a:rPr lang="en-US" b="1" i="0" u="none" strike="noStrike" dirty="0">
                <a:effectLst/>
                <a:latin typeface="Open Sans"/>
              </a:rPr>
              <a:t>Next </a:t>
            </a:r>
            <a:r>
              <a:rPr lang="en-US" b="1" i="0" u="none" strike="noStrike" dirty="0" err="1">
                <a:effectLst/>
                <a:latin typeface="Open Sans"/>
              </a:rPr>
              <a:t>LibreFest</a:t>
            </a:r>
            <a:r>
              <a:rPr lang="en-US" b="1" i="0" u="none" strike="noStrike" dirty="0">
                <a:effectLst/>
                <a:latin typeface="Open Sans"/>
              </a:rPr>
              <a:t> Scheduled for November 4-6, 2020</a:t>
            </a:r>
          </a:p>
        </p:txBody>
      </p:sp>
    </p:spTree>
    <p:extLst>
      <p:ext uri="{BB962C8B-B14F-4D97-AF65-F5344CB8AC3E}">
        <p14:creationId xmlns:p14="http://schemas.microsoft.com/office/powerpoint/2010/main" val="4174723397"/>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9D18A-F55E-4E39-97FF-22B6F6791EBD}"/>
              </a:ext>
            </a:extLst>
          </p:cNvPr>
          <p:cNvSpPr>
            <a:spLocks noGrp="1"/>
          </p:cNvSpPr>
          <p:nvPr>
            <p:ph type="title"/>
          </p:nvPr>
        </p:nvSpPr>
        <p:spPr>
          <a:xfrm>
            <a:off x="838200" y="157735"/>
            <a:ext cx="10515600" cy="738354"/>
          </a:xfrm>
        </p:spPr>
        <p:txBody>
          <a:bodyPr/>
          <a:lstStyle/>
          <a:p>
            <a:pPr algn="ctr"/>
            <a:r>
              <a:rPr lang="en-US" dirty="0">
                <a:solidFill>
                  <a:srgbClr val="117CC4"/>
                </a:solidFill>
              </a:rPr>
              <a:t>Workshop Activity: Remixing a Text</a:t>
            </a:r>
          </a:p>
        </p:txBody>
      </p:sp>
      <p:sp>
        <p:nvSpPr>
          <p:cNvPr id="4" name="TextBox 3">
            <a:extLst>
              <a:ext uri="{FF2B5EF4-FFF2-40B4-BE49-F238E27FC236}">
                <a16:creationId xmlns:a16="http://schemas.microsoft.com/office/drawing/2014/main" id="{6C0826E6-BBAC-453E-BB46-7A95CC2C7E8A}"/>
              </a:ext>
            </a:extLst>
          </p:cNvPr>
          <p:cNvSpPr txBox="1"/>
          <p:nvPr/>
        </p:nvSpPr>
        <p:spPr>
          <a:xfrm>
            <a:off x="674299" y="1923565"/>
            <a:ext cx="7433060" cy="646331"/>
          </a:xfrm>
          <a:prstGeom prst="rect">
            <a:avLst/>
          </a:prstGeom>
          <a:noFill/>
        </p:spPr>
        <p:txBody>
          <a:bodyPr wrap="none" rtlCol="0">
            <a:spAutoFit/>
          </a:bodyPr>
          <a:lstStyle/>
          <a:p>
            <a:r>
              <a:rPr lang="en-US" sz="3600" dirty="0"/>
              <a:t>Type in name of book you are making</a:t>
            </a:r>
          </a:p>
        </p:txBody>
      </p:sp>
      <p:sp>
        <p:nvSpPr>
          <p:cNvPr id="5" name="TextBox 4">
            <a:extLst>
              <a:ext uri="{FF2B5EF4-FFF2-40B4-BE49-F238E27FC236}">
                <a16:creationId xmlns:a16="http://schemas.microsoft.com/office/drawing/2014/main" id="{93C6F280-6F4D-4634-809F-297C421747FB}"/>
              </a:ext>
            </a:extLst>
          </p:cNvPr>
          <p:cNvSpPr txBox="1"/>
          <p:nvPr/>
        </p:nvSpPr>
        <p:spPr>
          <a:xfrm>
            <a:off x="725857" y="1024865"/>
            <a:ext cx="7304885" cy="646331"/>
          </a:xfrm>
          <a:prstGeom prst="rect">
            <a:avLst/>
          </a:prstGeom>
          <a:noFill/>
        </p:spPr>
        <p:txBody>
          <a:bodyPr wrap="none" rtlCol="0">
            <a:spAutoFit/>
          </a:bodyPr>
          <a:lstStyle/>
          <a:p>
            <a:r>
              <a:rPr lang="en-US" sz="3600" dirty="0"/>
              <a:t>Open the Remixer (in New Text mode)</a:t>
            </a:r>
          </a:p>
        </p:txBody>
      </p:sp>
      <p:sp>
        <p:nvSpPr>
          <p:cNvPr id="6" name="TextBox 5">
            <a:extLst>
              <a:ext uri="{FF2B5EF4-FFF2-40B4-BE49-F238E27FC236}">
                <a16:creationId xmlns:a16="http://schemas.microsoft.com/office/drawing/2014/main" id="{E4A65C78-FD29-4679-81F4-D9ED601D664F}"/>
              </a:ext>
            </a:extLst>
          </p:cNvPr>
          <p:cNvSpPr txBox="1"/>
          <p:nvPr/>
        </p:nvSpPr>
        <p:spPr>
          <a:xfrm>
            <a:off x="674299" y="2925962"/>
            <a:ext cx="6143285" cy="646331"/>
          </a:xfrm>
          <a:prstGeom prst="rect">
            <a:avLst/>
          </a:prstGeom>
          <a:noFill/>
        </p:spPr>
        <p:txBody>
          <a:bodyPr wrap="none" rtlCol="0">
            <a:spAutoFit/>
          </a:bodyPr>
          <a:lstStyle/>
          <a:p>
            <a:r>
              <a:rPr lang="en-US" sz="3600" dirty="0"/>
              <a:t>Add two chapters (plus button)</a:t>
            </a:r>
          </a:p>
        </p:txBody>
      </p:sp>
      <p:sp>
        <p:nvSpPr>
          <p:cNvPr id="7" name="TextBox 6">
            <a:extLst>
              <a:ext uri="{FF2B5EF4-FFF2-40B4-BE49-F238E27FC236}">
                <a16:creationId xmlns:a16="http://schemas.microsoft.com/office/drawing/2014/main" id="{E838209E-8439-44CF-A237-9DA6DF28AB73}"/>
              </a:ext>
            </a:extLst>
          </p:cNvPr>
          <p:cNvSpPr txBox="1"/>
          <p:nvPr/>
        </p:nvSpPr>
        <p:spPr>
          <a:xfrm>
            <a:off x="674298" y="3928359"/>
            <a:ext cx="10807549" cy="1200329"/>
          </a:xfrm>
          <a:prstGeom prst="rect">
            <a:avLst/>
          </a:prstGeom>
          <a:noFill/>
        </p:spPr>
        <p:txBody>
          <a:bodyPr wrap="square" rtlCol="0">
            <a:spAutoFit/>
          </a:bodyPr>
          <a:lstStyle/>
          <a:p>
            <a:r>
              <a:rPr lang="en-US" sz="3600" dirty="0"/>
              <a:t>Change name of the chapters (double click on new green chapters)</a:t>
            </a:r>
          </a:p>
        </p:txBody>
      </p:sp>
      <p:sp>
        <p:nvSpPr>
          <p:cNvPr id="8" name="TextBox 7">
            <a:extLst>
              <a:ext uri="{FF2B5EF4-FFF2-40B4-BE49-F238E27FC236}">
                <a16:creationId xmlns:a16="http://schemas.microsoft.com/office/drawing/2014/main" id="{2154D4DE-DFDA-434E-89F6-92D8904ED548}"/>
              </a:ext>
            </a:extLst>
          </p:cNvPr>
          <p:cNvSpPr txBox="1"/>
          <p:nvPr/>
        </p:nvSpPr>
        <p:spPr>
          <a:xfrm>
            <a:off x="674298" y="5330856"/>
            <a:ext cx="10517174" cy="646331"/>
          </a:xfrm>
          <a:prstGeom prst="rect">
            <a:avLst/>
          </a:prstGeom>
          <a:noFill/>
        </p:spPr>
        <p:txBody>
          <a:bodyPr wrap="none" rtlCol="0">
            <a:spAutoFit/>
          </a:bodyPr>
          <a:lstStyle/>
          <a:p>
            <a:r>
              <a:rPr lang="en-US" sz="3600" dirty="0"/>
              <a:t>Drag &amp; Drop existing pages into newly created chapters</a:t>
            </a:r>
          </a:p>
        </p:txBody>
      </p:sp>
    </p:spTree>
    <p:extLst>
      <p:ext uri="{BB962C8B-B14F-4D97-AF65-F5344CB8AC3E}">
        <p14:creationId xmlns:p14="http://schemas.microsoft.com/office/powerpoint/2010/main" val="2355014169"/>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ctangle 183">
            <a:extLst>
              <a:ext uri="{FF2B5EF4-FFF2-40B4-BE49-F238E27FC236}">
                <a16:creationId xmlns:a16="http://schemas.microsoft.com/office/drawing/2014/main" id="{B03E4D2F-307A-4B7A-B192-032E53E75EC4}"/>
              </a:ext>
            </a:extLst>
          </p:cNvPr>
          <p:cNvSpPr/>
          <p:nvPr/>
        </p:nvSpPr>
        <p:spPr>
          <a:xfrm>
            <a:off x="1794367" y="809625"/>
            <a:ext cx="8861425" cy="52387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50"/>
          </a:p>
        </p:txBody>
      </p:sp>
      <p:sp>
        <p:nvSpPr>
          <p:cNvPr id="4" name="Rectangle 3">
            <a:extLst>
              <a:ext uri="{FF2B5EF4-FFF2-40B4-BE49-F238E27FC236}">
                <a16:creationId xmlns:a16="http://schemas.microsoft.com/office/drawing/2014/main" id="{6C92115D-AB21-4809-8E8E-789F2CDDC8ED}"/>
              </a:ext>
            </a:extLst>
          </p:cNvPr>
          <p:cNvSpPr/>
          <p:nvPr/>
        </p:nvSpPr>
        <p:spPr>
          <a:xfrm>
            <a:off x="1938828" y="1533410"/>
            <a:ext cx="1352550" cy="825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dirty="0"/>
              <a:t>Faculty </a:t>
            </a:r>
          </a:p>
          <a:p>
            <a:pPr algn="ctr">
              <a:defRPr/>
            </a:pPr>
            <a:r>
              <a:rPr lang="en-US" sz="1650" dirty="0"/>
              <a:t>“Course Reports”</a:t>
            </a:r>
          </a:p>
        </p:txBody>
      </p:sp>
      <p:sp>
        <p:nvSpPr>
          <p:cNvPr id="5" name="Rectangle 4">
            <a:extLst>
              <a:ext uri="{FF2B5EF4-FFF2-40B4-BE49-F238E27FC236}">
                <a16:creationId xmlns:a16="http://schemas.microsoft.com/office/drawing/2014/main" id="{81F402CD-8580-4AB7-B80C-BCD273674849}"/>
              </a:ext>
            </a:extLst>
          </p:cNvPr>
          <p:cNvSpPr/>
          <p:nvPr/>
        </p:nvSpPr>
        <p:spPr>
          <a:xfrm>
            <a:off x="3932728" y="2303348"/>
            <a:ext cx="1270000"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dirty="0" err="1"/>
              <a:t>LibreMaps</a:t>
            </a:r>
            <a:endParaRPr lang="en-US" sz="1650" dirty="0"/>
          </a:p>
        </p:txBody>
      </p:sp>
      <p:cxnSp>
        <p:nvCxnSpPr>
          <p:cNvPr id="10" name="Straight Arrow Connector 9">
            <a:extLst>
              <a:ext uri="{FF2B5EF4-FFF2-40B4-BE49-F238E27FC236}">
                <a16:creationId xmlns:a16="http://schemas.microsoft.com/office/drawing/2014/main" id="{6BAA1637-BA55-4366-AAAE-AA4CED777779}"/>
              </a:ext>
            </a:extLst>
          </p:cNvPr>
          <p:cNvCxnSpPr>
            <a:cxnSpLocks/>
            <a:stCxn id="4" idx="3"/>
            <a:endCxn id="5" idx="1"/>
          </p:cNvCxnSpPr>
          <p:nvPr/>
        </p:nvCxnSpPr>
        <p:spPr>
          <a:xfrm>
            <a:off x="3291378" y="1946160"/>
            <a:ext cx="641350" cy="812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7E203ED-35E2-4C2E-932B-2B0CEFA633FD}"/>
              </a:ext>
            </a:extLst>
          </p:cNvPr>
          <p:cNvSpPr/>
          <p:nvPr/>
        </p:nvSpPr>
        <p:spPr>
          <a:xfrm>
            <a:off x="5671042" y="2296998"/>
            <a:ext cx="1220787"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dirty="0"/>
              <a:t>Remixing </a:t>
            </a:r>
          </a:p>
          <a:p>
            <a:pPr algn="ctr">
              <a:defRPr/>
            </a:pPr>
            <a:r>
              <a:rPr lang="en-US" sz="1650" dirty="0"/>
              <a:t>Maps</a:t>
            </a:r>
          </a:p>
        </p:txBody>
      </p:sp>
      <p:cxnSp>
        <p:nvCxnSpPr>
          <p:cNvPr id="16" name="Straight Arrow Connector 15">
            <a:extLst>
              <a:ext uri="{FF2B5EF4-FFF2-40B4-BE49-F238E27FC236}">
                <a16:creationId xmlns:a16="http://schemas.microsoft.com/office/drawing/2014/main" id="{7AB110F4-20D0-4D33-8377-044445363C59}"/>
              </a:ext>
            </a:extLst>
          </p:cNvPr>
          <p:cNvCxnSpPr>
            <a:cxnSpLocks/>
            <a:stCxn id="5" idx="3"/>
            <a:endCxn id="15" idx="1"/>
          </p:cNvCxnSpPr>
          <p:nvPr/>
        </p:nvCxnSpPr>
        <p:spPr>
          <a:xfrm flipV="1">
            <a:off x="5202729" y="2752610"/>
            <a:ext cx="468313" cy="63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93ADF63-1505-4286-BC16-7C6978A60CEC}"/>
              </a:ext>
            </a:extLst>
          </p:cNvPr>
          <p:cNvSpPr/>
          <p:nvPr/>
        </p:nvSpPr>
        <p:spPr>
          <a:xfrm>
            <a:off x="7639542" y="2296998"/>
            <a:ext cx="1150937"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dirty="0"/>
              <a:t>Published</a:t>
            </a:r>
          </a:p>
          <a:p>
            <a:pPr algn="ctr">
              <a:defRPr/>
            </a:pPr>
            <a:r>
              <a:rPr lang="en-US" sz="1650" dirty="0" err="1"/>
              <a:t>LibreTexts</a:t>
            </a:r>
            <a:endParaRPr lang="en-US" sz="1650" dirty="0"/>
          </a:p>
        </p:txBody>
      </p:sp>
      <p:cxnSp>
        <p:nvCxnSpPr>
          <p:cNvPr id="24" name="Straight Arrow Connector 23">
            <a:extLst>
              <a:ext uri="{FF2B5EF4-FFF2-40B4-BE49-F238E27FC236}">
                <a16:creationId xmlns:a16="http://schemas.microsoft.com/office/drawing/2014/main" id="{998A1E16-4C48-4766-8C35-9DE679871D28}"/>
              </a:ext>
            </a:extLst>
          </p:cNvPr>
          <p:cNvCxnSpPr>
            <a:cxnSpLocks/>
            <a:stCxn id="15" idx="3"/>
            <a:endCxn id="23" idx="1"/>
          </p:cNvCxnSpPr>
          <p:nvPr/>
        </p:nvCxnSpPr>
        <p:spPr>
          <a:xfrm>
            <a:off x="6891829" y="2752610"/>
            <a:ext cx="747713"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F0DEFCE-AE85-42E7-9E8A-611D6F8BDAFC}"/>
              </a:ext>
            </a:extLst>
          </p:cNvPr>
          <p:cNvSpPr txBox="1"/>
          <p:nvPr/>
        </p:nvSpPr>
        <p:spPr>
          <a:xfrm rot="19604871">
            <a:off x="5512291" y="1260361"/>
            <a:ext cx="1149350" cy="307975"/>
          </a:xfrm>
          <a:prstGeom prst="rect">
            <a:avLst/>
          </a:prstGeom>
          <a:noFill/>
        </p:spPr>
        <p:txBody>
          <a:bodyPr wrap="none">
            <a:spAutoFit/>
          </a:bodyPr>
          <a:lstStyle/>
          <a:p>
            <a:pPr>
              <a:defRPr/>
            </a:pPr>
            <a:r>
              <a:rPr lang="en-US" sz="1400" dirty="0"/>
              <a:t>Gap Analysis</a:t>
            </a:r>
          </a:p>
        </p:txBody>
      </p:sp>
      <p:sp>
        <p:nvSpPr>
          <p:cNvPr id="52" name="TextBox 51">
            <a:extLst>
              <a:ext uri="{FF2B5EF4-FFF2-40B4-BE49-F238E27FC236}">
                <a16:creationId xmlns:a16="http://schemas.microsoft.com/office/drawing/2014/main" id="{4D73FB82-52CE-4F64-974B-75D3C2F09F83}"/>
              </a:ext>
            </a:extLst>
          </p:cNvPr>
          <p:cNvSpPr txBox="1"/>
          <p:nvPr/>
        </p:nvSpPr>
        <p:spPr>
          <a:xfrm rot="19604871">
            <a:off x="5956791" y="1200036"/>
            <a:ext cx="1490662" cy="307975"/>
          </a:xfrm>
          <a:prstGeom prst="rect">
            <a:avLst/>
          </a:prstGeom>
          <a:noFill/>
        </p:spPr>
        <p:txBody>
          <a:bodyPr wrap="none">
            <a:spAutoFit/>
          </a:bodyPr>
          <a:lstStyle/>
          <a:p>
            <a:pPr>
              <a:defRPr/>
            </a:pPr>
            <a:r>
              <a:rPr lang="en-US" sz="1400" dirty="0"/>
              <a:t>Student Feedback</a:t>
            </a:r>
          </a:p>
        </p:txBody>
      </p:sp>
      <p:sp>
        <p:nvSpPr>
          <p:cNvPr id="53" name="TextBox 52">
            <a:extLst>
              <a:ext uri="{FF2B5EF4-FFF2-40B4-BE49-F238E27FC236}">
                <a16:creationId xmlns:a16="http://schemas.microsoft.com/office/drawing/2014/main" id="{6F49D7E6-0213-43E5-9CA8-4C1FEC216B01}"/>
              </a:ext>
            </a:extLst>
          </p:cNvPr>
          <p:cNvSpPr txBox="1"/>
          <p:nvPr/>
        </p:nvSpPr>
        <p:spPr>
          <a:xfrm rot="19604871">
            <a:off x="6506067" y="1192098"/>
            <a:ext cx="1457325" cy="307975"/>
          </a:xfrm>
          <a:prstGeom prst="rect">
            <a:avLst/>
          </a:prstGeom>
          <a:noFill/>
        </p:spPr>
        <p:txBody>
          <a:bodyPr wrap="none">
            <a:spAutoFit/>
          </a:bodyPr>
          <a:lstStyle/>
          <a:p>
            <a:pPr>
              <a:defRPr/>
            </a:pPr>
            <a:r>
              <a:rPr lang="en-US" sz="1400" dirty="0"/>
              <a:t>Faculty Feedback</a:t>
            </a:r>
          </a:p>
        </p:txBody>
      </p:sp>
      <p:sp>
        <p:nvSpPr>
          <p:cNvPr id="54" name="TextBox 53">
            <a:extLst>
              <a:ext uri="{FF2B5EF4-FFF2-40B4-BE49-F238E27FC236}">
                <a16:creationId xmlns:a16="http://schemas.microsoft.com/office/drawing/2014/main" id="{14BC3857-E622-40D9-8B0B-A4959B2D983F}"/>
              </a:ext>
            </a:extLst>
          </p:cNvPr>
          <p:cNvSpPr txBox="1"/>
          <p:nvPr/>
        </p:nvSpPr>
        <p:spPr>
          <a:xfrm rot="19604871">
            <a:off x="7190279" y="1376247"/>
            <a:ext cx="854075" cy="306388"/>
          </a:xfrm>
          <a:prstGeom prst="rect">
            <a:avLst/>
          </a:prstGeom>
          <a:noFill/>
        </p:spPr>
        <p:txBody>
          <a:bodyPr wrap="none">
            <a:spAutoFit/>
          </a:bodyPr>
          <a:lstStyle/>
          <a:p>
            <a:pPr>
              <a:defRPr/>
            </a:pPr>
            <a:r>
              <a:rPr lang="en-US" sz="1400" dirty="0"/>
              <a:t>Updating</a:t>
            </a:r>
          </a:p>
        </p:txBody>
      </p:sp>
      <p:sp>
        <p:nvSpPr>
          <p:cNvPr id="20" name="TextBox 19">
            <a:extLst>
              <a:ext uri="{FF2B5EF4-FFF2-40B4-BE49-F238E27FC236}">
                <a16:creationId xmlns:a16="http://schemas.microsoft.com/office/drawing/2014/main" id="{6AD9BA20-58F2-4573-82BE-13FA24CF2A3D}"/>
              </a:ext>
            </a:extLst>
          </p:cNvPr>
          <p:cNvSpPr txBox="1"/>
          <p:nvPr/>
        </p:nvSpPr>
        <p:spPr>
          <a:xfrm>
            <a:off x="6875954" y="2204923"/>
            <a:ext cx="779463" cy="523875"/>
          </a:xfrm>
          <a:prstGeom prst="rect">
            <a:avLst/>
          </a:prstGeom>
          <a:noFill/>
        </p:spPr>
        <p:txBody>
          <a:bodyPr wrap="none">
            <a:spAutoFit/>
          </a:bodyPr>
          <a:lstStyle/>
          <a:p>
            <a:pPr>
              <a:defRPr/>
            </a:pPr>
            <a:r>
              <a:rPr lang="en-US" sz="1400" dirty="0"/>
              <a:t>OER </a:t>
            </a:r>
          </a:p>
          <a:p>
            <a:pPr>
              <a:defRPr/>
            </a:pPr>
            <a:r>
              <a:rPr lang="en-US" sz="1400" dirty="0"/>
              <a:t>Remixer</a:t>
            </a:r>
          </a:p>
        </p:txBody>
      </p:sp>
      <p:sp>
        <p:nvSpPr>
          <p:cNvPr id="58" name="Rectangle 57">
            <a:extLst>
              <a:ext uri="{FF2B5EF4-FFF2-40B4-BE49-F238E27FC236}">
                <a16:creationId xmlns:a16="http://schemas.microsoft.com/office/drawing/2014/main" id="{650523FA-AFB4-42F2-BE8A-9B284C112889}"/>
              </a:ext>
            </a:extLst>
          </p:cNvPr>
          <p:cNvSpPr/>
          <p:nvPr/>
        </p:nvSpPr>
        <p:spPr>
          <a:xfrm>
            <a:off x="1794367" y="5595822"/>
            <a:ext cx="8861425"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bg1"/>
                </a:solidFill>
              </a:rPr>
              <a:t>LibreNet</a:t>
            </a:r>
            <a:r>
              <a:rPr lang="en-US" sz="2400" dirty="0">
                <a:solidFill>
                  <a:schemeClr val="bg1"/>
                </a:solidFill>
              </a:rPr>
              <a:t> Consortium</a:t>
            </a:r>
          </a:p>
        </p:txBody>
      </p:sp>
      <p:sp>
        <p:nvSpPr>
          <p:cNvPr id="88" name="Rectangle 87">
            <a:extLst>
              <a:ext uri="{FF2B5EF4-FFF2-40B4-BE49-F238E27FC236}">
                <a16:creationId xmlns:a16="http://schemas.microsoft.com/office/drawing/2014/main" id="{87D0E7E7-AB58-4D08-9AE7-6B2ADA35DDC9}"/>
              </a:ext>
            </a:extLst>
          </p:cNvPr>
          <p:cNvSpPr/>
          <p:nvPr/>
        </p:nvSpPr>
        <p:spPr>
          <a:xfrm>
            <a:off x="9360392" y="2303348"/>
            <a:ext cx="1150937" cy="911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a:t>Classrooms</a:t>
            </a:r>
            <a:endParaRPr lang="en-US" sz="1650" dirty="0"/>
          </a:p>
        </p:txBody>
      </p:sp>
      <p:cxnSp>
        <p:nvCxnSpPr>
          <p:cNvPr id="91" name="Straight Arrow Connector 90">
            <a:extLst>
              <a:ext uri="{FF2B5EF4-FFF2-40B4-BE49-F238E27FC236}">
                <a16:creationId xmlns:a16="http://schemas.microsoft.com/office/drawing/2014/main" id="{5B551D8A-EB04-4F70-BE06-72D3F0CFEE4A}"/>
              </a:ext>
            </a:extLst>
          </p:cNvPr>
          <p:cNvCxnSpPr>
            <a:cxnSpLocks/>
            <a:stCxn id="23" idx="3"/>
            <a:endCxn id="88" idx="1"/>
          </p:cNvCxnSpPr>
          <p:nvPr/>
        </p:nvCxnSpPr>
        <p:spPr>
          <a:xfrm>
            <a:off x="8790479" y="2752610"/>
            <a:ext cx="569913" cy="63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AF4E6D76-93CC-4C9F-8847-64D9C35A0F3C}"/>
              </a:ext>
            </a:extLst>
          </p:cNvPr>
          <p:cNvSpPr/>
          <p:nvPr/>
        </p:nvSpPr>
        <p:spPr>
          <a:xfrm>
            <a:off x="1942003" y="3208222"/>
            <a:ext cx="1352550" cy="93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50" dirty="0">
                <a:solidFill>
                  <a:schemeClr val="bg1"/>
                </a:solidFill>
              </a:rPr>
              <a:t>Team</a:t>
            </a:r>
          </a:p>
          <a:p>
            <a:pPr algn="ctr">
              <a:defRPr/>
            </a:pPr>
            <a:r>
              <a:rPr lang="en-US" sz="1650" dirty="0">
                <a:solidFill>
                  <a:schemeClr val="bg1"/>
                </a:solidFill>
              </a:rPr>
              <a:t>(Hack-a-thons</a:t>
            </a:r>
          </a:p>
          <a:p>
            <a:pPr algn="ctr">
              <a:defRPr/>
            </a:pPr>
            <a:r>
              <a:rPr lang="en-US" sz="1650" dirty="0">
                <a:solidFill>
                  <a:schemeClr val="bg1"/>
                </a:solidFill>
              </a:rPr>
              <a:t>&amp; Sprints)</a:t>
            </a:r>
          </a:p>
        </p:txBody>
      </p:sp>
      <p:cxnSp>
        <p:nvCxnSpPr>
          <p:cNvPr id="122" name="Straight Arrow Connector 121">
            <a:extLst>
              <a:ext uri="{FF2B5EF4-FFF2-40B4-BE49-F238E27FC236}">
                <a16:creationId xmlns:a16="http://schemas.microsoft.com/office/drawing/2014/main" id="{3C7AB5F9-805A-43C1-BDDC-DD2336B23B62}"/>
              </a:ext>
            </a:extLst>
          </p:cNvPr>
          <p:cNvCxnSpPr>
            <a:cxnSpLocks/>
            <a:stCxn id="117" idx="3"/>
            <a:endCxn id="5" idx="1"/>
          </p:cNvCxnSpPr>
          <p:nvPr/>
        </p:nvCxnSpPr>
        <p:spPr>
          <a:xfrm flipV="1">
            <a:off x="3294554" y="2758960"/>
            <a:ext cx="638175" cy="91916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0758FF73-A248-4029-81BA-28B75E5E6CA2}"/>
              </a:ext>
            </a:extLst>
          </p:cNvPr>
          <p:cNvSpPr/>
          <p:nvPr/>
        </p:nvSpPr>
        <p:spPr>
          <a:xfrm>
            <a:off x="3612053" y="4763973"/>
            <a:ext cx="1968500" cy="646113"/>
          </a:xfrm>
          <a:prstGeom prst="rect">
            <a:avLst/>
          </a:prstGeom>
        </p:spPr>
        <p:txBody>
          <a:bodyPr>
            <a:spAutoFit/>
          </a:bodyPr>
          <a:lstStyle/>
          <a:p>
            <a:pPr algn="ctr">
              <a:defRPr/>
            </a:pPr>
            <a:r>
              <a:rPr lang="en-US" dirty="0"/>
              <a:t> Development</a:t>
            </a:r>
          </a:p>
          <a:p>
            <a:pPr algn="ctr">
              <a:defRPr/>
            </a:pPr>
            <a:r>
              <a:rPr lang="en-US" dirty="0"/>
              <a:t> Team</a:t>
            </a:r>
          </a:p>
        </p:txBody>
      </p:sp>
      <p:sp>
        <p:nvSpPr>
          <p:cNvPr id="161" name="Rectangle 160">
            <a:extLst>
              <a:ext uri="{FF2B5EF4-FFF2-40B4-BE49-F238E27FC236}">
                <a16:creationId xmlns:a16="http://schemas.microsoft.com/office/drawing/2014/main" id="{456353E3-8B8A-4843-8630-0AB3C8C182DB}"/>
              </a:ext>
            </a:extLst>
          </p:cNvPr>
          <p:cNvSpPr/>
          <p:nvPr/>
        </p:nvSpPr>
        <p:spPr>
          <a:xfrm>
            <a:off x="1864217" y="4905260"/>
            <a:ext cx="1431925" cy="368300"/>
          </a:xfrm>
          <a:prstGeom prst="rect">
            <a:avLst/>
          </a:prstGeom>
        </p:spPr>
        <p:txBody>
          <a:bodyPr>
            <a:spAutoFit/>
          </a:bodyPr>
          <a:lstStyle/>
          <a:p>
            <a:pPr algn="ctr">
              <a:defRPr/>
            </a:pPr>
            <a:r>
              <a:rPr lang="en-US" dirty="0"/>
              <a:t> Training</a:t>
            </a:r>
          </a:p>
        </p:txBody>
      </p:sp>
      <p:sp>
        <p:nvSpPr>
          <p:cNvPr id="176" name="Rectangle 175">
            <a:extLst>
              <a:ext uri="{FF2B5EF4-FFF2-40B4-BE49-F238E27FC236}">
                <a16:creationId xmlns:a16="http://schemas.microsoft.com/office/drawing/2014/main" id="{71F08B1B-225B-48CD-A669-4EDB509FC8D1}"/>
              </a:ext>
            </a:extLst>
          </p:cNvPr>
          <p:cNvSpPr/>
          <p:nvPr/>
        </p:nvSpPr>
        <p:spPr>
          <a:xfrm>
            <a:off x="5580554" y="4911610"/>
            <a:ext cx="1431925" cy="368300"/>
          </a:xfrm>
          <a:prstGeom prst="rect">
            <a:avLst/>
          </a:prstGeom>
        </p:spPr>
        <p:txBody>
          <a:bodyPr>
            <a:spAutoFit/>
          </a:bodyPr>
          <a:lstStyle/>
          <a:p>
            <a:pPr algn="ctr">
              <a:defRPr/>
            </a:pPr>
            <a:r>
              <a:rPr lang="en-US" dirty="0"/>
              <a:t>Support</a:t>
            </a:r>
          </a:p>
        </p:txBody>
      </p:sp>
      <p:sp>
        <p:nvSpPr>
          <p:cNvPr id="187" name="Rectangle 186">
            <a:extLst>
              <a:ext uri="{FF2B5EF4-FFF2-40B4-BE49-F238E27FC236}">
                <a16:creationId xmlns:a16="http://schemas.microsoft.com/office/drawing/2014/main" id="{C5AE01A4-F633-4114-A54A-A542CE163B0F}"/>
              </a:ext>
            </a:extLst>
          </p:cNvPr>
          <p:cNvSpPr/>
          <p:nvPr/>
        </p:nvSpPr>
        <p:spPr>
          <a:xfrm>
            <a:off x="7496666" y="4749685"/>
            <a:ext cx="1524000" cy="646112"/>
          </a:xfrm>
          <a:prstGeom prst="rect">
            <a:avLst/>
          </a:prstGeom>
        </p:spPr>
        <p:txBody>
          <a:bodyPr>
            <a:spAutoFit/>
          </a:bodyPr>
          <a:lstStyle/>
          <a:p>
            <a:pPr algn="ctr">
              <a:defRPr/>
            </a:pPr>
            <a:r>
              <a:rPr lang="en-US" dirty="0"/>
              <a:t>Course Shells Printed Books</a:t>
            </a:r>
          </a:p>
        </p:txBody>
      </p:sp>
      <p:sp>
        <p:nvSpPr>
          <p:cNvPr id="188" name="Rectangle 187">
            <a:extLst>
              <a:ext uri="{FF2B5EF4-FFF2-40B4-BE49-F238E27FC236}">
                <a16:creationId xmlns:a16="http://schemas.microsoft.com/office/drawing/2014/main" id="{473B9D4E-1B2E-42DF-89E9-67AB7FF5CA38}"/>
              </a:ext>
            </a:extLst>
          </p:cNvPr>
          <p:cNvSpPr/>
          <p:nvPr/>
        </p:nvSpPr>
        <p:spPr>
          <a:xfrm>
            <a:off x="9042892" y="5025911"/>
            <a:ext cx="1557337" cy="369887"/>
          </a:xfrm>
          <a:prstGeom prst="rect">
            <a:avLst/>
          </a:prstGeom>
        </p:spPr>
        <p:txBody>
          <a:bodyPr>
            <a:spAutoFit/>
          </a:bodyPr>
          <a:lstStyle/>
          <a:p>
            <a:pPr algn="ctr">
              <a:defRPr/>
            </a:pPr>
            <a:r>
              <a:rPr lang="en-US" dirty="0"/>
              <a:t>Dissemination</a:t>
            </a:r>
          </a:p>
        </p:txBody>
      </p:sp>
      <p:cxnSp>
        <p:nvCxnSpPr>
          <p:cNvPr id="30" name="Connector: Elbow 29">
            <a:extLst>
              <a:ext uri="{FF2B5EF4-FFF2-40B4-BE49-F238E27FC236}">
                <a16:creationId xmlns:a16="http://schemas.microsoft.com/office/drawing/2014/main" id="{A7122FE3-9911-4DC4-8961-08D162CD138F}"/>
              </a:ext>
            </a:extLst>
          </p:cNvPr>
          <p:cNvCxnSpPr>
            <a:cxnSpLocks/>
          </p:cNvCxnSpPr>
          <p:nvPr/>
        </p:nvCxnSpPr>
        <p:spPr>
          <a:xfrm rot="16200000" flipV="1">
            <a:off x="9104803" y="1366722"/>
            <a:ext cx="6350" cy="1720850"/>
          </a:xfrm>
          <a:prstGeom prst="bentConnector3">
            <a:avLst>
              <a:gd name="adj1" fmla="val 6324875"/>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17337F7-200C-45EA-ABD8-6DFE6E6A9134}"/>
              </a:ext>
            </a:extLst>
          </p:cNvPr>
          <p:cNvSpPr txBox="1"/>
          <p:nvPr/>
        </p:nvSpPr>
        <p:spPr>
          <a:xfrm rot="19604871">
            <a:off x="7766541" y="1357198"/>
            <a:ext cx="812800" cy="307975"/>
          </a:xfrm>
          <a:prstGeom prst="rect">
            <a:avLst/>
          </a:prstGeom>
          <a:noFill/>
        </p:spPr>
        <p:txBody>
          <a:bodyPr wrap="none">
            <a:spAutoFit/>
          </a:bodyPr>
          <a:lstStyle/>
          <a:p>
            <a:pPr>
              <a:defRPr/>
            </a:pPr>
            <a:r>
              <a:rPr lang="en-US" sz="1400" dirty="0"/>
              <a:t>Curation</a:t>
            </a:r>
          </a:p>
        </p:txBody>
      </p:sp>
      <p:cxnSp>
        <p:nvCxnSpPr>
          <p:cNvPr id="60" name="Straight Arrow Connector 59">
            <a:extLst>
              <a:ext uri="{FF2B5EF4-FFF2-40B4-BE49-F238E27FC236}">
                <a16:creationId xmlns:a16="http://schemas.microsoft.com/office/drawing/2014/main" id="{460082D7-A893-4902-BDCD-D705A938F3F6}"/>
              </a:ext>
            </a:extLst>
          </p:cNvPr>
          <p:cNvCxnSpPr>
            <a:cxnSpLocks/>
          </p:cNvCxnSpPr>
          <p:nvPr/>
        </p:nvCxnSpPr>
        <p:spPr>
          <a:xfrm>
            <a:off x="6285403" y="1854085"/>
            <a:ext cx="0" cy="44450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23C56A8-1DDD-4486-AB34-FC42F47F8B60}"/>
              </a:ext>
            </a:extLst>
          </p:cNvPr>
          <p:cNvCxnSpPr>
            <a:cxnSpLocks/>
          </p:cNvCxnSpPr>
          <p:nvPr/>
        </p:nvCxnSpPr>
        <p:spPr>
          <a:xfrm>
            <a:off x="4604241" y="1874722"/>
            <a:ext cx="0" cy="444500"/>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A6E5CD7-FDE2-4FAD-A8F3-5EB07FBBDA5A}"/>
              </a:ext>
            </a:extLst>
          </p:cNvPr>
          <p:cNvCxnSpPr>
            <a:cxnSpLocks/>
          </p:cNvCxnSpPr>
          <p:nvPr/>
        </p:nvCxnSpPr>
        <p:spPr>
          <a:xfrm flipV="1">
            <a:off x="4589954" y="1854086"/>
            <a:ext cx="3624263" cy="9525"/>
          </a:xfrm>
          <a:prstGeom prst="straightConnector1">
            <a:avLst/>
          </a:prstGeom>
          <a:ln w="571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205FAADB-0065-47A7-AD49-07F293C724DC}"/>
              </a:ext>
            </a:extLst>
          </p:cNvPr>
          <p:cNvSpPr/>
          <p:nvPr/>
        </p:nvSpPr>
        <p:spPr>
          <a:xfrm>
            <a:off x="9074642" y="4465523"/>
            <a:ext cx="1431925" cy="646113"/>
          </a:xfrm>
          <a:prstGeom prst="rect">
            <a:avLst/>
          </a:prstGeom>
        </p:spPr>
        <p:txBody>
          <a:bodyPr>
            <a:spAutoFit/>
          </a:bodyPr>
          <a:lstStyle/>
          <a:p>
            <a:pPr algn="ctr">
              <a:defRPr/>
            </a:pPr>
            <a:r>
              <a:rPr lang="en-US" dirty="0"/>
              <a:t>Accessibility</a:t>
            </a:r>
          </a:p>
          <a:p>
            <a:pPr algn="ctr">
              <a:defRPr/>
            </a:pPr>
            <a:r>
              <a:rPr lang="en-US" dirty="0"/>
              <a:t>Analytics</a:t>
            </a:r>
          </a:p>
        </p:txBody>
      </p:sp>
      <p:sp>
        <p:nvSpPr>
          <p:cNvPr id="68" name="Rectangle 67">
            <a:extLst>
              <a:ext uri="{FF2B5EF4-FFF2-40B4-BE49-F238E27FC236}">
                <a16:creationId xmlns:a16="http://schemas.microsoft.com/office/drawing/2014/main" id="{943EAD28-51C1-4284-95B8-7BCC77E76078}"/>
              </a:ext>
            </a:extLst>
          </p:cNvPr>
          <p:cNvSpPr/>
          <p:nvPr/>
        </p:nvSpPr>
        <p:spPr>
          <a:xfrm>
            <a:off x="7442692" y="4432186"/>
            <a:ext cx="1431925" cy="369887"/>
          </a:xfrm>
          <a:prstGeom prst="rect">
            <a:avLst/>
          </a:prstGeom>
        </p:spPr>
        <p:txBody>
          <a:bodyPr>
            <a:spAutoFit/>
          </a:bodyPr>
          <a:lstStyle/>
          <a:p>
            <a:pPr algn="ctr">
              <a:defRPr/>
            </a:pPr>
            <a:r>
              <a:rPr lang="en-US" dirty="0"/>
              <a:t>Bookstore</a:t>
            </a:r>
          </a:p>
        </p:txBody>
      </p:sp>
      <p:sp>
        <p:nvSpPr>
          <p:cNvPr id="69" name="Rectangle 68">
            <a:extLst>
              <a:ext uri="{FF2B5EF4-FFF2-40B4-BE49-F238E27FC236}">
                <a16:creationId xmlns:a16="http://schemas.microsoft.com/office/drawing/2014/main" id="{44FFA448-47BD-4639-8C8B-5A9EB8D82386}"/>
              </a:ext>
            </a:extLst>
          </p:cNvPr>
          <p:cNvSpPr/>
          <p:nvPr/>
        </p:nvSpPr>
        <p:spPr>
          <a:xfrm>
            <a:off x="5542454" y="4644910"/>
            <a:ext cx="1431925" cy="368300"/>
          </a:xfrm>
          <a:prstGeom prst="rect">
            <a:avLst/>
          </a:prstGeom>
        </p:spPr>
        <p:txBody>
          <a:bodyPr>
            <a:spAutoFit/>
          </a:bodyPr>
          <a:lstStyle/>
          <a:p>
            <a:pPr algn="ctr">
              <a:defRPr/>
            </a:pPr>
            <a:r>
              <a:rPr lang="en-US" dirty="0"/>
              <a:t>Priority</a:t>
            </a:r>
          </a:p>
        </p:txBody>
      </p:sp>
      <p:sp>
        <p:nvSpPr>
          <p:cNvPr id="45089" name="Rectangle 2"/>
          <p:cNvSpPr txBox="1">
            <a:spLocks/>
          </p:cNvSpPr>
          <p:nvPr/>
        </p:nvSpPr>
        <p:spPr bwMode="auto">
          <a:xfrm>
            <a:off x="3612053" y="86781"/>
            <a:ext cx="5114463" cy="5581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dirty="0">
                <a:solidFill>
                  <a:srgbClr val="117CC4"/>
                </a:solidFill>
                <a:latin typeface="Arial" panose="020B0604020202020204" pitchFamily="34" charset="0"/>
              </a:rPr>
              <a:t>Scaling </a:t>
            </a:r>
            <a:r>
              <a:rPr lang="en-US" altLang="en-US" sz="3600" dirty="0" err="1">
                <a:solidFill>
                  <a:srgbClr val="117CC4"/>
                </a:solidFill>
                <a:latin typeface="Arial" panose="020B0604020202020204" pitchFamily="34" charset="0"/>
              </a:rPr>
              <a:t>LibreTexts</a:t>
            </a:r>
            <a:endParaRPr lang="en-US" altLang="en-US" sz="3600" dirty="0">
              <a:solidFill>
                <a:srgbClr val="117CC4"/>
              </a:solidFill>
              <a:latin typeface="Arial" panose="020B0604020202020204" pitchFamily="34" charset="0"/>
            </a:endParaRPr>
          </a:p>
        </p:txBody>
      </p:sp>
    </p:spTree>
    <p:extLst>
      <p:ext uri="{BB962C8B-B14F-4D97-AF65-F5344CB8AC3E}">
        <p14:creationId xmlns:p14="http://schemas.microsoft.com/office/powerpoint/2010/main" val="3964438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60" grpId="0"/>
      <p:bldP spid="161" grpId="0"/>
      <p:bldP spid="67"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68708-EC04-4AD7-A254-22A395217DAD}"/>
              </a:ext>
            </a:extLst>
          </p:cNvPr>
          <p:cNvSpPr>
            <a:spLocks noGrp="1"/>
          </p:cNvSpPr>
          <p:nvPr>
            <p:ph type="title"/>
          </p:nvPr>
        </p:nvSpPr>
        <p:spPr>
          <a:xfrm>
            <a:off x="1981200" y="89972"/>
            <a:ext cx="8229600" cy="888960"/>
          </a:xfrm>
        </p:spPr>
        <p:txBody>
          <a:bodyPr/>
          <a:lstStyle/>
          <a:p>
            <a:pPr algn="ctr"/>
            <a:r>
              <a:rPr lang="en-US" sz="4000" dirty="0">
                <a:solidFill>
                  <a:srgbClr val="117CC4"/>
                </a:solidFill>
              </a:rPr>
              <a:t>The </a:t>
            </a:r>
            <a:r>
              <a:rPr lang="en-US" sz="4000" dirty="0" err="1">
                <a:solidFill>
                  <a:srgbClr val="117CC4"/>
                </a:solidFill>
              </a:rPr>
              <a:t>LibreTexts</a:t>
            </a:r>
            <a:r>
              <a:rPr lang="en-US" sz="4000" dirty="0">
                <a:solidFill>
                  <a:srgbClr val="117CC4"/>
                </a:solidFill>
              </a:rPr>
              <a:t> Mission</a:t>
            </a:r>
          </a:p>
        </p:txBody>
      </p:sp>
      <p:sp>
        <p:nvSpPr>
          <p:cNvPr id="3" name="Content Placeholder 2">
            <a:extLst>
              <a:ext uri="{FF2B5EF4-FFF2-40B4-BE49-F238E27FC236}">
                <a16:creationId xmlns:a16="http://schemas.microsoft.com/office/drawing/2014/main" id="{B78932CF-FB5F-450B-BDE0-8AD724AE8A4A}"/>
              </a:ext>
            </a:extLst>
          </p:cNvPr>
          <p:cNvSpPr>
            <a:spLocks noGrp="1"/>
          </p:cNvSpPr>
          <p:nvPr>
            <p:ph idx="1"/>
          </p:nvPr>
        </p:nvSpPr>
        <p:spPr>
          <a:xfrm>
            <a:off x="1981200" y="2362200"/>
            <a:ext cx="8229600" cy="1676400"/>
          </a:xfrm>
        </p:spPr>
        <p:txBody>
          <a:bodyPr/>
          <a:lstStyle/>
          <a:p>
            <a:pPr marL="0" indent="0">
              <a:buNone/>
            </a:pPr>
            <a:r>
              <a:rPr lang="en-US" dirty="0"/>
              <a:t>Implementing a </a:t>
            </a:r>
            <a:r>
              <a:rPr lang="en-US" b="1" dirty="0"/>
              <a:t>Community</a:t>
            </a:r>
            <a:r>
              <a:rPr lang="en-US" dirty="0"/>
              <a:t> built OER resource/platform/portal that is </a:t>
            </a:r>
            <a:r>
              <a:rPr lang="en-US" b="1" dirty="0"/>
              <a:t>Comprehensive</a:t>
            </a:r>
            <a:r>
              <a:rPr lang="en-US" dirty="0"/>
              <a:t> and can be </a:t>
            </a:r>
            <a:r>
              <a:rPr lang="en-US" b="1" dirty="0"/>
              <a:t>Curated</a:t>
            </a:r>
            <a:r>
              <a:rPr lang="en-US" dirty="0"/>
              <a:t> at multiple levels.</a:t>
            </a:r>
          </a:p>
        </p:txBody>
      </p:sp>
      <p:sp>
        <p:nvSpPr>
          <p:cNvPr id="4" name="TextBox 3">
            <a:extLst>
              <a:ext uri="{FF2B5EF4-FFF2-40B4-BE49-F238E27FC236}">
                <a16:creationId xmlns:a16="http://schemas.microsoft.com/office/drawing/2014/main" id="{0678BB26-53FA-455E-8D01-6DA9ACEB5DD6}"/>
              </a:ext>
            </a:extLst>
          </p:cNvPr>
          <p:cNvSpPr txBox="1"/>
          <p:nvPr/>
        </p:nvSpPr>
        <p:spPr>
          <a:xfrm>
            <a:off x="2514601" y="1485900"/>
            <a:ext cx="1660134" cy="369332"/>
          </a:xfrm>
          <a:prstGeom prst="rect">
            <a:avLst/>
          </a:prstGeom>
          <a:noFill/>
        </p:spPr>
        <p:txBody>
          <a:bodyPr wrap="none" rtlCol="0">
            <a:spAutoFit/>
          </a:bodyPr>
          <a:lstStyle/>
          <a:p>
            <a:r>
              <a:rPr lang="en-US" b="1" dirty="0"/>
              <a:t>This means you</a:t>
            </a:r>
          </a:p>
        </p:txBody>
      </p:sp>
      <p:cxnSp>
        <p:nvCxnSpPr>
          <p:cNvPr id="6" name="Straight Arrow Connector 5">
            <a:extLst>
              <a:ext uri="{FF2B5EF4-FFF2-40B4-BE49-F238E27FC236}">
                <a16:creationId xmlns:a16="http://schemas.microsoft.com/office/drawing/2014/main" id="{23C8D4B4-CFFB-4E8F-90D2-C158238DD008}"/>
              </a:ext>
            </a:extLst>
          </p:cNvPr>
          <p:cNvCxnSpPr>
            <a:stCxn id="4" idx="3"/>
          </p:cNvCxnSpPr>
          <p:nvPr/>
        </p:nvCxnSpPr>
        <p:spPr>
          <a:xfrm>
            <a:off x="4174735" y="1670566"/>
            <a:ext cx="1235466" cy="7297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19C5CD4F-2616-459E-9DAD-991B975A5CA2}"/>
              </a:ext>
            </a:extLst>
          </p:cNvPr>
          <p:cNvSpPr txBox="1"/>
          <p:nvPr/>
        </p:nvSpPr>
        <p:spPr>
          <a:xfrm>
            <a:off x="6656461" y="1232972"/>
            <a:ext cx="1722587" cy="369332"/>
          </a:xfrm>
          <a:prstGeom prst="rect">
            <a:avLst/>
          </a:prstGeom>
          <a:noFill/>
        </p:spPr>
        <p:txBody>
          <a:bodyPr wrap="none" rtlCol="0">
            <a:spAutoFit/>
          </a:bodyPr>
          <a:lstStyle/>
          <a:p>
            <a:r>
              <a:rPr lang="en-US" b="1" dirty="0"/>
              <a:t>This means Free</a:t>
            </a:r>
          </a:p>
        </p:txBody>
      </p:sp>
      <p:cxnSp>
        <p:nvCxnSpPr>
          <p:cNvPr id="10" name="Straight Arrow Connector 9">
            <a:extLst>
              <a:ext uri="{FF2B5EF4-FFF2-40B4-BE49-F238E27FC236}">
                <a16:creationId xmlns:a16="http://schemas.microsoft.com/office/drawing/2014/main" id="{207B2D06-83A2-4F11-992C-7F484021E4BD}"/>
              </a:ext>
            </a:extLst>
          </p:cNvPr>
          <p:cNvCxnSpPr>
            <a:cxnSpLocks/>
            <a:stCxn id="9" idx="2"/>
          </p:cNvCxnSpPr>
          <p:nvPr/>
        </p:nvCxnSpPr>
        <p:spPr>
          <a:xfrm flipH="1">
            <a:off x="7375845" y="1602304"/>
            <a:ext cx="141910" cy="7252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2920119B-B095-4439-9908-AEB4C1E6A5DD}"/>
              </a:ext>
            </a:extLst>
          </p:cNvPr>
          <p:cNvSpPr txBox="1"/>
          <p:nvPr/>
        </p:nvSpPr>
        <p:spPr>
          <a:xfrm>
            <a:off x="6688317" y="4827627"/>
            <a:ext cx="2253309" cy="369332"/>
          </a:xfrm>
          <a:prstGeom prst="rect">
            <a:avLst/>
          </a:prstGeom>
          <a:noFill/>
        </p:spPr>
        <p:txBody>
          <a:bodyPr wrap="none" rtlCol="0">
            <a:spAutoFit/>
          </a:bodyPr>
          <a:lstStyle/>
          <a:p>
            <a:r>
              <a:rPr lang="en-US" b="1" dirty="0"/>
              <a:t>“No gap Left Behind” </a:t>
            </a:r>
          </a:p>
        </p:txBody>
      </p:sp>
      <p:cxnSp>
        <p:nvCxnSpPr>
          <p:cNvPr id="14" name="Straight Arrow Connector 13">
            <a:extLst>
              <a:ext uri="{FF2B5EF4-FFF2-40B4-BE49-F238E27FC236}">
                <a16:creationId xmlns:a16="http://schemas.microsoft.com/office/drawing/2014/main" id="{C40A8120-FEFF-483C-9893-564C8675EC99}"/>
              </a:ext>
            </a:extLst>
          </p:cNvPr>
          <p:cNvCxnSpPr>
            <a:cxnSpLocks/>
          </p:cNvCxnSpPr>
          <p:nvPr/>
        </p:nvCxnSpPr>
        <p:spPr>
          <a:xfrm flipV="1">
            <a:off x="7749004" y="3233394"/>
            <a:ext cx="254353" cy="15942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FEBD2985-C1D9-4F26-8D79-9305E5F03979}"/>
              </a:ext>
            </a:extLst>
          </p:cNvPr>
          <p:cNvSpPr txBox="1"/>
          <p:nvPr/>
        </p:nvSpPr>
        <p:spPr>
          <a:xfrm>
            <a:off x="6650924" y="5247322"/>
            <a:ext cx="2323393" cy="369332"/>
          </a:xfrm>
          <a:prstGeom prst="rect">
            <a:avLst/>
          </a:prstGeom>
          <a:noFill/>
        </p:spPr>
        <p:txBody>
          <a:bodyPr wrap="none" rtlCol="0">
            <a:spAutoFit/>
          </a:bodyPr>
          <a:lstStyle/>
          <a:p>
            <a:r>
              <a:rPr lang="en-US" b="1" dirty="0"/>
              <a:t>“No tech Left Behind” </a:t>
            </a:r>
          </a:p>
        </p:txBody>
      </p:sp>
      <p:sp>
        <p:nvSpPr>
          <p:cNvPr id="19" name="TextBox 18">
            <a:extLst>
              <a:ext uri="{FF2B5EF4-FFF2-40B4-BE49-F238E27FC236}">
                <a16:creationId xmlns:a16="http://schemas.microsoft.com/office/drawing/2014/main" id="{9026A72A-18C1-4CD6-924B-8C0CE56BDD48}"/>
              </a:ext>
            </a:extLst>
          </p:cNvPr>
          <p:cNvSpPr txBox="1"/>
          <p:nvPr/>
        </p:nvSpPr>
        <p:spPr>
          <a:xfrm>
            <a:off x="2763258" y="5062656"/>
            <a:ext cx="2737416" cy="369332"/>
          </a:xfrm>
          <a:prstGeom prst="rect">
            <a:avLst/>
          </a:prstGeom>
          <a:noFill/>
        </p:spPr>
        <p:txBody>
          <a:bodyPr wrap="none" rtlCol="0">
            <a:spAutoFit/>
          </a:bodyPr>
          <a:lstStyle/>
          <a:p>
            <a:r>
              <a:rPr lang="en-US" b="1" dirty="0"/>
              <a:t>This means a Living Library</a:t>
            </a:r>
          </a:p>
        </p:txBody>
      </p:sp>
      <p:cxnSp>
        <p:nvCxnSpPr>
          <p:cNvPr id="20" name="Straight Arrow Connector 19">
            <a:extLst>
              <a:ext uri="{FF2B5EF4-FFF2-40B4-BE49-F238E27FC236}">
                <a16:creationId xmlns:a16="http://schemas.microsoft.com/office/drawing/2014/main" id="{D87C7CC3-EDF3-4755-B012-FA3108A8FF4E}"/>
              </a:ext>
            </a:extLst>
          </p:cNvPr>
          <p:cNvCxnSpPr>
            <a:cxnSpLocks/>
          </p:cNvCxnSpPr>
          <p:nvPr/>
        </p:nvCxnSpPr>
        <p:spPr>
          <a:xfrm flipH="1" flipV="1">
            <a:off x="3793656" y="3704734"/>
            <a:ext cx="159671" cy="12784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818507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985BF-C66A-4000-A6BD-AF185B846416}"/>
              </a:ext>
            </a:extLst>
          </p:cNvPr>
          <p:cNvPicPr>
            <a:picLocks noChangeAspect="1"/>
          </p:cNvPicPr>
          <p:nvPr/>
        </p:nvPicPr>
        <p:blipFill rotWithShape="1">
          <a:blip r:embed="rId2"/>
          <a:srcRect l="822" t="17169" b="10502"/>
          <a:stretch/>
        </p:blipFill>
        <p:spPr>
          <a:xfrm>
            <a:off x="248581" y="886979"/>
            <a:ext cx="11694838" cy="4797468"/>
          </a:xfrm>
          <a:prstGeom prst="rect">
            <a:avLst/>
          </a:prstGeom>
        </p:spPr>
      </p:pic>
      <p:sp>
        <p:nvSpPr>
          <p:cNvPr id="5" name="Rectangle 2">
            <a:extLst>
              <a:ext uri="{FF2B5EF4-FFF2-40B4-BE49-F238E27FC236}">
                <a16:creationId xmlns:a16="http://schemas.microsoft.com/office/drawing/2014/main" id="{8D9B7BDA-ECAB-49D0-8FE4-4700B90466C2}"/>
              </a:ext>
            </a:extLst>
          </p:cNvPr>
          <p:cNvSpPr>
            <a:spLocks noGrp="1"/>
          </p:cNvSpPr>
          <p:nvPr>
            <p:ph type="title"/>
          </p:nvPr>
        </p:nvSpPr>
        <p:spPr>
          <a:xfrm>
            <a:off x="716437" y="239611"/>
            <a:ext cx="11297223" cy="486253"/>
          </a:xfrm>
          <a:solidFill>
            <a:srgbClr val="FFFFFF"/>
          </a:solidFill>
        </p:spPr>
        <p:txBody>
          <a:bodyPr>
            <a:normAutofit fontScale="90000"/>
          </a:bodyPr>
          <a:lstStyle/>
          <a:p>
            <a:pPr eaLnBrk="1" hangingPunct="1"/>
            <a:r>
              <a:rPr lang="en-US" altLang="en-US" sz="3600" dirty="0" err="1">
                <a:solidFill>
                  <a:srgbClr val="117CC4"/>
                </a:solidFill>
                <a:latin typeface="Arial" panose="020B0604020202020204" pitchFamily="34" charset="0"/>
              </a:rPr>
              <a:t>LibreMaps</a:t>
            </a:r>
            <a:r>
              <a:rPr lang="en-US" altLang="en-US" sz="3600" dirty="0">
                <a:solidFill>
                  <a:srgbClr val="117CC4"/>
                </a:solidFill>
                <a:latin typeface="Arial" panose="020B0604020202020204" pitchFamily="34" charset="0"/>
              </a:rPr>
              <a:t>:  An organization tool for Content Construction</a:t>
            </a:r>
          </a:p>
        </p:txBody>
      </p:sp>
    </p:spTree>
    <p:extLst>
      <p:ext uri="{BB962C8B-B14F-4D97-AF65-F5344CB8AC3E}">
        <p14:creationId xmlns:p14="http://schemas.microsoft.com/office/powerpoint/2010/main" val="2669982502"/>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0BFA576-9E91-4C1D-834F-23BB3BC614B8}"/>
              </a:ext>
            </a:extLst>
          </p:cNvPr>
          <p:cNvSpPr/>
          <p:nvPr/>
        </p:nvSpPr>
        <p:spPr>
          <a:xfrm>
            <a:off x="2189354" y="5001899"/>
            <a:ext cx="8839200" cy="16891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958CB4E8-C91C-41D6-9C6A-22A7B5DFD1F7}"/>
              </a:ext>
            </a:extLst>
          </p:cNvPr>
          <p:cNvSpPr/>
          <p:nvPr/>
        </p:nvSpPr>
        <p:spPr>
          <a:xfrm>
            <a:off x="2189354" y="2749237"/>
            <a:ext cx="8839200" cy="205581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85A64E8B-6C9F-4927-8BBB-6F04A0326644}"/>
              </a:ext>
            </a:extLst>
          </p:cNvPr>
          <p:cNvSpPr/>
          <p:nvPr/>
        </p:nvSpPr>
        <p:spPr>
          <a:xfrm>
            <a:off x="2189354" y="796613"/>
            <a:ext cx="8839200" cy="175418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D5E0490B-0B33-42C6-A30C-1D69D343C492}"/>
              </a:ext>
            </a:extLst>
          </p:cNvPr>
          <p:cNvSpPr txBox="1"/>
          <p:nvPr/>
        </p:nvSpPr>
        <p:spPr>
          <a:xfrm>
            <a:off x="2189355" y="3342963"/>
            <a:ext cx="2436813" cy="460375"/>
          </a:xfrm>
          <a:prstGeom prst="rect">
            <a:avLst/>
          </a:prstGeom>
          <a:noFill/>
        </p:spPr>
        <p:txBody>
          <a:bodyPr wrap="none">
            <a:spAutoFit/>
          </a:bodyPr>
          <a:lstStyle/>
          <a:p>
            <a:pPr>
              <a:defRPr/>
            </a:pPr>
            <a:r>
              <a:rPr lang="en-US" sz="2400" dirty="0"/>
              <a:t>Base Membership</a:t>
            </a:r>
          </a:p>
        </p:txBody>
      </p:sp>
      <p:sp>
        <p:nvSpPr>
          <p:cNvPr id="7" name="TextBox 6">
            <a:extLst>
              <a:ext uri="{FF2B5EF4-FFF2-40B4-BE49-F238E27FC236}">
                <a16:creationId xmlns:a16="http://schemas.microsoft.com/office/drawing/2014/main" id="{9F8DB2E0-48B5-4711-B0A6-FF59A8DC01A6}"/>
              </a:ext>
            </a:extLst>
          </p:cNvPr>
          <p:cNvSpPr txBox="1"/>
          <p:nvPr/>
        </p:nvSpPr>
        <p:spPr>
          <a:xfrm>
            <a:off x="5470718" y="2773049"/>
            <a:ext cx="5557837" cy="2032000"/>
          </a:xfrm>
          <a:prstGeom prst="rect">
            <a:avLst/>
          </a:prstGeom>
          <a:noFill/>
        </p:spPr>
        <p:txBody>
          <a:bodyPr wrap="none">
            <a:spAutoFit/>
          </a:bodyPr>
          <a:lstStyle/>
          <a:p>
            <a:pPr>
              <a:defRPr/>
            </a:pPr>
            <a:r>
              <a:rPr lang="en-US" dirty="0"/>
              <a:t>Single Sign On</a:t>
            </a:r>
          </a:p>
          <a:p>
            <a:pPr>
              <a:defRPr/>
            </a:pPr>
            <a:r>
              <a:rPr lang="en-US" dirty="0"/>
              <a:t>Institutional Portals </a:t>
            </a:r>
          </a:p>
          <a:p>
            <a:pPr>
              <a:defRPr/>
            </a:pPr>
            <a:r>
              <a:rPr lang="en-US" dirty="0"/>
              <a:t>Branding of Physical Texts</a:t>
            </a:r>
          </a:p>
          <a:p>
            <a:pPr>
              <a:defRPr/>
            </a:pPr>
            <a:r>
              <a:rPr lang="en-US" dirty="0"/>
              <a:t>More than 10 Course Shells </a:t>
            </a:r>
          </a:p>
          <a:p>
            <a:pPr>
              <a:defRPr/>
            </a:pPr>
            <a:r>
              <a:rPr lang="en-US" dirty="0"/>
              <a:t>One click ordering from </a:t>
            </a:r>
            <a:r>
              <a:rPr lang="en-US" dirty="0" err="1"/>
              <a:t>LibreTexts</a:t>
            </a:r>
            <a:r>
              <a:rPr lang="en-US" dirty="0"/>
              <a:t> Print Bookstore</a:t>
            </a:r>
          </a:p>
          <a:p>
            <a:pPr>
              <a:defRPr/>
            </a:pPr>
            <a:r>
              <a:rPr lang="en-US" dirty="0"/>
              <a:t>Access to Development, Technology &amp; Assessment Teams</a:t>
            </a:r>
          </a:p>
          <a:p>
            <a:pPr>
              <a:defRPr/>
            </a:pPr>
            <a:r>
              <a:rPr lang="en-US" dirty="0"/>
              <a:t>Closed course annotation (hypothesis and note bene) </a:t>
            </a:r>
          </a:p>
        </p:txBody>
      </p:sp>
      <p:sp>
        <p:nvSpPr>
          <p:cNvPr id="8" name="TextBox 7">
            <a:extLst>
              <a:ext uri="{FF2B5EF4-FFF2-40B4-BE49-F238E27FC236}">
                <a16:creationId xmlns:a16="http://schemas.microsoft.com/office/drawing/2014/main" id="{E059F3CC-9117-413B-85E5-48A4582CB0B4}"/>
              </a:ext>
            </a:extLst>
          </p:cNvPr>
          <p:cNvSpPr txBox="1"/>
          <p:nvPr/>
        </p:nvSpPr>
        <p:spPr>
          <a:xfrm>
            <a:off x="2189355" y="1295088"/>
            <a:ext cx="3078163" cy="460375"/>
          </a:xfrm>
          <a:prstGeom prst="rect">
            <a:avLst/>
          </a:prstGeom>
          <a:noFill/>
        </p:spPr>
        <p:txBody>
          <a:bodyPr wrap="none">
            <a:spAutoFit/>
          </a:bodyPr>
          <a:lstStyle/>
          <a:p>
            <a:pPr>
              <a:defRPr/>
            </a:pPr>
            <a:r>
              <a:rPr lang="en-US" sz="2400" dirty="0"/>
              <a:t>Advanced Membership</a:t>
            </a:r>
          </a:p>
        </p:txBody>
      </p:sp>
      <p:sp>
        <p:nvSpPr>
          <p:cNvPr id="9" name="TextBox 8">
            <a:extLst>
              <a:ext uri="{FF2B5EF4-FFF2-40B4-BE49-F238E27FC236}">
                <a16:creationId xmlns:a16="http://schemas.microsoft.com/office/drawing/2014/main" id="{D2E3D232-6829-456D-84D7-DD0281191836}"/>
              </a:ext>
            </a:extLst>
          </p:cNvPr>
          <p:cNvSpPr txBox="1"/>
          <p:nvPr/>
        </p:nvSpPr>
        <p:spPr>
          <a:xfrm>
            <a:off x="5465955" y="796613"/>
            <a:ext cx="5451475" cy="1754187"/>
          </a:xfrm>
          <a:prstGeom prst="rect">
            <a:avLst/>
          </a:prstGeom>
          <a:noFill/>
        </p:spPr>
        <p:txBody>
          <a:bodyPr wrap="none">
            <a:spAutoFit/>
          </a:bodyPr>
          <a:lstStyle/>
          <a:p>
            <a:pPr>
              <a:defRPr/>
            </a:pPr>
            <a:r>
              <a:rPr lang="en-US" dirty="0"/>
              <a:t>On Campus Training</a:t>
            </a:r>
          </a:p>
          <a:p>
            <a:pPr>
              <a:defRPr/>
            </a:pPr>
            <a:r>
              <a:rPr lang="en-US" dirty="0"/>
              <a:t>Accessibility review</a:t>
            </a:r>
          </a:p>
          <a:p>
            <a:pPr>
              <a:defRPr/>
            </a:pPr>
            <a:r>
              <a:rPr lang="en-US" dirty="0"/>
              <a:t>Support for OER construction</a:t>
            </a:r>
          </a:p>
          <a:p>
            <a:pPr>
              <a:defRPr/>
            </a:pPr>
            <a:r>
              <a:rPr lang="en-US" dirty="0"/>
              <a:t>Ancillary materials (Homework systems, test banks, etc.)</a:t>
            </a:r>
          </a:p>
          <a:p>
            <a:pPr>
              <a:defRPr/>
            </a:pPr>
            <a:r>
              <a:rPr lang="en-US" dirty="0"/>
              <a:t>Priority access to </a:t>
            </a:r>
            <a:br>
              <a:rPr lang="en-US" dirty="0"/>
            </a:br>
            <a:r>
              <a:rPr lang="en-US" dirty="0"/>
              <a:t>       Development, Technology &amp; Assessment Teams</a:t>
            </a:r>
          </a:p>
        </p:txBody>
      </p:sp>
      <p:sp>
        <p:nvSpPr>
          <p:cNvPr id="15" name="TextBox 14">
            <a:extLst>
              <a:ext uri="{FF2B5EF4-FFF2-40B4-BE49-F238E27FC236}">
                <a16:creationId xmlns:a16="http://schemas.microsoft.com/office/drawing/2014/main" id="{707464B4-D5D0-47EA-AF29-B167090C13F8}"/>
              </a:ext>
            </a:extLst>
          </p:cNvPr>
          <p:cNvSpPr txBox="1"/>
          <p:nvPr/>
        </p:nvSpPr>
        <p:spPr>
          <a:xfrm>
            <a:off x="2189355" y="5389250"/>
            <a:ext cx="1838325" cy="461963"/>
          </a:xfrm>
          <a:prstGeom prst="rect">
            <a:avLst/>
          </a:prstGeom>
          <a:noFill/>
        </p:spPr>
        <p:txBody>
          <a:bodyPr wrap="none">
            <a:spAutoFit/>
          </a:bodyPr>
          <a:lstStyle/>
          <a:p>
            <a:pPr>
              <a:defRPr/>
            </a:pPr>
            <a:r>
              <a:rPr lang="en-US" sz="2400" dirty="0"/>
              <a:t>Public Access</a:t>
            </a:r>
          </a:p>
        </p:txBody>
      </p:sp>
      <p:sp>
        <p:nvSpPr>
          <p:cNvPr id="16" name="TextBox 15">
            <a:extLst>
              <a:ext uri="{FF2B5EF4-FFF2-40B4-BE49-F238E27FC236}">
                <a16:creationId xmlns:a16="http://schemas.microsoft.com/office/drawing/2014/main" id="{0704A403-02E7-41C4-91C3-0BE687806424}"/>
              </a:ext>
            </a:extLst>
          </p:cNvPr>
          <p:cNvSpPr txBox="1"/>
          <p:nvPr/>
        </p:nvSpPr>
        <p:spPr>
          <a:xfrm>
            <a:off x="5491354" y="5106675"/>
            <a:ext cx="4927600" cy="1477963"/>
          </a:xfrm>
          <a:prstGeom prst="rect">
            <a:avLst/>
          </a:prstGeom>
          <a:noFill/>
        </p:spPr>
        <p:txBody>
          <a:bodyPr wrap="none">
            <a:spAutoFit/>
          </a:bodyPr>
          <a:lstStyle/>
          <a:p>
            <a:pPr>
              <a:defRPr/>
            </a:pPr>
            <a:r>
              <a:rPr lang="en-US" dirty="0"/>
              <a:t>OER Remixer access</a:t>
            </a:r>
          </a:p>
          <a:p>
            <a:pPr>
              <a:defRPr/>
            </a:pPr>
            <a:r>
              <a:rPr lang="en-US" dirty="0"/>
              <a:t>Hosting of OER materials</a:t>
            </a:r>
          </a:p>
          <a:p>
            <a:pPr>
              <a:defRPr/>
            </a:pPr>
            <a:r>
              <a:rPr lang="en-US" dirty="0"/>
              <a:t>Up to 10 course shells in a Campus Hub</a:t>
            </a:r>
          </a:p>
          <a:p>
            <a:pPr>
              <a:defRPr/>
            </a:pPr>
            <a:r>
              <a:rPr lang="en-US" dirty="0"/>
              <a:t>Printing-on-demand Files for physical texts</a:t>
            </a:r>
          </a:p>
          <a:p>
            <a:pPr>
              <a:defRPr/>
            </a:pPr>
            <a:r>
              <a:rPr lang="en-US" dirty="0"/>
              <a:t>Individual Annotations (hypothesis and note bene)</a:t>
            </a:r>
          </a:p>
        </p:txBody>
      </p:sp>
      <p:sp>
        <p:nvSpPr>
          <p:cNvPr id="46091" name="Rectangle 2"/>
          <p:cNvSpPr txBox="1">
            <a:spLocks noChangeArrowheads="1"/>
          </p:cNvSpPr>
          <p:nvPr/>
        </p:nvSpPr>
        <p:spPr bwMode="auto">
          <a:xfrm>
            <a:off x="2184400" y="44450"/>
            <a:ext cx="9390566"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4000" dirty="0">
                <a:solidFill>
                  <a:srgbClr val="117CC4"/>
                </a:solidFill>
                <a:latin typeface="Arial" panose="020B0604020202020204" pitchFamily="34" charset="0"/>
              </a:rPr>
              <a:t>Sustaining the </a:t>
            </a:r>
            <a:r>
              <a:rPr lang="en-US" altLang="en-US" sz="4000" dirty="0" err="1">
                <a:solidFill>
                  <a:srgbClr val="117CC4"/>
                </a:solidFill>
                <a:latin typeface="Arial" panose="020B0604020202020204" pitchFamily="34" charset="0"/>
              </a:rPr>
              <a:t>LibreNET</a:t>
            </a:r>
            <a:r>
              <a:rPr lang="en-US" altLang="en-US" sz="4000" dirty="0">
                <a:solidFill>
                  <a:srgbClr val="117CC4"/>
                </a:solidFill>
                <a:latin typeface="Arial" panose="020B0604020202020204" pitchFamily="34" charset="0"/>
              </a:rPr>
              <a:t> Consortium</a:t>
            </a:r>
          </a:p>
        </p:txBody>
      </p:sp>
    </p:spTree>
    <p:extLst>
      <p:ext uri="{BB962C8B-B14F-4D97-AF65-F5344CB8AC3E}">
        <p14:creationId xmlns:p14="http://schemas.microsoft.com/office/powerpoint/2010/main" val="1917825700"/>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209800" y="26339"/>
            <a:ext cx="7924800" cy="762000"/>
          </a:xfrm>
          <a:prstGeom prst="rect">
            <a:avLst/>
          </a:prstGeom>
          <a:solidFill>
            <a:srgbClr val="FFFF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solidFill>
                  <a:srgbClr val="117CC4"/>
                </a:solidFill>
                <a:latin typeface="Arial" panose="020B0604020202020204" pitchFamily="34" charset="0"/>
              </a:rPr>
              <a:t>Harvesting Team</a:t>
            </a:r>
            <a:endParaRPr lang="en-US" sz="3600" i="1" dirty="0">
              <a:solidFill>
                <a:srgbClr val="117CC4"/>
              </a:solidFill>
            </a:endParaRPr>
          </a:p>
        </p:txBody>
      </p:sp>
      <p:pic>
        <p:nvPicPr>
          <p:cNvPr id="5" name="image14.png"/>
          <p:cNvPicPr/>
          <p:nvPr/>
        </p:nvPicPr>
        <p:blipFill>
          <a:blip r:embed="rId2"/>
          <a:srcRect/>
          <a:stretch>
            <a:fillRect/>
          </a:stretch>
        </p:blipFill>
        <p:spPr>
          <a:xfrm>
            <a:off x="2797292" y="685801"/>
            <a:ext cx="6749815" cy="4522715"/>
          </a:xfrm>
          <a:prstGeom prst="rect">
            <a:avLst/>
          </a:prstGeom>
          <a:ln/>
        </p:spPr>
      </p:pic>
      <p:sp>
        <p:nvSpPr>
          <p:cNvPr id="7" name="Rectangle 3"/>
          <p:cNvSpPr>
            <a:spLocks noChangeArrowheads="1"/>
          </p:cNvSpPr>
          <p:nvPr/>
        </p:nvSpPr>
        <p:spPr bwMode="auto">
          <a:xfrm rot="10800000" flipV="1">
            <a:off x="2101435" y="5334001"/>
            <a:ext cx="81415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dirty="0">
                <a:latin typeface="Arial" panose="020B0604020202020204" pitchFamily="34" charset="0"/>
              </a:rPr>
              <a:t>Common format allows simple integration and modification</a:t>
            </a:r>
          </a:p>
        </p:txBody>
      </p:sp>
    </p:spTree>
    <p:extLst>
      <p:ext uri="{BB962C8B-B14F-4D97-AF65-F5344CB8AC3E}">
        <p14:creationId xmlns:p14="http://schemas.microsoft.com/office/powerpoint/2010/main" val="403790890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0" y="-25807"/>
            <a:ext cx="5388848" cy="1092607"/>
          </a:xfrm>
          <a:prstGeom prst="rect">
            <a:avLst/>
          </a:prstGeom>
        </p:spPr>
        <p:txBody>
          <a:bodyPr wrap="none">
            <a:spAutoFit/>
          </a:bodyPr>
          <a:lstStyle/>
          <a:p>
            <a:pPr algn="ctr"/>
            <a:r>
              <a:rPr lang="en-US" sz="4000" dirty="0">
                <a:solidFill>
                  <a:srgbClr val="117CC4"/>
                </a:solidFill>
              </a:rPr>
              <a:t>Consortium Membership</a:t>
            </a:r>
          </a:p>
          <a:p>
            <a:pPr algn="ctr"/>
            <a:r>
              <a:rPr lang="en-US" sz="2500" dirty="0">
                <a:solidFill>
                  <a:srgbClr val="C00000"/>
                </a:solidFill>
              </a:rPr>
              <a:t>Membership has its Privileges</a:t>
            </a:r>
            <a:endParaRPr lang="en-US" sz="2500" dirty="0"/>
          </a:p>
        </p:txBody>
      </p:sp>
      <p:sp>
        <p:nvSpPr>
          <p:cNvPr id="4" name="Rectangle 3"/>
          <p:cNvSpPr/>
          <p:nvPr/>
        </p:nvSpPr>
        <p:spPr>
          <a:xfrm>
            <a:off x="2209800" y="3028058"/>
            <a:ext cx="3830792" cy="369332"/>
          </a:xfrm>
          <a:prstGeom prst="rect">
            <a:avLst/>
          </a:prstGeom>
        </p:spPr>
        <p:txBody>
          <a:bodyPr wrap="none">
            <a:spAutoFit/>
          </a:bodyPr>
          <a:lstStyle/>
          <a:p>
            <a:r>
              <a:rPr lang="en-US" dirty="0">
                <a:solidFill>
                  <a:srgbClr val="C00000"/>
                </a:solidFill>
              </a:rPr>
              <a:t>IT: Costs for setting up a local platform </a:t>
            </a:r>
            <a:endParaRPr lang="en-US" dirty="0"/>
          </a:p>
        </p:txBody>
      </p:sp>
      <p:sp>
        <p:nvSpPr>
          <p:cNvPr id="6" name="Rectangle 5"/>
          <p:cNvSpPr/>
          <p:nvPr/>
        </p:nvSpPr>
        <p:spPr>
          <a:xfrm>
            <a:off x="2209801" y="3669268"/>
            <a:ext cx="4303101" cy="369332"/>
          </a:xfrm>
          <a:prstGeom prst="rect">
            <a:avLst/>
          </a:prstGeom>
        </p:spPr>
        <p:txBody>
          <a:bodyPr wrap="none">
            <a:spAutoFit/>
          </a:bodyPr>
          <a:lstStyle/>
          <a:p>
            <a:r>
              <a:rPr lang="en-US" dirty="0">
                <a:solidFill>
                  <a:srgbClr val="C00000"/>
                </a:solidFill>
              </a:rPr>
              <a:t>Access to the </a:t>
            </a:r>
            <a:r>
              <a:rPr lang="en-US" dirty="0" err="1">
                <a:solidFill>
                  <a:srgbClr val="C00000"/>
                </a:solidFill>
              </a:rPr>
              <a:t>LibreTexts</a:t>
            </a:r>
            <a:r>
              <a:rPr lang="en-US" dirty="0">
                <a:solidFill>
                  <a:srgbClr val="C00000"/>
                </a:solidFill>
              </a:rPr>
              <a:t> development team</a:t>
            </a:r>
            <a:endParaRPr lang="en-US" dirty="0"/>
          </a:p>
        </p:txBody>
      </p:sp>
      <p:sp>
        <p:nvSpPr>
          <p:cNvPr id="7" name="Rectangle 6"/>
          <p:cNvSpPr/>
          <p:nvPr/>
        </p:nvSpPr>
        <p:spPr>
          <a:xfrm>
            <a:off x="2200276" y="4267200"/>
            <a:ext cx="5254195" cy="369332"/>
          </a:xfrm>
          <a:prstGeom prst="rect">
            <a:avLst/>
          </a:prstGeom>
        </p:spPr>
        <p:txBody>
          <a:bodyPr wrap="none">
            <a:spAutoFit/>
          </a:bodyPr>
          <a:lstStyle/>
          <a:p>
            <a:r>
              <a:rPr lang="en-US" dirty="0">
                <a:solidFill>
                  <a:srgbClr val="C00000"/>
                </a:solidFill>
              </a:rPr>
              <a:t>Access to studies to confirm efficacy and SOLT studies </a:t>
            </a:r>
            <a:endParaRPr lang="en-US" dirty="0"/>
          </a:p>
        </p:txBody>
      </p:sp>
      <p:sp>
        <p:nvSpPr>
          <p:cNvPr id="8" name="Rectangle 7"/>
          <p:cNvSpPr/>
          <p:nvPr/>
        </p:nvSpPr>
        <p:spPr>
          <a:xfrm>
            <a:off x="2200276" y="4812268"/>
            <a:ext cx="1680525" cy="369332"/>
          </a:xfrm>
          <a:prstGeom prst="rect">
            <a:avLst/>
          </a:prstGeom>
        </p:spPr>
        <p:txBody>
          <a:bodyPr wrap="none">
            <a:spAutoFit/>
          </a:bodyPr>
          <a:lstStyle/>
          <a:p>
            <a:r>
              <a:rPr lang="en-US" dirty="0">
                <a:solidFill>
                  <a:srgbClr val="C00000"/>
                </a:solidFill>
              </a:rPr>
              <a:t>Co-Branding/PR</a:t>
            </a:r>
            <a:endParaRPr lang="en-US" dirty="0"/>
          </a:p>
        </p:txBody>
      </p:sp>
      <p:sp>
        <p:nvSpPr>
          <p:cNvPr id="9" name="Rectangle 8"/>
          <p:cNvSpPr/>
          <p:nvPr/>
        </p:nvSpPr>
        <p:spPr>
          <a:xfrm>
            <a:off x="2209800" y="1212629"/>
            <a:ext cx="4137864" cy="369332"/>
          </a:xfrm>
          <a:prstGeom prst="rect">
            <a:avLst/>
          </a:prstGeom>
        </p:spPr>
        <p:txBody>
          <a:bodyPr wrap="none">
            <a:spAutoFit/>
          </a:bodyPr>
          <a:lstStyle/>
          <a:p>
            <a:r>
              <a:rPr lang="en-US" dirty="0">
                <a:solidFill>
                  <a:srgbClr val="C00000"/>
                </a:solidFill>
              </a:rPr>
              <a:t>Preservation and Curation of local content</a:t>
            </a:r>
            <a:endParaRPr lang="en-US" dirty="0"/>
          </a:p>
        </p:txBody>
      </p:sp>
      <p:sp>
        <p:nvSpPr>
          <p:cNvPr id="10" name="Rectangle 9"/>
          <p:cNvSpPr/>
          <p:nvPr/>
        </p:nvSpPr>
        <p:spPr>
          <a:xfrm>
            <a:off x="2209801" y="1828800"/>
            <a:ext cx="3025315" cy="369332"/>
          </a:xfrm>
          <a:prstGeom prst="rect">
            <a:avLst/>
          </a:prstGeom>
        </p:spPr>
        <p:txBody>
          <a:bodyPr wrap="none">
            <a:spAutoFit/>
          </a:bodyPr>
          <a:lstStyle/>
          <a:p>
            <a:r>
              <a:rPr lang="en-US" dirty="0">
                <a:solidFill>
                  <a:srgbClr val="C00000"/>
                </a:solidFill>
              </a:rPr>
              <a:t>Dissemination of local content</a:t>
            </a:r>
            <a:endParaRPr lang="en-US" dirty="0"/>
          </a:p>
        </p:txBody>
      </p:sp>
      <p:sp>
        <p:nvSpPr>
          <p:cNvPr id="11" name="Rectangle 10"/>
          <p:cNvSpPr/>
          <p:nvPr/>
        </p:nvSpPr>
        <p:spPr>
          <a:xfrm>
            <a:off x="2209800" y="2426021"/>
            <a:ext cx="4744504" cy="369332"/>
          </a:xfrm>
          <a:prstGeom prst="rect">
            <a:avLst/>
          </a:prstGeom>
        </p:spPr>
        <p:txBody>
          <a:bodyPr wrap="none">
            <a:spAutoFit/>
          </a:bodyPr>
          <a:lstStyle/>
          <a:p>
            <a:r>
              <a:rPr lang="en-US" dirty="0">
                <a:solidFill>
                  <a:srgbClr val="C00000"/>
                </a:solidFill>
              </a:rPr>
              <a:t>Facilitate/Guide the construction of new content</a:t>
            </a:r>
            <a:endParaRPr lang="en-US" dirty="0"/>
          </a:p>
        </p:txBody>
      </p:sp>
      <p:sp>
        <p:nvSpPr>
          <p:cNvPr id="12" name="Rectangle 11"/>
          <p:cNvSpPr/>
          <p:nvPr/>
        </p:nvSpPr>
        <p:spPr>
          <a:xfrm>
            <a:off x="2200276" y="5312391"/>
            <a:ext cx="4969181" cy="369332"/>
          </a:xfrm>
          <a:prstGeom prst="rect">
            <a:avLst/>
          </a:prstGeom>
        </p:spPr>
        <p:txBody>
          <a:bodyPr wrap="none">
            <a:spAutoFit/>
          </a:bodyPr>
          <a:lstStyle/>
          <a:p>
            <a:r>
              <a:rPr lang="en-US" dirty="0">
                <a:solidFill>
                  <a:srgbClr val="C00000"/>
                </a:solidFill>
              </a:rPr>
              <a:t>Aid in proposal construction (external and internal)</a:t>
            </a:r>
            <a:endParaRPr lang="en-US" dirty="0"/>
          </a:p>
        </p:txBody>
      </p:sp>
      <p:sp>
        <p:nvSpPr>
          <p:cNvPr id="2" name="Rectangle 1"/>
          <p:cNvSpPr/>
          <p:nvPr/>
        </p:nvSpPr>
        <p:spPr>
          <a:xfrm>
            <a:off x="6629401" y="2784576"/>
            <a:ext cx="3962399" cy="307777"/>
          </a:xfrm>
          <a:prstGeom prst="rect">
            <a:avLst/>
          </a:prstGeom>
        </p:spPr>
        <p:txBody>
          <a:bodyPr wrap="square">
            <a:spAutoFit/>
          </a:bodyPr>
          <a:lstStyle/>
          <a:p>
            <a:pPr lvl="0" eaLnBrk="0" fontAlgn="base" hangingPunct="0">
              <a:spcBef>
                <a:spcPct val="0"/>
              </a:spcBef>
              <a:spcAft>
                <a:spcPct val="0"/>
              </a:spcAft>
            </a:pPr>
            <a:r>
              <a:rPr lang="en-US" altLang="en-US" sz="1400" b="1" dirty="0">
                <a:solidFill>
                  <a:srgbClr val="222222"/>
                </a:solidFill>
                <a:latin typeface="Arial" panose="020B0604020202020204" pitchFamily="34" charset="0"/>
                <a:cs typeface="Arial" panose="020B0604020202020204" pitchFamily="34" charset="0"/>
              </a:rPr>
              <a:t>Reviewing, Adapting</a:t>
            </a:r>
            <a:r>
              <a:rPr lang="en-US" altLang="en-US" sz="1400" dirty="0">
                <a:solidFill>
                  <a:srgbClr val="222222"/>
                </a:solidFill>
                <a:latin typeface="Arial" panose="020B0604020202020204" pitchFamily="34" charset="0"/>
                <a:cs typeface="Arial" panose="020B0604020202020204" pitchFamily="34" charset="0"/>
              </a:rPr>
              <a:t>, </a:t>
            </a:r>
            <a:r>
              <a:rPr lang="en-US" altLang="en-US" sz="1400" b="1" dirty="0">
                <a:solidFill>
                  <a:srgbClr val="222222"/>
                </a:solidFill>
                <a:latin typeface="Arial" panose="020B0604020202020204" pitchFamily="34" charset="0"/>
                <a:cs typeface="Arial" panose="020B0604020202020204" pitchFamily="34" charset="0"/>
              </a:rPr>
              <a:t>Remixing</a:t>
            </a:r>
            <a:r>
              <a:rPr lang="en-US" altLang="en-US" sz="1400" dirty="0">
                <a:solidFill>
                  <a:srgbClr val="222222"/>
                </a:solidFill>
                <a:latin typeface="Arial" panose="020B0604020202020204" pitchFamily="34" charset="0"/>
                <a:cs typeface="Arial" panose="020B0604020202020204" pitchFamily="34" charset="0"/>
              </a:rPr>
              <a:t>, </a:t>
            </a:r>
            <a:r>
              <a:rPr lang="en-US" altLang="en-US" sz="1400" b="1" dirty="0">
                <a:solidFill>
                  <a:srgbClr val="222222"/>
                </a:solidFill>
                <a:latin typeface="Arial" panose="020B0604020202020204" pitchFamily="34" charset="0"/>
                <a:cs typeface="Arial" panose="020B0604020202020204" pitchFamily="34" charset="0"/>
              </a:rPr>
              <a:t>Adopting</a:t>
            </a:r>
            <a:endParaRPr lang="en-US" altLang="en-US" sz="1400" dirty="0"/>
          </a:p>
        </p:txBody>
      </p:sp>
    </p:spTree>
    <p:extLst>
      <p:ext uri="{BB962C8B-B14F-4D97-AF65-F5344CB8AC3E}">
        <p14:creationId xmlns:p14="http://schemas.microsoft.com/office/powerpoint/2010/main" val="664360559"/>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24000" y="76200"/>
            <a:ext cx="9144000" cy="715962"/>
          </a:xfrm>
        </p:spPr>
        <p:txBody>
          <a:bodyPr>
            <a:normAutofit/>
          </a:bodyPr>
          <a:lstStyle/>
          <a:p>
            <a:r>
              <a:rPr lang="en-US" dirty="0">
                <a:solidFill>
                  <a:srgbClr val="117CC4"/>
                </a:solidFill>
                <a:latin typeface="+mn-lt"/>
              </a:rPr>
              <a:t>Three Quarter Evaluation Pilot</a:t>
            </a:r>
          </a:p>
        </p:txBody>
      </p:sp>
      <p:sp>
        <p:nvSpPr>
          <p:cNvPr id="6" name="TextBox 5"/>
          <p:cNvSpPr txBox="1"/>
          <p:nvPr/>
        </p:nvSpPr>
        <p:spPr>
          <a:xfrm>
            <a:off x="1981200" y="990600"/>
            <a:ext cx="8391912" cy="2785378"/>
          </a:xfrm>
          <a:prstGeom prst="rect">
            <a:avLst/>
          </a:prstGeom>
          <a:noFill/>
        </p:spPr>
        <p:txBody>
          <a:bodyPr wrap="square" rtlCol="0">
            <a:spAutoFit/>
          </a:bodyPr>
          <a:lstStyle/>
          <a:p>
            <a:r>
              <a:rPr lang="en-US" sz="2500" b="1" dirty="0"/>
              <a:t>Stage 1 (Spring 2014 ): </a:t>
            </a:r>
            <a:r>
              <a:rPr lang="en-US" sz="2500" dirty="0"/>
              <a:t>Compare </a:t>
            </a:r>
            <a:r>
              <a:rPr lang="en-US" sz="2500" dirty="0" err="1"/>
              <a:t>ChemWiki</a:t>
            </a:r>
            <a:r>
              <a:rPr lang="en-US" sz="2500" dirty="0"/>
              <a:t> to Conventional 	Textbook in same Class (</a:t>
            </a:r>
            <a:r>
              <a:rPr lang="en-US" sz="2500" dirty="0" err="1"/>
              <a:t>Chem</a:t>
            </a:r>
            <a:r>
              <a:rPr lang="en-US" sz="2500" dirty="0"/>
              <a:t> 2C at UCD) with same 	instructor.	</a:t>
            </a:r>
          </a:p>
          <a:p>
            <a:r>
              <a:rPr lang="en-US" sz="2500" b="1" dirty="0"/>
              <a:t>Stage 2 (Summer 2014): </a:t>
            </a:r>
            <a:r>
              <a:rPr lang="en-US" sz="2500" dirty="0"/>
              <a:t>Assess </a:t>
            </a:r>
            <a:r>
              <a:rPr lang="en-US" sz="2500" dirty="0" err="1"/>
              <a:t>ChemWiki</a:t>
            </a:r>
            <a:r>
              <a:rPr lang="en-US" sz="2500" dirty="0"/>
              <a:t> in same class 	(</a:t>
            </a:r>
            <a:r>
              <a:rPr lang="en-US" sz="2500" dirty="0" err="1"/>
              <a:t>Chem</a:t>
            </a:r>
            <a:r>
              <a:rPr lang="en-US" sz="2500" dirty="0"/>
              <a:t> 	2C), but taught under different conditions (faster pace).</a:t>
            </a:r>
          </a:p>
          <a:p>
            <a:r>
              <a:rPr lang="en-US" sz="2500" b="1" dirty="0"/>
              <a:t>Stage 3 (Fall 2014): </a:t>
            </a:r>
            <a:r>
              <a:rPr lang="en-US" sz="2500" dirty="0"/>
              <a:t>Assess </a:t>
            </a:r>
            <a:r>
              <a:rPr lang="en-US" sz="2500" dirty="0" err="1"/>
              <a:t>ChemWiki</a:t>
            </a:r>
            <a:r>
              <a:rPr lang="en-US" sz="2500" dirty="0"/>
              <a:t> in same class (</a:t>
            </a:r>
            <a:r>
              <a:rPr lang="en-US" sz="2500" dirty="0" err="1"/>
              <a:t>Chem</a:t>
            </a:r>
            <a:r>
              <a:rPr lang="en-US" sz="2500" dirty="0"/>
              <a:t> 2A), 	but with two different instructors.</a:t>
            </a:r>
          </a:p>
        </p:txBody>
      </p:sp>
      <p:sp>
        <p:nvSpPr>
          <p:cNvPr id="7" name="Rectangle 6"/>
          <p:cNvSpPr/>
          <p:nvPr/>
        </p:nvSpPr>
        <p:spPr>
          <a:xfrm>
            <a:off x="1676400" y="3962400"/>
            <a:ext cx="6035366" cy="1569660"/>
          </a:xfrm>
          <a:prstGeom prst="rect">
            <a:avLst/>
          </a:prstGeom>
        </p:spPr>
        <p:txBody>
          <a:bodyPr wrap="square">
            <a:spAutoFit/>
          </a:bodyPr>
          <a:lstStyle/>
          <a:p>
            <a:pPr algn="ctr"/>
            <a:r>
              <a:rPr lang="en-US" sz="2400" dirty="0">
                <a:ea typeface="Times New Roman" panose="02020603050405020304" pitchFamily="18" charset="0"/>
              </a:rPr>
              <a:t>Independent Evaluation team:  </a:t>
            </a:r>
            <a:r>
              <a:rPr lang="en-US" sz="2400" dirty="0" err="1">
                <a:ea typeface="Times New Roman" panose="02020603050405020304" pitchFamily="18" charset="0"/>
              </a:rPr>
              <a:t>iAMSTEM</a:t>
            </a:r>
            <a:r>
              <a:rPr lang="en-US" sz="2400" dirty="0">
                <a:ea typeface="Times New Roman" panose="02020603050405020304" pitchFamily="18" charset="0"/>
              </a:rPr>
              <a:t> Hub at UC Davis (http://iamstem.ucdavis.edu)</a:t>
            </a:r>
          </a:p>
          <a:p>
            <a:pPr marL="1257300" lvl="2" indent="-342900">
              <a:buFont typeface="Arial" panose="020B0604020202020204" pitchFamily="34" charset="0"/>
              <a:buChar char="•"/>
            </a:pPr>
            <a:r>
              <a:rPr lang="en-US" sz="2400" dirty="0">
                <a:ea typeface="Times New Roman" panose="02020603050405020304" pitchFamily="18" charset="0"/>
              </a:rPr>
              <a:t>Marco </a:t>
            </a:r>
            <a:r>
              <a:rPr lang="en-US" sz="2400" dirty="0" err="1">
                <a:ea typeface="Times New Roman" panose="02020603050405020304" pitchFamily="18" charset="0"/>
              </a:rPr>
              <a:t>Molinaro</a:t>
            </a:r>
            <a:endParaRPr lang="en-US" sz="2400" dirty="0">
              <a:ea typeface="Times New Roman" panose="02020603050405020304" pitchFamily="18" charset="0"/>
            </a:endParaRPr>
          </a:p>
          <a:p>
            <a:pPr marL="1257300" lvl="2" indent="-342900">
              <a:buFont typeface="Arial" panose="020B0604020202020204" pitchFamily="34" charset="0"/>
              <a:buChar char="•"/>
            </a:pPr>
            <a:r>
              <a:rPr lang="en-US" sz="2400" dirty="0">
                <a:ea typeface="Times New Roman" panose="02020603050405020304" pitchFamily="18" charset="0"/>
              </a:rPr>
              <a:t>Greg Allen (head TA)</a:t>
            </a:r>
          </a:p>
        </p:txBody>
      </p:sp>
      <p:pic>
        <p:nvPicPr>
          <p:cNvPr id="1026" name="Picture 2" descr="Dr. Marco Molina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823" y="4025384"/>
            <a:ext cx="1152912" cy="15372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641" t="6117" r="21641" b="2743"/>
          <a:stretch/>
        </p:blipFill>
        <p:spPr>
          <a:xfrm>
            <a:off x="7924800" y="4025384"/>
            <a:ext cx="1195612" cy="1537216"/>
          </a:xfrm>
          <a:prstGeom prst="rect">
            <a:avLst/>
          </a:prstGeom>
        </p:spPr>
      </p:pic>
      <p:sp>
        <p:nvSpPr>
          <p:cNvPr id="3" name="Rectangle 2"/>
          <p:cNvSpPr/>
          <p:nvPr/>
        </p:nvSpPr>
        <p:spPr>
          <a:xfrm>
            <a:off x="1524000" y="5608261"/>
            <a:ext cx="6400800" cy="584775"/>
          </a:xfrm>
          <a:prstGeom prst="rect">
            <a:avLst/>
          </a:prstGeom>
        </p:spPr>
        <p:txBody>
          <a:bodyPr wrap="square">
            <a:spAutoFit/>
          </a:bodyPr>
          <a:lstStyle/>
          <a:p>
            <a:r>
              <a:rPr lang="en-US" sz="1600" i="1" dirty="0" err="1"/>
              <a:t>Educause</a:t>
            </a:r>
            <a:r>
              <a:rPr lang="en-US" sz="1600" i="1" dirty="0"/>
              <a:t> Learning Initiative Brief</a:t>
            </a:r>
            <a:r>
              <a:rPr lang="en-US" sz="1600" dirty="0"/>
              <a:t>, Feb. (</a:t>
            </a:r>
            <a:r>
              <a:rPr lang="en-US" sz="1600" b="1" dirty="0"/>
              <a:t>2015</a:t>
            </a:r>
            <a:r>
              <a:rPr lang="en-US" sz="1600" dirty="0"/>
              <a:t>).</a:t>
            </a:r>
          </a:p>
          <a:p>
            <a:r>
              <a:rPr lang="en-US" sz="1600" i="1" dirty="0"/>
              <a:t>Chemistry Education Research and Practice,</a:t>
            </a:r>
            <a:r>
              <a:rPr lang="en-US" sz="1600" dirty="0"/>
              <a:t> </a:t>
            </a:r>
            <a:r>
              <a:rPr lang="en-US" sz="1600" b="1" dirty="0"/>
              <a:t>16</a:t>
            </a:r>
            <a:r>
              <a:rPr lang="en-US" sz="1600" dirty="0"/>
              <a:t>, 939-948 (</a:t>
            </a:r>
            <a:r>
              <a:rPr lang="en-US" sz="1600" b="1" dirty="0"/>
              <a:t>2015</a:t>
            </a:r>
            <a:r>
              <a:rPr lang="en-US" sz="1600" dirty="0"/>
              <a:t>).</a:t>
            </a:r>
          </a:p>
        </p:txBody>
      </p:sp>
    </p:spTree>
    <p:extLst>
      <p:ext uri="{BB962C8B-B14F-4D97-AF65-F5344CB8AC3E}">
        <p14:creationId xmlns:p14="http://schemas.microsoft.com/office/powerpoint/2010/main" val="2975494015"/>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6019800" y="715962"/>
            <a:ext cx="76200" cy="53800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524000" y="0"/>
            <a:ext cx="9144000" cy="715962"/>
          </a:xfrm>
        </p:spPr>
        <p:txBody>
          <a:bodyPr>
            <a:normAutofit/>
          </a:bodyPr>
          <a:lstStyle/>
          <a:p>
            <a:r>
              <a:rPr lang="en-US" dirty="0">
                <a:solidFill>
                  <a:srgbClr val="117CC4"/>
                </a:solidFill>
                <a:latin typeface="+mn-lt"/>
              </a:rPr>
              <a:t>Stage 1: Evaluation Protocols</a:t>
            </a:r>
          </a:p>
        </p:txBody>
      </p:sp>
      <p:sp>
        <p:nvSpPr>
          <p:cNvPr id="11" name="Rectangle 10"/>
          <p:cNvSpPr/>
          <p:nvPr/>
        </p:nvSpPr>
        <p:spPr>
          <a:xfrm>
            <a:off x="1524000" y="685801"/>
            <a:ext cx="4495800" cy="646331"/>
          </a:xfrm>
          <a:prstGeom prst="rect">
            <a:avLst/>
          </a:prstGeom>
        </p:spPr>
        <p:txBody>
          <a:bodyPr wrap="square">
            <a:spAutoFit/>
          </a:bodyPr>
          <a:lstStyle/>
          <a:p>
            <a:pPr algn="ctr"/>
            <a:r>
              <a:rPr lang="en-US" b="1" i="1" dirty="0" err="1">
                <a:solidFill>
                  <a:srgbClr val="FF0000"/>
                </a:solidFill>
              </a:rPr>
              <a:t>ChemWiki</a:t>
            </a:r>
            <a:r>
              <a:rPr lang="en-US" b="1" i="1" dirty="0">
                <a:solidFill>
                  <a:srgbClr val="FF0000"/>
                </a:solidFill>
              </a:rPr>
              <a:t>  </a:t>
            </a:r>
          </a:p>
          <a:p>
            <a:pPr algn="ctr"/>
            <a:r>
              <a:rPr lang="en-US" b="1" i="1" dirty="0">
                <a:solidFill>
                  <a:srgbClr val="FF0000"/>
                </a:solidFill>
              </a:rPr>
              <a:t>(class of 550 students)</a:t>
            </a:r>
          </a:p>
        </p:txBody>
      </p:sp>
      <p:sp>
        <p:nvSpPr>
          <p:cNvPr id="12" name="Rectangle 11"/>
          <p:cNvSpPr/>
          <p:nvPr/>
        </p:nvSpPr>
        <p:spPr>
          <a:xfrm>
            <a:off x="6019800" y="685801"/>
            <a:ext cx="4648200" cy="646331"/>
          </a:xfrm>
          <a:prstGeom prst="rect">
            <a:avLst/>
          </a:prstGeom>
        </p:spPr>
        <p:txBody>
          <a:bodyPr wrap="square">
            <a:spAutoFit/>
          </a:bodyPr>
          <a:lstStyle/>
          <a:p>
            <a:pPr algn="ctr"/>
            <a:r>
              <a:rPr lang="en-US" b="1" i="1" dirty="0" err="1">
                <a:solidFill>
                  <a:schemeClr val="tx2"/>
                </a:solidFill>
              </a:rPr>
              <a:t>Petrucci</a:t>
            </a:r>
            <a:r>
              <a:rPr lang="en-US" b="1" i="1" dirty="0">
                <a:solidFill>
                  <a:schemeClr val="tx2"/>
                </a:solidFill>
              </a:rPr>
              <a:t> et al. </a:t>
            </a:r>
          </a:p>
          <a:p>
            <a:pPr algn="ctr"/>
            <a:r>
              <a:rPr lang="en-US" b="1" i="1" dirty="0">
                <a:solidFill>
                  <a:schemeClr val="tx2"/>
                </a:solidFill>
              </a:rPr>
              <a:t>(class of 550 students)</a:t>
            </a:r>
          </a:p>
        </p:txBody>
      </p:sp>
      <p:sp>
        <p:nvSpPr>
          <p:cNvPr id="13" name="Rectangle 12"/>
          <p:cNvSpPr/>
          <p:nvPr/>
        </p:nvSpPr>
        <p:spPr>
          <a:xfrm>
            <a:off x="1524000" y="1230868"/>
            <a:ext cx="9144000" cy="369332"/>
          </a:xfrm>
          <a:prstGeom prst="rect">
            <a:avLst/>
          </a:prstGeom>
          <a:solidFill>
            <a:schemeClr val="bg1"/>
          </a:solidFill>
        </p:spPr>
        <p:txBody>
          <a:bodyPr wrap="square">
            <a:spAutoFit/>
          </a:bodyPr>
          <a:lstStyle/>
          <a:p>
            <a:pPr algn="ctr"/>
            <a:r>
              <a:rPr lang="en-US" dirty="0"/>
              <a:t>Pre/post Exams Questions</a:t>
            </a:r>
          </a:p>
        </p:txBody>
      </p:sp>
      <p:sp>
        <p:nvSpPr>
          <p:cNvPr id="14" name="Rectangle 13"/>
          <p:cNvSpPr/>
          <p:nvPr/>
        </p:nvSpPr>
        <p:spPr>
          <a:xfrm>
            <a:off x="1524000" y="1700768"/>
            <a:ext cx="9144000" cy="369332"/>
          </a:xfrm>
          <a:prstGeom prst="rect">
            <a:avLst/>
          </a:prstGeom>
          <a:solidFill>
            <a:schemeClr val="bg1"/>
          </a:solidFill>
        </p:spPr>
        <p:txBody>
          <a:bodyPr wrap="square">
            <a:spAutoFit/>
          </a:bodyPr>
          <a:lstStyle/>
          <a:p>
            <a:pPr algn="ctr"/>
            <a:r>
              <a:rPr lang="en-US" dirty="0"/>
              <a:t>Pre/post “Notice to Expert Thinking” or “Thinking like a Chemist”</a:t>
            </a:r>
          </a:p>
        </p:txBody>
      </p:sp>
      <p:sp>
        <p:nvSpPr>
          <p:cNvPr id="15" name="Rectangle 14"/>
          <p:cNvSpPr/>
          <p:nvPr/>
        </p:nvSpPr>
        <p:spPr>
          <a:xfrm>
            <a:off x="1524001" y="2183369"/>
            <a:ext cx="9144000" cy="646331"/>
          </a:xfrm>
          <a:prstGeom prst="rect">
            <a:avLst/>
          </a:prstGeom>
          <a:solidFill>
            <a:schemeClr val="bg1"/>
          </a:solidFill>
        </p:spPr>
        <p:txBody>
          <a:bodyPr wrap="square">
            <a:spAutoFit/>
          </a:bodyPr>
          <a:lstStyle/>
          <a:p>
            <a:pPr algn="ctr"/>
            <a:r>
              <a:rPr lang="en-US" dirty="0"/>
              <a:t>COPUS classroom observations </a:t>
            </a:r>
          </a:p>
          <a:p>
            <a:pPr algn="ctr"/>
            <a:r>
              <a:rPr lang="en-US" dirty="0"/>
              <a:t>“The Classroom Observation Protocol for Undergraduate STEM”</a:t>
            </a:r>
          </a:p>
        </p:txBody>
      </p:sp>
      <p:sp>
        <p:nvSpPr>
          <p:cNvPr id="19" name="Rectangle 18"/>
          <p:cNvSpPr/>
          <p:nvPr/>
        </p:nvSpPr>
        <p:spPr>
          <a:xfrm>
            <a:off x="1524000" y="2983468"/>
            <a:ext cx="9144000" cy="369332"/>
          </a:xfrm>
          <a:prstGeom prst="rect">
            <a:avLst/>
          </a:prstGeom>
          <a:solidFill>
            <a:schemeClr val="bg1"/>
          </a:solidFill>
        </p:spPr>
        <p:txBody>
          <a:bodyPr wrap="square">
            <a:spAutoFit/>
          </a:bodyPr>
          <a:lstStyle/>
          <a:p>
            <a:pPr algn="ctr"/>
            <a:r>
              <a:rPr lang="en-US" dirty="0"/>
              <a:t>Student level Weekly Reading Surveys</a:t>
            </a:r>
          </a:p>
        </p:txBody>
      </p:sp>
      <p:sp>
        <p:nvSpPr>
          <p:cNvPr id="20" name="Rectangle 19"/>
          <p:cNvSpPr/>
          <p:nvPr/>
        </p:nvSpPr>
        <p:spPr>
          <a:xfrm>
            <a:off x="1524000" y="4852182"/>
            <a:ext cx="9144000" cy="369332"/>
          </a:xfrm>
          <a:prstGeom prst="rect">
            <a:avLst/>
          </a:prstGeom>
          <a:solidFill>
            <a:schemeClr val="bg1"/>
          </a:solidFill>
        </p:spPr>
        <p:txBody>
          <a:bodyPr wrap="square">
            <a:spAutoFit/>
          </a:bodyPr>
          <a:lstStyle/>
          <a:p>
            <a:pPr algn="ctr"/>
            <a:r>
              <a:rPr lang="en-US" dirty="0"/>
              <a:t>Midterm and Final Exam Grades (identical tests)</a:t>
            </a:r>
          </a:p>
        </p:txBody>
      </p:sp>
      <p:sp>
        <p:nvSpPr>
          <p:cNvPr id="21" name="Rectangle 20"/>
          <p:cNvSpPr/>
          <p:nvPr/>
        </p:nvSpPr>
        <p:spPr>
          <a:xfrm>
            <a:off x="1524000" y="5320268"/>
            <a:ext cx="9144000" cy="369332"/>
          </a:xfrm>
          <a:prstGeom prst="rect">
            <a:avLst/>
          </a:prstGeom>
          <a:solidFill>
            <a:schemeClr val="bg1"/>
          </a:solidFill>
        </p:spPr>
        <p:txBody>
          <a:bodyPr wrap="square">
            <a:spAutoFit/>
          </a:bodyPr>
          <a:lstStyle/>
          <a:p>
            <a:pPr algn="ctr"/>
            <a:r>
              <a:rPr lang="en-US" dirty="0"/>
              <a:t>Course Grades</a:t>
            </a:r>
          </a:p>
        </p:txBody>
      </p:sp>
      <p:sp>
        <p:nvSpPr>
          <p:cNvPr id="24" name="Rectangle 23"/>
          <p:cNvSpPr/>
          <p:nvPr/>
        </p:nvSpPr>
        <p:spPr>
          <a:xfrm>
            <a:off x="1524000" y="3429000"/>
            <a:ext cx="9144000" cy="369332"/>
          </a:xfrm>
          <a:prstGeom prst="rect">
            <a:avLst/>
          </a:prstGeom>
          <a:solidFill>
            <a:schemeClr val="bg1"/>
          </a:solidFill>
        </p:spPr>
        <p:txBody>
          <a:bodyPr wrap="square">
            <a:spAutoFit/>
          </a:bodyPr>
          <a:lstStyle/>
          <a:p>
            <a:pPr algn="ctr"/>
            <a:r>
              <a:rPr lang="en-US" dirty="0"/>
              <a:t>Final Pilot Impression Survey</a:t>
            </a:r>
          </a:p>
        </p:txBody>
      </p:sp>
      <p:sp>
        <p:nvSpPr>
          <p:cNvPr id="23" name="Rectangle 22"/>
          <p:cNvSpPr/>
          <p:nvPr/>
        </p:nvSpPr>
        <p:spPr>
          <a:xfrm>
            <a:off x="1676400" y="4254501"/>
            <a:ext cx="4343400" cy="646331"/>
          </a:xfrm>
          <a:prstGeom prst="rect">
            <a:avLst/>
          </a:prstGeom>
          <a:solidFill>
            <a:schemeClr val="bg1"/>
          </a:solidFill>
        </p:spPr>
        <p:txBody>
          <a:bodyPr wrap="square">
            <a:spAutoFit/>
          </a:bodyPr>
          <a:lstStyle/>
          <a:p>
            <a:pPr algn="ctr"/>
            <a:r>
              <a:rPr lang="en-US" b="1" i="1" dirty="0">
                <a:solidFill>
                  <a:srgbClr val="FF0000"/>
                </a:solidFill>
              </a:rPr>
              <a:t>Student level </a:t>
            </a:r>
            <a:r>
              <a:rPr lang="en-US" b="1" i="1" dirty="0" err="1">
                <a:solidFill>
                  <a:srgbClr val="FF0000"/>
                </a:solidFill>
              </a:rPr>
              <a:t>ChemWiki</a:t>
            </a:r>
            <a:r>
              <a:rPr lang="en-US" b="1" i="1">
                <a:solidFill>
                  <a:srgbClr val="FF0000"/>
                </a:solidFill>
              </a:rPr>
              <a:t> usage </a:t>
            </a:r>
            <a:r>
              <a:rPr lang="en-US" b="1" i="1" dirty="0">
                <a:solidFill>
                  <a:srgbClr val="FF0000"/>
                </a:solidFill>
              </a:rPr>
              <a:t>s</a:t>
            </a:r>
            <a:r>
              <a:rPr lang="en-US" b="1" i="1">
                <a:solidFill>
                  <a:srgbClr val="FF0000"/>
                </a:solidFill>
              </a:rPr>
              <a:t>tatistics </a:t>
            </a:r>
            <a:r>
              <a:rPr lang="en-US" b="1" i="1" dirty="0">
                <a:solidFill>
                  <a:srgbClr val="FF0000"/>
                </a:solidFill>
              </a:rPr>
              <a:t>(who, what, where, when)</a:t>
            </a:r>
          </a:p>
        </p:txBody>
      </p:sp>
      <p:sp>
        <p:nvSpPr>
          <p:cNvPr id="26" name="Rectangle 25"/>
          <p:cNvSpPr/>
          <p:nvPr/>
        </p:nvSpPr>
        <p:spPr>
          <a:xfrm>
            <a:off x="1524000" y="3859768"/>
            <a:ext cx="9144000" cy="369332"/>
          </a:xfrm>
          <a:prstGeom prst="rect">
            <a:avLst/>
          </a:prstGeom>
          <a:solidFill>
            <a:schemeClr val="bg1"/>
          </a:solidFill>
        </p:spPr>
        <p:txBody>
          <a:bodyPr wrap="square">
            <a:spAutoFit/>
          </a:bodyPr>
          <a:lstStyle/>
          <a:p>
            <a:pPr algn="ctr"/>
            <a:r>
              <a:rPr lang="en-US" dirty="0"/>
              <a:t>Course Evaluation (at student level via </a:t>
            </a:r>
            <a:r>
              <a:rPr lang="en-US" dirty="0" err="1"/>
              <a:t>Qualtrics</a:t>
            </a:r>
            <a:r>
              <a:rPr lang="en-US" dirty="0"/>
              <a:t>)</a:t>
            </a:r>
          </a:p>
        </p:txBody>
      </p:sp>
      <p:sp>
        <p:nvSpPr>
          <p:cNvPr id="27" name="Rectangle 26"/>
          <p:cNvSpPr/>
          <p:nvPr/>
        </p:nvSpPr>
        <p:spPr>
          <a:xfrm>
            <a:off x="1524000" y="5726668"/>
            <a:ext cx="9144000" cy="369332"/>
          </a:xfrm>
          <a:prstGeom prst="rect">
            <a:avLst/>
          </a:prstGeom>
          <a:solidFill>
            <a:schemeClr val="bg1"/>
          </a:solidFill>
        </p:spPr>
        <p:txBody>
          <a:bodyPr wrap="square">
            <a:spAutoFit/>
          </a:bodyPr>
          <a:lstStyle/>
          <a:p>
            <a:pPr algn="ctr"/>
            <a:r>
              <a:rPr lang="en-US" dirty="0"/>
              <a:t>Future Grades</a:t>
            </a:r>
          </a:p>
        </p:txBody>
      </p:sp>
      <p:sp>
        <p:nvSpPr>
          <p:cNvPr id="25" name="Rectangle 24"/>
          <p:cNvSpPr/>
          <p:nvPr/>
        </p:nvSpPr>
        <p:spPr>
          <a:xfrm>
            <a:off x="7620000" y="5933302"/>
            <a:ext cx="3022600" cy="246221"/>
          </a:xfrm>
          <a:prstGeom prst="rect">
            <a:avLst/>
          </a:prstGeom>
        </p:spPr>
        <p:txBody>
          <a:bodyPr wrap="square">
            <a:spAutoFit/>
          </a:bodyPr>
          <a:lstStyle/>
          <a:p>
            <a:pPr algn="r"/>
            <a:r>
              <a:rPr lang="en-US" sz="1000" i="1" dirty="0">
                <a:solidFill>
                  <a:srgbClr val="000000"/>
                </a:solidFill>
                <a:latin typeface="arial" panose="020B0604020202020204" pitchFamily="34" charset="0"/>
              </a:rPr>
              <a:t>CBE Life </a:t>
            </a:r>
            <a:r>
              <a:rPr lang="en-US" sz="1000" i="1" dirty="0" err="1">
                <a:solidFill>
                  <a:srgbClr val="000000"/>
                </a:solidFill>
                <a:latin typeface="arial" panose="020B0604020202020204" pitchFamily="34" charset="0"/>
              </a:rPr>
              <a:t>Sci</a:t>
            </a:r>
            <a:r>
              <a:rPr lang="en-US" sz="1000" i="1" dirty="0">
                <a:solidFill>
                  <a:srgbClr val="000000"/>
                </a:solidFill>
                <a:latin typeface="arial" panose="020B0604020202020204" pitchFamily="34" charset="0"/>
              </a:rPr>
              <a:t> Educ. 2013 Winter; 12(4): 618–627.</a:t>
            </a:r>
            <a:endParaRPr lang="en-US" sz="1000" i="1" dirty="0"/>
          </a:p>
        </p:txBody>
      </p:sp>
    </p:spTree>
    <p:extLst>
      <p:ext uri="{BB962C8B-B14F-4D97-AF65-F5344CB8AC3E}">
        <p14:creationId xmlns:p14="http://schemas.microsoft.com/office/powerpoint/2010/main" val="326238172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3" descr="Sta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55"/>
          <a:stretch/>
        </p:blipFill>
        <p:spPr bwMode="auto">
          <a:xfrm>
            <a:off x="3382617" y="1122064"/>
            <a:ext cx="6062662" cy="4195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28800" y="5317083"/>
            <a:ext cx="868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zh-CN" sz="1700" dirty="0">
                <a:ea typeface="SimSun" panose="02010600030101010101" pitchFamily="2" charset="-122"/>
                <a:cs typeface="Times New Roman" panose="02020603050405020304" pitchFamily="18" charset="0"/>
              </a:rPr>
              <a:t>Daily traffic for student usage of </a:t>
            </a:r>
            <a:r>
              <a:rPr lang="en-GB" altLang="zh-CN" sz="1700" dirty="0" err="1">
                <a:ea typeface="SimSun" panose="02010600030101010101" pitchFamily="2" charset="-122"/>
                <a:cs typeface="Times New Roman" panose="02020603050405020304" pitchFamily="18" charset="0"/>
              </a:rPr>
              <a:t>Libretexts</a:t>
            </a:r>
            <a:r>
              <a:rPr lang="en-GB" altLang="zh-CN" sz="1700" dirty="0">
                <a:ea typeface="SimSun" panose="02010600030101010101" pitchFamily="2" charset="-122"/>
                <a:cs typeface="Times New Roman" panose="02020603050405020304" pitchFamily="18" charset="0"/>
              </a:rPr>
              <a:t> for the </a:t>
            </a:r>
            <a:r>
              <a:rPr lang="en-GB" altLang="zh-CN" sz="1700" dirty="0" err="1">
                <a:ea typeface="SimSun" panose="02010600030101010101" pitchFamily="2" charset="-122"/>
                <a:cs typeface="Times New Roman" panose="02020603050405020304" pitchFamily="18" charset="0"/>
              </a:rPr>
              <a:t>LibreTexts</a:t>
            </a:r>
            <a:r>
              <a:rPr lang="en-GB" altLang="zh-CN" sz="1700" dirty="0">
                <a:ea typeface="SimSun" panose="02010600030101010101" pitchFamily="2" charset="-122"/>
                <a:cs typeface="Times New Roman" panose="02020603050405020304" pitchFamily="18" charset="0"/>
              </a:rPr>
              <a:t> pilot. Spikes originate from students “cramming” before exams and quizzes.</a:t>
            </a:r>
            <a:endParaRPr lang="en-GB" altLang="zh-CN" sz="1700" dirty="0"/>
          </a:p>
        </p:txBody>
      </p:sp>
      <p:sp>
        <p:nvSpPr>
          <p:cNvPr id="14" name="Title 1"/>
          <p:cNvSpPr>
            <a:spLocks noGrp="1"/>
          </p:cNvSpPr>
          <p:nvPr>
            <p:ph type="title"/>
          </p:nvPr>
        </p:nvSpPr>
        <p:spPr>
          <a:xfrm>
            <a:off x="1524000" y="152400"/>
            <a:ext cx="9144000" cy="715962"/>
          </a:xfrm>
        </p:spPr>
        <p:txBody>
          <a:bodyPr>
            <a:normAutofit/>
          </a:bodyPr>
          <a:lstStyle/>
          <a:p>
            <a:r>
              <a:rPr lang="en-US" dirty="0">
                <a:solidFill>
                  <a:srgbClr val="117CC4"/>
                </a:solidFill>
                <a:latin typeface="+mn-lt"/>
              </a:rPr>
              <a:t>Stage 1: Evaluation Protocols</a:t>
            </a:r>
          </a:p>
        </p:txBody>
      </p:sp>
    </p:spTree>
    <p:extLst>
      <p:ext uri="{BB962C8B-B14F-4D97-AF65-F5344CB8AC3E}">
        <p14:creationId xmlns:p14="http://schemas.microsoft.com/office/powerpoint/2010/main" val="3986124293"/>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715962"/>
          </a:xfrm>
        </p:spPr>
        <p:txBody>
          <a:bodyPr>
            <a:normAutofit/>
          </a:bodyPr>
          <a:lstStyle/>
          <a:p>
            <a:r>
              <a:rPr lang="en-US" dirty="0">
                <a:solidFill>
                  <a:srgbClr val="117CC4"/>
                </a:solidFill>
                <a:latin typeface="+mn-lt"/>
              </a:rPr>
              <a:t>Exam Performance</a:t>
            </a:r>
          </a:p>
        </p:txBody>
      </p:sp>
      <p:pic>
        <p:nvPicPr>
          <p:cNvPr id="5" name="Picture 4"/>
          <p:cNvPicPr>
            <a:picLocks noChangeAspect="1"/>
          </p:cNvPicPr>
          <p:nvPr/>
        </p:nvPicPr>
        <p:blipFill rotWithShape="1">
          <a:blip r:embed="rId3" cstate="print"/>
          <a:srcRect l="4319" t="48958" r="20132" b="25000"/>
          <a:stretch/>
        </p:blipFill>
        <p:spPr>
          <a:xfrm>
            <a:off x="1766036" y="1283732"/>
            <a:ext cx="8710432" cy="1688068"/>
          </a:xfrm>
          <a:prstGeom prst="rect">
            <a:avLst/>
          </a:prstGeom>
        </p:spPr>
      </p:pic>
      <p:sp>
        <p:nvSpPr>
          <p:cNvPr id="6" name="TextBox 5"/>
          <p:cNvSpPr txBox="1"/>
          <p:nvPr/>
        </p:nvSpPr>
        <p:spPr>
          <a:xfrm>
            <a:off x="1676400" y="812800"/>
            <a:ext cx="5041124" cy="369332"/>
          </a:xfrm>
          <a:prstGeom prst="rect">
            <a:avLst/>
          </a:prstGeom>
          <a:noFill/>
        </p:spPr>
        <p:txBody>
          <a:bodyPr wrap="none" rtlCol="0">
            <a:spAutoFit/>
          </a:bodyPr>
          <a:lstStyle/>
          <a:p>
            <a:r>
              <a:rPr lang="en-US" dirty="0">
                <a:solidFill>
                  <a:srgbClr val="FF0000"/>
                </a:solidFill>
              </a:rPr>
              <a:t>Daily </a:t>
            </a:r>
            <a:r>
              <a:rPr lang="en-US" dirty="0" err="1">
                <a:solidFill>
                  <a:srgbClr val="FF0000"/>
                </a:solidFill>
              </a:rPr>
              <a:t>Wikitext</a:t>
            </a:r>
            <a:r>
              <a:rPr lang="en-US" dirty="0">
                <a:solidFill>
                  <a:srgbClr val="FF0000"/>
                </a:solidFill>
              </a:rPr>
              <a:t> usage (only </a:t>
            </a:r>
            <a:r>
              <a:rPr lang="en-US" dirty="0" err="1">
                <a:solidFill>
                  <a:srgbClr val="FF0000"/>
                </a:solidFill>
              </a:rPr>
              <a:t>ChemWiki</a:t>
            </a:r>
            <a:r>
              <a:rPr lang="en-US" dirty="0">
                <a:solidFill>
                  <a:srgbClr val="FF0000"/>
                </a:solidFill>
              </a:rPr>
              <a:t> class students)</a:t>
            </a:r>
          </a:p>
        </p:txBody>
      </p:sp>
      <p:sp>
        <p:nvSpPr>
          <p:cNvPr id="7" name="TextBox 6"/>
          <p:cNvSpPr txBox="1"/>
          <p:nvPr/>
        </p:nvSpPr>
        <p:spPr>
          <a:xfrm rot="16200000">
            <a:off x="5488495" y="1620082"/>
            <a:ext cx="972382" cy="369332"/>
          </a:xfrm>
          <a:prstGeom prst="rect">
            <a:avLst/>
          </a:prstGeom>
          <a:noFill/>
        </p:spPr>
        <p:txBody>
          <a:bodyPr wrap="none" rtlCol="0">
            <a:spAutoFit/>
          </a:bodyPr>
          <a:lstStyle/>
          <a:p>
            <a:r>
              <a:rPr lang="en-US" dirty="0"/>
              <a:t>Exam #1</a:t>
            </a:r>
          </a:p>
        </p:txBody>
      </p:sp>
      <p:sp>
        <p:nvSpPr>
          <p:cNvPr id="8" name="TextBox 7"/>
          <p:cNvSpPr txBox="1"/>
          <p:nvPr/>
        </p:nvSpPr>
        <p:spPr>
          <a:xfrm rot="16200000">
            <a:off x="8002211" y="1596925"/>
            <a:ext cx="972382" cy="369332"/>
          </a:xfrm>
          <a:prstGeom prst="rect">
            <a:avLst/>
          </a:prstGeom>
          <a:noFill/>
        </p:spPr>
        <p:txBody>
          <a:bodyPr wrap="none" rtlCol="0">
            <a:spAutoFit/>
          </a:bodyPr>
          <a:lstStyle/>
          <a:p>
            <a:r>
              <a:rPr lang="en-US" dirty="0"/>
              <a:t>Exam #2</a:t>
            </a:r>
          </a:p>
        </p:txBody>
      </p:sp>
      <p:pic>
        <p:nvPicPr>
          <p:cNvPr id="11"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999" t="37784" r="15237" b="39855"/>
          <a:stretch/>
        </p:blipFill>
        <p:spPr bwMode="auto">
          <a:xfrm>
            <a:off x="1828800" y="3200401"/>
            <a:ext cx="2743200" cy="146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2849" t="37645" r="15162" b="38606"/>
          <a:stretch/>
        </p:blipFill>
        <p:spPr bwMode="auto">
          <a:xfrm>
            <a:off x="1823187" y="4639672"/>
            <a:ext cx="2701189" cy="150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4267790" y="2505087"/>
            <a:ext cx="1218020" cy="9671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72902" t="37430" r="15431" b="39259"/>
          <a:stretch/>
        </p:blipFill>
        <p:spPr bwMode="auto">
          <a:xfrm>
            <a:off x="7848510" y="3073401"/>
            <a:ext cx="2627959" cy="147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72728" t="37250" r="15158" b="39713"/>
          <a:stretch/>
        </p:blipFill>
        <p:spPr bwMode="auto">
          <a:xfrm>
            <a:off x="7785938" y="4615890"/>
            <a:ext cx="2690531" cy="143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987699" y="4648201"/>
            <a:ext cx="1346844" cy="615553"/>
          </a:xfrm>
          <a:prstGeom prst="rect">
            <a:avLst/>
          </a:prstGeom>
          <a:noFill/>
        </p:spPr>
        <p:txBody>
          <a:bodyPr wrap="none">
            <a:spAutoFit/>
          </a:bodyPr>
          <a:lstStyle/>
          <a:p>
            <a:pPr algn="ctr" eaLnBrk="1" hangingPunct="1">
              <a:defRPr/>
            </a:pPr>
            <a:r>
              <a:rPr lang="en-US" sz="1700" dirty="0">
                <a:solidFill>
                  <a:schemeClr val="tx2"/>
                </a:solidFill>
              </a:rPr>
              <a:t>Mean: 72.9%</a:t>
            </a:r>
          </a:p>
          <a:p>
            <a:pPr algn="ctr" eaLnBrk="1" hangingPunct="1">
              <a:defRPr/>
            </a:pPr>
            <a:r>
              <a:rPr lang="en-US" sz="1700" dirty="0" err="1">
                <a:solidFill>
                  <a:schemeClr val="tx2"/>
                </a:solidFill>
              </a:rPr>
              <a:t>Std</a:t>
            </a:r>
            <a:r>
              <a:rPr lang="en-US" sz="1700" dirty="0">
                <a:solidFill>
                  <a:schemeClr val="tx2"/>
                </a:solidFill>
              </a:rPr>
              <a:t>: 12.4%</a:t>
            </a:r>
          </a:p>
        </p:txBody>
      </p:sp>
      <p:sp>
        <p:nvSpPr>
          <p:cNvPr id="18" name="Rectangle 17"/>
          <p:cNvSpPr/>
          <p:nvPr/>
        </p:nvSpPr>
        <p:spPr>
          <a:xfrm>
            <a:off x="7848600" y="3206213"/>
            <a:ext cx="1752600" cy="615553"/>
          </a:xfrm>
          <a:prstGeom prst="rect">
            <a:avLst/>
          </a:prstGeom>
        </p:spPr>
        <p:txBody>
          <a:bodyPr wrap="square">
            <a:spAutoFit/>
          </a:bodyPr>
          <a:lstStyle/>
          <a:p>
            <a:pPr algn="ctr">
              <a:defRPr/>
            </a:pPr>
            <a:r>
              <a:rPr lang="en-US" sz="1700" dirty="0">
                <a:solidFill>
                  <a:srgbClr val="FF0000"/>
                </a:solidFill>
              </a:rPr>
              <a:t>Mean: 73.65%</a:t>
            </a:r>
          </a:p>
          <a:p>
            <a:pPr algn="ctr">
              <a:defRPr/>
            </a:pPr>
            <a:r>
              <a:rPr lang="en-US" sz="1700" dirty="0" err="1">
                <a:solidFill>
                  <a:srgbClr val="FF0000"/>
                </a:solidFill>
              </a:rPr>
              <a:t>Std</a:t>
            </a:r>
            <a:r>
              <a:rPr lang="en-US" sz="1700" dirty="0">
                <a:solidFill>
                  <a:srgbClr val="FF0000"/>
                </a:solidFill>
              </a:rPr>
              <a:t>: 11.9%</a:t>
            </a:r>
          </a:p>
        </p:txBody>
      </p:sp>
      <p:sp>
        <p:nvSpPr>
          <p:cNvPr id="21" name="Rectangle 20"/>
          <p:cNvSpPr/>
          <p:nvPr/>
        </p:nvSpPr>
        <p:spPr>
          <a:xfrm>
            <a:off x="1519338" y="3183564"/>
            <a:ext cx="2381376" cy="615553"/>
          </a:xfrm>
          <a:prstGeom prst="rect">
            <a:avLst/>
          </a:prstGeom>
        </p:spPr>
        <p:txBody>
          <a:bodyPr wrap="square">
            <a:spAutoFit/>
          </a:bodyPr>
          <a:lstStyle/>
          <a:p>
            <a:pPr algn="ctr"/>
            <a:r>
              <a:rPr lang="en-US" sz="1700" dirty="0">
                <a:solidFill>
                  <a:srgbClr val="FF0000"/>
                </a:solidFill>
              </a:rPr>
              <a:t>Mean: 61.3%</a:t>
            </a:r>
          </a:p>
          <a:p>
            <a:pPr algn="ctr"/>
            <a:r>
              <a:rPr lang="en-US" sz="1700" dirty="0" err="1">
                <a:solidFill>
                  <a:srgbClr val="FF0000"/>
                </a:solidFill>
              </a:rPr>
              <a:t>Std</a:t>
            </a:r>
            <a:r>
              <a:rPr lang="en-US" sz="1700" dirty="0">
                <a:solidFill>
                  <a:srgbClr val="FF0000"/>
                </a:solidFill>
              </a:rPr>
              <a:t>: 14.6%</a:t>
            </a:r>
          </a:p>
        </p:txBody>
      </p:sp>
      <p:sp>
        <p:nvSpPr>
          <p:cNvPr id="22" name="Rectangle 21"/>
          <p:cNvSpPr/>
          <p:nvPr/>
        </p:nvSpPr>
        <p:spPr>
          <a:xfrm>
            <a:off x="1524000" y="4642248"/>
            <a:ext cx="2381376" cy="615553"/>
          </a:xfrm>
          <a:prstGeom prst="rect">
            <a:avLst/>
          </a:prstGeom>
        </p:spPr>
        <p:txBody>
          <a:bodyPr wrap="square">
            <a:spAutoFit/>
          </a:bodyPr>
          <a:lstStyle/>
          <a:p>
            <a:pPr algn="ctr"/>
            <a:r>
              <a:rPr lang="en-US" sz="1700" dirty="0">
                <a:solidFill>
                  <a:schemeClr val="tx2"/>
                </a:solidFill>
              </a:rPr>
              <a:t>Mean: 60.8%</a:t>
            </a:r>
          </a:p>
          <a:p>
            <a:pPr algn="ctr"/>
            <a:r>
              <a:rPr lang="en-US" sz="1700" dirty="0" err="1">
                <a:solidFill>
                  <a:schemeClr val="tx2"/>
                </a:solidFill>
              </a:rPr>
              <a:t>Std</a:t>
            </a:r>
            <a:r>
              <a:rPr lang="en-US" sz="1700" dirty="0">
                <a:solidFill>
                  <a:schemeClr val="tx2"/>
                </a:solidFill>
              </a:rPr>
              <a:t>: 14.9%</a:t>
            </a:r>
          </a:p>
        </p:txBody>
      </p:sp>
      <p:sp>
        <p:nvSpPr>
          <p:cNvPr id="23" name="TextBox 22"/>
          <p:cNvSpPr txBox="1"/>
          <p:nvPr/>
        </p:nvSpPr>
        <p:spPr>
          <a:xfrm>
            <a:off x="4953000" y="3400962"/>
            <a:ext cx="2362200" cy="1323439"/>
          </a:xfrm>
          <a:prstGeom prst="rect">
            <a:avLst/>
          </a:prstGeom>
          <a:noFill/>
        </p:spPr>
        <p:txBody>
          <a:bodyPr wrap="square" rtlCol="0">
            <a:spAutoFit/>
          </a:bodyPr>
          <a:lstStyle/>
          <a:p>
            <a:pPr algn="ctr"/>
            <a:r>
              <a:rPr lang="en-US" sz="2000" dirty="0"/>
              <a:t>The exam performances are statistically identical for both classes</a:t>
            </a:r>
          </a:p>
        </p:txBody>
      </p:sp>
      <p:cxnSp>
        <p:nvCxnSpPr>
          <p:cNvPr id="24" name="Straight Arrow Connector 23"/>
          <p:cNvCxnSpPr/>
          <p:nvPr/>
        </p:nvCxnSpPr>
        <p:spPr>
          <a:xfrm flipH="1" flipV="1">
            <a:off x="8114666" y="2589851"/>
            <a:ext cx="610235" cy="51476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907329"/>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33600" y="1313812"/>
          <a:ext cx="8093728" cy="4572891"/>
        </p:xfrm>
        <a:graphic>
          <a:graphicData uri="http://schemas.openxmlformats.org/drawingml/2006/table">
            <a:tbl>
              <a:tblPr firstRow="1" firstCol="1" bandRow="1">
                <a:tableStyleId>{5C22544A-7EE6-4342-B048-85BDC9FD1C3A}</a:tableStyleId>
              </a:tblPr>
              <a:tblGrid>
                <a:gridCol w="1173647">
                  <a:extLst>
                    <a:ext uri="{9D8B030D-6E8A-4147-A177-3AD203B41FA5}">
                      <a16:colId xmlns:a16="http://schemas.microsoft.com/office/drawing/2014/main" val="20000"/>
                    </a:ext>
                  </a:extLst>
                </a:gridCol>
                <a:gridCol w="1184939">
                  <a:extLst>
                    <a:ext uri="{9D8B030D-6E8A-4147-A177-3AD203B41FA5}">
                      <a16:colId xmlns:a16="http://schemas.microsoft.com/office/drawing/2014/main" val="20001"/>
                    </a:ext>
                  </a:extLst>
                </a:gridCol>
                <a:gridCol w="1088950">
                  <a:extLst>
                    <a:ext uri="{9D8B030D-6E8A-4147-A177-3AD203B41FA5}">
                      <a16:colId xmlns:a16="http://schemas.microsoft.com/office/drawing/2014/main" val="20002"/>
                    </a:ext>
                  </a:extLst>
                </a:gridCol>
                <a:gridCol w="1234145">
                  <a:extLst>
                    <a:ext uri="{9D8B030D-6E8A-4147-A177-3AD203B41FA5}">
                      <a16:colId xmlns:a16="http://schemas.microsoft.com/office/drawing/2014/main" val="20003"/>
                    </a:ext>
                  </a:extLst>
                </a:gridCol>
                <a:gridCol w="1147029">
                  <a:extLst>
                    <a:ext uri="{9D8B030D-6E8A-4147-A177-3AD203B41FA5}">
                      <a16:colId xmlns:a16="http://schemas.microsoft.com/office/drawing/2014/main" val="20004"/>
                    </a:ext>
                  </a:extLst>
                </a:gridCol>
                <a:gridCol w="1132509">
                  <a:extLst>
                    <a:ext uri="{9D8B030D-6E8A-4147-A177-3AD203B41FA5}">
                      <a16:colId xmlns:a16="http://schemas.microsoft.com/office/drawing/2014/main" val="20005"/>
                    </a:ext>
                  </a:extLst>
                </a:gridCol>
                <a:gridCol w="1132509">
                  <a:extLst>
                    <a:ext uri="{9D8B030D-6E8A-4147-A177-3AD203B41FA5}">
                      <a16:colId xmlns:a16="http://schemas.microsoft.com/office/drawing/2014/main" val="20006"/>
                    </a:ext>
                  </a:extLst>
                </a:gridCol>
              </a:tblGrid>
              <a:tr h="596900">
                <a:tc>
                  <a:txBody>
                    <a:bodyPr/>
                    <a:lstStyle/>
                    <a:p>
                      <a:pPr marL="0" marR="0" algn="ctr">
                        <a:lnSpc>
                          <a:spcPct val="107000"/>
                        </a:lnSpc>
                        <a:spcBef>
                          <a:spcPts val="0"/>
                        </a:spcBef>
                        <a:spcAft>
                          <a:spcPts val="0"/>
                        </a:spcAft>
                      </a:pPr>
                      <a:r>
                        <a:rPr lang="en-US" sz="1400" dirty="0">
                          <a:effectLst/>
                        </a:rPr>
                        <a:t>Variable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Post-test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Midterm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Midterm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285115" marR="0" indent="-285115" algn="ctr">
                        <a:lnSpc>
                          <a:spcPct val="107000"/>
                        </a:lnSpc>
                        <a:spcBef>
                          <a:spcPts val="0"/>
                        </a:spcBef>
                        <a:spcAft>
                          <a:spcPts val="0"/>
                        </a:spcAft>
                      </a:pPr>
                      <a:r>
                        <a:rPr lang="en-US" sz="1400">
                          <a:effectLst/>
                        </a:rPr>
                        <a:t>Final Exam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Total Exam Points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Course Grade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3200">
                <a:tc>
                  <a:txBody>
                    <a:bodyPr/>
                    <a:lstStyle/>
                    <a:p>
                      <a:pPr marL="0" marR="0">
                        <a:lnSpc>
                          <a:spcPct val="107000"/>
                        </a:lnSpc>
                        <a:spcBef>
                          <a:spcPts val="0"/>
                        </a:spcBef>
                        <a:spcAft>
                          <a:spcPts val="0"/>
                        </a:spcAft>
                      </a:pPr>
                      <a:r>
                        <a:rPr lang="en-US" sz="1400">
                          <a:effectLst/>
                        </a:rPr>
                        <a:t>Constant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dirty="0">
                          <a:effectLst/>
                        </a:rPr>
                        <a:t>70.37***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63.89***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75.84***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38.39***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69.80***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75.05***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4340">
                <a:tc>
                  <a:txBody>
                    <a:bodyPr/>
                    <a:lstStyle/>
                    <a:p>
                      <a:pPr marL="0" marR="0">
                        <a:lnSpc>
                          <a:spcPct val="107000"/>
                        </a:lnSpc>
                        <a:spcBef>
                          <a:spcPts val="0"/>
                        </a:spcBef>
                        <a:spcAft>
                          <a:spcPts val="0"/>
                        </a:spcAft>
                      </a:pPr>
                      <a:r>
                        <a:rPr lang="en-US" sz="1400">
                          <a:effectLst/>
                        </a:rPr>
                        <a:t>ChemWiki </a:t>
                      </a:r>
                    </a:p>
                    <a:p>
                      <a:pPr marL="0" marR="0">
                        <a:lnSpc>
                          <a:spcPct val="107000"/>
                        </a:lnSpc>
                        <a:spcBef>
                          <a:spcPts val="0"/>
                        </a:spcBef>
                        <a:spcAft>
                          <a:spcPts val="0"/>
                        </a:spcAft>
                      </a:pPr>
                      <a:r>
                        <a:rPr lang="en-US" sz="1400">
                          <a:effectLst/>
                        </a:rPr>
                        <a:t>(90% 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0850" algn="l"/>
                        </a:tabLst>
                      </a:pPr>
                      <a:r>
                        <a:rPr lang="en-US" sz="1400" dirty="0">
                          <a:effectLst/>
                        </a:rPr>
                        <a:t>0.09</a:t>
                      </a:r>
                    </a:p>
                    <a:p>
                      <a:pPr marL="0" marR="0" algn="ctr">
                        <a:lnSpc>
                          <a:spcPct val="107000"/>
                        </a:lnSpc>
                        <a:spcBef>
                          <a:spcPts val="0"/>
                        </a:spcBef>
                        <a:spcAft>
                          <a:spcPts val="0"/>
                        </a:spcAft>
                      </a:pPr>
                      <a:r>
                        <a:rPr lang="en-US" sz="1400" dirty="0">
                          <a:effectLst/>
                        </a:rPr>
                        <a:t>(-1.22, 1.39)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-1.45</a:t>
                      </a:r>
                    </a:p>
                    <a:p>
                      <a:pPr marL="0" marR="0" algn="ctr">
                        <a:lnSpc>
                          <a:spcPct val="107000"/>
                        </a:lnSpc>
                        <a:spcBef>
                          <a:spcPts val="0"/>
                        </a:spcBef>
                        <a:spcAft>
                          <a:spcPts val="0"/>
                        </a:spcAft>
                      </a:pPr>
                      <a:r>
                        <a:rPr lang="en-US" sz="1400" dirty="0">
                          <a:effectLst/>
                        </a:rPr>
                        <a:t>(-3.12, .22)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0.34</a:t>
                      </a:r>
                    </a:p>
                    <a:p>
                      <a:pPr marL="0" marR="0" algn="ctr">
                        <a:lnSpc>
                          <a:spcPct val="107000"/>
                        </a:lnSpc>
                        <a:spcBef>
                          <a:spcPts val="0"/>
                        </a:spcBef>
                        <a:spcAft>
                          <a:spcPts val="0"/>
                        </a:spcAft>
                      </a:pPr>
                      <a:r>
                        <a:rPr lang="en-US" sz="1400">
                          <a:effectLst/>
                        </a:rPr>
                        <a:t>(-1.05, 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-0.01</a:t>
                      </a:r>
                    </a:p>
                    <a:p>
                      <a:pPr marL="0" marR="0" algn="ctr">
                        <a:lnSpc>
                          <a:spcPct val="107000"/>
                        </a:lnSpc>
                        <a:spcBef>
                          <a:spcPts val="0"/>
                        </a:spcBef>
                        <a:spcAft>
                          <a:spcPts val="0"/>
                        </a:spcAft>
                      </a:pPr>
                      <a:r>
                        <a:rPr lang="en-US" sz="1400">
                          <a:effectLst/>
                        </a:rPr>
                        <a:t>(-.72,  .71)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-0.33</a:t>
                      </a:r>
                    </a:p>
                    <a:p>
                      <a:pPr marL="0" marR="0" algn="ctr">
                        <a:lnSpc>
                          <a:spcPct val="107000"/>
                        </a:lnSpc>
                        <a:spcBef>
                          <a:spcPts val="0"/>
                        </a:spcBef>
                        <a:spcAft>
                          <a:spcPts val="0"/>
                        </a:spcAft>
                      </a:pPr>
                      <a:r>
                        <a:rPr lang="en-US" sz="1400">
                          <a:effectLst/>
                        </a:rPr>
                        <a:t>(-1.53, .87)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-0.48</a:t>
                      </a:r>
                    </a:p>
                    <a:p>
                      <a:pPr marL="0" marR="0" algn="ctr">
                        <a:lnSpc>
                          <a:spcPct val="107000"/>
                        </a:lnSpc>
                        <a:spcBef>
                          <a:spcPts val="0"/>
                        </a:spcBef>
                        <a:spcAft>
                          <a:spcPts val="0"/>
                        </a:spcAft>
                      </a:pPr>
                      <a:r>
                        <a:rPr lang="en-US" sz="1400">
                          <a:effectLst/>
                        </a:rPr>
                        <a:t>(-1.66, .69)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90500">
                <a:tc>
                  <a:txBody>
                    <a:bodyPr/>
                    <a:lstStyle/>
                    <a:p>
                      <a:pPr marL="0" marR="0">
                        <a:lnSpc>
                          <a:spcPct val="107000"/>
                        </a:lnSpc>
                        <a:spcBef>
                          <a:spcPts val="0"/>
                        </a:spcBef>
                        <a:spcAft>
                          <a:spcPts val="0"/>
                        </a:spcAft>
                      </a:pPr>
                      <a:r>
                        <a:rPr lang="en-US" sz="1400">
                          <a:effectLst/>
                        </a:rPr>
                        <a:t>Pre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0500">
                <a:tc>
                  <a:txBody>
                    <a:bodyPr/>
                    <a:lstStyle/>
                    <a:p>
                      <a:pPr marL="0" marR="0">
                        <a:lnSpc>
                          <a:spcPct val="107000"/>
                        </a:lnSpc>
                        <a:spcBef>
                          <a:spcPts val="0"/>
                        </a:spcBef>
                        <a:spcAft>
                          <a:spcPts val="0"/>
                        </a:spcAft>
                      </a:pPr>
                      <a:r>
                        <a:rPr lang="en-US" sz="1400">
                          <a:effectLst/>
                        </a:rPr>
                        <a:t>First Generation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-2.04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-1.61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90500">
                <a:tc>
                  <a:txBody>
                    <a:bodyPr/>
                    <a:lstStyle/>
                    <a:p>
                      <a:pPr marL="0" marR="0">
                        <a:lnSpc>
                          <a:spcPct val="107000"/>
                        </a:lnSpc>
                        <a:spcBef>
                          <a:spcPts val="0"/>
                        </a:spcBef>
                        <a:spcAft>
                          <a:spcPts val="0"/>
                        </a:spcAft>
                      </a:pPr>
                      <a:r>
                        <a:rPr lang="en-US" sz="1400">
                          <a:effectLst/>
                        </a:rPr>
                        <a:t>Low Income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1.40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90500">
                <a:tc>
                  <a:txBody>
                    <a:bodyPr/>
                    <a:lstStyle/>
                    <a:p>
                      <a:pPr marL="0" marR="0">
                        <a:lnSpc>
                          <a:spcPct val="107000"/>
                        </a:lnSpc>
                        <a:spcBef>
                          <a:spcPts val="0"/>
                        </a:spcBef>
                        <a:spcAft>
                          <a:spcPts val="0"/>
                        </a:spcAft>
                      </a:pPr>
                      <a:r>
                        <a:rPr lang="en-US" sz="1400">
                          <a:effectLst/>
                        </a:rPr>
                        <a:t>URM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-1.16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dirty="0">
                          <a:effectLst/>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90500">
                <a:tc>
                  <a:txBody>
                    <a:bodyPr/>
                    <a:lstStyle/>
                    <a:p>
                      <a:pPr marL="0" marR="0">
                        <a:lnSpc>
                          <a:spcPct val="107000"/>
                        </a:lnSpc>
                        <a:spcBef>
                          <a:spcPts val="0"/>
                        </a:spcBef>
                        <a:spcAft>
                          <a:spcPts val="0"/>
                        </a:spcAft>
                      </a:pPr>
                      <a:r>
                        <a:rPr lang="en-US" sz="1400">
                          <a:effectLst/>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2.59**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1.67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1.11*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0.53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90500">
                <a:tc>
                  <a:txBody>
                    <a:bodyPr/>
                    <a:lstStyle/>
                    <a:p>
                      <a:pPr marL="0" marR="0">
                        <a:lnSpc>
                          <a:spcPct val="107000"/>
                        </a:lnSpc>
                        <a:spcBef>
                          <a:spcPts val="0"/>
                        </a:spcBef>
                        <a:spcAft>
                          <a:spcPts val="0"/>
                        </a:spcAft>
                      </a:pPr>
                      <a:r>
                        <a:rPr lang="en-US" sz="1400">
                          <a:effectLst/>
                        </a:rPr>
                        <a:t>Previous Units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90500">
                <a:tc>
                  <a:txBody>
                    <a:bodyPr/>
                    <a:lstStyle/>
                    <a:p>
                      <a:pPr marL="0" marR="0">
                        <a:lnSpc>
                          <a:spcPct val="107000"/>
                        </a:lnSpc>
                        <a:spcBef>
                          <a:spcPts val="0"/>
                        </a:spcBef>
                        <a:spcAft>
                          <a:spcPts val="0"/>
                        </a:spcAft>
                      </a:pPr>
                      <a:r>
                        <a:rPr lang="en-US" sz="1400">
                          <a:effectLst/>
                        </a:rPr>
                        <a:t>SAT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90500">
                <a:tc>
                  <a:txBody>
                    <a:bodyPr/>
                    <a:lstStyle/>
                    <a:p>
                      <a:pPr marL="0" marR="0">
                        <a:lnSpc>
                          <a:spcPct val="107000"/>
                        </a:lnSpc>
                        <a:spcBef>
                          <a:spcPts val="0"/>
                        </a:spcBef>
                        <a:spcAft>
                          <a:spcPts val="0"/>
                        </a:spcAft>
                      </a:pPr>
                      <a:r>
                        <a:rPr lang="en-US" sz="1400">
                          <a:effectLst/>
                        </a:rPr>
                        <a:t>STEM Major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2.56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1.68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1.52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190500">
                <a:tc>
                  <a:txBody>
                    <a:bodyPr/>
                    <a:lstStyle/>
                    <a:p>
                      <a:pPr marL="0" marR="0">
                        <a:lnSpc>
                          <a:spcPct val="107000"/>
                        </a:lnSpc>
                        <a:spcBef>
                          <a:spcPts val="0"/>
                        </a:spcBef>
                        <a:spcAft>
                          <a:spcPts val="0"/>
                        </a:spcAft>
                      </a:pPr>
                      <a:r>
                        <a:rPr lang="en-US" sz="1400">
                          <a:effectLst/>
                        </a:rPr>
                        <a:t>Transfer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-6.54*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-4.29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-2.47*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-5.03*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-4.20*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03200">
                <a:tc>
                  <a:txBody>
                    <a:bodyPr/>
                    <a:lstStyle/>
                    <a:p>
                      <a:pPr marL="0" marR="0">
                        <a:lnSpc>
                          <a:spcPct val="107000"/>
                        </a:lnSpc>
                        <a:spcBef>
                          <a:spcPts val="0"/>
                        </a:spcBef>
                        <a:spcAft>
                          <a:spcPts val="0"/>
                        </a:spcAft>
                      </a:pPr>
                      <a:r>
                        <a:rPr lang="en-US" sz="1400">
                          <a:effectLst/>
                        </a:rPr>
                        <a:t>R</a:t>
                      </a:r>
                      <a:r>
                        <a:rPr lang="en-US" sz="1400" baseline="30000">
                          <a:effectLst/>
                        </a:rPr>
                        <a:t>2</a:t>
                      </a: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57835" algn="dec"/>
                        </a:tabLs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57835" algn="dec"/>
                        </a:tabLs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34340" algn="dec"/>
                        </a:tabLst>
                      </a:pPr>
                      <a:r>
                        <a:rPr lang="en-US" sz="1400" dirty="0">
                          <a:effectLst/>
                        </a:rPr>
                        <a:t>.28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03200">
                <a:tc gridSpan="7">
                  <a:txBody>
                    <a:bodyPr/>
                    <a:lstStyle/>
                    <a:p>
                      <a:pPr marL="0" marR="0">
                        <a:lnSpc>
                          <a:spcPct val="107000"/>
                        </a:lnSpc>
                        <a:spcBef>
                          <a:spcPts val="0"/>
                        </a:spcBef>
                        <a:spcAft>
                          <a:spcPts val="0"/>
                        </a:spcAft>
                      </a:pPr>
                      <a:r>
                        <a:rPr lang="en-US" sz="1400" dirty="0">
                          <a:effectLst/>
                        </a:rPr>
                        <a:t>* p &lt; .05 ** p &lt; .01 *** p &lt; .001</a:t>
                      </a:r>
                    </a:p>
                    <a:p>
                      <a:pPr marL="0" marR="0">
                        <a:lnSpc>
                          <a:spcPct val="107000"/>
                        </a:lnSpc>
                        <a:spcBef>
                          <a:spcPts val="0"/>
                        </a:spcBef>
                        <a:spcAft>
                          <a:spcPts val="0"/>
                        </a:spcAft>
                      </a:pPr>
                      <a:r>
                        <a:rPr lang="en-US" sz="1400" dirty="0">
                          <a:effectLst/>
                        </a:rPr>
                        <a:t>NOTE: All dependent  variables are in percentage points; The equivalency margin for non-inferiority is </a:t>
                      </a:r>
                      <a:r>
                        <a:rPr lang="en-US" sz="1400" dirty="0">
                          <a:effectLst/>
                          <a:sym typeface="Symbol" panose="05050102010706020507" pitchFamily="18" charset="2"/>
                        </a:rPr>
                        <a:t></a:t>
                      </a: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752600" y="685800"/>
            <a:ext cx="861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4975" algn="dec"/>
              </a:tabLst>
              <a:defRPr>
                <a:solidFill>
                  <a:schemeClr val="tx1"/>
                </a:solidFill>
                <a:latin typeface="Arial" panose="020B0604020202020204" pitchFamily="34" charset="0"/>
              </a:defRPr>
            </a:lvl1pPr>
            <a:lvl2pPr eaLnBrk="0" fontAlgn="base" hangingPunct="0">
              <a:spcBef>
                <a:spcPct val="0"/>
              </a:spcBef>
              <a:spcAft>
                <a:spcPct val="0"/>
              </a:spcAft>
              <a:tabLst>
                <a:tab pos="434975" algn="dec"/>
              </a:tabLst>
              <a:defRPr>
                <a:solidFill>
                  <a:schemeClr val="tx1"/>
                </a:solidFill>
                <a:latin typeface="Arial" panose="020B0604020202020204" pitchFamily="34" charset="0"/>
              </a:defRPr>
            </a:lvl2pPr>
            <a:lvl3pPr eaLnBrk="0" fontAlgn="base" hangingPunct="0">
              <a:spcBef>
                <a:spcPct val="0"/>
              </a:spcBef>
              <a:spcAft>
                <a:spcPct val="0"/>
              </a:spcAft>
              <a:tabLst>
                <a:tab pos="434975" algn="dec"/>
              </a:tabLst>
              <a:defRPr>
                <a:solidFill>
                  <a:schemeClr val="tx1"/>
                </a:solidFill>
                <a:latin typeface="Arial" panose="020B0604020202020204" pitchFamily="34" charset="0"/>
              </a:defRPr>
            </a:lvl3pPr>
            <a:lvl4pPr eaLnBrk="0" fontAlgn="base" hangingPunct="0">
              <a:spcBef>
                <a:spcPct val="0"/>
              </a:spcBef>
              <a:spcAft>
                <a:spcPct val="0"/>
              </a:spcAft>
              <a:tabLst>
                <a:tab pos="434975" algn="dec"/>
              </a:tabLst>
              <a:defRPr>
                <a:solidFill>
                  <a:schemeClr val="tx1"/>
                </a:solidFill>
                <a:latin typeface="Arial" panose="020B0604020202020204" pitchFamily="34" charset="0"/>
              </a:defRPr>
            </a:lvl4pPr>
            <a:lvl5pPr eaLnBrk="0" fontAlgn="base" hangingPunct="0">
              <a:spcBef>
                <a:spcPct val="0"/>
              </a:spcBef>
              <a:spcAft>
                <a:spcPct val="0"/>
              </a:spcAft>
              <a:tabLst>
                <a:tab pos="434975" algn="dec"/>
              </a:tabLst>
              <a:defRPr>
                <a:solidFill>
                  <a:schemeClr val="tx1"/>
                </a:solidFill>
                <a:latin typeface="Arial" panose="020B0604020202020204" pitchFamily="34" charset="0"/>
              </a:defRPr>
            </a:lvl5pPr>
            <a:lvl6pPr eaLnBrk="0" fontAlgn="base" hangingPunct="0">
              <a:spcBef>
                <a:spcPct val="0"/>
              </a:spcBef>
              <a:spcAft>
                <a:spcPct val="0"/>
              </a:spcAft>
              <a:tabLst>
                <a:tab pos="434975" algn="dec"/>
              </a:tabLst>
              <a:defRPr>
                <a:solidFill>
                  <a:schemeClr val="tx1"/>
                </a:solidFill>
                <a:latin typeface="Arial" panose="020B0604020202020204" pitchFamily="34" charset="0"/>
              </a:defRPr>
            </a:lvl6pPr>
            <a:lvl7pPr eaLnBrk="0" fontAlgn="base" hangingPunct="0">
              <a:spcBef>
                <a:spcPct val="0"/>
              </a:spcBef>
              <a:spcAft>
                <a:spcPct val="0"/>
              </a:spcAft>
              <a:tabLst>
                <a:tab pos="434975" algn="dec"/>
              </a:tabLst>
              <a:defRPr>
                <a:solidFill>
                  <a:schemeClr val="tx1"/>
                </a:solidFill>
                <a:latin typeface="Arial" panose="020B0604020202020204" pitchFamily="34" charset="0"/>
              </a:defRPr>
            </a:lvl7pPr>
            <a:lvl8pPr eaLnBrk="0" fontAlgn="base" hangingPunct="0">
              <a:spcBef>
                <a:spcPct val="0"/>
              </a:spcBef>
              <a:spcAft>
                <a:spcPct val="0"/>
              </a:spcAft>
              <a:tabLst>
                <a:tab pos="434975" algn="dec"/>
              </a:tabLst>
              <a:defRPr>
                <a:solidFill>
                  <a:schemeClr val="tx1"/>
                </a:solidFill>
                <a:latin typeface="Arial" panose="020B0604020202020204" pitchFamily="34" charset="0"/>
              </a:defRPr>
            </a:lvl8pPr>
            <a:lvl9pPr eaLnBrk="0" fontAlgn="base" hangingPunct="0">
              <a:spcBef>
                <a:spcPct val="0"/>
              </a:spcBef>
              <a:spcAft>
                <a:spcPct val="0"/>
              </a:spcAft>
              <a:tabLst>
                <a:tab pos="434975" algn="dec"/>
              </a:tabLst>
              <a:defRPr>
                <a:solidFill>
                  <a:schemeClr val="tx1"/>
                </a:solidFill>
                <a:latin typeface="Arial" panose="020B0604020202020204" pitchFamily="34" charset="0"/>
              </a:defRPr>
            </a:lvl9pPr>
          </a:lstStyle>
          <a:p>
            <a:pPr lvl="0"/>
            <a:r>
              <a:rPr lang="en-US" altLang="en-US" sz="1500" dirty="0">
                <a:latin typeface="Calibri" panose="020F0502020204030204" pitchFamily="34" charset="0"/>
                <a:ea typeface="Calibri" panose="020F0502020204030204" pitchFamily="34" charset="0"/>
                <a:cs typeface="Times New Roman" panose="02020603050405020304" pitchFamily="18" charset="0"/>
              </a:rPr>
              <a:t>Ordinary Least Squares Regression Model Estimating Effects of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ChemWiki</a:t>
            </a:r>
            <a:r>
              <a:rPr lang="en-US" altLang="en-US" sz="1500" dirty="0">
                <a:latin typeface="Calibri" panose="020F0502020204030204" pitchFamily="34" charset="0"/>
                <a:ea typeface="Calibri" panose="020F0502020204030204" pitchFamily="34" charset="0"/>
                <a:cs typeface="Times New Roman" panose="02020603050405020304" pitchFamily="18" charset="0"/>
              </a:rPr>
              <a:t> on the Post Score Utilizing a Non-Inferiority Framework (Chemistry Education Research and Practice, 16, 939-948 (2015))</a:t>
            </a:r>
            <a:endParaRPr lang="en-US" altLang="en-US" sz="1500" dirty="0"/>
          </a:p>
        </p:txBody>
      </p:sp>
      <p:sp>
        <p:nvSpPr>
          <p:cNvPr id="10" name="Rectangle 9"/>
          <p:cNvSpPr/>
          <p:nvPr/>
        </p:nvSpPr>
        <p:spPr>
          <a:xfrm>
            <a:off x="2031112" y="117158"/>
            <a:ext cx="8332089" cy="492443"/>
          </a:xfrm>
          <a:prstGeom prst="rect">
            <a:avLst/>
          </a:prstGeom>
        </p:spPr>
        <p:txBody>
          <a:bodyPr wrap="none">
            <a:spAutoFit/>
          </a:bodyPr>
          <a:lstStyle/>
          <a:p>
            <a:r>
              <a:rPr lang="en-US" sz="2600" dirty="0">
                <a:solidFill>
                  <a:srgbClr val="117CC4"/>
                </a:solidFill>
              </a:rPr>
              <a:t>Many Variables are Measured (Propensity-Score Matching)</a:t>
            </a:r>
          </a:p>
        </p:txBody>
      </p:sp>
    </p:spTree>
    <p:extLst>
      <p:ext uri="{BB962C8B-B14F-4D97-AF65-F5344CB8AC3E}">
        <p14:creationId xmlns:p14="http://schemas.microsoft.com/office/powerpoint/2010/main" val="548320844"/>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3" descr="Stat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55"/>
          <a:stretch/>
        </p:blipFill>
        <p:spPr bwMode="auto">
          <a:xfrm>
            <a:off x="3382617" y="1122064"/>
            <a:ext cx="6062662" cy="41950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28800" y="5317083"/>
            <a:ext cx="868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GB" altLang="zh-CN" sz="1700" dirty="0">
                <a:ea typeface="SimSun" panose="02010600030101010101" pitchFamily="2" charset="-122"/>
                <a:cs typeface="Times New Roman" panose="02020603050405020304" pitchFamily="18" charset="0"/>
              </a:rPr>
              <a:t>Daily traffic for student usage of </a:t>
            </a:r>
            <a:r>
              <a:rPr lang="en-GB" altLang="zh-CN" sz="1700" dirty="0" err="1">
                <a:ea typeface="SimSun" panose="02010600030101010101" pitchFamily="2" charset="-122"/>
                <a:cs typeface="Times New Roman" panose="02020603050405020304" pitchFamily="18" charset="0"/>
              </a:rPr>
              <a:t>Libretexts</a:t>
            </a:r>
            <a:r>
              <a:rPr lang="en-GB" altLang="zh-CN" sz="1700" dirty="0">
                <a:ea typeface="SimSun" panose="02010600030101010101" pitchFamily="2" charset="-122"/>
                <a:cs typeface="Times New Roman" panose="02020603050405020304" pitchFamily="18" charset="0"/>
              </a:rPr>
              <a:t> for the </a:t>
            </a:r>
            <a:r>
              <a:rPr lang="en-GB" altLang="zh-CN" sz="1700" dirty="0" err="1">
                <a:ea typeface="SimSun" panose="02010600030101010101" pitchFamily="2" charset="-122"/>
                <a:cs typeface="Times New Roman" panose="02020603050405020304" pitchFamily="18" charset="0"/>
              </a:rPr>
              <a:t>LibreTexts</a:t>
            </a:r>
            <a:r>
              <a:rPr lang="en-GB" altLang="zh-CN" sz="1700" dirty="0">
                <a:ea typeface="SimSun" panose="02010600030101010101" pitchFamily="2" charset="-122"/>
                <a:cs typeface="Times New Roman" panose="02020603050405020304" pitchFamily="18" charset="0"/>
              </a:rPr>
              <a:t> pilot. Spikes originate from students “cramming” before exams and quizzes.</a:t>
            </a:r>
            <a:endParaRPr lang="en-GB" altLang="zh-CN" sz="1700" dirty="0"/>
          </a:p>
        </p:txBody>
      </p:sp>
      <p:sp>
        <p:nvSpPr>
          <p:cNvPr id="14" name="Title 1"/>
          <p:cNvSpPr>
            <a:spLocks noGrp="1"/>
          </p:cNvSpPr>
          <p:nvPr>
            <p:ph type="title"/>
          </p:nvPr>
        </p:nvSpPr>
        <p:spPr>
          <a:xfrm>
            <a:off x="1524000" y="152400"/>
            <a:ext cx="9144000" cy="715962"/>
          </a:xfrm>
        </p:spPr>
        <p:txBody>
          <a:bodyPr>
            <a:normAutofit/>
          </a:bodyPr>
          <a:lstStyle/>
          <a:p>
            <a:r>
              <a:rPr lang="en-US" dirty="0">
                <a:solidFill>
                  <a:srgbClr val="117CC4"/>
                </a:solidFill>
                <a:latin typeface="+mn-lt"/>
              </a:rPr>
              <a:t>Stage 1: Evaluation Protocols</a:t>
            </a:r>
          </a:p>
        </p:txBody>
      </p:sp>
    </p:spTree>
    <p:extLst>
      <p:ext uri="{BB962C8B-B14F-4D97-AF65-F5344CB8AC3E}">
        <p14:creationId xmlns:p14="http://schemas.microsoft.com/office/powerpoint/2010/main" val="206452228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7551F9-84FD-40EC-90B0-B59949B1822D}"/>
              </a:ext>
            </a:extLst>
          </p:cNvPr>
          <p:cNvSpPr>
            <a:spLocks noGrp="1"/>
          </p:cNvSpPr>
          <p:nvPr>
            <p:ph type="title"/>
          </p:nvPr>
        </p:nvSpPr>
        <p:spPr>
          <a:xfrm>
            <a:off x="798944" y="704590"/>
            <a:ext cx="3650674" cy="5036058"/>
          </a:xfrm>
        </p:spPr>
        <p:txBody>
          <a:bodyPr/>
          <a:lstStyle/>
          <a:p>
            <a:r>
              <a:rPr lang="en-US" sz="3200" dirty="0">
                <a:solidFill>
                  <a:srgbClr val="117CC4"/>
                </a:solidFill>
              </a:rPr>
              <a:t>The </a:t>
            </a:r>
            <a:r>
              <a:rPr lang="en-US" sz="3200" b="1" dirty="0" err="1">
                <a:solidFill>
                  <a:srgbClr val="117CC4"/>
                </a:solidFill>
              </a:rPr>
              <a:t>LibreVerse</a:t>
            </a:r>
            <a:r>
              <a:rPr lang="en-US" sz="3200" dirty="0">
                <a:solidFill>
                  <a:srgbClr val="117CC4"/>
                </a:solidFill>
              </a:rPr>
              <a:t> is an centralized ecosystem of interconnected applications focusing on the construction, customization, distribution and usage of OER. All for you to use for your classes.</a:t>
            </a:r>
          </a:p>
        </p:txBody>
      </p:sp>
      <p:sp>
        <p:nvSpPr>
          <p:cNvPr id="5" name="Oval 4">
            <a:extLst>
              <a:ext uri="{FF2B5EF4-FFF2-40B4-BE49-F238E27FC236}">
                <a16:creationId xmlns:a16="http://schemas.microsoft.com/office/drawing/2014/main" id="{18B2BFAD-8837-460B-918B-4B1E7CC31553}"/>
              </a:ext>
            </a:extLst>
          </p:cNvPr>
          <p:cNvSpPr/>
          <p:nvPr/>
        </p:nvSpPr>
        <p:spPr>
          <a:xfrm>
            <a:off x="6149109" y="2213732"/>
            <a:ext cx="2590800"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LibreTexts</a:t>
            </a:r>
            <a:r>
              <a:rPr lang="en-US" sz="3200" dirty="0"/>
              <a:t> Libraries</a:t>
            </a:r>
          </a:p>
        </p:txBody>
      </p:sp>
      <p:sp>
        <p:nvSpPr>
          <p:cNvPr id="6" name="Oval 5">
            <a:extLst>
              <a:ext uri="{FF2B5EF4-FFF2-40B4-BE49-F238E27FC236}">
                <a16:creationId xmlns:a16="http://schemas.microsoft.com/office/drawing/2014/main" id="{07C6B403-1138-434B-B2DE-3804B6A6A66B}"/>
              </a:ext>
            </a:extLst>
          </p:cNvPr>
          <p:cNvSpPr/>
          <p:nvPr/>
        </p:nvSpPr>
        <p:spPr>
          <a:xfrm>
            <a:off x="8931564" y="2670932"/>
            <a:ext cx="1584036"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Javascript</a:t>
            </a:r>
            <a:r>
              <a:rPr lang="en-US" dirty="0"/>
              <a:t> Server</a:t>
            </a:r>
          </a:p>
        </p:txBody>
      </p:sp>
      <p:sp>
        <p:nvSpPr>
          <p:cNvPr id="7" name="Oval 6">
            <a:extLst>
              <a:ext uri="{FF2B5EF4-FFF2-40B4-BE49-F238E27FC236}">
                <a16:creationId xmlns:a16="http://schemas.microsoft.com/office/drawing/2014/main" id="{36A2E4D3-BC80-4DE4-92CA-AC1F4B827359}"/>
              </a:ext>
            </a:extLst>
          </p:cNvPr>
          <p:cNvSpPr/>
          <p:nvPr/>
        </p:nvSpPr>
        <p:spPr>
          <a:xfrm>
            <a:off x="8282709" y="1150901"/>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Jupyter</a:t>
            </a:r>
            <a:r>
              <a:rPr lang="en-US" dirty="0"/>
              <a:t> Notebook</a:t>
            </a:r>
          </a:p>
          <a:p>
            <a:pPr algn="ctr"/>
            <a:r>
              <a:rPr lang="en-US" sz="1200" dirty="0"/>
              <a:t>(code)</a:t>
            </a:r>
          </a:p>
        </p:txBody>
      </p:sp>
      <p:sp>
        <p:nvSpPr>
          <p:cNvPr id="8" name="Oval 7">
            <a:extLst>
              <a:ext uri="{FF2B5EF4-FFF2-40B4-BE49-F238E27FC236}">
                <a16:creationId xmlns:a16="http://schemas.microsoft.com/office/drawing/2014/main" id="{0E1467D0-251C-41ED-8E96-18E85EDF7237}"/>
              </a:ext>
            </a:extLst>
          </p:cNvPr>
          <p:cNvSpPr/>
          <p:nvPr/>
        </p:nvSpPr>
        <p:spPr>
          <a:xfrm>
            <a:off x="6682509" y="634314"/>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Query</a:t>
            </a:r>
          </a:p>
          <a:p>
            <a:pPr algn="ctr"/>
            <a:r>
              <a:rPr lang="en-US" sz="1200" dirty="0"/>
              <a:t>(Homework)</a:t>
            </a:r>
          </a:p>
        </p:txBody>
      </p:sp>
      <p:sp>
        <p:nvSpPr>
          <p:cNvPr id="9" name="Oval 8">
            <a:extLst>
              <a:ext uri="{FF2B5EF4-FFF2-40B4-BE49-F238E27FC236}">
                <a16:creationId xmlns:a16="http://schemas.microsoft.com/office/drawing/2014/main" id="{16DC43BE-967E-4C33-AC56-990C233EE9B3}"/>
              </a:ext>
            </a:extLst>
          </p:cNvPr>
          <p:cNvSpPr/>
          <p:nvPr/>
        </p:nvSpPr>
        <p:spPr>
          <a:xfrm>
            <a:off x="8320809" y="4271132"/>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Analytics</a:t>
            </a:r>
          </a:p>
        </p:txBody>
      </p:sp>
      <p:sp>
        <p:nvSpPr>
          <p:cNvPr id="10" name="Oval 9">
            <a:extLst>
              <a:ext uri="{FF2B5EF4-FFF2-40B4-BE49-F238E27FC236}">
                <a16:creationId xmlns:a16="http://schemas.microsoft.com/office/drawing/2014/main" id="{7B409D4B-6F96-4393-A58F-107CD232953B}"/>
              </a:ext>
            </a:extLst>
          </p:cNvPr>
          <p:cNvSpPr/>
          <p:nvPr/>
        </p:nvSpPr>
        <p:spPr>
          <a:xfrm>
            <a:off x="6796809" y="4846096"/>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Bot</a:t>
            </a:r>
          </a:p>
          <a:p>
            <a:pPr algn="ctr"/>
            <a:r>
              <a:rPr lang="en-US" dirty="0"/>
              <a:t>Server</a:t>
            </a:r>
          </a:p>
        </p:txBody>
      </p:sp>
      <p:sp>
        <p:nvSpPr>
          <p:cNvPr id="22" name="Oval 21">
            <a:extLst>
              <a:ext uri="{FF2B5EF4-FFF2-40B4-BE49-F238E27FC236}">
                <a16:creationId xmlns:a16="http://schemas.microsoft.com/office/drawing/2014/main" id="{E506C32F-B402-429D-8CE2-6C180F2411F8}"/>
              </a:ext>
            </a:extLst>
          </p:cNvPr>
          <p:cNvSpPr/>
          <p:nvPr/>
        </p:nvSpPr>
        <p:spPr>
          <a:xfrm>
            <a:off x="5310908" y="4283583"/>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TSUGI</a:t>
            </a:r>
          </a:p>
          <a:p>
            <a:pPr algn="ctr"/>
            <a:r>
              <a:rPr lang="en-US" dirty="0"/>
              <a:t>LT LMS</a:t>
            </a:r>
          </a:p>
        </p:txBody>
      </p:sp>
      <p:sp>
        <p:nvSpPr>
          <p:cNvPr id="2" name="Rectangle 1">
            <a:extLst>
              <a:ext uri="{FF2B5EF4-FFF2-40B4-BE49-F238E27FC236}">
                <a16:creationId xmlns:a16="http://schemas.microsoft.com/office/drawing/2014/main" id="{7E52245E-FE49-486A-8426-8345D9EEE305}"/>
              </a:ext>
            </a:extLst>
          </p:cNvPr>
          <p:cNvSpPr/>
          <p:nvPr/>
        </p:nvSpPr>
        <p:spPr>
          <a:xfrm>
            <a:off x="6537247" y="71874"/>
            <a:ext cx="2009461" cy="369332"/>
          </a:xfrm>
          <a:prstGeom prst="rect">
            <a:avLst/>
          </a:prstGeom>
        </p:spPr>
        <p:txBody>
          <a:bodyPr wrap="none">
            <a:spAutoFit/>
          </a:bodyPr>
          <a:lstStyle/>
          <a:p>
            <a:r>
              <a:rPr lang="en-US" dirty="0"/>
              <a:t>query.libretexts.org</a:t>
            </a:r>
          </a:p>
        </p:txBody>
      </p:sp>
      <p:sp>
        <p:nvSpPr>
          <p:cNvPr id="23" name="Rectangle 22">
            <a:extLst>
              <a:ext uri="{FF2B5EF4-FFF2-40B4-BE49-F238E27FC236}">
                <a16:creationId xmlns:a16="http://schemas.microsoft.com/office/drawing/2014/main" id="{FA27B42F-AF1C-499E-8620-7E5C3BC42825}"/>
              </a:ext>
            </a:extLst>
          </p:cNvPr>
          <p:cNvSpPr/>
          <p:nvPr/>
        </p:nvSpPr>
        <p:spPr>
          <a:xfrm>
            <a:off x="9082809" y="682484"/>
            <a:ext cx="2129237" cy="369332"/>
          </a:xfrm>
          <a:prstGeom prst="rect">
            <a:avLst/>
          </a:prstGeom>
        </p:spPr>
        <p:txBody>
          <a:bodyPr wrap="none">
            <a:spAutoFit/>
          </a:bodyPr>
          <a:lstStyle/>
          <a:p>
            <a:r>
              <a:rPr lang="en-US" dirty="0"/>
              <a:t>jupyter.libretexts.org</a:t>
            </a:r>
          </a:p>
        </p:txBody>
      </p:sp>
      <p:sp>
        <p:nvSpPr>
          <p:cNvPr id="24" name="Oval 23">
            <a:extLst>
              <a:ext uri="{FF2B5EF4-FFF2-40B4-BE49-F238E27FC236}">
                <a16:creationId xmlns:a16="http://schemas.microsoft.com/office/drawing/2014/main" id="{F2007B47-43BA-4DDA-9EE3-F7DCF618D217}"/>
              </a:ext>
            </a:extLst>
          </p:cNvPr>
          <p:cNvSpPr/>
          <p:nvPr/>
        </p:nvSpPr>
        <p:spPr>
          <a:xfrm>
            <a:off x="4518892" y="2709032"/>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Forums</a:t>
            </a:r>
          </a:p>
        </p:txBody>
      </p:sp>
      <p:sp>
        <p:nvSpPr>
          <p:cNvPr id="25" name="Oval 24">
            <a:extLst>
              <a:ext uri="{FF2B5EF4-FFF2-40B4-BE49-F238E27FC236}">
                <a16:creationId xmlns:a16="http://schemas.microsoft.com/office/drawing/2014/main" id="{DF1A3948-9EE4-498E-BBAB-89F89E34FE63}"/>
              </a:ext>
            </a:extLst>
          </p:cNvPr>
          <p:cNvSpPr/>
          <p:nvPr/>
        </p:nvSpPr>
        <p:spPr>
          <a:xfrm>
            <a:off x="5082309" y="1111320"/>
            <a:ext cx="15240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 </a:t>
            </a:r>
            <a:r>
              <a:rPr lang="en-US" sz="1200" dirty="0"/>
              <a:t>(homework)</a:t>
            </a:r>
          </a:p>
        </p:txBody>
      </p:sp>
    </p:spTree>
    <p:extLst>
      <p:ext uri="{BB962C8B-B14F-4D97-AF65-F5344CB8AC3E}">
        <p14:creationId xmlns:p14="http://schemas.microsoft.com/office/powerpoint/2010/main" val="2024707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par>
                          <p:cTn id="43" fill="hold">
                            <p:stCondLst>
                              <p:cond delay="3500"/>
                            </p:stCondLst>
                            <p:childTnLst>
                              <p:par>
                                <p:cTn id="44" presetID="22" presetClass="entr" presetSubtype="4"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2" grpId="0" animBg="1"/>
      <p:bldP spid="2" grpId="0"/>
      <p:bldP spid="23" grpId="0"/>
      <p:bldP spid="24" grpId="0" animBg="1"/>
      <p:bldP spid="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0"/>
            <a:ext cx="9144000" cy="715962"/>
          </a:xfrm>
        </p:spPr>
        <p:txBody>
          <a:bodyPr>
            <a:normAutofit/>
          </a:bodyPr>
          <a:lstStyle/>
          <a:p>
            <a:r>
              <a:rPr lang="en-US" b="1" dirty="0">
                <a:solidFill>
                  <a:srgbClr val="117CC4"/>
                </a:solidFill>
                <a:latin typeface="+mn-lt"/>
              </a:rPr>
              <a:t>Exam Performance</a:t>
            </a:r>
          </a:p>
        </p:txBody>
      </p:sp>
      <p:pic>
        <p:nvPicPr>
          <p:cNvPr id="5" name="Picture 4"/>
          <p:cNvPicPr>
            <a:picLocks noChangeAspect="1"/>
          </p:cNvPicPr>
          <p:nvPr/>
        </p:nvPicPr>
        <p:blipFill rotWithShape="1">
          <a:blip r:embed="rId3" cstate="print"/>
          <a:srcRect l="4319" t="48958" r="20132" b="25000"/>
          <a:stretch/>
        </p:blipFill>
        <p:spPr>
          <a:xfrm>
            <a:off x="1766036" y="1283732"/>
            <a:ext cx="8710432" cy="1688068"/>
          </a:xfrm>
          <a:prstGeom prst="rect">
            <a:avLst/>
          </a:prstGeom>
        </p:spPr>
      </p:pic>
      <p:sp>
        <p:nvSpPr>
          <p:cNvPr id="6" name="TextBox 5"/>
          <p:cNvSpPr txBox="1"/>
          <p:nvPr/>
        </p:nvSpPr>
        <p:spPr>
          <a:xfrm>
            <a:off x="1676400" y="812800"/>
            <a:ext cx="5041124" cy="369332"/>
          </a:xfrm>
          <a:prstGeom prst="rect">
            <a:avLst/>
          </a:prstGeom>
          <a:noFill/>
        </p:spPr>
        <p:txBody>
          <a:bodyPr wrap="none" rtlCol="0">
            <a:spAutoFit/>
          </a:bodyPr>
          <a:lstStyle/>
          <a:p>
            <a:r>
              <a:rPr lang="en-US" dirty="0">
                <a:solidFill>
                  <a:srgbClr val="FF0000"/>
                </a:solidFill>
              </a:rPr>
              <a:t>Daily </a:t>
            </a:r>
            <a:r>
              <a:rPr lang="en-US" dirty="0" err="1">
                <a:solidFill>
                  <a:srgbClr val="FF0000"/>
                </a:solidFill>
              </a:rPr>
              <a:t>Wikitext</a:t>
            </a:r>
            <a:r>
              <a:rPr lang="en-US" dirty="0">
                <a:solidFill>
                  <a:srgbClr val="FF0000"/>
                </a:solidFill>
              </a:rPr>
              <a:t> usage (only </a:t>
            </a:r>
            <a:r>
              <a:rPr lang="en-US" dirty="0" err="1">
                <a:solidFill>
                  <a:srgbClr val="FF0000"/>
                </a:solidFill>
              </a:rPr>
              <a:t>ChemWiki</a:t>
            </a:r>
            <a:r>
              <a:rPr lang="en-US" dirty="0">
                <a:solidFill>
                  <a:srgbClr val="FF0000"/>
                </a:solidFill>
              </a:rPr>
              <a:t> class students)</a:t>
            </a:r>
          </a:p>
        </p:txBody>
      </p:sp>
      <p:sp>
        <p:nvSpPr>
          <p:cNvPr id="7" name="TextBox 6"/>
          <p:cNvSpPr txBox="1"/>
          <p:nvPr/>
        </p:nvSpPr>
        <p:spPr>
          <a:xfrm rot="16200000">
            <a:off x="5488495" y="1620082"/>
            <a:ext cx="972382" cy="369332"/>
          </a:xfrm>
          <a:prstGeom prst="rect">
            <a:avLst/>
          </a:prstGeom>
          <a:noFill/>
        </p:spPr>
        <p:txBody>
          <a:bodyPr wrap="none" rtlCol="0">
            <a:spAutoFit/>
          </a:bodyPr>
          <a:lstStyle/>
          <a:p>
            <a:r>
              <a:rPr lang="en-US" dirty="0"/>
              <a:t>Exam #1</a:t>
            </a:r>
          </a:p>
        </p:txBody>
      </p:sp>
      <p:sp>
        <p:nvSpPr>
          <p:cNvPr id="8" name="TextBox 7"/>
          <p:cNvSpPr txBox="1"/>
          <p:nvPr/>
        </p:nvSpPr>
        <p:spPr>
          <a:xfrm rot="16200000">
            <a:off x="8002211" y="1596925"/>
            <a:ext cx="972382" cy="369332"/>
          </a:xfrm>
          <a:prstGeom prst="rect">
            <a:avLst/>
          </a:prstGeom>
          <a:noFill/>
        </p:spPr>
        <p:txBody>
          <a:bodyPr wrap="none" rtlCol="0">
            <a:spAutoFit/>
          </a:bodyPr>
          <a:lstStyle/>
          <a:p>
            <a:r>
              <a:rPr lang="en-US" dirty="0"/>
              <a:t>Exam #2</a:t>
            </a:r>
          </a:p>
        </p:txBody>
      </p:sp>
      <p:pic>
        <p:nvPicPr>
          <p:cNvPr id="11"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2999" t="37784" r="15237" b="39855"/>
          <a:stretch/>
        </p:blipFill>
        <p:spPr bwMode="auto">
          <a:xfrm>
            <a:off x="1828800" y="3200401"/>
            <a:ext cx="2743200" cy="146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72849" t="37645" r="15162" b="38606"/>
          <a:stretch/>
        </p:blipFill>
        <p:spPr bwMode="auto">
          <a:xfrm>
            <a:off x="1823187" y="4639672"/>
            <a:ext cx="2701189" cy="150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V="1">
            <a:off x="4267790" y="2505087"/>
            <a:ext cx="1218020" cy="96710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72902" t="37430" r="15431" b="39259"/>
          <a:stretch/>
        </p:blipFill>
        <p:spPr bwMode="auto">
          <a:xfrm>
            <a:off x="7848510" y="3073401"/>
            <a:ext cx="2627959" cy="147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72728" t="37250" r="15158" b="39713"/>
          <a:stretch/>
        </p:blipFill>
        <p:spPr bwMode="auto">
          <a:xfrm>
            <a:off x="7785938" y="4615890"/>
            <a:ext cx="2690531" cy="143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987699" y="4648201"/>
            <a:ext cx="1346844" cy="615553"/>
          </a:xfrm>
          <a:prstGeom prst="rect">
            <a:avLst/>
          </a:prstGeom>
          <a:noFill/>
        </p:spPr>
        <p:txBody>
          <a:bodyPr wrap="none">
            <a:spAutoFit/>
          </a:bodyPr>
          <a:lstStyle/>
          <a:p>
            <a:pPr algn="ctr" eaLnBrk="1" hangingPunct="1">
              <a:defRPr/>
            </a:pPr>
            <a:r>
              <a:rPr lang="en-US" sz="1700" dirty="0">
                <a:solidFill>
                  <a:schemeClr val="tx2"/>
                </a:solidFill>
              </a:rPr>
              <a:t>Mean: 72.9%</a:t>
            </a:r>
          </a:p>
          <a:p>
            <a:pPr algn="ctr" eaLnBrk="1" hangingPunct="1">
              <a:defRPr/>
            </a:pPr>
            <a:r>
              <a:rPr lang="en-US" sz="1700" dirty="0" err="1">
                <a:solidFill>
                  <a:schemeClr val="tx2"/>
                </a:solidFill>
              </a:rPr>
              <a:t>Std</a:t>
            </a:r>
            <a:r>
              <a:rPr lang="en-US" sz="1700" dirty="0">
                <a:solidFill>
                  <a:schemeClr val="tx2"/>
                </a:solidFill>
              </a:rPr>
              <a:t>: 12.4%</a:t>
            </a:r>
          </a:p>
        </p:txBody>
      </p:sp>
      <p:sp>
        <p:nvSpPr>
          <p:cNvPr id="18" name="Rectangle 17"/>
          <p:cNvSpPr/>
          <p:nvPr/>
        </p:nvSpPr>
        <p:spPr>
          <a:xfrm>
            <a:off x="7848600" y="3206213"/>
            <a:ext cx="1752600" cy="615553"/>
          </a:xfrm>
          <a:prstGeom prst="rect">
            <a:avLst/>
          </a:prstGeom>
        </p:spPr>
        <p:txBody>
          <a:bodyPr wrap="square">
            <a:spAutoFit/>
          </a:bodyPr>
          <a:lstStyle/>
          <a:p>
            <a:pPr algn="ctr">
              <a:defRPr/>
            </a:pPr>
            <a:r>
              <a:rPr lang="en-US" sz="1700" dirty="0">
                <a:solidFill>
                  <a:srgbClr val="FF0000"/>
                </a:solidFill>
              </a:rPr>
              <a:t>Mean: 73.65%</a:t>
            </a:r>
          </a:p>
          <a:p>
            <a:pPr algn="ctr">
              <a:defRPr/>
            </a:pPr>
            <a:r>
              <a:rPr lang="en-US" sz="1700" dirty="0" err="1">
                <a:solidFill>
                  <a:srgbClr val="FF0000"/>
                </a:solidFill>
              </a:rPr>
              <a:t>Std</a:t>
            </a:r>
            <a:r>
              <a:rPr lang="en-US" sz="1700" dirty="0">
                <a:solidFill>
                  <a:srgbClr val="FF0000"/>
                </a:solidFill>
              </a:rPr>
              <a:t>: 11.9%</a:t>
            </a:r>
          </a:p>
        </p:txBody>
      </p:sp>
      <p:sp>
        <p:nvSpPr>
          <p:cNvPr id="21" name="Rectangle 20"/>
          <p:cNvSpPr/>
          <p:nvPr/>
        </p:nvSpPr>
        <p:spPr>
          <a:xfrm>
            <a:off x="1519338" y="3183564"/>
            <a:ext cx="2381376" cy="615553"/>
          </a:xfrm>
          <a:prstGeom prst="rect">
            <a:avLst/>
          </a:prstGeom>
        </p:spPr>
        <p:txBody>
          <a:bodyPr wrap="square">
            <a:spAutoFit/>
          </a:bodyPr>
          <a:lstStyle/>
          <a:p>
            <a:pPr algn="ctr"/>
            <a:r>
              <a:rPr lang="en-US" sz="1700" dirty="0">
                <a:solidFill>
                  <a:srgbClr val="FF0000"/>
                </a:solidFill>
              </a:rPr>
              <a:t>Mean: 61.3%</a:t>
            </a:r>
          </a:p>
          <a:p>
            <a:pPr algn="ctr"/>
            <a:r>
              <a:rPr lang="en-US" sz="1700" dirty="0" err="1">
                <a:solidFill>
                  <a:srgbClr val="FF0000"/>
                </a:solidFill>
              </a:rPr>
              <a:t>Std</a:t>
            </a:r>
            <a:r>
              <a:rPr lang="en-US" sz="1700" dirty="0">
                <a:solidFill>
                  <a:srgbClr val="FF0000"/>
                </a:solidFill>
              </a:rPr>
              <a:t>: 14.6%</a:t>
            </a:r>
          </a:p>
        </p:txBody>
      </p:sp>
      <p:sp>
        <p:nvSpPr>
          <p:cNvPr id="22" name="Rectangle 21"/>
          <p:cNvSpPr/>
          <p:nvPr/>
        </p:nvSpPr>
        <p:spPr>
          <a:xfrm>
            <a:off x="1524000" y="4642248"/>
            <a:ext cx="2381376" cy="615553"/>
          </a:xfrm>
          <a:prstGeom prst="rect">
            <a:avLst/>
          </a:prstGeom>
        </p:spPr>
        <p:txBody>
          <a:bodyPr wrap="square">
            <a:spAutoFit/>
          </a:bodyPr>
          <a:lstStyle/>
          <a:p>
            <a:pPr algn="ctr"/>
            <a:r>
              <a:rPr lang="en-US" sz="1700" dirty="0">
                <a:solidFill>
                  <a:schemeClr val="tx2"/>
                </a:solidFill>
              </a:rPr>
              <a:t>Mean: 60.8%</a:t>
            </a:r>
          </a:p>
          <a:p>
            <a:pPr algn="ctr"/>
            <a:r>
              <a:rPr lang="en-US" sz="1700" dirty="0" err="1">
                <a:solidFill>
                  <a:schemeClr val="tx2"/>
                </a:solidFill>
              </a:rPr>
              <a:t>Std</a:t>
            </a:r>
            <a:r>
              <a:rPr lang="en-US" sz="1700" dirty="0">
                <a:solidFill>
                  <a:schemeClr val="tx2"/>
                </a:solidFill>
              </a:rPr>
              <a:t>: 14.9%</a:t>
            </a:r>
          </a:p>
        </p:txBody>
      </p:sp>
      <p:sp>
        <p:nvSpPr>
          <p:cNvPr id="23" name="TextBox 22"/>
          <p:cNvSpPr txBox="1"/>
          <p:nvPr/>
        </p:nvSpPr>
        <p:spPr>
          <a:xfrm>
            <a:off x="4953000" y="3400962"/>
            <a:ext cx="2362200" cy="1323439"/>
          </a:xfrm>
          <a:prstGeom prst="rect">
            <a:avLst/>
          </a:prstGeom>
          <a:noFill/>
        </p:spPr>
        <p:txBody>
          <a:bodyPr wrap="square" rtlCol="0">
            <a:spAutoFit/>
          </a:bodyPr>
          <a:lstStyle/>
          <a:p>
            <a:pPr algn="ctr"/>
            <a:r>
              <a:rPr lang="en-US" sz="2000" dirty="0"/>
              <a:t>The exam performances are statistically identical for both classes</a:t>
            </a:r>
          </a:p>
        </p:txBody>
      </p:sp>
      <p:cxnSp>
        <p:nvCxnSpPr>
          <p:cNvPr id="24" name="Straight Arrow Connector 23"/>
          <p:cNvCxnSpPr/>
          <p:nvPr/>
        </p:nvCxnSpPr>
        <p:spPr>
          <a:xfrm flipH="1" flipV="1">
            <a:off x="8114666" y="2589851"/>
            <a:ext cx="610235" cy="51476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362626"/>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33600" y="1313812"/>
          <a:ext cx="8093728" cy="4572891"/>
        </p:xfrm>
        <a:graphic>
          <a:graphicData uri="http://schemas.openxmlformats.org/drawingml/2006/table">
            <a:tbl>
              <a:tblPr firstRow="1" firstCol="1" bandRow="1">
                <a:tableStyleId>{5C22544A-7EE6-4342-B048-85BDC9FD1C3A}</a:tableStyleId>
              </a:tblPr>
              <a:tblGrid>
                <a:gridCol w="1173647">
                  <a:extLst>
                    <a:ext uri="{9D8B030D-6E8A-4147-A177-3AD203B41FA5}">
                      <a16:colId xmlns:a16="http://schemas.microsoft.com/office/drawing/2014/main" val="20000"/>
                    </a:ext>
                  </a:extLst>
                </a:gridCol>
                <a:gridCol w="1184939">
                  <a:extLst>
                    <a:ext uri="{9D8B030D-6E8A-4147-A177-3AD203B41FA5}">
                      <a16:colId xmlns:a16="http://schemas.microsoft.com/office/drawing/2014/main" val="20001"/>
                    </a:ext>
                  </a:extLst>
                </a:gridCol>
                <a:gridCol w="1088950">
                  <a:extLst>
                    <a:ext uri="{9D8B030D-6E8A-4147-A177-3AD203B41FA5}">
                      <a16:colId xmlns:a16="http://schemas.microsoft.com/office/drawing/2014/main" val="20002"/>
                    </a:ext>
                  </a:extLst>
                </a:gridCol>
                <a:gridCol w="1234145">
                  <a:extLst>
                    <a:ext uri="{9D8B030D-6E8A-4147-A177-3AD203B41FA5}">
                      <a16:colId xmlns:a16="http://schemas.microsoft.com/office/drawing/2014/main" val="20003"/>
                    </a:ext>
                  </a:extLst>
                </a:gridCol>
                <a:gridCol w="1147029">
                  <a:extLst>
                    <a:ext uri="{9D8B030D-6E8A-4147-A177-3AD203B41FA5}">
                      <a16:colId xmlns:a16="http://schemas.microsoft.com/office/drawing/2014/main" val="20004"/>
                    </a:ext>
                  </a:extLst>
                </a:gridCol>
                <a:gridCol w="1132509">
                  <a:extLst>
                    <a:ext uri="{9D8B030D-6E8A-4147-A177-3AD203B41FA5}">
                      <a16:colId xmlns:a16="http://schemas.microsoft.com/office/drawing/2014/main" val="20005"/>
                    </a:ext>
                  </a:extLst>
                </a:gridCol>
                <a:gridCol w="1132509">
                  <a:extLst>
                    <a:ext uri="{9D8B030D-6E8A-4147-A177-3AD203B41FA5}">
                      <a16:colId xmlns:a16="http://schemas.microsoft.com/office/drawing/2014/main" val="20006"/>
                    </a:ext>
                  </a:extLst>
                </a:gridCol>
              </a:tblGrid>
              <a:tr h="596900">
                <a:tc>
                  <a:txBody>
                    <a:bodyPr/>
                    <a:lstStyle/>
                    <a:p>
                      <a:pPr marL="0" marR="0" algn="ctr">
                        <a:lnSpc>
                          <a:spcPct val="107000"/>
                        </a:lnSpc>
                        <a:spcBef>
                          <a:spcPts val="0"/>
                        </a:spcBef>
                        <a:spcAft>
                          <a:spcPts val="0"/>
                        </a:spcAft>
                      </a:pPr>
                      <a:r>
                        <a:rPr lang="en-US" sz="1400" dirty="0">
                          <a:effectLst/>
                        </a:rPr>
                        <a:t>Variable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Post-test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Midterm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Midterm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285115" marR="0" indent="-285115" algn="ctr">
                        <a:lnSpc>
                          <a:spcPct val="107000"/>
                        </a:lnSpc>
                        <a:spcBef>
                          <a:spcPts val="0"/>
                        </a:spcBef>
                        <a:spcAft>
                          <a:spcPts val="0"/>
                        </a:spcAft>
                      </a:pPr>
                      <a:r>
                        <a:rPr lang="en-US" sz="1400">
                          <a:effectLst/>
                        </a:rPr>
                        <a:t>Final Exam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Total Exam Points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Course Grade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03200">
                <a:tc>
                  <a:txBody>
                    <a:bodyPr/>
                    <a:lstStyle/>
                    <a:p>
                      <a:pPr marL="0" marR="0">
                        <a:lnSpc>
                          <a:spcPct val="107000"/>
                        </a:lnSpc>
                        <a:spcBef>
                          <a:spcPts val="0"/>
                        </a:spcBef>
                        <a:spcAft>
                          <a:spcPts val="0"/>
                        </a:spcAft>
                      </a:pPr>
                      <a:r>
                        <a:rPr lang="en-US" sz="1400">
                          <a:effectLst/>
                        </a:rPr>
                        <a:t>Constant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dirty="0">
                          <a:effectLst/>
                        </a:rPr>
                        <a:t>70.37***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63.89***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75.84***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38.39***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69.80***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75.05***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4340">
                <a:tc>
                  <a:txBody>
                    <a:bodyPr/>
                    <a:lstStyle/>
                    <a:p>
                      <a:pPr marL="0" marR="0">
                        <a:lnSpc>
                          <a:spcPct val="107000"/>
                        </a:lnSpc>
                        <a:spcBef>
                          <a:spcPts val="0"/>
                        </a:spcBef>
                        <a:spcAft>
                          <a:spcPts val="0"/>
                        </a:spcAft>
                      </a:pPr>
                      <a:r>
                        <a:rPr lang="en-US" sz="1400">
                          <a:effectLst/>
                        </a:rPr>
                        <a:t>ChemWiki </a:t>
                      </a:r>
                    </a:p>
                    <a:p>
                      <a:pPr marL="0" marR="0">
                        <a:lnSpc>
                          <a:spcPct val="107000"/>
                        </a:lnSpc>
                        <a:spcBef>
                          <a:spcPts val="0"/>
                        </a:spcBef>
                        <a:spcAft>
                          <a:spcPts val="0"/>
                        </a:spcAft>
                      </a:pPr>
                      <a:r>
                        <a:rPr lang="en-US" sz="1400">
                          <a:effectLst/>
                        </a:rPr>
                        <a:t>(90% 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0850" algn="l"/>
                        </a:tabLst>
                      </a:pPr>
                      <a:r>
                        <a:rPr lang="en-US" sz="1400" dirty="0">
                          <a:effectLst/>
                        </a:rPr>
                        <a:t>0.09</a:t>
                      </a:r>
                    </a:p>
                    <a:p>
                      <a:pPr marL="0" marR="0" algn="ctr">
                        <a:lnSpc>
                          <a:spcPct val="107000"/>
                        </a:lnSpc>
                        <a:spcBef>
                          <a:spcPts val="0"/>
                        </a:spcBef>
                        <a:spcAft>
                          <a:spcPts val="0"/>
                        </a:spcAft>
                      </a:pPr>
                      <a:r>
                        <a:rPr lang="en-US" sz="1400" dirty="0">
                          <a:effectLst/>
                        </a:rPr>
                        <a:t>(-1.22, 1.39)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-1.45</a:t>
                      </a:r>
                    </a:p>
                    <a:p>
                      <a:pPr marL="0" marR="0" algn="ctr">
                        <a:lnSpc>
                          <a:spcPct val="107000"/>
                        </a:lnSpc>
                        <a:spcBef>
                          <a:spcPts val="0"/>
                        </a:spcBef>
                        <a:spcAft>
                          <a:spcPts val="0"/>
                        </a:spcAft>
                      </a:pPr>
                      <a:r>
                        <a:rPr lang="en-US" sz="1400" dirty="0">
                          <a:effectLst/>
                        </a:rPr>
                        <a:t>(-3.12, .22)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0.34</a:t>
                      </a:r>
                    </a:p>
                    <a:p>
                      <a:pPr marL="0" marR="0" algn="ctr">
                        <a:lnSpc>
                          <a:spcPct val="107000"/>
                        </a:lnSpc>
                        <a:spcBef>
                          <a:spcPts val="0"/>
                        </a:spcBef>
                        <a:spcAft>
                          <a:spcPts val="0"/>
                        </a:spcAft>
                      </a:pPr>
                      <a:r>
                        <a:rPr lang="en-US" sz="1400">
                          <a:effectLst/>
                        </a:rPr>
                        <a:t>(-1.05, 1.73)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-0.01</a:t>
                      </a:r>
                    </a:p>
                    <a:p>
                      <a:pPr marL="0" marR="0" algn="ctr">
                        <a:lnSpc>
                          <a:spcPct val="107000"/>
                        </a:lnSpc>
                        <a:spcBef>
                          <a:spcPts val="0"/>
                        </a:spcBef>
                        <a:spcAft>
                          <a:spcPts val="0"/>
                        </a:spcAft>
                      </a:pPr>
                      <a:r>
                        <a:rPr lang="en-US" sz="1400">
                          <a:effectLst/>
                        </a:rPr>
                        <a:t>(-.72,  .71)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-0.33</a:t>
                      </a:r>
                    </a:p>
                    <a:p>
                      <a:pPr marL="0" marR="0" algn="ctr">
                        <a:lnSpc>
                          <a:spcPct val="107000"/>
                        </a:lnSpc>
                        <a:spcBef>
                          <a:spcPts val="0"/>
                        </a:spcBef>
                        <a:spcAft>
                          <a:spcPts val="0"/>
                        </a:spcAft>
                      </a:pPr>
                      <a:r>
                        <a:rPr lang="en-US" sz="1400">
                          <a:effectLst/>
                        </a:rPr>
                        <a:t>(-1.53, .87)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-0.48</a:t>
                      </a:r>
                    </a:p>
                    <a:p>
                      <a:pPr marL="0" marR="0" algn="ctr">
                        <a:lnSpc>
                          <a:spcPct val="107000"/>
                        </a:lnSpc>
                        <a:spcBef>
                          <a:spcPts val="0"/>
                        </a:spcBef>
                        <a:spcAft>
                          <a:spcPts val="0"/>
                        </a:spcAft>
                      </a:pPr>
                      <a:r>
                        <a:rPr lang="en-US" sz="1400">
                          <a:effectLst/>
                        </a:rPr>
                        <a:t>(-1.66, .69)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90500">
                <a:tc>
                  <a:txBody>
                    <a:bodyPr/>
                    <a:lstStyle/>
                    <a:p>
                      <a:pPr marL="0" marR="0">
                        <a:lnSpc>
                          <a:spcPct val="107000"/>
                        </a:lnSpc>
                        <a:spcBef>
                          <a:spcPts val="0"/>
                        </a:spcBef>
                        <a:spcAft>
                          <a:spcPts val="0"/>
                        </a:spcAft>
                      </a:pPr>
                      <a:r>
                        <a:rPr lang="en-US" sz="1400">
                          <a:effectLst/>
                        </a:rPr>
                        <a:t>Pre Assessment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0.35***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90500">
                <a:tc>
                  <a:txBody>
                    <a:bodyPr/>
                    <a:lstStyle/>
                    <a:p>
                      <a:pPr marL="0" marR="0">
                        <a:lnSpc>
                          <a:spcPct val="107000"/>
                        </a:lnSpc>
                        <a:spcBef>
                          <a:spcPts val="0"/>
                        </a:spcBef>
                        <a:spcAft>
                          <a:spcPts val="0"/>
                        </a:spcAft>
                      </a:pPr>
                      <a:r>
                        <a:rPr lang="en-US" sz="1400">
                          <a:effectLst/>
                        </a:rPr>
                        <a:t>First Generation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-2.04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-1.61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90500">
                <a:tc>
                  <a:txBody>
                    <a:bodyPr/>
                    <a:lstStyle/>
                    <a:p>
                      <a:pPr marL="0" marR="0">
                        <a:lnSpc>
                          <a:spcPct val="107000"/>
                        </a:lnSpc>
                        <a:spcBef>
                          <a:spcPts val="0"/>
                        </a:spcBef>
                        <a:spcAft>
                          <a:spcPts val="0"/>
                        </a:spcAft>
                      </a:pPr>
                      <a:r>
                        <a:rPr lang="en-US" sz="1400">
                          <a:effectLst/>
                        </a:rPr>
                        <a:t>Low Income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1.40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190500">
                <a:tc>
                  <a:txBody>
                    <a:bodyPr/>
                    <a:lstStyle/>
                    <a:p>
                      <a:pPr marL="0" marR="0">
                        <a:lnSpc>
                          <a:spcPct val="107000"/>
                        </a:lnSpc>
                        <a:spcBef>
                          <a:spcPts val="0"/>
                        </a:spcBef>
                        <a:spcAft>
                          <a:spcPts val="0"/>
                        </a:spcAft>
                      </a:pPr>
                      <a:r>
                        <a:rPr lang="en-US" sz="1400">
                          <a:effectLst/>
                        </a:rPr>
                        <a:t>URM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-0.39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-0.66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-1.16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dirty="0">
                          <a:effectLst/>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90500">
                <a:tc>
                  <a:txBody>
                    <a:bodyPr/>
                    <a:lstStyle/>
                    <a:p>
                      <a:pPr marL="0" marR="0">
                        <a:lnSpc>
                          <a:spcPct val="107000"/>
                        </a:lnSpc>
                        <a:spcBef>
                          <a:spcPts val="0"/>
                        </a:spcBef>
                        <a:spcAft>
                          <a:spcPts val="0"/>
                        </a:spcAft>
                      </a:pPr>
                      <a:r>
                        <a:rPr lang="en-US" sz="1400">
                          <a:effectLst/>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2.59**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dirty="0">
                          <a:effectLst/>
                        </a:rPr>
                        <a:t>1.67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1.11*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0.53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190500">
                <a:tc>
                  <a:txBody>
                    <a:bodyPr/>
                    <a:lstStyle/>
                    <a:p>
                      <a:pPr marL="0" marR="0">
                        <a:lnSpc>
                          <a:spcPct val="107000"/>
                        </a:lnSpc>
                        <a:spcBef>
                          <a:spcPts val="0"/>
                        </a:spcBef>
                        <a:spcAft>
                          <a:spcPts val="0"/>
                        </a:spcAft>
                      </a:pPr>
                      <a:r>
                        <a:rPr lang="en-US" sz="1400">
                          <a:effectLst/>
                        </a:rPr>
                        <a:t>Previous Units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a:effectLst/>
                        </a:rPr>
                        <a:t>-0.08***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190500">
                <a:tc>
                  <a:txBody>
                    <a:bodyPr/>
                    <a:lstStyle/>
                    <a:p>
                      <a:pPr marL="0" marR="0">
                        <a:lnSpc>
                          <a:spcPct val="107000"/>
                        </a:lnSpc>
                        <a:spcBef>
                          <a:spcPts val="0"/>
                        </a:spcBef>
                        <a:spcAft>
                          <a:spcPts val="0"/>
                        </a:spcAft>
                      </a:pPr>
                      <a:r>
                        <a:rPr lang="en-US" sz="1400">
                          <a:effectLst/>
                        </a:rPr>
                        <a:t>SAT 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dirty="0">
                          <a:effectLst/>
                        </a:rPr>
                        <a:t>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190500">
                <a:tc>
                  <a:txBody>
                    <a:bodyPr/>
                    <a:lstStyle/>
                    <a:p>
                      <a:pPr marL="0" marR="0">
                        <a:lnSpc>
                          <a:spcPct val="107000"/>
                        </a:lnSpc>
                        <a:spcBef>
                          <a:spcPts val="0"/>
                        </a:spcBef>
                        <a:spcAft>
                          <a:spcPts val="0"/>
                        </a:spcAft>
                      </a:pPr>
                      <a:r>
                        <a:rPr lang="en-US" sz="1400">
                          <a:effectLst/>
                        </a:rPr>
                        <a:t>STEM Major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2.56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0.55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1.68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1.52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190500">
                <a:tc>
                  <a:txBody>
                    <a:bodyPr/>
                    <a:lstStyle/>
                    <a:p>
                      <a:pPr marL="0" marR="0">
                        <a:lnSpc>
                          <a:spcPct val="107000"/>
                        </a:lnSpc>
                        <a:spcBef>
                          <a:spcPts val="0"/>
                        </a:spcBef>
                        <a:spcAft>
                          <a:spcPts val="0"/>
                        </a:spcAft>
                      </a:pPr>
                      <a:r>
                        <a:rPr lang="en-US" sz="1400">
                          <a:effectLst/>
                        </a:rPr>
                        <a:t>Transfer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-0.90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-6.54*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-4.29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-2.47*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-5.03*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34340" algn="dec"/>
                        </a:tabLst>
                      </a:pPr>
                      <a:r>
                        <a:rPr lang="en-US" sz="1400">
                          <a:effectLst/>
                        </a:rPr>
                        <a:t>-4.20*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r h="203200">
                <a:tc>
                  <a:txBody>
                    <a:bodyPr/>
                    <a:lstStyle/>
                    <a:p>
                      <a:pPr marL="0" marR="0">
                        <a:lnSpc>
                          <a:spcPct val="107000"/>
                        </a:lnSpc>
                        <a:spcBef>
                          <a:spcPts val="0"/>
                        </a:spcBef>
                        <a:spcAft>
                          <a:spcPts val="0"/>
                        </a:spcAft>
                      </a:pPr>
                      <a:r>
                        <a:rPr lang="en-US" sz="1400">
                          <a:effectLst/>
                        </a:rPr>
                        <a:t>R</a:t>
                      </a:r>
                      <a:r>
                        <a:rPr lang="en-US" sz="1400" baseline="30000">
                          <a:effectLst/>
                        </a:rPr>
                        <a:t>2</a:t>
                      </a: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93700" algn="dec"/>
                        </a:tabLs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457835" algn="dec"/>
                        </a:tabLs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57835" algn="dec"/>
                        </a:tabLs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57835" algn="dec"/>
                        </a:tabLs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tabLst>
                          <a:tab pos="388620" algn="dec"/>
                        </a:tabLst>
                      </a:pPr>
                      <a:r>
                        <a:rPr lang="en-US" sz="1400" dirty="0">
                          <a:effectLst/>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tabLst>
                          <a:tab pos="434340" algn="dec"/>
                        </a:tabLst>
                      </a:pPr>
                      <a:r>
                        <a:rPr lang="en-US" sz="1400" dirty="0">
                          <a:effectLst/>
                        </a:rPr>
                        <a:t>.28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203200">
                <a:tc gridSpan="7">
                  <a:txBody>
                    <a:bodyPr/>
                    <a:lstStyle/>
                    <a:p>
                      <a:pPr marL="0" marR="0">
                        <a:lnSpc>
                          <a:spcPct val="107000"/>
                        </a:lnSpc>
                        <a:spcBef>
                          <a:spcPts val="0"/>
                        </a:spcBef>
                        <a:spcAft>
                          <a:spcPts val="0"/>
                        </a:spcAft>
                      </a:pPr>
                      <a:r>
                        <a:rPr lang="en-US" sz="1400" dirty="0">
                          <a:effectLst/>
                        </a:rPr>
                        <a:t>* p &lt; .05 ** p &lt; .01 *** p &lt; .001</a:t>
                      </a:r>
                    </a:p>
                    <a:p>
                      <a:pPr marL="0" marR="0">
                        <a:lnSpc>
                          <a:spcPct val="107000"/>
                        </a:lnSpc>
                        <a:spcBef>
                          <a:spcPts val="0"/>
                        </a:spcBef>
                        <a:spcAft>
                          <a:spcPts val="0"/>
                        </a:spcAft>
                      </a:pPr>
                      <a:r>
                        <a:rPr lang="en-US" sz="1400" dirty="0">
                          <a:effectLst/>
                        </a:rPr>
                        <a:t>NOTE: All dependent  variables are in percentage points; The equivalency margin for non-inferiority is </a:t>
                      </a:r>
                      <a:r>
                        <a:rPr lang="en-US" sz="1400" dirty="0">
                          <a:effectLst/>
                          <a:sym typeface="Symbol" panose="05050102010706020507" pitchFamily="18" charset="2"/>
                        </a:rPr>
                        <a:t></a:t>
                      </a:r>
                      <a:r>
                        <a:rPr lang="en-US" sz="1400" dirty="0">
                          <a:effectLst/>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
        <p:nvSpPr>
          <p:cNvPr id="5" name="Rectangle 1"/>
          <p:cNvSpPr>
            <a:spLocks noChangeArrowheads="1"/>
          </p:cNvSpPr>
          <p:nvPr/>
        </p:nvSpPr>
        <p:spPr bwMode="auto">
          <a:xfrm>
            <a:off x="1752600" y="685800"/>
            <a:ext cx="861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4975" algn="dec"/>
              </a:tabLst>
              <a:defRPr>
                <a:solidFill>
                  <a:schemeClr val="tx1"/>
                </a:solidFill>
                <a:latin typeface="Arial" panose="020B0604020202020204" pitchFamily="34" charset="0"/>
              </a:defRPr>
            </a:lvl1pPr>
            <a:lvl2pPr eaLnBrk="0" fontAlgn="base" hangingPunct="0">
              <a:spcBef>
                <a:spcPct val="0"/>
              </a:spcBef>
              <a:spcAft>
                <a:spcPct val="0"/>
              </a:spcAft>
              <a:tabLst>
                <a:tab pos="434975" algn="dec"/>
              </a:tabLst>
              <a:defRPr>
                <a:solidFill>
                  <a:schemeClr val="tx1"/>
                </a:solidFill>
                <a:latin typeface="Arial" panose="020B0604020202020204" pitchFamily="34" charset="0"/>
              </a:defRPr>
            </a:lvl2pPr>
            <a:lvl3pPr eaLnBrk="0" fontAlgn="base" hangingPunct="0">
              <a:spcBef>
                <a:spcPct val="0"/>
              </a:spcBef>
              <a:spcAft>
                <a:spcPct val="0"/>
              </a:spcAft>
              <a:tabLst>
                <a:tab pos="434975" algn="dec"/>
              </a:tabLst>
              <a:defRPr>
                <a:solidFill>
                  <a:schemeClr val="tx1"/>
                </a:solidFill>
                <a:latin typeface="Arial" panose="020B0604020202020204" pitchFamily="34" charset="0"/>
              </a:defRPr>
            </a:lvl3pPr>
            <a:lvl4pPr eaLnBrk="0" fontAlgn="base" hangingPunct="0">
              <a:spcBef>
                <a:spcPct val="0"/>
              </a:spcBef>
              <a:spcAft>
                <a:spcPct val="0"/>
              </a:spcAft>
              <a:tabLst>
                <a:tab pos="434975" algn="dec"/>
              </a:tabLst>
              <a:defRPr>
                <a:solidFill>
                  <a:schemeClr val="tx1"/>
                </a:solidFill>
                <a:latin typeface="Arial" panose="020B0604020202020204" pitchFamily="34" charset="0"/>
              </a:defRPr>
            </a:lvl4pPr>
            <a:lvl5pPr eaLnBrk="0" fontAlgn="base" hangingPunct="0">
              <a:spcBef>
                <a:spcPct val="0"/>
              </a:spcBef>
              <a:spcAft>
                <a:spcPct val="0"/>
              </a:spcAft>
              <a:tabLst>
                <a:tab pos="434975" algn="dec"/>
              </a:tabLst>
              <a:defRPr>
                <a:solidFill>
                  <a:schemeClr val="tx1"/>
                </a:solidFill>
                <a:latin typeface="Arial" panose="020B0604020202020204" pitchFamily="34" charset="0"/>
              </a:defRPr>
            </a:lvl5pPr>
            <a:lvl6pPr eaLnBrk="0" fontAlgn="base" hangingPunct="0">
              <a:spcBef>
                <a:spcPct val="0"/>
              </a:spcBef>
              <a:spcAft>
                <a:spcPct val="0"/>
              </a:spcAft>
              <a:tabLst>
                <a:tab pos="434975" algn="dec"/>
              </a:tabLst>
              <a:defRPr>
                <a:solidFill>
                  <a:schemeClr val="tx1"/>
                </a:solidFill>
                <a:latin typeface="Arial" panose="020B0604020202020204" pitchFamily="34" charset="0"/>
              </a:defRPr>
            </a:lvl6pPr>
            <a:lvl7pPr eaLnBrk="0" fontAlgn="base" hangingPunct="0">
              <a:spcBef>
                <a:spcPct val="0"/>
              </a:spcBef>
              <a:spcAft>
                <a:spcPct val="0"/>
              </a:spcAft>
              <a:tabLst>
                <a:tab pos="434975" algn="dec"/>
              </a:tabLst>
              <a:defRPr>
                <a:solidFill>
                  <a:schemeClr val="tx1"/>
                </a:solidFill>
                <a:latin typeface="Arial" panose="020B0604020202020204" pitchFamily="34" charset="0"/>
              </a:defRPr>
            </a:lvl7pPr>
            <a:lvl8pPr eaLnBrk="0" fontAlgn="base" hangingPunct="0">
              <a:spcBef>
                <a:spcPct val="0"/>
              </a:spcBef>
              <a:spcAft>
                <a:spcPct val="0"/>
              </a:spcAft>
              <a:tabLst>
                <a:tab pos="434975" algn="dec"/>
              </a:tabLst>
              <a:defRPr>
                <a:solidFill>
                  <a:schemeClr val="tx1"/>
                </a:solidFill>
                <a:latin typeface="Arial" panose="020B0604020202020204" pitchFamily="34" charset="0"/>
              </a:defRPr>
            </a:lvl8pPr>
            <a:lvl9pPr eaLnBrk="0" fontAlgn="base" hangingPunct="0">
              <a:spcBef>
                <a:spcPct val="0"/>
              </a:spcBef>
              <a:spcAft>
                <a:spcPct val="0"/>
              </a:spcAft>
              <a:tabLst>
                <a:tab pos="434975" algn="dec"/>
              </a:tabLst>
              <a:defRPr>
                <a:solidFill>
                  <a:schemeClr val="tx1"/>
                </a:solidFill>
                <a:latin typeface="Arial" panose="020B0604020202020204" pitchFamily="34" charset="0"/>
              </a:defRPr>
            </a:lvl9pPr>
          </a:lstStyle>
          <a:p>
            <a:pPr lvl="0"/>
            <a:r>
              <a:rPr lang="en-US" altLang="en-US" sz="1500" dirty="0">
                <a:latin typeface="Calibri" panose="020F0502020204030204" pitchFamily="34" charset="0"/>
                <a:ea typeface="Calibri" panose="020F0502020204030204" pitchFamily="34" charset="0"/>
                <a:cs typeface="Times New Roman" panose="02020603050405020304" pitchFamily="18" charset="0"/>
              </a:rPr>
              <a:t>Ordinary Least Squares Regression Model Estimating Effects of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ChemWiki</a:t>
            </a:r>
            <a:r>
              <a:rPr lang="en-US" altLang="en-US" sz="1500" dirty="0">
                <a:latin typeface="Calibri" panose="020F0502020204030204" pitchFamily="34" charset="0"/>
                <a:ea typeface="Calibri" panose="020F0502020204030204" pitchFamily="34" charset="0"/>
                <a:cs typeface="Times New Roman" panose="02020603050405020304" pitchFamily="18" charset="0"/>
              </a:rPr>
              <a:t> on the Post Score Utilizing a Non-Inferiority Framework (Chemistry Education Research and Practice, 16, 939-948 (2015))</a:t>
            </a:r>
            <a:endParaRPr lang="en-US" altLang="en-US" sz="1500" dirty="0"/>
          </a:p>
        </p:txBody>
      </p:sp>
      <p:sp>
        <p:nvSpPr>
          <p:cNvPr id="10" name="Rectangle 9"/>
          <p:cNvSpPr/>
          <p:nvPr/>
        </p:nvSpPr>
        <p:spPr>
          <a:xfrm>
            <a:off x="2031112" y="117158"/>
            <a:ext cx="8332089" cy="492443"/>
          </a:xfrm>
          <a:prstGeom prst="rect">
            <a:avLst/>
          </a:prstGeom>
        </p:spPr>
        <p:txBody>
          <a:bodyPr wrap="none">
            <a:spAutoFit/>
          </a:bodyPr>
          <a:lstStyle/>
          <a:p>
            <a:r>
              <a:rPr lang="en-US" sz="2600" dirty="0">
                <a:solidFill>
                  <a:srgbClr val="117CC4"/>
                </a:solidFill>
              </a:rPr>
              <a:t>Many Variables are Measured (Propensity-Score Matching)</a:t>
            </a:r>
          </a:p>
        </p:txBody>
      </p:sp>
    </p:spTree>
    <p:extLst>
      <p:ext uri="{BB962C8B-B14F-4D97-AF65-F5344CB8AC3E}">
        <p14:creationId xmlns:p14="http://schemas.microsoft.com/office/powerpoint/2010/main" val="249898089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01B2D2-B89E-42C4-AE46-902BF0250A44}"/>
              </a:ext>
            </a:extLst>
          </p:cNvPr>
          <p:cNvGrpSpPr/>
          <p:nvPr/>
        </p:nvGrpSpPr>
        <p:grpSpPr>
          <a:xfrm>
            <a:off x="1104110" y="304800"/>
            <a:ext cx="1504950" cy="5705475"/>
            <a:chOff x="551660" y="285750"/>
            <a:chExt cx="1504950" cy="5705475"/>
          </a:xfrm>
        </p:grpSpPr>
        <p:pic>
          <p:nvPicPr>
            <p:cNvPr id="4" name="Picture 3">
              <a:extLst>
                <a:ext uri="{FF2B5EF4-FFF2-40B4-BE49-F238E27FC236}">
                  <a16:creationId xmlns:a16="http://schemas.microsoft.com/office/drawing/2014/main" id="{5D363B2A-1E85-42C3-98B9-5C0E162BF08B}"/>
                </a:ext>
              </a:extLst>
            </p:cNvPr>
            <p:cNvPicPr>
              <a:picLocks noChangeAspect="1"/>
            </p:cNvPicPr>
            <p:nvPr/>
          </p:nvPicPr>
          <p:blipFill>
            <a:blip r:embed="rId2">
              <a:clrChange>
                <a:clrFrom>
                  <a:srgbClr val="ECECEC"/>
                </a:clrFrom>
                <a:clrTo>
                  <a:srgbClr val="ECECEC">
                    <a:alpha val="0"/>
                  </a:srgbClr>
                </a:clrTo>
              </a:clrChange>
            </a:blip>
            <a:stretch>
              <a:fillRect/>
            </a:stretch>
          </p:blipFill>
          <p:spPr>
            <a:xfrm>
              <a:off x="599285" y="285750"/>
              <a:ext cx="1457325" cy="3143250"/>
            </a:xfrm>
            <a:prstGeom prst="rect">
              <a:avLst/>
            </a:prstGeom>
          </p:spPr>
        </p:pic>
        <p:pic>
          <p:nvPicPr>
            <p:cNvPr id="5" name="Picture 4">
              <a:extLst>
                <a:ext uri="{FF2B5EF4-FFF2-40B4-BE49-F238E27FC236}">
                  <a16:creationId xmlns:a16="http://schemas.microsoft.com/office/drawing/2014/main" id="{E3552991-D3E8-487A-A6FE-88DF40FABCA5}"/>
                </a:ext>
              </a:extLst>
            </p:cNvPr>
            <p:cNvPicPr>
              <a:picLocks noChangeAspect="1"/>
            </p:cNvPicPr>
            <p:nvPr/>
          </p:nvPicPr>
          <p:blipFill rotWithShape="1">
            <a:blip r:embed="rId3">
              <a:clrChange>
                <a:clrFrom>
                  <a:srgbClr val="ECECEC"/>
                </a:clrFrom>
                <a:clrTo>
                  <a:srgbClr val="ECECEC">
                    <a:alpha val="0"/>
                  </a:srgbClr>
                </a:clrTo>
              </a:clrChange>
            </a:blip>
            <a:srcRect r="11561"/>
            <a:stretch/>
          </p:blipFill>
          <p:spPr>
            <a:xfrm>
              <a:off x="551660" y="3390900"/>
              <a:ext cx="1457325" cy="2600325"/>
            </a:xfrm>
            <a:prstGeom prst="rect">
              <a:avLst/>
            </a:prstGeom>
          </p:spPr>
        </p:pic>
      </p:grpSp>
      <p:pic>
        <p:nvPicPr>
          <p:cNvPr id="7" name="Picture 6">
            <a:extLst>
              <a:ext uri="{FF2B5EF4-FFF2-40B4-BE49-F238E27FC236}">
                <a16:creationId xmlns:a16="http://schemas.microsoft.com/office/drawing/2014/main" id="{0E807778-30FA-4932-967D-98F93F6C79C5}"/>
              </a:ext>
            </a:extLst>
          </p:cNvPr>
          <p:cNvPicPr>
            <a:picLocks noChangeAspect="1"/>
          </p:cNvPicPr>
          <p:nvPr/>
        </p:nvPicPr>
        <p:blipFill rotWithShape="1">
          <a:blip r:embed="rId4"/>
          <a:srcRect t="4167"/>
          <a:stretch/>
        </p:blipFill>
        <p:spPr>
          <a:xfrm>
            <a:off x="2735905" y="0"/>
            <a:ext cx="9456095" cy="6858000"/>
          </a:xfrm>
          <a:prstGeom prst="rect">
            <a:avLst/>
          </a:prstGeom>
        </p:spPr>
      </p:pic>
    </p:spTree>
    <p:extLst>
      <p:ext uri="{BB962C8B-B14F-4D97-AF65-F5344CB8AC3E}">
        <p14:creationId xmlns:p14="http://schemas.microsoft.com/office/powerpoint/2010/main" val="115451319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8566" y="133584"/>
            <a:ext cx="2279407" cy="553998"/>
          </a:xfrm>
          <a:prstGeom prst="rect">
            <a:avLst/>
          </a:prstGeom>
          <a:noFill/>
        </p:spPr>
        <p:txBody>
          <a:bodyPr wrap="none" rtlCol="0">
            <a:spAutoFit/>
          </a:bodyPr>
          <a:lstStyle/>
          <a:p>
            <a:r>
              <a:rPr lang="en-US" sz="3000" dirty="0">
                <a:solidFill>
                  <a:srgbClr val="117CC4"/>
                </a:solidFill>
              </a:rPr>
              <a:t>What is OER?</a:t>
            </a:r>
          </a:p>
        </p:txBody>
      </p:sp>
      <p:sp>
        <p:nvSpPr>
          <p:cNvPr id="5" name="Rectangle 4"/>
          <p:cNvSpPr/>
          <p:nvPr/>
        </p:nvSpPr>
        <p:spPr>
          <a:xfrm>
            <a:off x="1446585" y="1027522"/>
            <a:ext cx="9347105" cy="1938992"/>
          </a:xfrm>
          <a:prstGeom prst="rect">
            <a:avLst/>
          </a:prstGeom>
        </p:spPr>
        <p:txBody>
          <a:bodyPr wrap="square">
            <a:spAutoFit/>
          </a:bodyPr>
          <a:lstStyle/>
          <a:p>
            <a:r>
              <a:rPr lang="en-US" sz="3000" dirty="0">
                <a:solidFill>
                  <a:srgbClr val="222222"/>
                </a:solidFill>
              </a:rPr>
              <a:t>Open educational resources (OER) are free and </a:t>
            </a:r>
            <a:r>
              <a:rPr lang="en-US" sz="3000" b="1" dirty="0">
                <a:solidFill>
                  <a:srgbClr val="222222"/>
                </a:solidFill>
              </a:rPr>
              <a:t>openly licensed </a:t>
            </a:r>
            <a:r>
              <a:rPr lang="en-US" sz="3000" dirty="0">
                <a:solidFill>
                  <a:srgbClr val="222222"/>
                </a:solidFill>
              </a:rPr>
              <a:t>educational materials that can be used for teaching, learning, research, and other purposes. </a:t>
            </a:r>
          </a:p>
          <a:p>
            <a:r>
              <a:rPr lang="en-US" sz="3000" dirty="0">
                <a:solidFill>
                  <a:srgbClr val="222222"/>
                </a:solidFill>
              </a:rPr>
              <a:t>	- </a:t>
            </a:r>
            <a:r>
              <a:rPr lang="en-US" sz="3000" dirty="0">
                <a:solidFill>
                  <a:srgbClr val="428BCA"/>
                </a:solidFill>
                <a:hlinkClick r:id="rId3"/>
              </a:rPr>
              <a:t>The William and Flora Hewlett Foundation</a:t>
            </a:r>
            <a:endParaRPr lang="en-US" sz="3000" dirty="0">
              <a:solidFill>
                <a:srgbClr val="222222"/>
              </a:solidFill>
            </a:endParaRPr>
          </a:p>
        </p:txBody>
      </p:sp>
      <p:sp>
        <p:nvSpPr>
          <p:cNvPr id="2" name="Rectangle 1">
            <a:extLst>
              <a:ext uri="{FF2B5EF4-FFF2-40B4-BE49-F238E27FC236}">
                <a16:creationId xmlns:a16="http://schemas.microsoft.com/office/drawing/2014/main" id="{81DB0D7D-3675-417A-BE18-03CD04056B4D}"/>
              </a:ext>
            </a:extLst>
          </p:cNvPr>
          <p:cNvSpPr/>
          <p:nvPr/>
        </p:nvSpPr>
        <p:spPr>
          <a:xfrm>
            <a:off x="1446586" y="3306454"/>
            <a:ext cx="9176280" cy="2400657"/>
          </a:xfrm>
          <a:prstGeom prst="rect">
            <a:avLst/>
          </a:prstGeom>
        </p:spPr>
        <p:txBody>
          <a:bodyPr wrap="square">
            <a:spAutoFit/>
          </a:bodyPr>
          <a:lstStyle/>
          <a:p>
            <a:r>
              <a:rPr lang="en-US" sz="3000" b="1" dirty="0">
                <a:solidFill>
                  <a:srgbClr val="222222"/>
                </a:solidFill>
              </a:rPr>
              <a:t>Open Educational Resources</a:t>
            </a:r>
            <a:r>
              <a:rPr lang="en-US" sz="3000" dirty="0">
                <a:solidFill>
                  <a:srgbClr val="222222"/>
                </a:solidFill>
              </a:rPr>
              <a:t> (</a:t>
            </a:r>
            <a:r>
              <a:rPr lang="en-US" sz="3000" b="1" dirty="0">
                <a:solidFill>
                  <a:srgbClr val="222222"/>
                </a:solidFill>
              </a:rPr>
              <a:t>OER</a:t>
            </a:r>
            <a:r>
              <a:rPr lang="en-US" sz="3000" dirty="0">
                <a:solidFill>
                  <a:srgbClr val="222222"/>
                </a:solidFill>
              </a:rPr>
              <a:t>) are teaching, learning or research materials that are in the public domain or released with intellectual property licenses that facilitate the </a:t>
            </a:r>
            <a:r>
              <a:rPr lang="en-US" sz="3000" b="1" dirty="0">
                <a:solidFill>
                  <a:srgbClr val="222222"/>
                </a:solidFill>
              </a:rPr>
              <a:t>free use</a:t>
            </a:r>
            <a:r>
              <a:rPr lang="en-US" sz="3000" dirty="0">
                <a:solidFill>
                  <a:srgbClr val="222222"/>
                </a:solidFill>
              </a:rPr>
              <a:t>, adaptation and distribution of resources. </a:t>
            </a:r>
          </a:p>
          <a:p>
            <a:r>
              <a:rPr lang="en-US" sz="3000" dirty="0">
                <a:solidFill>
                  <a:srgbClr val="222222"/>
                </a:solidFill>
              </a:rPr>
              <a:t>	- </a:t>
            </a:r>
            <a:r>
              <a:rPr lang="en-US" sz="3000" dirty="0">
                <a:solidFill>
                  <a:srgbClr val="117CC4"/>
                </a:solidFill>
              </a:rPr>
              <a:t>UNESCO Definition</a:t>
            </a:r>
            <a:endParaRPr lang="en-US" sz="3000" dirty="0"/>
          </a:p>
        </p:txBody>
      </p:sp>
    </p:spTree>
    <p:extLst>
      <p:ext uri="{BB962C8B-B14F-4D97-AF65-F5344CB8AC3E}">
        <p14:creationId xmlns:p14="http://schemas.microsoft.com/office/powerpoint/2010/main" val="586405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5570766"/>
            <a:ext cx="8991600" cy="492443"/>
          </a:xfrm>
          <a:prstGeom prst="rect">
            <a:avLst/>
          </a:prstGeom>
        </p:spPr>
        <p:txBody>
          <a:bodyPr wrap="square">
            <a:spAutoFit/>
          </a:bodyPr>
          <a:lstStyle/>
          <a:p>
            <a:r>
              <a:rPr lang="en-US" sz="1300" i="1" dirty="0">
                <a:solidFill>
                  <a:srgbClr val="000000"/>
                </a:solidFill>
                <a:latin typeface="Open Sans"/>
              </a:rPr>
              <a:t>Source:  </a:t>
            </a:r>
            <a:r>
              <a:rPr lang="en-US" sz="1300" i="1" dirty="0">
                <a:solidFill>
                  <a:srgbClr val="000000"/>
                </a:solidFill>
                <a:latin typeface="Open Sans"/>
                <a:hlinkClick r:id="rId2"/>
              </a:rPr>
              <a:t>https://www.aei.org/publication/chart-of-the-day-or-century-2/</a:t>
            </a:r>
            <a:r>
              <a:rPr lang="en-US" sz="1300" i="1" dirty="0">
                <a:solidFill>
                  <a:srgbClr val="000000"/>
                </a:solidFill>
                <a:latin typeface="Open Sans"/>
              </a:rPr>
              <a:t> and Florida Virtual Campus. (2016). 2016 Florida Student Textbook &amp; Course Materials Survey. Tallahassee, FL. Image curtesy of Michigan Tech (CCBY-SA 4.0)</a:t>
            </a:r>
            <a:endParaRPr lang="en-US" sz="1300" dirty="0"/>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224" y="552649"/>
            <a:ext cx="4148776" cy="50401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338" y="1341913"/>
            <a:ext cx="8727323" cy="4238015"/>
          </a:xfrm>
          <a:prstGeom prst="rect">
            <a:avLst/>
          </a:prstGeom>
        </p:spPr>
      </p:pic>
      <p:sp>
        <p:nvSpPr>
          <p:cNvPr id="4" name="Title 1"/>
          <p:cNvSpPr txBox="1">
            <a:spLocks/>
          </p:cNvSpPr>
          <p:nvPr/>
        </p:nvSpPr>
        <p:spPr>
          <a:xfrm>
            <a:off x="1524000" y="97018"/>
            <a:ext cx="9144000" cy="81397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117CC4"/>
                </a:solidFill>
              </a:rPr>
              <a:t>The Textbook Problem #1: Costs</a:t>
            </a:r>
          </a:p>
        </p:txBody>
      </p:sp>
      <p:sp>
        <p:nvSpPr>
          <p:cNvPr id="2" name="Rectangle 1">
            <a:extLst>
              <a:ext uri="{FF2B5EF4-FFF2-40B4-BE49-F238E27FC236}">
                <a16:creationId xmlns:a16="http://schemas.microsoft.com/office/drawing/2014/main" id="{6AE75F44-C4C2-4066-B8B2-B8CCAAC231B3}"/>
              </a:ext>
            </a:extLst>
          </p:cNvPr>
          <p:cNvSpPr/>
          <p:nvPr/>
        </p:nvSpPr>
        <p:spPr>
          <a:xfrm rot="20533400">
            <a:off x="1055745" y="2591822"/>
            <a:ext cx="9640373" cy="1323439"/>
          </a:xfrm>
          <a:prstGeom prst="rect">
            <a:avLst/>
          </a:prstGeom>
          <a:solidFill>
            <a:schemeClr val="bg1"/>
          </a:solidFill>
        </p:spPr>
        <p:txBody>
          <a:bodyPr wrap="square">
            <a:spAutoFit/>
          </a:bodyPr>
          <a:lstStyle/>
          <a:p>
            <a:pPr algn="ctr"/>
            <a:r>
              <a:rPr lang="en-US" sz="4000" b="1" dirty="0">
                <a:solidFill>
                  <a:srgbClr val="117CC4"/>
                </a:solidFill>
              </a:rPr>
              <a:t>Cost is only a problem because it negatively impacts our Educational Mission</a:t>
            </a:r>
            <a:endParaRPr lang="en-US" sz="4000" dirty="0"/>
          </a:p>
        </p:txBody>
      </p:sp>
    </p:spTree>
    <p:extLst>
      <p:ext uri="{BB962C8B-B14F-4D97-AF65-F5344CB8AC3E}">
        <p14:creationId xmlns:p14="http://schemas.microsoft.com/office/powerpoint/2010/main" val="496304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3731</Words>
  <Application>Microsoft Office PowerPoint</Application>
  <PresentationFormat>Widescreen</PresentationFormat>
  <Paragraphs>670</Paragraphs>
  <Slides>61</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Arial</vt:lpstr>
      <vt:lpstr>Arial</vt:lpstr>
      <vt:lpstr>Calibri</vt:lpstr>
      <vt:lpstr>Calibri Light</vt:lpstr>
      <vt:lpstr>GT Super Display Bold</vt:lpstr>
      <vt:lpstr>Helvetica Neue</vt:lpstr>
      <vt:lpstr>lato</vt:lpstr>
      <vt:lpstr>Open Sans</vt:lpstr>
      <vt:lpstr>Symbol</vt:lpstr>
      <vt:lpstr>Times New Roman</vt:lpstr>
      <vt:lpstr>Verdana</vt:lpstr>
      <vt:lpstr>Office Theme</vt:lpstr>
      <vt:lpstr>Unleashing the Power of Open: Hands-on Workshop on Adopting and Adapting LibreTexts for Use in Your Classroom</vt:lpstr>
      <vt:lpstr>Workshop Overview</vt:lpstr>
      <vt:lpstr>Workshop Overview</vt:lpstr>
      <vt:lpstr>PowerPoint Presentation</vt:lpstr>
      <vt:lpstr>The LibreTexts Mission</vt:lpstr>
      <vt:lpstr>The LibreVerse is an centralized ecosystem of interconnected applications focusing on the construction, customization, distribution and usage of OER. All for you to use for your classes.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Conflict Theory Perspective of OER</vt:lpstr>
      <vt:lpstr>PowerPoint Presentation</vt:lpstr>
      <vt:lpstr>Accessing the LibreVerse </vt:lpstr>
      <vt:lpstr>Unique Aspects of the LibreTexts (empowered by Mindtouch’s platform)</vt:lpstr>
      <vt:lpstr>PowerPoint Presentation</vt:lpstr>
      <vt:lpstr> Our Textbook should reflect how we want students to see the world</vt:lpstr>
      <vt:lpstr>The LibreTexts Balancing Act: Centralized vs. Decentralized Approaches</vt:lpstr>
      <vt:lpstr>PowerPoint Presentation</vt:lpstr>
      <vt:lpstr>PowerPoint Presentation</vt:lpstr>
      <vt:lpstr>PowerPoint Presentation</vt:lpstr>
      <vt:lpstr>Easy Editing/Construction</vt:lpstr>
      <vt:lpstr>Add Advanced Features</vt:lpstr>
      <vt:lpstr>PowerPoint Presentation</vt:lpstr>
      <vt:lpstr>The OER Universe</vt:lpstr>
      <vt:lpstr>Remixing: Enter The Oracles </vt:lpstr>
      <vt:lpstr>Harvesting the OER Universe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Textbooks</vt:lpstr>
      <vt:lpstr>PowerPoint Presentation</vt:lpstr>
      <vt:lpstr>Dissemination: LibreTexts in a Box</vt:lpstr>
      <vt:lpstr>The LibreTexts Mission</vt:lpstr>
      <vt:lpstr>PowerPoint Presentation</vt:lpstr>
      <vt:lpstr>PowerPoint Presentation</vt:lpstr>
      <vt:lpstr>Workshop Activity: Remixing a Text</vt:lpstr>
      <vt:lpstr>PowerPoint Presentation</vt:lpstr>
      <vt:lpstr>LibreMaps:  An organization tool for Content Construction</vt:lpstr>
      <vt:lpstr>PowerPoint Presentation</vt:lpstr>
      <vt:lpstr>PowerPoint Presentation</vt:lpstr>
      <vt:lpstr>PowerPoint Presentation</vt:lpstr>
      <vt:lpstr>Three Quarter Evaluation Pilot</vt:lpstr>
      <vt:lpstr>Stage 1: Evaluation Protocols</vt:lpstr>
      <vt:lpstr>Stage 1: Evaluation Protocols</vt:lpstr>
      <vt:lpstr>Exam Performance</vt:lpstr>
      <vt:lpstr>PowerPoint Presentation</vt:lpstr>
      <vt:lpstr>Stage 1: Evaluation Protocols</vt:lpstr>
      <vt:lpstr>Exam Performance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LEARNING MORE AFFORDABLE - ADOPTING OPEN EDUCATIONAL RESOURCES FOR YOUR CLASS </dc:title>
  <dc:creator>Delmar Larsen</dc:creator>
  <cp:lastModifiedBy>Delmar Larsen</cp:lastModifiedBy>
  <cp:revision>39</cp:revision>
  <dcterms:created xsi:type="dcterms:W3CDTF">2020-09-23T08:46:53Z</dcterms:created>
  <dcterms:modified xsi:type="dcterms:W3CDTF">2020-10-08T15:16:28Z</dcterms:modified>
</cp:coreProperties>
</file>