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9"/>
  </p:notesMasterIdLst>
  <p:handoutMasterIdLst>
    <p:handoutMasterId r:id="rId30"/>
  </p:handoutMasterIdLst>
  <p:sldIdLst>
    <p:sldId id="256" r:id="rId2"/>
    <p:sldId id="258" r:id="rId3"/>
    <p:sldId id="260" r:id="rId4"/>
    <p:sldId id="274" r:id="rId5"/>
    <p:sldId id="261" r:id="rId6"/>
    <p:sldId id="279" r:id="rId7"/>
    <p:sldId id="289" r:id="rId8"/>
    <p:sldId id="288" r:id="rId9"/>
    <p:sldId id="282" r:id="rId10"/>
    <p:sldId id="283" r:id="rId11"/>
    <p:sldId id="294" r:id="rId12"/>
    <p:sldId id="290" r:id="rId13"/>
    <p:sldId id="291" r:id="rId14"/>
    <p:sldId id="264" r:id="rId15"/>
    <p:sldId id="292" r:id="rId16"/>
    <p:sldId id="263" r:id="rId17"/>
    <p:sldId id="262" r:id="rId18"/>
    <p:sldId id="266" r:id="rId19"/>
    <p:sldId id="276" r:id="rId20"/>
    <p:sldId id="280" r:id="rId21"/>
    <p:sldId id="281" r:id="rId22"/>
    <p:sldId id="293" r:id="rId23"/>
    <p:sldId id="285" r:id="rId24"/>
    <p:sldId id="284" r:id="rId25"/>
    <p:sldId id="286" r:id="rId26"/>
    <p:sldId id="287" r:id="rId27"/>
    <p:sldId id="2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6"/>
    <p:restoredTop sz="92792"/>
  </p:normalViewPr>
  <p:slideViewPr>
    <p:cSldViewPr snapToGrid="0" snapToObjects="1">
      <p:cViewPr varScale="1">
        <p:scale>
          <a:sx n="86" d="100"/>
          <a:sy n="86" d="100"/>
        </p:scale>
        <p:origin x="1008"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A203B4D8-C637-40DB-B9B3-EF6E0F178CDF}"/>
    <pc:docChg chg="modSld">
      <pc:chgData name="" userId="" providerId="" clId="Web-{A203B4D8-C637-40DB-B9B3-EF6E0F178CDF}" dt="2019-06-13T21:18:21.504" v="29" actId="20577"/>
      <pc:docMkLst>
        <pc:docMk/>
      </pc:docMkLst>
      <pc:sldChg chg="modSp">
        <pc:chgData name="" userId="" providerId="" clId="Web-{A203B4D8-C637-40DB-B9B3-EF6E0F178CDF}" dt="2019-06-13T21:18:00.332" v="14" actId="20577"/>
        <pc:sldMkLst>
          <pc:docMk/>
          <pc:sldMk cId="1717555132" sldId="284"/>
        </pc:sldMkLst>
        <pc:spChg chg="mod">
          <ac:chgData name="" userId="" providerId="" clId="Web-{A203B4D8-C637-40DB-B9B3-EF6E0F178CDF}" dt="2019-06-13T21:18:00.332" v="14" actId="20577"/>
          <ac:spMkLst>
            <pc:docMk/>
            <pc:sldMk cId="1717555132" sldId="284"/>
            <ac:spMk id="5" creationId="{00000000-0000-0000-0000-000000000000}"/>
          </ac:spMkLst>
        </pc:spChg>
      </pc:sldChg>
      <pc:sldChg chg="modSp">
        <pc:chgData name="" userId="" providerId="" clId="Web-{A203B4D8-C637-40DB-B9B3-EF6E0F178CDF}" dt="2019-06-13T21:16:57.332" v="7" actId="20577"/>
        <pc:sldMkLst>
          <pc:docMk/>
          <pc:sldMk cId="60205427" sldId="285"/>
        </pc:sldMkLst>
        <pc:spChg chg="mod">
          <ac:chgData name="" userId="" providerId="" clId="Web-{A203B4D8-C637-40DB-B9B3-EF6E0F178CDF}" dt="2019-06-13T21:16:57.332" v="7" actId="20577"/>
          <ac:spMkLst>
            <pc:docMk/>
            <pc:sldMk cId="60205427" sldId="285"/>
            <ac:spMk id="3" creationId="{00000000-0000-0000-0000-000000000000}"/>
          </ac:spMkLst>
        </pc:spChg>
      </pc:sldChg>
      <pc:sldChg chg="modSp">
        <pc:chgData name="" userId="" providerId="" clId="Web-{A203B4D8-C637-40DB-B9B3-EF6E0F178CDF}" dt="2019-06-13T21:18:21.504" v="28" actId="20577"/>
        <pc:sldMkLst>
          <pc:docMk/>
          <pc:sldMk cId="575606357" sldId="286"/>
        </pc:sldMkLst>
        <pc:spChg chg="mod">
          <ac:chgData name="" userId="" providerId="" clId="Web-{A203B4D8-C637-40DB-B9B3-EF6E0F178CDF}" dt="2019-06-13T21:18:21.504" v="28" actId="20577"/>
          <ac:spMkLst>
            <pc:docMk/>
            <pc:sldMk cId="575606357" sldId="286"/>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6/13/2019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6/13/2019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10</a:t>
            </a:fld>
            <a:endParaRPr lang="en-US"/>
          </a:p>
        </p:txBody>
      </p:sp>
    </p:spTree>
    <p:extLst>
      <p:ext uri="{BB962C8B-B14F-4D97-AF65-F5344CB8AC3E}">
        <p14:creationId xmlns:p14="http://schemas.microsoft.com/office/powerpoint/2010/main" val="1062220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2604050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by SKC</a:t>
            </a:r>
            <a:r>
              <a:rPr lang="en-US" baseline="0" dirty="0"/>
              <a:t>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12</a:t>
            </a:fld>
            <a:endParaRPr lang="en-US"/>
          </a:p>
        </p:txBody>
      </p:sp>
    </p:spTree>
    <p:extLst>
      <p:ext uri="{BB962C8B-B14F-4D97-AF65-F5344CB8AC3E}">
        <p14:creationId xmlns:p14="http://schemas.microsoft.com/office/powerpoint/2010/main" val="3396176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14</a:t>
            </a:fld>
            <a:endParaRPr lang="en-US"/>
          </a:p>
        </p:txBody>
      </p:sp>
    </p:spTree>
    <p:extLst>
      <p:ext uri="{BB962C8B-B14F-4D97-AF65-F5344CB8AC3E}">
        <p14:creationId xmlns:p14="http://schemas.microsoft.com/office/powerpoint/2010/main" val="4151781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15</a:t>
            </a:fld>
            <a:endParaRPr lang="en-US"/>
          </a:p>
        </p:txBody>
      </p:sp>
    </p:spTree>
    <p:extLst>
      <p:ext uri="{BB962C8B-B14F-4D97-AF65-F5344CB8AC3E}">
        <p14:creationId xmlns:p14="http://schemas.microsoft.com/office/powerpoint/2010/main" val="4260898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 not sure the context of these slides</a:t>
            </a:r>
            <a:r>
              <a:rPr lang="en-US" baseline="0" dirty="0"/>
              <a:t>. LaTonya could you provide some background.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16</a:t>
            </a:fld>
            <a:endParaRPr lang="en-US"/>
          </a:p>
        </p:txBody>
      </p:sp>
    </p:spTree>
    <p:extLst>
      <p:ext uri="{BB962C8B-B14F-4D97-AF65-F5344CB8AC3E}">
        <p14:creationId xmlns:p14="http://schemas.microsoft.com/office/powerpoint/2010/main" val="4222575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17</a:t>
            </a:fld>
            <a:endParaRPr lang="en-US"/>
          </a:p>
        </p:txBody>
      </p:sp>
    </p:spTree>
    <p:extLst>
      <p:ext uri="{BB962C8B-B14F-4D97-AF65-F5344CB8AC3E}">
        <p14:creationId xmlns:p14="http://schemas.microsoft.com/office/powerpoint/2010/main" val="3445160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18</a:t>
            </a:fld>
            <a:endParaRPr lang="en-US"/>
          </a:p>
        </p:txBody>
      </p:sp>
    </p:spTree>
    <p:extLst>
      <p:ext uri="{BB962C8B-B14F-4D97-AF65-F5344CB8AC3E}">
        <p14:creationId xmlns:p14="http://schemas.microsoft.com/office/powerpoint/2010/main" val="2788919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2123620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27</a:t>
            </a:fld>
            <a:endParaRPr lang="en-US"/>
          </a:p>
        </p:txBody>
      </p:sp>
    </p:spTree>
    <p:extLst>
      <p:ext uri="{BB962C8B-B14F-4D97-AF65-F5344CB8AC3E}">
        <p14:creationId xmlns:p14="http://schemas.microsoft.com/office/powerpoint/2010/main" val="1596549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1101991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1453027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1791252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1341825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SKC</a:t>
            </a:r>
            <a:r>
              <a:rPr lang="en-US" baseline="0" dirty="0"/>
              <a:t> Added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3425648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a:t>
            </a:r>
            <a:r>
              <a:rPr lang="en-US" baseline="0" dirty="0"/>
              <a:t> by Stephanie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4067823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332168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June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June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June 13,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June 13,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June 13,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June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June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June 13,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mailto:info@asccc.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39452"/>
            <a:ext cx="7858593" cy="2008682"/>
          </a:xfrm>
          <a:solidFill>
            <a:schemeClr val="accent3">
              <a:lumMod val="20000"/>
              <a:lumOff val="80000"/>
            </a:schemeClr>
          </a:solidFill>
        </p:spPr>
        <p:txBody>
          <a:bodyPr anchor="t"/>
          <a:lstStyle/>
          <a:p>
            <a:pPr algn="ctr"/>
            <a:r>
              <a:rPr lang="en-US" sz="4000" i="1" cap="none" dirty="0">
                <a:latin typeface="Arial Regular" charset="0"/>
                <a:cs typeface="Arial Regular" charset="0"/>
              </a:rPr>
              <a:t>Principled to Pragmatic:</a:t>
            </a:r>
            <a:br>
              <a:rPr lang="en-US" sz="4000" i="1" cap="none" dirty="0">
                <a:latin typeface="Arial Regular" charset="0"/>
                <a:cs typeface="Arial Regular" charset="0"/>
              </a:rPr>
            </a:br>
            <a:r>
              <a:rPr lang="en-US" sz="4000" i="1" cap="none" dirty="0">
                <a:latin typeface="Arial Regular" charset="0"/>
                <a:cs typeface="Arial Regular" charset="0"/>
              </a:rPr>
              <a:t>The Art of Knowing the Limits of Your Flexibility</a:t>
            </a:r>
            <a:br>
              <a:rPr lang="en-US" sz="4000" i="1" cap="none" dirty="0">
                <a:latin typeface="Arial Regular" charset="0"/>
                <a:cs typeface="Arial Regular" charset="0"/>
              </a:rPr>
            </a:br>
            <a:endParaRPr lang="en-US" sz="4000" i="1" cap="none" dirty="0">
              <a:latin typeface="Arial Regular" charset="0"/>
              <a:cs typeface="Arial Regular" charset="0"/>
            </a:endParaRPr>
          </a:p>
        </p:txBody>
      </p:sp>
      <p:sp>
        <p:nvSpPr>
          <p:cNvPr id="3" name="Subtitle 2"/>
          <p:cNvSpPr>
            <a:spLocks noGrp="1"/>
          </p:cNvSpPr>
          <p:nvPr>
            <p:ph type="subTitle" idx="1"/>
          </p:nvPr>
        </p:nvSpPr>
        <p:spPr>
          <a:xfrm>
            <a:off x="685800" y="3748134"/>
            <a:ext cx="8312426" cy="2545089"/>
          </a:xfrm>
        </p:spPr>
        <p:txBody>
          <a:bodyPr>
            <a:normAutofit fontScale="85000" lnSpcReduction="20000"/>
          </a:bodyPr>
          <a:lstStyle/>
          <a:p>
            <a:pPr algn="ctr"/>
            <a:endParaRPr lang="en-US" sz="2000" dirty="0">
              <a:latin typeface="Arial Regular" charset="0"/>
              <a:cs typeface="Arial Regular" charset="0"/>
            </a:endParaRPr>
          </a:p>
          <a:p>
            <a:pPr algn="ctr"/>
            <a:endParaRPr lang="en-US" sz="2000" dirty="0">
              <a:latin typeface="Arial Regular" charset="0"/>
              <a:cs typeface="Arial Regular" charset="0"/>
            </a:endParaRPr>
          </a:p>
          <a:p>
            <a:pPr algn="ctr"/>
            <a:r>
              <a:rPr lang="en-US" sz="2800" dirty="0">
                <a:solidFill>
                  <a:schemeClr val="tx1"/>
                </a:solidFill>
                <a:latin typeface="Arial Regular" charset="0"/>
                <a:cs typeface="Arial Regular" charset="0"/>
              </a:rPr>
              <a:t>Stephanie Curry, ASCCC North Representative</a:t>
            </a:r>
          </a:p>
          <a:p>
            <a:pPr algn="ctr"/>
            <a:r>
              <a:rPr lang="en-US" sz="2800" dirty="0">
                <a:solidFill>
                  <a:schemeClr val="tx1"/>
                </a:solidFill>
                <a:latin typeface="Arial Regular" charset="0"/>
                <a:cs typeface="Arial Regular" charset="0"/>
              </a:rPr>
              <a:t>Virginia “</a:t>
            </a:r>
            <a:r>
              <a:rPr lang="en-US" sz="2800" dirty="0" err="1">
                <a:solidFill>
                  <a:schemeClr val="tx1"/>
                </a:solidFill>
                <a:latin typeface="Arial Regular" charset="0"/>
                <a:cs typeface="Arial Regular" charset="0"/>
              </a:rPr>
              <a:t>Ginni</a:t>
            </a:r>
            <a:r>
              <a:rPr lang="en-US" sz="2800" dirty="0">
                <a:solidFill>
                  <a:schemeClr val="tx1"/>
                </a:solidFill>
                <a:latin typeface="Arial Regular" charset="0"/>
                <a:cs typeface="Arial Regular" charset="0"/>
              </a:rPr>
              <a:t>” May, ASCCC Treasurer</a:t>
            </a:r>
          </a:p>
          <a:p>
            <a:pPr algn="ctr"/>
            <a:r>
              <a:rPr lang="en-US" sz="2800" dirty="0">
                <a:solidFill>
                  <a:schemeClr val="tx1"/>
                </a:solidFill>
                <a:latin typeface="Arial Regular" charset="0"/>
                <a:cs typeface="Arial Regular" charset="0"/>
              </a:rPr>
              <a:t>LaTonya Parker, ASCCC Area D Representative</a:t>
            </a:r>
          </a:p>
          <a:p>
            <a:pPr algn="ctr"/>
            <a:endParaRPr lang="en-US" sz="2000" dirty="0">
              <a:solidFill>
                <a:schemeClr val="tx1"/>
              </a:solidFill>
              <a:latin typeface="Arial Regular" charset="0"/>
              <a:cs typeface="Arial Regular" charset="0"/>
            </a:endParaRPr>
          </a:p>
          <a:p>
            <a:pPr algn="ctr"/>
            <a:r>
              <a:rPr lang="en-US" sz="1900" dirty="0">
                <a:solidFill>
                  <a:srgbClr val="FF0000"/>
                </a:solidFill>
                <a:latin typeface="Arial Regular" charset="0"/>
                <a:cs typeface="Arial Regular" charset="0"/>
              </a:rPr>
              <a:t>2019 Faculty Leadership Institute Sheraton Grand Sacramento Hotel located at 1230 J St, 13th And J Street Sacramento, CA, 95814</a:t>
            </a:r>
          </a:p>
        </p:txBody>
      </p:sp>
      <p:pic>
        <p:nvPicPr>
          <p:cNvPr id="6" name="Picture 2" descr="https://docs.google.com/uc?export=download&amp;id=1cH6h5Bv05hPRMPZp8gMvBgDl0RTVg9ml&amp;revid=0BytmZpyqw5B5cHZUUUVQM2ZLdXZYelkrOU1ia2JJbTZoSkpJPQ">
            <a:extLst>
              <a:ext uri="{FF2B5EF4-FFF2-40B4-BE49-F238E27FC236}">
                <a16:creationId xmlns:a16="http://schemas.microsoft.com/office/drawing/2014/main" id="{9EDAEF77-FC9E-0B49-9F6E-2089C94DB0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6392" y="493129"/>
            <a:ext cx="4191001" cy="918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655" y="1302772"/>
            <a:ext cx="8229600" cy="1240403"/>
          </a:xfrm>
          <a:solidFill>
            <a:schemeClr val="accent3">
              <a:lumMod val="20000"/>
              <a:lumOff val="80000"/>
            </a:schemeClr>
          </a:solidFill>
        </p:spPr>
        <p:txBody>
          <a:bodyPr>
            <a:normAutofit fontScale="90000"/>
          </a:bodyPr>
          <a:lstStyle/>
          <a:p>
            <a:pPr algn="ctr"/>
            <a:br>
              <a:rPr lang="en-US" dirty="0">
                <a:latin typeface="Arial Regular" charset="0"/>
                <a:cs typeface="Arial Regular" charset="0"/>
              </a:rPr>
            </a:br>
            <a:br>
              <a:rPr lang="en-US" dirty="0">
                <a:latin typeface="Arial Regular" charset="0"/>
                <a:cs typeface="Arial Regular" charset="0"/>
              </a:rPr>
            </a:br>
            <a:r>
              <a:rPr lang="en-US" i="1" dirty="0">
                <a:latin typeface="Arial Regular" charset="0"/>
                <a:cs typeface="Arial Regular" charset="0"/>
              </a:rPr>
              <a:t>ASCCC and the “10+1”</a:t>
            </a:r>
            <a:br>
              <a:rPr lang="en-US" dirty="0">
                <a:latin typeface="Arial Regular" charset="0"/>
                <a:cs typeface="Arial Regular" charset="0"/>
              </a:rPr>
            </a:br>
            <a:r>
              <a:rPr lang="en-US" dirty="0">
                <a:latin typeface="Arial Regular" charset="0"/>
                <a:cs typeface="Arial Regular" charset="0"/>
              </a:rPr>
              <a:t>  </a:t>
            </a:r>
            <a:br>
              <a:rPr lang="en-US" dirty="0">
                <a:latin typeface="Arial Regular" charset="0"/>
                <a:cs typeface="Arial Regular" charset="0"/>
              </a:rPr>
            </a:b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426654" y="2423253"/>
            <a:ext cx="8270875" cy="4434747"/>
          </a:xfrm>
        </p:spPr>
        <p:txBody>
          <a:bodyPr>
            <a:normAutofit fontScale="55000" lnSpcReduction="20000"/>
          </a:bodyPr>
          <a:lstStyle/>
          <a:p>
            <a:endParaRPr lang="en-US" dirty="0">
              <a:latin typeface="Arial Regular" charset="0"/>
              <a:cs typeface="Arial Regular" charset="0"/>
            </a:endParaRPr>
          </a:p>
          <a:p>
            <a:pPr marL="0" indent="0" algn="ctr">
              <a:buNone/>
            </a:pPr>
            <a:r>
              <a:rPr lang="en-US" sz="2700" dirty="0">
                <a:solidFill>
                  <a:srgbClr val="0000FF"/>
                </a:solidFill>
                <a:latin typeface="Arial Regular" charset="0"/>
                <a:cs typeface="Arial Regular" charset="0"/>
              </a:rPr>
              <a:t>Title 5 Regulation: Academic Senates (§53200)</a:t>
            </a:r>
          </a:p>
          <a:p>
            <a:pPr marL="0" indent="0">
              <a:buNone/>
            </a:pPr>
            <a:r>
              <a:rPr lang="en-US" sz="4400" dirty="0">
                <a:latin typeface="Arial Regular" charset="0"/>
                <a:cs typeface="Arial Regular" charset="0"/>
              </a:rPr>
              <a:t>“Academic and professional matters” means the following policy development and implementation matters: </a:t>
            </a:r>
          </a:p>
          <a:p>
            <a:pPr marL="0" indent="0">
              <a:buNone/>
            </a:pPr>
            <a:endParaRPr lang="en-US" sz="4400" dirty="0">
              <a:latin typeface="Arial Regular" charset="0"/>
              <a:cs typeface="Arial Regular" charset="0"/>
            </a:endParaRPr>
          </a:p>
          <a:p>
            <a:pPr marL="457200" indent="-457200">
              <a:buAutoNum type="arabicPeriod" startAt="6"/>
            </a:pPr>
            <a:r>
              <a:rPr lang="en-US" sz="4400" dirty="0">
                <a:latin typeface="Arial Regular" charset="0"/>
                <a:cs typeface="Arial Regular" charset="0"/>
              </a:rPr>
              <a:t>District and college governance structures, as related to faculty roles</a:t>
            </a:r>
          </a:p>
          <a:p>
            <a:pPr marL="457200" indent="-457200">
              <a:buAutoNum type="arabicPeriod" startAt="6"/>
            </a:pPr>
            <a:r>
              <a:rPr lang="en-US" sz="4400" dirty="0">
                <a:latin typeface="Arial Regular" charset="0"/>
                <a:cs typeface="Arial Regular" charset="0"/>
              </a:rPr>
              <a:t>Faculty roles and involvement in accreditation processes, including self study and annual reports</a:t>
            </a:r>
          </a:p>
          <a:p>
            <a:pPr marL="457200" indent="-457200">
              <a:buAutoNum type="arabicPeriod" startAt="6"/>
            </a:pPr>
            <a:r>
              <a:rPr lang="en-US" sz="4400" dirty="0">
                <a:latin typeface="Arial Regular" charset="0"/>
                <a:cs typeface="Arial Regular" charset="0"/>
              </a:rPr>
              <a:t>Policies for faculty professional development activities</a:t>
            </a:r>
          </a:p>
          <a:p>
            <a:pPr marL="457200" indent="-457200">
              <a:buAutoNum type="arabicPeriod" startAt="6"/>
            </a:pPr>
            <a:r>
              <a:rPr lang="en-US" sz="4400" dirty="0">
                <a:latin typeface="Arial Regular" charset="0"/>
                <a:cs typeface="Arial Regular" charset="0"/>
              </a:rPr>
              <a:t>Processes for program review</a:t>
            </a:r>
          </a:p>
          <a:p>
            <a:pPr marL="457200" indent="-457200">
              <a:buAutoNum type="arabicPeriod" startAt="6"/>
            </a:pPr>
            <a:r>
              <a:rPr lang="en-US" sz="4400" dirty="0">
                <a:latin typeface="Arial Regular" charset="0"/>
                <a:cs typeface="Arial Regular" charset="0"/>
              </a:rPr>
              <a:t>Processes for institutional planning and budget development, and…</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411862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655" y="1302772"/>
            <a:ext cx="8229600" cy="1240403"/>
          </a:xfrm>
          <a:solidFill>
            <a:schemeClr val="accent3">
              <a:lumMod val="20000"/>
              <a:lumOff val="80000"/>
            </a:schemeClr>
          </a:solidFill>
        </p:spPr>
        <p:txBody>
          <a:bodyPr>
            <a:normAutofit fontScale="90000"/>
          </a:bodyPr>
          <a:lstStyle/>
          <a:p>
            <a:pPr algn="ctr"/>
            <a:br>
              <a:rPr lang="en-US" dirty="0">
                <a:latin typeface="Arial Regular" charset="0"/>
                <a:cs typeface="Arial Regular" charset="0"/>
              </a:rPr>
            </a:br>
            <a:br>
              <a:rPr lang="en-US" dirty="0">
                <a:latin typeface="Arial Regular" charset="0"/>
                <a:cs typeface="Arial Regular" charset="0"/>
              </a:rPr>
            </a:br>
            <a:r>
              <a:rPr lang="en-US" i="1" dirty="0">
                <a:latin typeface="Arial Regular" charset="0"/>
                <a:cs typeface="Arial Regular" charset="0"/>
              </a:rPr>
              <a:t>ASCCC and the “10+1”</a:t>
            </a:r>
            <a:br>
              <a:rPr lang="en-US" dirty="0">
                <a:latin typeface="Arial Regular" charset="0"/>
                <a:cs typeface="Arial Regular" charset="0"/>
              </a:rPr>
            </a:br>
            <a:r>
              <a:rPr lang="en-US" dirty="0">
                <a:latin typeface="Arial Regular" charset="0"/>
                <a:cs typeface="Arial Regular" charset="0"/>
              </a:rPr>
              <a:t>  </a:t>
            </a:r>
            <a:br>
              <a:rPr lang="en-US" dirty="0">
                <a:latin typeface="Arial Regular" charset="0"/>
                <a:cs typeface="Arial Regular" charset="0"/>
              </a:rPr>
            </a:b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426654" y="2423253"/>
            <a:ext cx="8270875" cy="4434747"/>
          </a:xfrm>
        </p:spPr>
        <p:txBody>
          <a:bodyPr>
            <a:normAutofit/>
          </a:bodyPr>
          <a:lstStyle/>
          <a:p>
            <a:endParaRPr lang="en-US" dirty="0">
              <a:latin typeface="Arial Regular" charset="0"/>
              <a:cs typeface="Arial Regular" charset="0"/>
            </a:endParaRPr>
          </a:p>
          <a:p>
            <a:pPr marL="0" indent="0" algn="ctr">
              <a:buNone/>
            </a:pPr>
            <a:r>
              <a:rPr lang="en-US" sz="1500" dirty="0">
                <a:solidFill>
                  <a:srgbClr val="0000FF"/>
                </a:solidFill>
                <a:latin typeface="Arial Regular" charset="0"/>
                <a:cs typeface="Arial Regular" charset="0"/>
              </a:rPr>
              <a:t>Title 5 Regulation: Academic Senates (§53200)</a:t>
            </a:r>
          </a:p>
          <a:p>
            <a:pPr marL="0" indent="0">
              <a:buNone/>
            </a:pPr>
            <a:r>
              <a:rPr lang="en-US" dirty="0">
                <a:latin typeface="Arial" panose="020B0604020202020204" pitchFamily="34" charset="0"/>
                <a:cs typeface="Arial" panose="020B0604020202020204" pitchFamily="34" charset="0"/>
              </a:rPr>
              <a:t>“Academic and professional matters” means the following policy development and implementation matters: </a:t>
            </a:r>
          </a:p>
          <a:p>
            <a:pPr algn="ctr">
              <a:buClr>
                <a:srgbClr val="0070C0"/>
              </a:buClr>
              <a:buNone/>
            </a:pPr>
            <a:r>
              <a:rPr lang="en-US" b="1" dirty="0">
                <a:latin typeface="Arial" panose="020B0604020202020204" pitchFamily="34" charset="0"/>
                <a:ea typeface="Times New Roman" charset="0"/>
                <a:cs typeface="Arial" panose="020B0604020202020204" pitchFamily="34" charset="0"/>
              </a:rPr>
              <a:t>The </a:t>
            </a:r>
            <a:r>
              <a:rPr lang="ja-JP" altLang="en-US" b="1">
                <a:latin typeface="Arial" panose="020B0604020202020204" pitchFamily="34" charset="0"/>
                <a:ea typeface="Times New Roman" charset="0"/>
                <a:cs typeface="Arial" panose="020B0604020202020204" pitchFamily="34" charset="0"/>
              </a:rPr>
              <a:t>“</a:t>
            </a:r>
            <a:r>
              <a:rPr lang="en-US" altLang="ja-JP" b="1" dirty="0">
                <a:latin typeface="Arial" panose="020B0604020202020204" pitchFamily="34" charset="0"/>
                <a:ea typeface="Times New Roman" charset="0"/>
                <a:cs typeface="Arial" panose="020B0604020202020204" pitchFamily="34" charset="0"/>
              </a:rPr>
              <a:t>Plus 1</a:t>
            </a:r>
            <a:r>
              <a:rPr lang="ja-JP" altLang="en-US" b="1">
                <a:latin typeface="Arial" panose="020B0604020202020204" pitchFamily="34" charset="0"/>
                <a:ea typeface="Times New Roman" charset="0"/>
                <a:cs typeface="Arial" panose="020B0604020202020204" pitchFamily="34" charset="0"/>
              </a:rPr>
              <a:t>”</a:t>
            </a:r>
            <a:endParaRPr lang="en-US" altLang="ja-JP" b="1" dirty="0">
              <a:latin typeface="Arial" panose="020B0604020202020204" pitchFamily="34" charset="0"/>
              <a:ea typeface="Times New Roman" charset="0"/>
              <a:cs typeface="Arial" panose="020B0604020202020204" pitchFamily="34" charset="0"/>
            </a:endParaRPr>
          </a:p>
          <a:p>
            <a:pPr>
              <a:buClr>
                <a:srgbClr val="0070C0"/>
              </a:buClr>
              <a:buNone/>
            </a:pPr>
            <a:endParaRPr lang="en-US" b="1" dirty="0">
              <a:latin typeface="Arial" panose="020B0604020202020204" pitchFamily="34" charset="0"/>
              <a:ea typeface="Times New Roman" charset="0"/>
              <a:cs typeface="Arial" panose="020B0604020202020204" pitchFamily="34" charset="0"/>
            </a:endParaRPr>
          </a:p>
          <a:p>
            <a:pPr marL="914400" indent="-914400">
              <a:buClr>
                <a:srgbClr val="0070C0"/>
              </a:buClr>
              <a:buAutoNum type="arabicPeriod" startAt="11"/>
            </a:pPr>
            <a:r>
              <a:rPr lang="en-US" dirty="0">
                <a:latin typeface="Arial" panose="020B0604020202020204" pitchFamily="34" charset="0"/>
                <a:ea typeface="Times New Roman" charset="0"/>
                <a:cs typeface="Arial" panose="020B0604020202020204" pitchFamily="34" charset="0"/>
              </a:rPr>
              <a:t>Other academic and professional matters as mutually agreed upon</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1933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Knowing when to </a:t>
            </a:r>
            <a:r>
              <a:rPr lang="en-US" dirty="0" err="1"/>
              <a:t>Hold’em</a:t>
            </a:r>
            <a:r>
              <a:rPr lang="en-US" dirty="0"/>
              <a:t> and when to </a:t>
            </a:r>
            <a:r>
              <a:rPr lang="en-US" dirty="0" err="1"/>
              <a:t>Fold’em</a:t>
            </a:r>
            <a:r>
              <a:rPr lang="en-US" dirty="0"/>
              <a:t> </a:t>
            </a:r>
          </a:p>
        </p:txBody>
      </p:sp>
      <p:sp>
        <p:nvSpPr>
          <p:cNvPr id="3" name="Content Placeholder 2"/>
          <p:cNvSpPr>
            <a:spLocks noGrp="1"/>
          </p:cNvSpPr>
          <p:nvPr>
            <p:ph idx="1"/>
          </p:nvPr>
        </p:nvSpPr>
        <p:spPr/>
        <p:txBody>
          <a:bodyPr>
            <a:normAutofit lnSpcReduction="10000"/>
          </a:bodyPr>
          <a:lstStyle/>
          <a:p>
            <a:r>
              <a:rPr lang="en-US" dirty="0"/>
              <a:t>Choose carefully which hills you are “willing to die on.” </a:t>
            </a:r>
          </a:p>
          <a:p>
            <a:r>
              <a:rPr lang="en-US" dirty="0"/>
              <a:t>Focus on the college mission and students when “consulting” with other groups </a:t>
            </a:r>
          </a:p>
          <a:p>
            <a:r>
              <a:rPr lang="en-US" dirty="0"/>
              <a:t>Ground your arguments and discussion in the “10+1” and local policies and procedures </a:t>
            </a:r>
          </a:p>
          <a:p>
            <a:r>
              <a:rPr lang="en-US" dirty="0"/>
              <a:t>Set norms and expectations for discussion </a:t>
            </a:r>
          </a:p>
          <a:p>
            <a:r>
              <a:rPr lang="en-US" dirty="0"/>
              <a:t>Be willing to compromise when needed. Compromise or folding is not a failure. </a:t>
            </a:r>
          </a:p>
          <a:p>
            <a:r>
              <a:rPr lang="en-US" dirty="0"/>
              <a:t>Be honest and transparent with your faculty on why things are happening </a:t>
            </a:r>
          </a:p>
          <a:p>
            <a:r>
              <a:rPr lang="en-US" dirty="0"/>
              <a:t>Don’t take anything personally </a:t>
            </a:r>
          </a:p>
          <a:p>
            <a:r>
              <a:rPr lang="en-US" dirty="0"/>
              <a:t>Ask for questions and help </a:t>
            </a:r>
          </a:p>
          <a:p>
            <a:endParaRPr lang="en-US" dirty="0"/>
          </a:p>
        </p:txBody>
      </p:sp>
    </p:spTree>
    <p:extLst>
      <p:ext uri="{BB962C8B-B14F-4D97-AF65-F5344CB8AC3E}">
        <p14:creationId xmlns:p14="http://schemas.microsoft.com/office/powerpoint/2010/main" val="2093424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effective practices can you share about testing the limits of your flexibility? </a:t>
            </a:r>
          </a:p>
        </p:txBody>
      </p:sp>
      <p:pic>
        <p:nvPicPr>
          <p:cNvPr id="4" name="Content Placeholder 3"/>
          <p:cNvPicPr>
            <a:picLocks noGrp="1" noChangeAspect="1"/>
          </p:cNvPicPr>
          <p:nvPr>
            <p:ph idx="1"/>
          </p:nvPr>
        </p:nvPicPr>
        <p:blipFill>
          <a:blip r:embed="rId2"/>
          <a:stretch>
            <a:fillRect/>
          </a:stretch>
        </p:blipFill>
        <p:spPr>
          <a:xfrm>
            <a:off x="1355972" y="2248097"/>
            <a:ext cx="6432055" cy="3681648"/>
          </a:xfrm>
          <a:prstGeom prst="rect">
            <a:avLst/>
          </a:prstGeom>
        </p:spPr>
      </p:pic>
    </p:spTree>
    <p:extLst>
      <p:ext uri="{BB962C8B-B14F-4D97-AF65-F5344CB8AC3E}">
        <p14:creationId xmlns:p14="http://schemas.microsoft.com/office/powerpoint/2010/main" val="194775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654" y="1331843"/>
            <a:ext cx="8229600" cy="1663148"/>
          </a:xfrm>
          <a:solidFill>
            <a:schemeClr val="accent3">
              <a:lumMod val="20000"/>
              <a:lumOff val="80000"/>
            </a:schemeClr>
          </a:solidFill>
        </p:spPr>
        <p:txBody>
          <a:bodyPr>
            <a:normAutofit fontScale="90000"/>
          </a:bodyPr>
          <a:lstStyle/>
          <a:p>
            <a:pPr algn="ctr"/>
            <a:r>
              <a:rPr lang="en-US" dirty="0">
                <a:latin typeface="Arial Regular" charset="0"/>
                <a:cs typeface="Arial Regular" charset="0"/>
              </a:rPr>
              <a:t>How to Prepare Yourself—Understanding Institutional Processes </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386379" y="3140314"/>
            <a:ext cx="8312150" cy="3445565"/>
          </a:xfrm>
        </p:spPr>
        <p:txBody>
          <a:bodyPr>
            <a:normAutofit fontScale="62500" lnSpcReduction="20000"/>
          </a:bodyPr>
          <a:lstStyle/>
          <a:p>
            <a:r>
              <a:rPr lang="en-US" sz="2800" dirty="0">
                <a:latin typeface="Arial Regular" charset="0"/>
                <a:cs typeface="Arial Regular" charset="0"/>
              </a:rPr>
              <a:t>Academic Senate Regulations and Local Processes  </a:t>
            </a:r>
          </a:p>
          <a:p>
            <a:pPr lvl="1"/>
            <a:r>
              <a:rPr lang="en-US" sz="2600" dirty="0">
                <a:latin typeface="Arial Regular" charset="0"/>
                <a:cs typeface="Arial Regular" charset="0"/>
              </a:rPr>
              <a:t>Curriculum</a:t>
            </a:r>
          </a:p>
          <a:p>
            <a:pPr lvl="1"/>
            <a:r>
              <a:rPr lang="en-US" sz="2600" dirty="0">
                <a:latin typeface="Arial Regular" charset="0"/>
                <a:cs typeface="Arial Regular" charset="0"/>
              </a:rPr>
              <a:t>Assessment</a:t>
            </a:r>
          </a:p>
          <a:p>
            <a:pPr lvl="1"/>
            <a:r>
              <a:rPr lang="en-US" sz="2600" dirty="0">
                <a:latin typeface="Arial Regular" charset="0"/>
                <a:cs typeface="Arial Regular" charset="0"/>
              </a:rPr>
              <a:t>Academic Standards </a:t>
            </a:r>
          </a:p>
          <a:p>
            <a:pPr lvl="1"/>
            <a:r>
              <a:rPr lang="en-US" sz="2600" dirty="0">
                <a:latin typeface="Arial Regular" charset="0"/>
                <a:cs typeface="Arial Regular" charset="0"/>
              </a:rPr>
              <a:t>Constitution and Bylaws </a:t>
            </a:r>
          </a:p>
          <a:p>
            <a:pPr marL="274320" lvl="1" indent="0">
              <a:buNone/>
            </a:pPr>
            <a:endParaRPr lang="en-US" dirty="0">
              <a:latin typeface="Arial Regular" charset="0"/>
              <a:cs typeface="Arial Regular" charset="0"/>
            </a:endParaRPr>
          </a:p>
          <a:p>
            <a:r>
              <a:rPr lang="en-US" sz="2800" dirty="0">
                <a:latin typeface="Arial Regular" charset="0"/>
                <a:cs typeface="Arial Regular" charset="0"/>
              </a:rPr>
              <a:t>District Polices and Administrative Regulations/Procedures </a:t>
            </a:r>
            <a:endParaRPr lang="en-US" sz="2600" dirty="0">
              <a:latin typeface="Arial Regular" charset="0"/>
              <a:cs typeface="Arial Regular" charset="0"/>
            </a:endParaRPr>
          </a:p>
          <a:p>
            <a:pPr lvl="1"/>
            <a:endParaRPr lang="en-US" sz="1900" dirty="0">
              <a:latin typeface="Arial Regular" charset="0"/>
              <a:cs typeface="Arial Regular" charset="0"/>
            </a:endParaRPr>
          </a:p>
          <a:p>
            <a:r>
              <a:rPr lang="en-US" sz="2800" dirty="0">
                <a:latin typeface="Arial Regular" charset="0"/>
                <a:cs typeface="Arial Regular" charset="0"/>
              </a:rPr>
              <a:t>Local Participatory or Shared Governance/Processes </a:t>
            </a:r>
          </a:p>
          <a:p>
            <a:pPr lvl="1"/>
            <a:r>
              <a:rPr lang="en-US" sz="2400" dirty="0">
                <a:latin typeface="Arial Regular" charset="0"/>
                <a:cs typeface="Arial Regular" charset="0"/>
              </a:rPr>
              <a:t>SLO </a:t>
            </a:r>
          </a:p>
          <a:p>
            <a:pPr lvl="1"/>
            <a:r>
              <a:rPr lang="en-US" sz="2400" dirty="0">
                <a:latin typeface="Arial Regular" charset="0"/>
                <a:cs typeface="Arial Regular" charset="0"/>
              </a:rPr>
              <a:t>Program Review </a:t>
            </a:r>
          </a:p>
          <a:p>
            <a:pPr lvl="1"/>
            <a:r>
              <a:rPr lang="en-US" sz="2400" dirty="0">
                <a:latin typeface="Arial Regular" charset="0"/>
                <a:cs typeface="Arial Regular" charset="0"/>
              </a:rPr>
              <a:t>Budget Processes </a:t>
            </a:r>
          </a:p>
          <a:p>
            <a:pPr lvl="1"/>
            <a:r>
              <a:rPr lang="en-US" sz="2400" dirty="0">
                <a:latin typeface="Arial Regular" charset="0"/>
                <a:cs typeface="Arial Regular" charset="0"/>
              </a:rPr>
              <a:t>Strategic Planning </a:t>
            </a:r>
          </a:p>
          <a:p>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3017361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ASCCC SUPPORT </a:t>
            </a:r>
          </a:p>
        </p:txBody>
      </p:sp>
      <p:sp>
        <p:nvSpPr>
          <p:cNvPr id="4" name="Content Placeholder 3"/>
          <p:cNvSpPr>
            <a:spLocks noGrp="1"/>
          </p:cNvSpPr>
          <p:nvPr>
            <p:ph idx="1"/>
          </p:nvPr>
        </p:nvSpPr>
        <p:spPr/>
        <p:txBody>
          <a:bodyPr/>
          <a:lstStyle/>
          <a:p>
            <a:r>
              <a:rPr lang="en-US" dirty="0">
                <a:hlinkClick r:id="rId3"/>
              </a:rPr>
              <a:t> </a:t>
            </a:r>
            <a:r>
              <a:rPr lang="en-US" sz="3600" dirty="0">
                <a:hlinkClick r:id="rId3"/>
              </a:rPr>
              <a:t>info@asccc.org</a:t>
            </a:r>
            <a:r>
              <a:rPr lang="en-US" sz="3600" dirty="0"/>
              <a:t> – Ask For Help!</a:t>
            </a:r>
          </a:p>
          <a:p>
            <a:r>
              <a:rPr lang="en-US" sz="3600" dirty="0"/>
              <a:t>Search for previous resolutions</a:t>
            </a:r>
          </a:p>
          <a:p>
            <a:r>
              <a:rPr lang="en-US" sz="3600" dirty="0"/>
              <a:t>Get research and recommendations from Rostrum articles, white papers and position papers </a:t>
            </a:r>
          </a:p>
          <a:p>
            <a:r>
              <a:rPr lang="en-US" sz="3600" dirty="0"/>
              <a:t>Talk to your colleagues – Someone else probably has faced a similar situation </a:t>
            </a:r>
          </a:p>
        </p:txBody>
      </p:sp>
    </p:spTree>
    <p:extLst>
      <p:ext uri="{BB962C8B-B14F-4D97-AF65-F5344CB8AC3E}">
        <p14:creationId xmlns:p14="http://schemas.microsoft.com/office/powerpoint/2010/main" val="2361421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635" y="1491331"/>
            <a:ext cx="8229600" cy="990600"/>
          </a:xfrm>
          <a:solidFill>
            <a:schemeClr val="accent3">
              <a:lumMod val="20000"/>
              <a:lumOff val="80000"/>
            </a:schemeClr>
          </a:solidFill>
        </p:spPr>
        <p:txBody>
          <a:bodyPr>
            <a:normAutofit/>
          </a:bodyPr>
          <a:lstStyle/>
          <a:p>
            <a:pPr algn="ctr"/>
            <a:r>
              <a:rPr lang="en-US" dirty="0">
                <a:latin typeface="Arial Regular" charset="0"/>
                <a:cs typeface="Arial Regular" charset="0"/>
              </a:rPr>
              <a:t>Department/Division Engagement</a:t>
            </a:r>
          </a:p>
        </p:txBody>
      </p:sp>
      <p:sp>
        <p:nvSpPr>
          <p:cNvPr id="3" name="Subtitle 2"/>
          <p:cNvSpPr>
            <a:spLocks noGrp="1"/>
          </p:cNvSpPr>
          <p:nvPr>
            <p:ph type="subTitle" idx="4294967295"/>
          </p:nvPr>
        </p:nvSpPr>
        <p:spPr>
          <a:xfrm>
            <a:off x="682487" y="2786743"/>
            <a:ext cx="8312150" cy="3653813"/>
          </a:xfrm>
        </p:spPr>
        <p:txBody>
          <a:bodyPr>
            <a:normAutofit lnSpcReduction="10000"/>
          </a:bodyPr>
          <a:lstStyle/>
          <a:p>
            <a:r>
              <a:rPr lang="en-US" dirty="0">
                <a:latin typeface="Arial Regular" charset="0"/>
                <a:cs typeface="Arial Regular" charset="0"/>
              </a:rPr>
              <a:t>Office Hours/Student Connection Time</a:t>
            </a:r>
          </a:p>
          <a:p>
            <a:r>
              <a:rPr lang="en-US" dirty="0">
                <a:latin typeface="Arial Regular" charset="0"/>
                <a:cs typeface="Arial Regular" charset="0"/>
              </a:rPr>
              <a:t>Department Meetings</a:t>
            </a:r>
          </a:p>
          <a:p>
            <a:r>
              <a:rPr lang="en-US" dirty="0">
                <a:latin typeface="Arial Regular" charset="0"/>
                <a:cs typeface="Arial Regular" charset="0"/>
              </a:rPr>
              <a:t>Curriculum Development</a:t>
            </a:r>
          </a:p>
          <a:p>
            <a:r>
              <a:rPr lang="en-US" dirty="0">
                <a:latin typeface="Arial Regular" charset="0"/>
                <a:cs typeface="Arial Regular" charset="0"/>
              </a:rPr>
              <a:t>Course Level SLOs Development and Assessment</a:t>
            </a:r>
          </a:p>
          <a:p>
            <a:r>
              <a:rPr lang="en-US" dirty="0">
                <a:latin typeface="Arial Regular" charset="0"/>
                <a:cs typeface="Arial Regular" charset="0"/>
              </a:rPr>
              <a:t>Program Review</a:t>
            </a:r>
          </a:p>
          <a:p>
            <a:r>
              <a:rPr lang="en-US" dirty="0">
                <a:latin typeface="Arial Regular" charset="0"/>
                <a:cs typeface="Arial Regular" charset="0"/>
              </a:rPr>
              <a:t>Discussions of Pedagogy</a:t>
            </a:r>
          </a:p>
          <a:p>
            <a:r>
              <a:rPr lang="en-US" dirty="0">
                <a:latin typeface="Arial Regular" charset="0"/>
                <a:cs typeface="Arial Regular" charset="0"/>
              </a:rPr>
              <a:t>Evaluation of Faculty Peers</a:t>
            </a:r>
          </a:p>
          <a:p>
            <a:r>
              <a:rPr lang="en-US" dirty="0">
                <a:latin typeface="Arial Regular" charset="0"/>
                <a:cs typeface="Arial Regular" charset="0"/>
              </a:rPr>
              <a:t>CCC’s Initiatives (Basic Skills Initiative, Student Equity, Online Education Initiative, and Guided Pathways)</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41189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02606" y="1614409"/>
            <a:ext cx="8229600" cy="990600"/>
          </a:xfrm>
          <a:solidFill>
            <a:schemeClr val="accent3">
              <a:lumMod val="20000"/>
              <a:lumOff val="80000"/>
            </a:schemeClr>
          </a:solidFill>
        </p:spPr>
        <p:txBody>
          <a:bodyPr>
            <a:normAutofit/>
          </a:bodyPr>
          <a:lstStyle/>
          <a:p>
            <a:pPr algn="ctr"/>
            <a:r>
              <a:rPr lang="en-US" dirty="0">
                <a:latin typeface="Arial Regular" charset="0"/>
                <a:cs typeface="Arial Regular" charset="0"/>
              </a:rPr>
              <a:t> Engagement in Student Life</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a:latin typeface="Arial Regular" charset="0"/>
                <a:cs typeface="Arial Regular" charset="0"/>
              </a:rPr>
              <a:t>Clubs and Organizations</a:t>
            </a:r>
          </a:p>
          <a:p>
            <a:r>
              <a:rPr lang="en-US" dirty="0">
                <a:latin typeface="Arial Regular" charset="0"/>
                <a:cs typeface="Arial Regular" charset="0"/>
              </a:rPr>
              <a:t>On Campus Events</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857805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634" y="1595455"/>
            <a:ext cx="8229600" cy="990600"/>
          </a:xfrm>
          <a:solidFill>
            <a:schemeClr val="accent3">
              <a:lumMod val="20000"/>
              <a:lumOff val="80000"/>
            </a:schemeClr>
          </a:solidFill>
        </p:spPr>
        <p:txBody>
          <a:bodyPr>
            <a:normAutofit/>
          </a:bodyPr>
          <a:lstStyle/>
          <a:p>
            <a:pPr algn="ctr"/>
            <a:r>
              <a:rPr lang="en-US" dirty="0">
                <a:latin typeface="Arial Regular" charset="0"/>
                <a:cs typeface="Arial Regular" charset="0"/>
              </a:rPr>
              <a:t> Engagement in Community Events</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a:latin typeface="Arial Regular" charset="0"/>
                <a:cs typeface="Arial Regular" charset="0"/>
              </a:rPr>
              <a:t>Community Events</a:t>
            </a:r>
          </a:p>
          <a:p>
            <a:r>
              <a:rPr lang="en-US" dirty="0">
                <a:latin typeface="Arial Regular" charset="0"/>
                <a:cs typeface="Arial Regular" charset="0"/>
              </a:rPr>
              <a:t>Chambers of Commerce</a:t>
            </a:r>
          </a:p>
          <a:p>
            <a:r>
              <a:rPr lang="en-US" dirty="0">
                <a:latin typeface="Arial Regular" charset="0"/>
                <a:cs typeface="Arial Regular" charset="0"/>
              </a:rPr>
              <a:t>K-12 Collaborations</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3918424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15" y="1595455"/>
            <a:ext cx="8229600" cy="990600"/>
          </a:xfrm>
          <a:solidFill>
            <a:schemeClr val="accent3">
              <a:lumMod val="20000"/>
              <a:lumOff val="80000"/>
            </a:schemeClr>
          </a:solidFill>
        </p:spPr>
        <p:txBody>
          <a:bodyPr>
            <a:normAutofit/>
          </a:bodyPr>
          <a:lstStyle/>
          <a:p>
            <a:pPr algn="ctr"/>
            <a:r>
              <a:rPr lang="en-US" dirty="0">
                <a:latin typeface="Arial Regular" charset="0"/>
                <a:cs typeface="Arial Regular" charset="0"/>
              </a:rPr>
              <a:t>Scenario </a:t>
            </a:r>
            <a:endParaRPr lang="en-US" sz="4000" i="1" cap="none" dirty="0">
              <a:latin typeface="Arial Regular" charset="0"/>
              <a:cs typeface="Arial Regular" charset="0"/>
            </a:endParaRPr>
          </a:p>
        </p:txBody>
      </p:sp>
      <p:sp>
        <p:nvSpPr>
          <p:cNvPr id="3" name="Subtitle 2"/>
          <p:cNvSpPr>
            <a:spLocks noGrp="1"/>
          </p:cNvSpPr>
          <p:nvPr>
            <p:ph type="subTitle" idx="4294967295"/>
          </p:nvPr>
        </p:nvSpPr>
        <p:spPr>
          <a:xfrm>
            <a:off x="446340" y="2860080"/>
            <a:ext cx="8312150" cy="3445565"/>
          </a:xfrm>
        </p:spPr>
        <p:txBody>
          <a:bodyPr>
            <a:normAutofit/>
          </a:bodyPr>
          <a:lstStyle/>
          <a:p>
            <a:pPr marL="0" indent="0">
              <a:buNone/>
            </a:pPr>
            <a:r>
              <a:rPr lang="en-US" dirty="0">
                <a:latin typeface="Arial Regular" charset="0"/>
                <a:cs typeface="Arial Regular" charset="0"/>
              </a:rPr>
              <a:t>A district governing board that chooses the "mutual agreement" procedure is supposed to reach written agreement on an issue with the senate. </a:t>
            </a:r>
          </a:p>
          <a:p>
            <a:r>
              <a:rPr lang="en-US" dirty="0">
                <a:latin typeface="Arial Regular" charset="0"/>
                <a:cs typeface="Arial Regular" charset="0"/>
              </a:rPr>
              <a:t>What will you do when mutual agreement is not reached?</a:t>
            </a:r>
          </a:p>
          <a:p>
            <a:r>
              <a:rPr lang="en-US" dirty="0">
                <a:latin typeface="Arial Regular" charset="0"/>
                <a:cs typeface="Arial Regular" charset="0"/>
              </a:rPr>
              <a:t>What happens if mutual agreement is not reached? </a:t>
            </a:r>
          </a:p>
          <a:p>
            <a:r>
              <a:rPr lang="en-US" dirty="0">
                <a:latin typeface="Arial Regular" charset="0"/>
                <a:cs typeface="Arial Regular" charset="0"/>
              </a:rPr>
              <a:t>Under what circumstances can the Board act if mutual agreement is not reached?</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128258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lstStyle/>
          <a:p>
            <a:pPr algn="ctr"/>
            <a:r>
              <a:rPr lang="en-US" sz="4000" cap="none" dirty="0">
                <a:latin typeface="Arial Regular" charset="0"/>
                <a:cs typeface="Arial Regular" charset="0"/>
              </a:rPr>
              <a:t>Session Description</a:t>
            </a:r>
          </a:p>
        </p:txBody>
      </p:sp>
      <p:sp>
        <p:nvSpPr>
          <p:cNvPr id="3" name="Subtitle 2"/>
          <p:cNvSpPr>
            <a:spLocks noGrp="1"/>
          </p:cNvSpPr>
          <p:nvPr>
            <p:ph type="subTitle" idx="4294967295"/>
          </p:nvPr>
        </p:nvSpPr>
        <p:spPr>
          <a:xfrm>
            <a:off x="682487" y="2994991"/>
            <a:ext cx="8312150" cy="3445565"/>
          </a:xfrm>
        </p:spPr>
        <p:txBody>
          <a:bodyPr>
            <a:normAutofit lnSpcReduction="10000"/>
          </a:bodyPr>
          <a:lstStyle/>
          <a:p>
            <a:pPr marL="0" indent="0">
              <a:buNone/>
            </a:pPr>
            <a:r>
              <a:rPr lang="en-US" dirty="0"/>
              <a:t>Often, academic senate presidents are faced with deciding when to “</a:t>
            </a:r>
            <a:r>
              <a:rPr lang="en-US" dirty="0" err="1"/>
              <a:t>hold‘em</a:t>
            </a:r>
            <a:r>
              <a:rPr lang="en-US" dirty="0"/>
              <a:t>” and when to “fold‘em”. That is, when should one stand firm with established processes and when should one exercise some flexibility? This session will familiarize participants with basic principles and practices of local academic senate leadership in the California community college system. Attendees will be introduced to strategies that leaders may employ to develop professional management and decision-making skills to align with institutional culture, mission, and strategy.</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369428" y="504982"/>
            <a:ext cx="4231670" cy="786470"/>
          </a:xfrm>
          <a:prstGeom prst="rect">
            <a:avLst/>
          </a:prstGeom>
          <a:noFill/>
          <a:ln w="9525">
            <a:noFill/>
            <a:miter lim="800000"/>
            <a:headEnd/>
            <a:tailEnd/>
          </a:ln>
        </p:spPr>
      </p:pic>
    </p:spTree>
    <p:extLst>
      <p:ext uri="{BB962C8B-B14F-4D97-AF65-F5344CB8AC3E}">
        <p14:creationId xmlns:p14="http://schemas.microsoft.com/office/powerpoint/2010/main" val="143559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Regulation: Academic Senates</a:t>
            </a:r>
          </a:p>
        </p:txBody>
      </p:sp>
      <p:sp>
        <p:nvSpPr>
          <p:cNvPr id="3" name="Rectangle 2"/>
          <p:cNvSpPr/>
          <p:nvPr/>
        </p:nvSpPr>
        <p:spPr>
          <a:xfrm>
            <a:off x="596348" y="1582341"/>
            <a:ext cx="7812156" cy="4524315"/>
          </a:xfrm>
          <a:prstGeom prst="rect">
            <a:avLst/>
          </a:prstGeom>
        </p:spPr>
        <p:txBody>
          <a:bodyPr wrap="square">
            <a:spAutoFit/>
          </a:bodyPr>
          <a:lstStyle/>
          <a:p>
            <a:pPr algn="ctr"/>
            <a:r>
              <a:rPr lang="en-US" sz="2400" dirty="0"/>
              <a:t>Title 5 §53203(d)(2) </a:t>
            </a:r>
          </a:p>
          <a:p>
            <a:r>
              <a:rPr lang="en-US" sz="2400" dirty="0"/>
              <a:t>Governing board action: </a:t>
            </a:r>
            <a:r>
              <a:rPr lang="en-US" sz="2400" b="1" dirty="0">
                <a:solidFill>
                  <a:srgbClr val="0000FF"/>
                </a:solidFill>
              </a:rPr>
              <a:t>Mutual Agreement</a:t>
            </a:r>
          </a:p>
          <a:p>
            <a:pPr marL="285750" indent="-285750">
              <a:buFont typeface="Arial" panose="020B0604020202020204" pitchFamily="34" charset="0"/>
              <a:buChar char="•"/>
            </a:pPr>
            <a:r>
              <a:rPr lang="en-US" sz="2400" dirty="0"/>
              <a:t>If agreement not reached, existing policy remains in effect unless </a:t>
            </a:r>
          </a:p>
          <a:p>
            <a:pPr marL="742950" lvl="1" indent="-285750">
              <a:buFont typeface="Arial" panose="020B0604020202020204" pitchFamily="34" charset="0"/>
              <a:buChar char="•"/>
            </a:pPr>
            <a:r>
              <a:rPr lang="en-US" sz="2400" dirty="0"/>
              <a:t>exposure to legal liability </a:t>
            </a:r>
          </a:p>
          <a:p>
            <a:pPr marL="742950" lvl="1" indent="-285750">
              <a:buFont typeface="Arial" panose="020B0604020202020204" pitchFamily="34" charset="0"/>
              <a:buChar char="•"/>
            </a:pPr>
            <a:r>
              <a:rPr lang="en-US" sz="2400" dirty="0"/>
              <a:t>or substantial fiscal hardship. </a:t>
            </a:r>
          </a:p>
          <a:p>
            <a:pPr marL="285750" indent="-285750">
              <a:buFont typeface="Arial" panose="020B0604020202020204" pitchFamily="34" charset="0"/>
              <a:buChar char="•"/>
            </a:pPr>
            <a:r>
              <a:rPr lang="en-US" sz="2400" dirty="0"/>
              <a:t>If no policy exists or if existing policy creates exposure to legal liability or substantial fiscal hardship board may act if agreement not reached </a:t>
            </a:r>
            <a:r>
              <a:rPr lang="en-US" sz="2400" b="1" dirty="0"/>
              <a:t>after</a:t>
            </a:r>
          </a:p>
          <a:p>
            <a:pPr marL="742950" lvl="1" indent="-285750">
              <a:buFont typeface="Arial" panose="020B0604020202020204" pitchFamily="34" charset="0"/>
              <a:buChar char="•"/>
            </a:pPr>
            <a:r>
              <a:rPr lang="en-US" sz="2400" dirty="0"/>
              <a:t>good faith effort to reach mutual agreement and</a:t>
            </a:r>
          </a:p>
          <a:p>
            <a:pPr marL="742950" lvl="1" indent="-285750">
              <a:buFont typeface="Arial" panose="020B0604020202020204" pitchFamily="34" charset="0"/>
              <a:buChar char="•"/>
            </a:pPr>
            <a:r>
              <a:rPr lang="en-US" sz="2400" dirty="0"/>
              <a:t>only for compelling legal, fiscal, or organizational reasons</a:t>
            </a:r>
          </a:p>
        </p:txBody>
      </p:sp>
    </p:spTree>
    <p:extLst>
      <p:ext uri="{BB962C8B-B14F-4D97-AF65-F5344CB8AC3E}">
        <p14:creationId xmlns:p14="http://schemas.microsoft.com/office/powerpoint/2010/main" val="2402161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dirty="0" err="1"/>
              <a:t>Remember</a:t>
            </a:r>
            <a:r>
              <a:rPr lang="fr-FR" dirty="0"/>
              <a:t>: the </a:t>
            </a:r>
            <a:r>
              <a:rPr lang="fr-FR" dirty="0" err="1"/>
              <a:t>Board</a:t>
            </a:r>
            <a:r>
              <a:rPr lang="fr-FR" dirty="0"/>
              <a:t> of Trustees </a:t>
            </a:r>
            <a:r>
              <a:rPr lang="fr-FR" dirty="0" err="1"/>
              <a:t>makes</a:t>
            </a:r>
            <a:r>
              <a:rPr lang="fr-FR" dirty="0"/>
              <a:t> the final </a:t>
            </a:r>
            <a:r>
              <a:rPr lang="fr-FR" dirty="0" err="1"/>
              <a:t>determination</a:t>
            </a:r>
            <a:r>
              <a:rPr lang="fr-FR" dirty="0"/>
              <a:t> on all areas… </a:t>
            </a:r>
            <a:endParaRPr lang="en-US" dirty="0"/>
          </a:p>
        </p:txBody>
      </p:sp>
      <p:sp>
        <p:nvSpPr>
          <p:cNvPr id="3" name="Rectangle 2"/>
          <p:cNvSpPr/>
          <p:nvPr/>
        </p:nvSpPr>
        <p:spPr>
          <a:xfrm>
            <a:off x="457200" y="2074110"/>
            <a:ext cx="8229600" cy="4154984"/>
          </a:xfrm>
          <a:prstGeom prst="rect">
            <a:avLst/>
          </a:prstGeom>
        </p:spPr>
        <p:txBody>
          <a:bodyPr wrap="square">
            <a:spAutoFit/>
          </a:bodyPr>
          <a:lstStyle/>
          <a:p>
            <a:pPr marL="342900" indent="-342900">
              <a:buFont typeface="Arial" panose="020B0604020202020204" pitchFamily="34" charset="0"/>
              <a:buChar char="•"/>
            </a:pPr>
            <a:r>
              <a:rPr lang="en-US" sz="2400" dirty="0"/>
              <a:t>The Board has the final say</a:t>
            </a:r>
          </a:p>
          <a:p>
            <a:pPr marL="342900" indent="-342900">
              <a:buFont typeface="Arial" panose="020B0604020202020204" pitchFamily="34" charset="0"/>
              <a:buChar char="•"/>
            </a:pPr>
            <a:r>
              <a:rPr lang="en-US" sz="2400" dirty="0"/>
              <a:t>Senates have the right to directly address the board (Title 5 §53203)</a:t>
            </a:r>
          </a:p>
          <a:p>
            <a:pPr marL="342900" indent="-342900">
              <a:buFont typeface="Arial" panose="020B0604020202020204" pitchFamily="34" charset="0"/>
              <a:buChar char="•"/>
            </a:pPr>
            <a:r>
              <a:rPr lang="en-US" sz="2400" dirty="0"/>
              <a:t>The Board is never prohibited from acting</a:t>
            </a:r>
          </a:p>
          <a:p>
            <a:pPr marL="342900" indent="-342900">
              <a:buFont typeface="Arial" panose="020B0604020202020204" pitchFamily="34" charset="0"/>
              <a:buChar char="•"/>
            </a:pPr>
            <a:r>
              <a:rPr lang="en-US" sz="2400" dirty="0"/>
              <a:t>“Exceptional circumstances” and "compelling reasons" vs. "compelling legal, fiscal, or organizational reasons“</a:t>
            </a:r>
          </a:p>
          <a:p>
            <a:endParaRPr lang="en-US" sz="2400" dirty="0"/>
          </a:p>
          <a:p>
            <a:endParaRPr lang="en-US" sz="2400" dirty="0"/>
          </a:p>
          <a:p>
            <a:endParaRPr lang="en-US" sz="2400" dirty="0"/>
          </a:p>
          <a:p>
            <a:endParaRPr lang="en-US" sz="2400" dirty="0"/>
          </a:p>
          <a:p>
            <a:r>
              <a:rPr lang="en-US" sz="2400" dirty="0"/>
              <a:t> </a:t>
            </a:r>
          </a:p>
        </p:txBody>
      </p:sp>
    </p:spTree>
    <p:extLst>
      <p:ext uri="{BB962C8B-B14F-4D97-AF65-F5344CB8AC3E}">
        <p14:creationId xmlns:p14="http://schemas.microsoft.com/office/powerpoint/2010/main" val="3390851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Professional Development Resources </a:t>
            </a:r>
          </a:p>
        </p:txBody>
      </p:sp>
      <p:pic>
        <p:nvPicPr>
          <p:cNvPr id="3" name="Picture 2"/>
          <p:cNvPicPr>
            <a:picLocks noChangeAspect="1"/>
          </p:cNvPicPr>
          <p:nvPr/>
        </p:nvPicPr>
        <p:blipFill>
          <a:blip r:embed="rId2"/>
          <a:stretch>
            <a:fillRect/>
          </a:stretch>
        </p:blipFill>
        <p:spPr>
          <a:xfrm>
            <a:off x="1975721" y="2114116"/>
            <a:ext cx="5192558" cy="3455411"/>
          </a:xfrm>
          <a:prstGeom prst="rect">
            <a:avLst/>
          </a:prstGeom>
        </p:spPr>
      </p:pic>
    </p:spTree>
    <p:extLst>
      <p:ext uri="{BB962C8B-B14F-4D97-AF65-F5344CB8AC3E}">
        <p14:creationId xmlns:p14="http://schemas.microsoft.com/office/powerpoint/2010/main" val="917193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Management Defined</a:t>
            </a:r>
          </a:p>
        </p:txBody>
      </p:sp>
      <p:sp>
        <p:nvSpPr>
          <p:cNvPr id="3" name="Rectangle 2"/>
          <p:cNvSpPr/>
          <p:nvPr/>
        </p:nvSpPr>
        <p:spPr>
          <a:xfrm>
            <a:off x="457200" y="1859340"/>
            <a:ext cx="8229600" cy="4154984"/>
          </a:xfrm>
          <a:prstGeom prst="rect">
            <a:avLst/>
          </a:prstGeom>
        </p:spPr>
        <p:txBody>
          <a:bodyPr wrap="square" anchor="t">
            <a:spAutoFit/>
          </a:bodyPr>
          <a:lstStyle/>
          <a:p>
            <a:pPr marL="342900" indent="-342900">
              <a:buFont typeface="Arial" panose="020B0604020202020204" pitchFamily="34" charset="0"/>
              <a:buChar char="•"/>
            </a:pPr>
            <a:r>
              <a:rPr lang="en-US" sz="2400" dirty="0"/>
              <a:t>According to Harold Koontz, "Management is an art of getting things done through and with the people in formally organized groups. It is an art of creating an environment in which people can perform and individuals can co-operate towards attainment of group goals".</a:t>
            </a:r>
          </a:p>
          <a:p>
            <a:endParaRPr lang="en-US" sz="2400" dirty="0"/>
          </a:p>
          <a:p>
            <a:pPr marL="342900" indent="-342900">
              <a:buFont typeface="Arial" panose="020B0604020202020204" pitchFamily="34" charset="0"/>
              <a:buChar char="•"/>
            </a:pPr>
            <a:r>
              <a:rPr lang="en-US" sz="2400" dirty="0"/>
              <a:t>According to F.W. Taylor, "Management is an art of knowing what to do, when to do and see that it is done in the best and cheapest way".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60205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Management Begins with Self-Assessment</a:t>
            </a:r>
          </a:p>
        </p:txBody>
      </p:sp>
      <p:pic>
        <p:nvPicPr>
          <p:cNvPr id="6" name="Content Placeholder 5"/>
          <p:cNvPicPr>
            <a:picLocks noGrp="1" noChangeAspect="1"/>
          </p:cNvPicPr>
          <p:nvPr>
            <p:ph sz="half" idx="1"/>
          </p:nvPr>
        </p:nvPicPr>
        <p:blipFill>
          <a:blip r:embed="rId2"/>
          <a:stretch>
            <a:fillRect/>
          </a:stretch>
        </p:blipFill>
        <p:spPr>
          <a:xfrm>
            <a:off x="735496" y="2717445"/>
            <a:ext cx="3424550" cy="2630117"/>
          </a:xfrm>
          <a:prstGeom prst="rect">
            <a:avLst/>
          </a:prstGeom>
        </p:spPr>
      </p:pic>
      <p:sp>
        <p:nvSpPr>
          <p:cNvPr id="5" name="Content Placeholder 4"/>
          <p:cNvSpPr>
            <a:spLocks noGrp="1"/>
          </p:cNvSpPr>
          <p:nvPr>
            <p:ph sz="half" idx="2"/>
          </p:nvPr>
        </p:nvSpPr>
        <p:spPr/>
        <p:txBody>
          <a:bodyPr vert="horz" lIns="91440" tIns="45720" rIns="91440" bIns="45720" rtlCol="0" anchor="t">
            <a:normAutofit/>
          </a:bodyPr>
          <a:lstStyle/>
          <a:p>
            <a:r>
              <a:rPr lang="en-US" sz="3200" dirty="0"/>
              <a:t>Equip yourself with tools on how to think strategically and use them to describe your strategy for personal change. </a:t>
            </a:r>
          </a:p>
        </p:txBody>
      </p:sp>
    </p:spTree>
    <p:extLst>
      <p:ext uri="{BB962C8B-B14F-4D97-AF65-F5344CB8AC3E}">
        <p14:creationId xmlns:p14="http://schemas.microsoft.com/office/powerpoint/2010/main" val="1717555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Management Begins with Self-Assessment</a:t>
            </a:r>
          </a:p>
        </p:txBody>
      </p:sp>
      <p:sp>
        <p:nvSpPr>
          <p:cNvPr id="5" name="Content Placeholder 4"/>
          <p:cNvSpPr>
            <a:spLocks noGrp="1"/>
          </p:cNvSpPr>
          <p:nvPr>
            <p:ph sz="half" idx="2"/>
          </p:nvPr>
        </p:nvSpPr>
        <p:spPr>
          <a:xfrm>
            <a:off x="3816626" y="1673352"/>
            <a:ext cx="4870174" cy="4718304"/>
          </a:xfrm>
        </p:spPr>
        <p:txBody>
          <a:bodyPr vert="horz" lIns="91440" tIns="45720" rIns="91440" bIns="45720" rtlCol="0" anchor="t">
            <a:normAutofit fontScale="92500" lnSpcReduction="20000"/>
          </a:bodyPr>
          <a:lstStyle/>
          <a:p>
            <a:r>
              <a:rPr lang="en-US" sz="3200" i="1" dirty="0"/>
              <a:t>The answer to transformational change lies within an individual’s ability to make a conscious effort to build a bridge between self-awareness and relationship management.</a:t>
            </a:r>
          </a:p>
          <a:p>
            <a:endParaRPr lang="en-US" sz="3200" i="1" dirty="0">
              <a:cs typeface="Arial"/>
            </a:endParaRPr>
          </a:p>
          <a:p>
            <a:pPr marL="0" indent="0">
              <a:buNone/>
            </a:pPr>
            <a:r>
              <a:rPr lang="en-US" sz="3200" i="1" dirty="0"/>
              <a:t>                 		</a:t>
            </a:r>
            <a:r>
              <a:rPr lang="en-US" sz="3200" dirty="0"/>
              <a:t>-LaTonya Parker</a:t>
            </a:r>
            <a:endParaRPr lang="en-US" sz="3200" dirty="0">
              <a:cs typeface="Arial"/>
            </a:endParaRPr>
          </a:p>
        </p:txBody>
      </p:sp>
      <p:pic>
        <p:nvPicPr>
          <p:cNvPr id="4" name="Content Placeholder 3"/>
          <p:cNvPicPr>
            <a:picLocks noGrp="1" noChangeAspect="1"/>
          </p:cNvPicPr>
          <p:nvPr>
            <p:ph sz="half" idx="1"/>
          </p:nvPr>
        </p:nvPicPr>
        <p:blipFill>
          <a:blip r:embed="rId2"/>
          <a:stretch>
            <a:fillRect/>
          </a:stretch>
        </p:blipFill>
        <p:spPr>
          <a:xfrm>
            <a:off x="457200" y="2225870"/>
            <a:ext cx="3345295" cy="3161139"/>
          </a:xfrm>
          <a:prstGeom prst="rect">
            <a:avLst/>
          </a:prstGeom>
        </p:spPr>
      </p:pic>
    </p:spTree>
    <p:extLst>
      <p:ext uri="{BB962C8B-B14F-4D97-AF65-F5344CB8AC3E}">
        <p14:creationId xmlns:p14="http://schemas.microsoft.com/office/powerpoint/2010/main" val="575606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Leadership Practices of Management</a:t>
            </a:r>
          </a:p>
        </p:txBody>
      </p:sp>
      <p:sp>
        <p:nvSpPr>
          <p:cNvPr id="11" name="Content Placeholder 10"/>
          <p:cNvSpPr>
            <a:spLocks noGrp="1"/>
          </p:cNvSpPr>
          <p:nvPr>
            <p:ph idx="1"/>
          </p:nvPr>
        </p:nvSpPr>
        <p:spPr>
          <a:xfrm>
            <a:off x="457200" y="1600200"/>
            <a:ext cx="8686800" cy="4876800"/>
          </a:xfrm>
        </p:spPr>
        <p:txBody>
          <a:bodyPr>
            <a:normAutofit/>
          </a:bodyPr>
          <a:lstStyle/>
          <a:p>
            <a:pPr marL="0" indent="0">
              <a:buNone/>
            </a:pPr>
            <a:r>
              <a:rPr lang="en-US" dirty="0"/>
              <a:t>A.	</a:t>
            </a:r>
            <a:r>
              <a:rPr lang="en-US" dirty="0">
                <a:solidFill>
                  <a:srgbClr val="0000FF"/>
                </a:solidFill>
              </a:rPr>
              <a:t>Deliberately Model Character and Integrity</a:t>
            </a:r>
            <a:r>
              <a:rPr lang="en-US" dirty="0"/>
              <a:t>:</a:t>
            </a:r>
          </a:p>
          <a:p>
            <a:pPr marL="0" indent="0">
              <a:buNone/>
            </a:pPr>
            <a:r>
              <a:rPr lang="en-US" dirty="0"/>
              <a:t>	Intentionally Display Ethical Character</a:t>
            </a:r>
          </a:p>
          <a:p>
            <a:pPr marL="0" indent="0">
              <a:buNone/>
            </a:pPr>
            <a:r>
              <a:rPr lang="en-US" dirty="0"/>
              <a:t>B.	</a:t>
            </a:r>
            <a:r>
              <a:rPr lang="en-US" dirty="0">
                <a:solidFill>
                  <a:srgbClr val="0000FF"/>
                </a:solidFill>
              </a:rPr>
              <a:t>Collaboration</a:t>
            </a:r>
            <a:r>
              <a:rPr lang="en-US" dirty="0"/>
              <a:t>: Authentic and Transparent Leadership</a:t>
            </a:r>
          </a:p>
          <a:p>
            <a:pPr marL="0" indent="0">
              <a:buNone/>
            </a:pPr>
            <a:r>
              <a:rPr lang="en-US" dirty="0"/>
              <a:t>C.	</a:t>
            </a:r>
            <a:r>
              <a:rPr lang="en-US" dirty="0">
                <a:solidFill>
                  <a:srgbClr val="0000FF"/>
                </a:solidFill>
              </a:rPr>
              <a:t>Communication: </a:t>
            </a:r>
            <a:r>
              <a:rPr lang="en-US" dirty="0"/>
              <a:t>Personal development change 	communication to improve relationships with others, 	and positively manage emotions.</a:t>
            </a:r>
          </a:p>
          <a:p>
            <a:pPr marL="0" indent="0">
              <a:buNone/>
            </a:pPr>
            <a:r>
              <a:rPr lang="en-US" dirty="0"/>
              <a:t>D.	</a:t>
            </a:r>
            <a:r>
              <a:rPr lang="en-US" dirty="0">
                <a:solidFill>
                  <a:srgbClr val="0000FF"/>
                </a:solidFill>
              </a:rPr>
              <a:t>Creativity and Sustained Innovation</a:t>
            </a:r>
            <a:r>
              <a:rPr lang="en-US" dirty="0"/>
              <a:t>: Radical Thinking 	and Stimulate Creativity: Establish Trusting Working 	Relationships</a:t>
            </a:r>
          </a:p>
          <a:p>
            <a:pPr marL="0" indent="0">
              <a:buNone/>
            </a:pPr>
            <a:r>
              <a:rPr lang="en-US" dirty="0"/>
              <a:t>E.	</a:t>
            </a:r>
            <a:r>
              <a:rPr lang="en-US" dirty="0">
                <a:solidFill>
                  <a:srgbClr val="0000FF"/>
                </a:solidFill>
              </a:rPr>
              <a:t>Personal/Interpersonal Skills: </a:t>
            </a:r>
            <a:r>
              <a:rPr lang="en-US" dirty="0"/>
              <a:t>Developing political skills  	may enhance ones ability to make people feel at ease 	around you. </a:t>
            </a:r>
          </a:p>
        </p:txBody>
      </p:sp>
    </p:spTree>
    <p:extLst>
      <p:ext uri="{BB962C8B-B14F-4D97-AF65-F5344CB8AC3E}">
        <p14:creationId xmlns:p14="http://schemas.microsoft.com/office/powerpoint/2010/main" val="883093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91088"/>
            <a:ext cx="8229600" cy="4326591"/>
          </a:xfrm>
        </p:spPr>
        <p:txBody>
          <a:bodyPr>
            <a:normAutofit/>
          </a:bodyPr>
          <a:lstStyle/>
          <a:p>
            <a:pPr marL="0" indent="0" algn="ctr">
              <a:buNone/>
            </a:pPr>
            <a:endParaRPr lang="en-US" sz="3600" dirty="0">
              <a:latin typeface="Arial Regular" charset="0"/>
              <a:cs typeface="Arial Regular" charset="0"/>
            </a:endParaRPr>
          </a:p>
          <a:p>
            <a:pPr marL="0" indent="0" algn="ctr">
              <a:buNone/>
            </a:pPr>
            <a:r>
              <a:rPr lang="en-US" sz="3600" dirty="0">
                <a:latin typeface="Arial Regular" charset="0"/>
                <a:cs typeface="Arial Regular" charset="0"/>
              </a:rPr>
              <a:t>Any Questions?</a:t>
            </a:r>
          </a:p>
          <a:p>
            <a:pPr marL="0" indent="0" algn="ctr">
              <a:buNone/>
            </a:pPr>
            <a:r>
              <a:rPr lang="en-US" sz="3000" dirty="0">
                <a:latin typeface="Arial Regular" charset="0"/>
                <a:cs typeface="Arial Regular" charset="0"/>
              </a:rPr>
              <a:t> </a:t>
            </a:r>
          </a:p>
          <a:p>
            <a:pPr marL="0" indent="0" algn="ctr">
              <a:buNone/>
            </a:pPr>
            <a:endParaRPr lang="en-US" sz="3600" dirty="0">
              <a:latin typeface="Arial Regular" charset="0"/>
              <a:cs typeface="Arial Regular" charset="0"/>
            </a:endParaRPr>
          </a:p>
          <a:p>
            <a:pPr marL="0" indent="0" algn="ctr">
              <a:buNone/>
            </a:pPr>
            <a:endParaRPr lang="en-US" sz="3600" dirty="0">
              <a:latin typeface="Arial Regular" charset="0"/>
              <a:cs typeface="Arial Regular" charset="0"/>
            </a:endParaRPr>
          </a:p>
          <a:p>
            <a:pPr marL="0" indent="0" algn="ctr">
              <a:buNone/>
            </a:pPr>
            <a:r>
              <a:rPr lang="en-US" sz="3600" dirty="0">
                <a:latin typeface="Arial Regular" charset="0"/>
                <a:cs typeface="Arial Regular" charset="0"/>
              </a:rPr>
              <a:t>Thank you for attending this session!</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811525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15" y="1727833"/>
            <a:ext cx="8229600" cy="990600"/>
          </a:xfrm>
          <a:solidFill>
            <a:schemeClr val="accent3">
              <a:lumMod val="20000"/>
              <a:lumOff val="80000"/>
            </a:schemeClr>
          </a:solidFill>
        </p:spPr>
        <p:txBody>
          <a:bodyPr>
            <a:normAutofit fontScale="90000"/>
          </a:bodyPr>
          <a:lstStyle/>
          <a:p>
            <a:r>
              <a:rPr lang="en-US" sz="4000" cap="none" dirty="0">
                <a:latin typeface="Arial Regular" charset="0"/>
                <a:cs typeface="Arial Regular" charset="0"/>
              </a:rPr>
              <a:t>What would you like to take away from this session?</a:t>
            </a: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a:latin typeface="Arial Regular" charset="0"/>
                <a:cs typeface="Arial Regular" charset="0"/>
              </a:rPr>
              <a:t>Introductions </a:t>
            </a:r>
          </a:p>
          <a:p>
            <a:r>
              <a:rPr lang="en-US" dirty="0">
                <a:latin typeface="Arial Regular" charset="0"/>
                <a:cs typeface="Arial Regular" charset="0"/>
              </a:rPr>
              <a:t>Planned Outcomes</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3899385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349" y="1590049"/>
            <a:ext cx="8229600" cy="990600"/>
          </a:xfrm>
          <a:solidFill>
            <a:schemeClr val="accent3">
              <a:lumMod val="20000"/>
              <a:lumOff val="80000"/>
            </a:schemeClr>
          </a:solidFill>
        </p:spPr>
        <p:txBody>
          <a:bodyPr>
            <a:normAutofit/>
          </a:bodyPr>
          <a:lstStyle/>
          <a:p>
            <a:r>
              <a:rPr lang="en-US" dirty="0">
                <a:latin typeface="Arial Regular" charset="0"/>
                <a:cs typeface="Arial Regular" charset="0"/>
              </a:rPr>
              <a:t>Session Discussion Questions</a:t>
            </a:r>
            <a:r>
              <a:rPr lang="mr-IN" dirty="0">
                <a:latin typeface="Arial Regular" charset="0"/>
                <a:cs typeface="Arial Regular" charset="0"/>
              </a:rPr>
              <a:t>…</a:t>
            </a: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390074" y="2968096"/>
            <a:ext cx="8312150" cy="3445565"/>
          </a:xfrm>
        </p:spPr>
        <p:txBody>
          <a:bodyPr>
            <a:normAutofit/>
          </a:bodyPr>
          <a:lstStyle/>
          <a:p>
            <a:pPr marL="0" indent="0" algn="ctr">
              <a:buNone/>
            </a:pPr>
            <a:r>
              <a:rPr lang="en-US" dirty="0">
                <a:latin typeface="Arial Regular" charset="0"/>
                <a:cs typeface="Arial Regular" charset="0"/>
              </a:rPr>
              <a:t>Why is it important to know the institution culture?</a:t>
            </a:r>
          </a:p>
          <a:p>
            <a:pPr marL="0" indent="0" algn="ctr">
              <a:buNone/>
            </a:pPr>
            <a:endParaRPr lang="en-US" dirty="0">
              <a:latin typeface="Arial Regular" charset="0"/>
              <a:cs typeface="Arial Regular" charset="0"/>
            </a:endParaRPr>
          </a:p>
          <a:p>
            <a:pPr marL="0" indent="0" algn="ctr">
              <a:buNone/>
            </a:pPr>
            <a:r>
              <a:rPr lang="en-US" dirty="0">
                <a:latin typeface="Arial Regular" charset="0"/>
                <a:cs typeface="Arial Regular" charset="0"/>
              </a:rPr>
              <a:t>How do you gain understanding of institutional processes?</a:t>
            </a:r>
          </a:p>
          <a:p>
            <a:pPr marL="0" indent="0" algn="ctr">
              <a:buNone/>
            </a:pPr>
            <a:endParaRPr lang="en-US" dirty="0">
              <a:latin typeface="Arial Regular" charset="0"/>
              <a:cs typeface="Arial Regular" charset="0"/>
            </a:endParaRPr>
          </a:p>
          <a:p>
            <a:pPr marL="0" indent="0" algn="ctr">
              <a:buNone/>
            </a:pPr>
            <a:r>
              <a:rPr lang="en-US" dirty="0">
                <a:latin typeface="Arial Regular" charset="0"/>
                <a:cs typeface="Arial Regular" charset="0"/>
              </a:rPr>
              <a:t>What is professional management? </a:t>
            </a:r>
          </a:p>
          <a:p>
            <a:pPr marL="0" indent="0" algn="ctr">
              <a:buNone/>
            </a:pPr>
            <a:endParaRPr lang="en-US" dirty="0">
              <a:latin typeface="Arial Regular" charset="0"/>
              <a:cs typeface="Arial Regular" charset="0"/>
            </a:endParaRPr>
          </a:p>
          <a:p>
            <a:pPr marL="0" indent="0" algn="ctr">
              <a:buNone/>
            </a:pPr>
            <a:r>
              <a:rPr lang="en-US" dirty="0">
                <a:latin typeface="Arial Regular" charset="0"/>
                <a:cs typeface="Arial Regular" charset="0"/>
              </a:rPr>
              <a:t>How to develop leadership strategies skills as local leaders?</a:t>
            </a:r>
          </a:p>
          <a:p>
            <a:pPr marL="0" indent="0" algn="ctr">
              <a:buNone/>
            </a:pPr>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171160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788" y="1463040"/>
            <a:ext cx="8229600" cy="1080135"/>
          </a:xfrm>
          <a:solidFill>
            <a:schemeClr val="accent3">
              <a:lumMod val="20000"/>
              <a:lumOff val="80000"/>
            </a:schemeClr>
          </a:solidFill>
        </p:spPr>
        <p:txBody>
          <a:bodyPr>
            <a:normAutofit fontScale="90000"/>
          </a:bodyPr>
          <a:lstStyle/>
          <a:p>
            <a:pPr algn="ctr"/>
            <a:br>
              <a:rPr lang="en-US" dirty="0">
                <a:latin typeface="Arial Regular" charset="0"/>
                <a:cs typeface="Arial Regular" charset="0"/>
              </a:rPr>
            </a:br>
            <a:br>
              <a:rPr lang="en-US" dirty="0">
                <a:latin typeface="Arial Regular" charset="0"/>
                <a:cs typeface="Arial Regular" charset="0"/>
              </a:rPr>
            </a:br>
            <a:r>
              <a:rPr lang="en-US" dirty="0">
                <a:latin typeface="Arial Regular" charset="0"/>
                <a:cs typeface="Arial Regular" charset="0"/>
              </a:rPr>
              <a:t>Participatory Governance and Institution Culture?</a:t>
            </a:r>
            <a:br>
              <a:rPr lang="en-US" dirty="0">
                <a:latin typeface="Arial Regular" charset="0"/>
                <a:cs typeface="Arial Regular" charset="0"/>
              </a:rPr>
            </a:br>
            <a:r>
              <a:rPr lang="en-US" dirty="0">
                <a:latin typeface="Arial Regular" charset="0"/>
                <a:cs typeface="Arial Regular" charset="0"/>
              </a:rPr>
              <a:t>  </a:t>
            </a:r>
            <a:br>
              <a:rPr lang="en-US" dirty="0">
                <a:latin typeface="Arial Regular" charset="0"/>
                <a:cs typeface="Arial Regular" charset="0"/>
              </a:rPr>
            </a:b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238539" y="2543175"/>
            <a:ext cx="8756098" cy="4632877"/>
          </a:xfrm>
        </p:spPr>
        <p:txBody>
          <a:bodyPr>
            <a:normAutofit fontScale="25000" lnSpcReduction="20000"/>
          </a:bodyPr>
          <a:lstStyle/>
          <a:p>
            <a:pPr marL="0" indent="0">
              <a:buNone/>
            </a:pPr>
            <a:endParaRPr lang="en-US" sz="4400" dirty="0">
              <a:latin typeface="Arial Regular" charset="0"/>
              <a:cs typeface="Arial Regular" charset="0"/>
            </a:endParaRPr>
          </a:p>
          <a:p>
            <a:r>
              <a:rPr lang="en-US" sz="9600" dirty="0">
                <a:latin typeface="Arial Regular" charset="0"/>
                <a:cs typeface="Arial Regular" charset="0"/>
              </a:rPr>
              <a:t>It is important to know the culture, because local academic senate leaders are a statutory required part of the participatory governance structure.</a:t>
            </a:r>
          </a:p>
          <a:p>
            <a:pPr marL="0" indent="0">
              <a:buNone/>
            </a:pPr>
            <a:endParaRPr lang="en-US" sz="9600" dirty="0">
              <a:latin typeface="Arial Regular" charset="0"/>
              <a:cs typeface="Arial Regular" charset="0"/>
            </a:endParaRPr>
          </a:p>
          <a:p>
            <a:r>
              <a:rPr lang="en-US" sz="9600" dirty="0">
                <a:latin typeface="Arial Regular" charset="0"/>
                <a:cs typeface="Arial Regular" charset="0"/>
              </a:rPr>
              <a:t>“ … not a simple process to implement – goodwill, thoughtful people, a willingness to take risks and the ability to admit problems exist – can go far toward establishing a positive environment… </a:t>
            </a:r>
          </a:p>
          <a:p>
            <a:endParaRPr lang="en-US" sz="9600" dirty="0">
              <a:latin typeface="Arial Regular" charset="0"/>
              <a:cs typeface="Arial Regular" charset="0"/>
            </a:endParaRPr>
          </a:p>
          <a:p>
            <a:r>
              <a:rPr lang="en-US" sz="9600" dirty="0">
                <a:latin typeface="Arial Regular" charset="0"/>
                <a:cs typeface="Arial Regular" charset="0"/>
              </a:rPr>
              <a:t>The central objective should be creation of a climate where energy is devoted to solving crucial educational tasks and not to turf battles over governance.”</a:t>
            </a:r>
            <a:endParaRPr lang="en-US" sz="4400" dirty="0">
              <a:latin typeface="Arial Regular" charset="0"/>
              <a:cs typeface="Arial Regular" charset="0"/>
            </a:endParaRPr>
          </a:p>
          <a:p>
            <a:pPr marL="0" indent="0">
              <a:buNone/>
            </a:pPr>
            <a:endParaRPr lang="en-US" dirty="0">
              <a:latin typeface="Arial Regular" charset="0"/>
              <a:cs typeface="Arial Regular" charset="0"/>
            </a:endParaRPr>
          </a:p>
          <a:p>
            <a:r>
              <a:rPr lang="en-US" dirty="0">
                <a:latin typeface="Arial Regular" charset="0"/>
                <a:cs typeface="Arial Regular" charset="0"/>
              </a:rPr>
              <a:t>CCCT/CEOCCC Policy Paper, December 1989</a:t>
            </a:r>
          </a:p>
          <a:p>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44314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645" y="1478030"/>
            <a:ext cx="8229600" cy="1240403"/>
          </a:xfrm>
          <a:solidFill>
            <a:schemeClr val="accent3">
              <a:lumMod val="20000"/>
              <a:lumOff val="80000"/>
            </a:schemeClr>
          </a:solidFill>
        </p:spPr>
        <p:txBody>
          <a:bodyPr>
            <a:normAutofit fontScale="90000"/>
          </a:bodyPr>
          <a:lstStyle/>
          <a:p>
            <a:br>
              <a:rPr lang="en-US" dirty="0">
                <a:latin typeface="Arial Regular" charset="0"/>
                <a:cs typeface="Arial Regular" charset="0"/>
              </a:rPr>
            </a:br>
            <a:br>
              <a:rPr lang="en-US" dirty="0">
                <a:latin typeface="Arial Regular" charset="0"/>
                <a:cs typeface="Arial Regular" charset="0"/>
              </a:rPr>
            </a:br>
            <a:r>
              <a:rPr lang="en-US" dirty="0">
                <a:latin typeface="Arial Regular" charset="0"/>
                <a:cs typeface="Arial Regular" charset="0"/>
              </a:rPr>
              <a:t>Title 5 Terminology:  Effective Participation</a:t>
            </a:r>
            <a:br>
              <a:rPr lang="en-US" dirty="0">
                <a:latin typeface="Arial Regular" charset="0"/>
                <a:cs typeface="Arial Regular" charset="0"/>
              </a:rPr>
            </a:br>
            <a:r>
              <a:rPr lang="en-US" dirty="0">
                <a:latin typeface="Arial Regular" charset="0"/>
                <a:cs typeface="Arial Regular" charset="0"/>
              </a:rPr>
              <a:t>  </a:t>
            </a:r>
            <a:br>
              <a:rPr lang="en-US" dirty="0">
                <a:latin typeface="Arial Regular" charset="0"/>
                <a:cs typeface="Arial Regular" charset="0"/>
              </a:rPr>
            </a:b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682487" y="2543175"/>
            <a:ext cx="8312150" cy="3897381"/>
          </a:xfrm>
        </p:spPr>
        <p:txBody>
          <a:bodyPr>
            <a:normAutofit/>
          </a:bodyPr>
          <a:lstStyle/>
          <a:p>
            <a:endParaRPr lang="en-US" dirty="0">
              <a:latin typeface="Arial Regular" charset="0"/>
              <a:cs typeface="Arial Regular" charset="0"/>
            </a:endParaRPr>
          </a:p>
          <a:p>
            <a:endParaRPr lang="en-US" dirty="0">
              <a:latin typeface="Arial Regular" charset="0"/>
              <a:cs typeface="Arial Regular" charset="0"/>
            </a:endParaRPr>
          </a:p>
          <a:p>
            <a:r>
              <a:rPr lang="en-US" dirty="0">
                <a:latin typeface="Arial Regular" charset="0"/>
                <a:cs typeface="Arial Regular" charset="0"/>
              </a:rPr>
              <a:t>Participating effectively in district and college governance is shared involvement in the decision-making process.</a:t>
            </a:r>
          </a:p>
          <a:p>
            <a:r>
              <a:rPr lang="en-US" dirty="0">
                <a:latin typeface="Arial Regular" charset="0"/>
                <a:cs typeface="Arial Regular" charset="0"/>
              </a:rPr>
              <a:t>It does not imply total agreement;</a:t>
            </a:r>
          </a:p>
          <a:p>
            <a:r>
              <a:rPr lang="en-US" dirty="0">
                <a:latin typeface="Arial Regular" charset="0"/>
                <a:cs typeface="Arial Regular" charset="0"/>
              </a:rPr>
              <a:t>The same level of involvement by all is not required; and</a:t>
            </a:r>
          </a:p>
          <a:p>
            <a:r>
              <a:rPr lang="en-US" dirty="0">
                <a:latin typeface="Arial Regular" charset="0"/>
                <a:cs typeface="Arial Regular" charset="0"/>
              </a:rPr>
              <a:t>Final decisions rest with the board.</a:t>
            </a:r>
          </a:p>
          <a:p>
            <a:endParaRPr lang="en-US" dirty="0">
              <a:latin typeface="Arial Regular" charset="0"/>
              <a:cs typeface="Arial Regular" charset="0"/>
            </a:endParaRP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400909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TITLE 5</a:t>
            </a:r>
          </a:p>
        </p:txBody>
      </p:sp>
      <p:sp>
        <p:nvSpPr>
          <p:cNvPr id="4" name="Content Placeholder 3"/>
          <p:cNvSpPr>
            <a:spLocks noGrp="1"/>
          </p:cNvSpPr>
          <p:nvPr>
            <p:ph idx="1"/>
          </p:nvPr>
        </p:nvSpPr>
        <p:spPr/>
        <p:txBody>
          <a:bodyPr/>
          <a:lstStyle/>
          <a:p>
            <a:pPr marL="0" indent="0" algn="ctr">
              <a:buNone/>
            </a:pPr>
            <a:r>
              <a:rPr lang="en-US" b="1" dirty="0"/>
              <a:t>Title 5: §53203</a:t>
            </a:r>
          </a:p>
          <a:p>
            <a:r>
              <a:rPr lang="en-US" dirty="0"/>
              <a:t>The governing board shall adopt policies for appropriate delegation of authority and responsibility to its academic senate.</a:t>
            </a:r>
          </a:p>
          <a:p>
            <a:r>
              <a:rPr lang="en-US" dirty="0"/>
              <a:t>…providing at a minimum the governing or its designees </a:t>
            </a:r>
          </a:p>
          <a:p>
            <a:r>
              <a:rPr lang="en-US" b="1" dirty="0"/>
              <a:t>consult collegially </a:t>
            </a:r>
            <a:r>
              <a:rPr lang="en-US" dirty="0"/>
              <a:t>with the academic senate when adopting policies and procedures on academic and professional matters.  </a:t>
            </a:r>
          </a:p>
          <a:p>
            <a:endParaRPr lang="en-US" dirty="0"/>
          </a:p>
        </p:txBody>
      </p:sp>
    </p:spTree>
    <p:extLst>
      <p:ext uri="{BB962C8B-B14F-4D97-AF65-F5344CB8AC3E}">
        <p14:creationId xmlns:p14="http://schemas.microsoft.com/office/powerpoint/2010/main" val="1509992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Consulting Collegially </a:t>
            </a:r>
          </a:p>
        </p:txBody>
      </p:sp>
      <p:sp>
        <p:nvSpPr>
          <p:cNvPr id="3" name="Content Placeholder 2"/>
          <p:cNvSpPr>
            <a:spLocks noGrp="1"/>
          </p:cNvSpPr>
          <p:nvPr>
            <p:ph idx="1"/>
          </p:nvPr>
        </p:nvSpPr>
        <p:spPr/>
        <p:txBody>
          <a:bodyPr>
            <a:normAutofit lnSpcReduction="10000"/>
          </a:bodyPr>
          <a:lstStyle/>
          <a:p>
            <a:r>
              <a:rPr lang="en-US" dirty="0"/>
              <a:t>Consult collegially means that the district governing board shall develop policies on academic and professional matters through either or both of the following: </a:t>
            </a:r>
          </a:p>
          <a:p>
            <a:pPr lvl="1"/>
            <a:r>
              <a:rPr lang="en-US" b="1" dirty="0"/>
              <a:t>rely primarily upon </a:t>
            </a:r>
            <a:r>
              <a:rPr lang="en-US" dirty="0"/>
              <a:t>the advice and judgment of the academic senate, or </a:t>
            </a:r>
          </a:p>
          <a:p>
            <a:pPr lvl="1"/>
            <a:r>
              <a:rPr lang="en-US" b="1" dirty="0"/>
              <a:t>reach mutual agreement </a:t>
            </a:r>
            <a:r>
              <a:rPr lang="en-US" dirty="0"/>
              <a:t>between the governing board/designee and the academic senate</a:t>
            </a:r>
          </a:p>
          <a:p>
            <a:endParaRPr lang="en-US" dirty="0"/>
          </a:p>
          <a:p>
            <a:r>
              <a:rPr lang="en-US" dirty="0"/>
              <a:t>Each College/District may have different designations of collegiality for the “10+1” areas. </a:t>
            </a:r>
          </a:p>
          <a:p>
            <a:pPr lvl="1"/>
            <a:r>
              <a:rPr lang="en-US" dirty="0"/>
              <a:t>Where are these in your college/district policies? (In some districts it is in 2510).</a:t>
            </a:r>
          </a:p>
          <a:p>
            <a:pPr lvl="1"/>
            <a:r>
              <a:rPr lang="en-US" dirty="0"/>
              <a:t>Do you know which areas are “rely primarily upon” and which are “reach mutual agreement”? </a:t>
            </a:r>
          </a:p>
        </p:txBody>
      </p:sp>
    </p:spTree>
    <p:extLst>
      <p:ext uri="{BB962C8B-B14F-4D97-AF65-F5344CB8AC3E}">
        <p14:creationId xmlns:p14="http://schemas.microsoft.com/office/powerpoint/2010/main" val="196212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527" y="1463040"/>
            <a:ext cx="8229600" cy="1240403"/>
          </a:xfrm>
          <a:solidFill>
            <a:schemeClr val="accent3">
              <a:lumMod val="20000"/>
              <a:lumOff val="80000"/>
            </a:schemeClr>
          </a:solidFill>
        </p:spPr>
        <p:txBody>
          <a:bodyPr>
            <a:normAutofit fontScale="90000"/>
          </a:bodyPr>
          <a:lstStyle/>
          <a:p>
            <a:pPr algn="ctr"/>
            <a:br>
              <a:rPr lang="en-US" dirty="0">
                <a:latin typeface="Arial Regular" charset="0"/>
                <a:cs typeface="Arial Regular" charset="0"/>
              </a:rPr>
            </a:br>
            <a:br>
              <a:rPr lang="en-US" dirty="0">
                <a:latin typeface="Arial Regular" charset="0"/>
                <a:cs typeface="Arial Regular" charset="0"/>
              </a:rPr>
            </a:br>
            <a:r>
              <a:rPr lang="en-US" i="1" dirty="0">
                <a:latin typeface="Arial Regular" charset="0"/>
                <a:cs typeface="Arial Regular" charset="0"/>
              </a:rPr>
              <a:t>ASCCC and the “10 +1”</a:t>
            </a:r>
            <a:br>
              <a:rPr lang="en-US" dirty="0">
                <a:latin typeface="Arial Regular" charset="0"/>
                <a:cs typeface="Arial Regular" charset="0"/>
              </a:rPr>
            </a:br>
            <a:r>
              <a:rPr lang="en-US" dirty="0">
                <a:latin typeface="Arial Regular" charset="0"/>
                <a:cs typeface="Arial Regular" charset="0"/>
              </a:rPr>
              <a:t>  </a:t>
            </a:r>
            <a:br>
              <a:rPr lang="en-US" dirty="0">
                <a:latin typeface="Arial Regular" charset="0"/>
                <a:cs typeface="Arial Regular" charset="0"/>
              </a:rPr>
            </a:br>
            <a:endParaRPr lang="en-US" sz="4000" cap="none" dirty="0">
              <a:latin typeface="Arial Regular" charset="0"/>
              <a:cs typeface="Arial Regular" charset="0"/>
            </a:endParaRPr>
          </a:p>
        </p:txBody>
      </p:sp>
      <p:sp>
        <p:nvSpPr>
          <p:cNvPr id="3" name="Subtitle 2"/>
          <p:cNvSpPr>
            <a:spLocks noGrp="1"/>
          </p:cNvSpPr>
          <p:nvPr>
            <p:ph type="subTitle" idx="4294967295"/>
          </p:nvPr>
        </p:nvSpPr>
        <p:spPr>
          <a:xfrm>
            <a:off x="357809" y="2504661"/>
            <a:ext cx="8636828" cy="4353339"/>
          </a:xfrm>
        </p:spPr>
        <p:txBody>
          <a:bodyPr>
            <a:normAutofit fontScale="62500" lnSpcReduction="20000"/>
          </a:bodyPr>
          <a:lstStyle/>
          <a:p>
            <a:endParaRPr lang="en-US" dirty="0">
              <a:latin typeface="Arial Regular" charset="0"/>
              <a:cs typeface="Arial Regular" charset="0"/>
            </a:endParaRPr>
          </a:p>
          <a:p>
            <a:pPr marL="0" indent="0" algn="ctr">
              <a:buNone/>
            </a:pPr>
            <a:r>
              <a:rPr lang="en-US" dirty="0">
                <a:solidFill>
                  <a:srgbClr val="0000FF"/>
                </a:solidFill>
                <a:latin typeface="Arial Regular" charset="0"/>
                <a:cs typeface="Arial Regular" charset="0"/>
              </a:rPr>
              <a:t>Title 5 Regulation: Academic Senates (§53200)</a:t>
            </a:r>
          </a:p>
          <a:p>
            <a:pPr marL="0" indent="0">
              <a:buNone/>
            </a:pPr>
            <a:r>
              <a:rPr lang="en-US" sz="3800" dirty="0">
                <a:latin typeface="Arial Regular" charset="0"/>
                <a:cs typeface="Arial Regular" charset="0"/>
              </a:rPr>
              <a:t>“Academic and professional matters” means the following policy development and implementation matters: </a:t>
            </a:r>
          </a:p>
          <a:p>
            <a:pPr marL="0" indent="0">
              <a:buNone/>
            </a:pPr>
            <a:endParaRPr lang="en-US" sz="3800" dirty="0">
              <a:latin typeface="Arial Regular" charset="0"/>
              <a:cs typeface="Arial Regular" charset="0"/>
            </a:endParaRPr>
          </a:p>
          <a:p>
            <a:pPr marL="457200" indent="-457200">
              <a:buFont typeface="+mj-lt"/>
              <a:buAutoNum type="arabicPeriod"/>
            </a:pPr>
            <a:r>
              <a:rPr lang="en-US" sz="3800" dirty="0">
                <a:latin typeface="Arial Regular" charset="0"/>
                <a:cs typeface="Arial Regular" charset="0"/>
              </a:rPr>
              <a:t>Degree and certificate requirements</a:t>
            </a:r>
          </a:p>
          <a:p>
            <a:pPr marL="457200" indent="-457200">
              <a:buFont typeface="+mj-lt"/>
              <a:buAutoNum type="arabicPeriod"/>
            </a:pPr>
            <a:r>
              <a:rPr lang="en-US" sz="3800" dirty="0">
                <a:latin typeface="Arial Regular" charset="0"/>
                <a:cs typeface="Arial Regular" charset="0"/>
              </a:rPr>
              <a:t>Curriculum, including establishing prerequisites and placing courses within disciplines</a:t>
            </a:r>
          </a:p>
          <a:p>
            <a:pPr marL="457200" indent="-457200">
              <a:buFont typeface="+mj-lt"/>
              <a:buAutoNum type="arabicPeriod"/>
            </a:pPr>
            <a:r>
              <a:rPr lang="en-US" sz="3800" dirty="0">
                <a:latin typeface="Arial Regular" charset="0"/>
                <a:cs typeface="Arial Regular" charset="0"/>
              </a:rPr>
              <a:t>Grading policies</a:t>
            </a:r>
          </a:p>
          <a:p>
            <a:pPr marL="457200" indent="-457200">
              <a:buFont typeface="+mj-lt"/>
              <a:buAutoNum type="arabicPeriod"/>
            </a:pPr>
            <a:r>
              <a:rPr lang="en-US" sz="3800" dirty="0">
                <a:latin typeface="Arial Regular" charset="0"/>
                <a:cs typeface="Arial Regular" charset="0"/>
              </a:rPr>
              <a:t>Educational program development</a:t>
            </a:r>
          </a:p>
          <a:p>
            <a:pPr marL="457200" indent="-457200">
              <a:buFont typeface="+mj-lt"/>
              <a:buAutoNum type="arabicPeriod"/>
            </a:pPr>
            <a:r>
              <a:rPr lang="en-US" sz="3800" dirty="0">
                <a:latin typeface="Arial Regular" charset="0"/>
                <a:cs typeface="Arial Regular" charset="0"/>
              </a:rPr>
              <a:t>Standards or policies regarding student preparation and success</a:t>
            </a:r>
          </a:p>
        </p:txBody>
      </p:sp>
      <p:pic>
        <p:nvPicPr>
          <p:cNvPr id="5" name="Picture 4" descr="ASCCC_Logo"/>
          <p:cNvPicPr/>
          <p:nvPr/>
        </p:nvPicPr>
        <p:blipFill>
          <a:blip r:embed="rId3" cstate="email">
            <a:extLst>
              <a:ext uri="{28A0092B-C50C-407E-A947-70E740481C1C}">
                <a14:useLocalDpi xmlns:a14="http://schemas.microsoft.com/office/drawing/2010/main"/>
              </a:ext>
            </a:extLst>
          </a:blip>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1897534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722</TotalTime>
  <Words>1229</Words>
  <Application>Microsoft Office PowerPoint</Application>
  <PresentationFormat>On-screen Show (4:3)</PresentationFormat>
  <Paragraphs>192</Paragraphs>
  <Slides>27</Slides>
  <Notes>19</Notes>
  <HiddenSlides>3</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Principled to Pragmatic: The Art of Knowing the Limits of Your Flexibility </vt:lpstr>
      <vt:lpstr>Session Description</vt:lpstr>
      <vt:lpstr>What would you like to take away from this session?</vt:lpstr>
      <vt:lpstr>Session Discussion Questions…</vt:lpstr>
      <vt:lpstr>  Participatory Governance and Institution Culture?    </vt:lpstr>
      <vt:lpstr>  Title 5 Terminology:  Effective Participation    </vt:lpstr>
      <vt:lpstr>TITLE 5</vt:lpstr>
      <vt:lpstr>Consulting Collegially </vt:lpstr>
      <vt:lpstr>  ASCCC and the “10 +1”    </vt:lpstr>
      <vt:lpstr>  ASCCC and the “10+1”    </vt:lpstr>
      <vt:lpstr>  ASCCC and the “10+1”    </vt:lpstr>
      <vt:lpstr>Knowing when to Hold’em and when to Fold’em </vt:lpstr>
      <vt:lpstr>What effective practices can you share about testing the limits of your flexibility? </vt:lpstr>
      <vt:lpstr>How to Prepare Yourself—Understanding Institutional Processes </vt:lpstr>
      <vt:lpstr>ASCCC SUPPORT </vt:lpstr>
      <vt:lpstr>Department/Division Engagement</vt:lpstr>
      <vt:lpstr> Engagement in Student Life</vt:lpstr>
      <vt:lpstr> Engagement in Community Events</vt:lpstr>
      <vt:lpstr>Scenario </vt:lpstr>
      <vt:lpstr>Regulation: Academic Senates</vt:lpstr>
      <vt:lpstr>Remember: the Board of Trustees makes the final determination on all areas… </vt:lpstr>
      <vt:lpstr>Professional Development Resources </vt:lpstr>
      <vt:lpstr>Management Defined</vt:lpstr>
      <vt:lpstr>Management Begins with Self-Assessment</vt:lpstr>
      <vt:lpstr>Management Begins with Self-Assessment</vt:lpstr>
      <vt:lpstr>Leadership Practices of Management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Virginia May</cp:lastModifiedBy>
  <cp:revision>84</cp:revision>
  <dcterms:created xsi:type="dcterms:W3CDTF">2015-10-21T19:14:41Z</dcterms:created>
  <dcterms:modified xsi:type="dcterms:W3CDTF">2019-06-13T21:18:39Z</dcterms:modified>
</cp:coreProperties>
</file>