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1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6E1C0-C6C4-4346-9F58-7AAAB4E17AD7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FDA64-6F41-4078-8315-43CF207C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9199-B857-4A61-9BC6-97D2A2B7A0BB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31F2-691C-4CA0-ABD4-42AC8825EDB8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FBBB-850B-4F5B-8D76-E2F8E045F10D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4846-3D82-4656-A105-D0A509589509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A46-3E4B-4562-BBA9-60B6CBA88FFF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D482-96D6-461D-A819-D366F53D1CDA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928C-E0C2-43FD-8B26-3DC611F62CAA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E740-D73C-41FC-B294-99C08F525C77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1997-AEC3-412A-A182-04F00092B20E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C6CD-15A9-42C8-936D-25B427F4A59E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AF7-0DCC-4978-85EC-BB4A80D4A2A3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8BA-88BE-4F74-BEF7-DE1D8239D7FE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E09F-54FE-4A50-A27E-934DF7554119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5B65-8E00-4FC1-9F6A-0CB8149E1F6A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4464-4A64-4796-9BAA-71BC4A338497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CCA7-C28D-4A0A-BBA7-1E8C759E0B53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CC5A-F39E-4958-8EF0-4F122CD723C2}" type="datetime1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ASCCC Spring Plenary 2019, Milbrae California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sites/default/files/local_senates_handbook2015-web.pdf" TargetMode="External"/><Relationship Id="rId2" Type="http://schemas.openxmlformats.org/officeDocument/2006/relationships/hyperlink" Target="http://asccc.org/sites/default/files/publications/Budget-Fall09_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xtranet.cccco.edu/Divisions/FinanceFacilities/FiscalServicesUnit/BudgetNews.aspx" TargetMode="External"/><Relationship Id="rId4" Type="http://schemas.openxmlformats.org/officeDocument/2006/relationships/hyperlink" Target="http://extranet.cccco.edu/Divisions/FinanceFacilities/FiscalStandardsandAccountibilityUnit/FiscalStandards/FullTimeFacultyObligation.aspx#Fall_2016_and_Fall_201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ccc.org/" TargetMode="External"/><Relationship Id="rId2" Type="http://schemas.openxmlformats.org/officeDocument/2006/relationships/hyperlink" Target="mailto:info@asccc.or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78E7-9241-4F61-9A49-1A90D022C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37791"/>
            <a:ext cx="8915399" cy="1686339"/>
          </a:xfrm>
        </p:spPr>
        <p:txBody>
          <a:bodyPr>
            <a:normAutofit fontScale="90000"/>
          </a:bodyPr>
          <a:lstStyle/>
          <a:p>
            <a:r>
              <a:rPr lang="en-US" dirty="0"/>
              <a:t>Principles of Budget Processes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4F2A3-FA1F-4E2C-ABD1-6E1BEBF3B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585251"/>
            <a:ext cx="8915399" cy="206733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ASCCC Spring Plenary 2019, </a:t>
            </a:r>
            <a:r>
              <a:rPr lang="en-US" sz="2800" dirty="0" err="1"/>
              <a:t>Milbrae</a:t>
            </a:r>
            <a:r>
              <a:rPr lang="en-US" sz="2800" dirty="0"/>
              <a:t> California</a:t>
            </a:r>
          </a:p>
          <a:p>
            <a:endParaRPr lang="en-US" dirty="0"/>
          </a:p>
          <a:p>
            <a:pPr algn="r"/>
            <a:r>
              <a:rPr lang="en-US" dirty="0"/>
              <a:t>Sam Foster, ASCCC Area D Representative</a:t>
            </a:r>
          </a:p>
          <a:p>
            <a:pPr algn="r"/>
            <a:r>
              <a:rPr lang="en-US" dirty="0"/>
              <a:t>Christopher Howerton, Woodland College</a:t>
            </a:r>
          </a:p>
          <a:p>
            <a:pPr algn="r"/>
            <a:r>
              <a:rPr lang="en-US" dirty="0"/>
              <a:t>Celia Huston, San Bernardino Valley College</a:t>
            </a:r>
          </a:p>
        </p:txBody>
      </p:sp>
      <p:pic>
        <p:nvPicPr>
          <p:cNvPr id="1026" name="Picture 2" descr="image001">
            <a:extLst>
              <a:ext uri="{FF2B5EF4-FFF2-40B4-BE49-F238E27FC236}">
                <a16:creationId xmlns:a16="http://schemas.microsoft.com/office/drawing/2014/main" id="{1E1E1372-26F2-4896-9B26-DA190C2EB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371" y="110781"/>
            <a:ext cx="8053444" cy="187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244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9ABAA-987B-49F1-AB4E-1D291A5E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Hiring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33830-C6B9-4900-AED1-61514512F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There are three benchmarks often discussed around faculty hiring</a:t>
            </a:r>
          </a:p>
          <a:p>
            <a:pPr lvl="1"/>
            <a:r>
              <a:rPr lang="en-US" sz="2400" dirty="0"/>
              <a:t>The 50 percent law</a:t>
            </a:r>
          </a:p>
          <a:p>
            <a:pPr lvl="1"/>
            <a:r>
              <a:rPr lang="en-US" sz="2400" dirty="0"/>
              <a:t>The Faculty Obligation Number (FON)</a:t>
            </a:r>
          </a:p>
          <a:p>
            <a:pPr lvl="1"/>
            <a:r>
              <a:rPr lang="en-US" sz="2400" dirty="0"/>
              <a:t>75:25 legislative goal</a:t>
            </a:r>
          </a:p>
          <a:p>
            <a:pPr marL="0" indent="0">
              <a:buNone/>
            </a:pPr>
            <a:r>
              <a:rPr lang="en-US" sz="2800" dirty="0"/>
              <a:t>Although they all deal with faculty hiring, there are some important differences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E7546-DA92-44AA-942A-14A8A3BE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3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3F99-E809-41D2-BBDA-E3A7DFE2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 Percent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D915B-13A7-4B12-B2F2-F68346F66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Established in 1961</a:t>
            </a:r>
            <a:r>
              <a:rPr lang="en-US" dirty="0">
                <a:cs typeface="Times New Roman"/>
              </a:rPr>
              <a:t> </a:t>
            </a:r>
            <a:r>
              <a:rPr lang="mr-IN" dirty="0">
                <a:cs typeface="Times New Roman"/>
              </a:rPr>
              <a:t>–</a:t>
            </a:r>
            <a:r>
              <a:rPr lang="en-US" dirty="0">
                <a:cs typeface="Times New Roman"/>
              </a:rPr>
              <a:t> Ed Code §84362(d) requires that 50% of district’s current expense of education be for salaries of classroom instructors</a:t>
            </a:r>
          </a:p>
          <a:p>
            <a:pPr marL="0" indent="0">
              <a:buNone/>
            </a:pPr>
            <a:r>
              <a:rPr lang="en-US" b="1" dirty="0">
                <a:cs typeface="Times New Roman"/>
              </a:rPr>
              <a:t>What does it mean?  </a:t>
            </a:r>
            <a:r>
              <a:rPr lang="en-US" dirty="0">
                <a:cs typeface="Times New Roman"/>
              </a:rPr>
              <a:t>When all the salaries and benefits of faculty are added the total must be at least 50% of all of the general fund dollars spent by the district.</a:t>
            </a:r>
          </a:p>
          <a:p>
            <a:pPr marL="0" indent="0">
              <a:buNone/>
            </a:pPr>
            <a:r>
              <a:rPr lang="en-US" b="1" dirty="0">
                <a:cs typeface="Times New Roman"/>
              </a:rPr>
              <a:t>What’s not included in the 50% calculations?  </a:t>
            </a:r>
            <a:r>
              <a:rPr lang="en-US" dirty="0">
                <a:cs typeface="Times New Roman"/>
              </a:rPr>
              <a:t>Salaries of counselors, librarians, reassigned time for campus and senate work, categorical funds</a:t>
            </a:r>
          </a:p>
          <a:p>
            <a:pPr marL="0" indent="0">
              <a:buNone/>
            </a:pPr>
            <a:r>
              <a:rPr lang="en-US" b="1" dirty="0"/>
              <a:t>What if a district falls below 50%?  </a:t>
            </a:r>
            <a:r>
              <a:rPr lang="en-US" dirty="0"/>
              <a:t>There are significant penalties.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6E4B-492A-4E2F-95EC-44EC9B882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96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EAD97-B24B-42C7-9DD1-988D0AC9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Obligation Number (FON)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74CB-012B-49C1-BD9C-806AABF33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Established in 1989</a:t>
            </a:r>
            <a:endParaRPr lang="en-US" sz="2400" dirty="0">
              <a:latin typeface="Times New Roman"/>
              <a:cs typeface="Times New Roman"/>
            </a:endParaRPr>
          </a:p>
          <a:p>
            <a:pPr lvl="1"/>
            <a:r>
              <a:rPr lang="en-US" sz="2000" dirty="0">
                <a:latin typeface="Times New Roman"/>
                <a:cs typeface="Times New Roman"/>
              </a:rPr>
              <a:t>Ed Code §87482.6 and CCR Title 5 §51025 requires districts to increase the number of full time faculty over the prior year in proportion to the amount of growth in funded credit FTES.</a:t>
            </a:r>
          </a:p>
          <a:p>
            <a:pPr lvl="1"/>
            <a:r>
              <a:rPr lang="en-US" sz="2000" dirty="0">
                <a:latin typeface="Times New Roman"/>
                <a:cs typeface="Times New Roman"/>
              </a:rPr>
              <a:t>Based on credit funded FTES</a:t>
            </a:r>
          </a:p>
          <a:p>
            <a:pPr lvl="1"/>
            <a:r>
              <a:rPr lang="en-US" sz="2000" dirty="0">
                <a:latin typeface="Times New Roman"/>
                <a:cs typeface="Times New Roman"/>
              </a:rPr>
              <a:t>Baseline Compliance established based on local FON in 1988-89</a:t>
            </a:r>
          </a:p>
          <a:p>
            <a:pPr marL="0" lvl="1" indent="0">
              <a:buNone/>
            </a:pPr>
            <a:r>
              <a:rPr lang="en-US" sz="2400" b="1" dirty="0">
                <a:cs typeface="Times New Roman"/>
              </a:rPr>
              <a:t>What’s not included?  </a:t>
            </a:r>
            <a:r>
              <a:rPr lang="en-US" sz="2400" dirty="0">
                <a:cs typeface="Times New Roman"/>
              </a:rPr>
              <a:t>Noncredit faculty</a:t>
            </a:r>
          </a:p>
          <a:p>
            <a:pPr marL="0" lvl="1" indent="0">
              <a:buNone/>
            </a:pPr>
            <a:r>
              <a:rPr lang="en-US" sz="2400" b="1" dirty="0">
                <a:cs typeface="Times New Roman"/>
              </a:rPr>
              <a:t>What if a district falls below their FON?  </a:t>
            </a:r>
            <a:r>
              <a:rPr lang="en-US" sz="2400" dirty="0">
                <a:cs typeface="Times New Roman"/>
              </a:rPr>
              <a:t>Significant penalties equivalent to the costs of hiring the number faculty they are below the FON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17E72-F78C-4446-85E3-13968CDC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11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D6FA-2784-4690-B78D-DE178BC0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FON and 50% Law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92412BC-1D33-41C3-8009-9CCA552F0A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161357"/>
              </p:ext>
            </p:extLst>
          </p:nvPr>
        </p:nvGraphicFramePr>
        <p:xfrm>
          <a:off x="687388" y="1892300"/>
          <a:ext cx="11123613" cy="345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698">
                  <a:extLst>
                    <a:ext uri="{9D8B030D-6E8A-4147-A177-3AD203B41FA5}">
                      <a16:colId xmlns:a16="http://schemas.microsoft.com/office/drawing/2014/main" val="3599914164"/>
                    </a:ext>
                  </a:extLst>
                </a:gridCol>
                <a:gridCol w="2923714">
                  <a:extLst>
                    <a:ext uri="{9D8B030D-6E8A-4147-A177-3AD203B41FA5}">
                      <a16:colId xmlns:a16="http://schemas.microsoft.com/office/drawing/2014/main" val="1305938162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2193923654"/>
                    </a:ext>
                  </a:extLst>
                </a:gridCol>
                <a:gridCol w="3111501">
                  <a:extLst>
                    <a:ext uri="{9D8B030D-6E8A-4147-A177-3AD203B41FA5}">
                      <a16:colId xmlns:a16="http://schemas.microsoft.com/office/drawing/2014/main" val="913290101"/>
                    </a:ext>
                  </a:extLst>
                </a:gridCol>
              </a:tblGrid>
              <a:tr h="364457">
                <a:tc>
                  <a:txBody>
                    <a:bodyPr/>
                    <a:lstStyle/>
                    <a:p>
                      <a:r>
                        <a:rPr lang="en-US" dirty="0"/>
                        <a:t>Which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Not Include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266245"/>
                  </a:ext>
                </a:extLst>
              </a:tr>
              <a:tr h="1628140">
                <a:tc>
                  <a:txBody>
                    <a:bodyPr/>
                    <a:lstStyle/>
                    <a:p>
                      <a:r>
                        <a:rPr lang="en-US" dirty="0"/>
                        <a:t>50%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 of General fund dollars must be spent on faculty salaries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Counseling Faculty, Librarians,</a:t>
                      </a:r>
                    </a:p>
                    <a:p>
                      <a:r>
                        <a:rPr lang="en-US" dirty="0"/>
                        <a:t>Reassigned time for 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Hiring Counseling faculty, librarians and granting reassigned time  lowers the percentage for this calculation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048151"/>
                  </a:ext>
                </a:extLst>
              </a:tr>
              <a:tr h="1184487">
                <a:tc>
                  <a:txBody>
                    <a:bodyPr/>
                    <a:lstStyle/>
                    <a:p>
                      <a:r>
                        <a:rPr lang="en-US" dirty="0"/>
                        <a:t>FON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Determines the number of full time faculty in a district indexed to FTES growth based on previous FON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Noncredit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Hiring noncredit faculty does not help a district meet its FON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65928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73D842-CA96-4540-8D84-96729F3A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7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C544-54DC-4E57-BB93-2D78C9FE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75:25 Legislative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F9DE0-CCBF-4B39-802E-1F3E4277E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AB 1725 (Vasconcellos,1988) Established a goal that 75% of instructional hours be taught by full time faculty.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b="1" dirty="0">
                <a:latin typeface="Times New Roman"/>
                <a:cs typeface="Times New Roman"/>
              </a:rPr>
              <a:t>What if a district falls below 75%?  </a:t>
            </a:r>
            <a:r>
              <a:rPr lang="en-US" dirty="0">
                <a:latin typeface="Times New Roman"/>
                <a:cs typeface="Times New Roman"/>
              </a:rPr>
              <a:t>Essentially all districts are below 75%.  There is no penalty.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B9D98E-1681-4204-96E4-02C10034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62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6A1AD-746B-4451-9649-22A220A2A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Allocation for Local Senate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49EF9-B7EA-4621-A654-80CC90BF6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The Local Senates Handbook provides some guidelines for securing resources to facilitate the work of the local senate including:</a:t>
            </a:r>
          </a:p>
          <a:p>
            <a:r>
              <a:rPr lang="en-US" sz="2400" dirty="0">
                <a:latin typeface="Times New Roman"/>
                <a:cs typeface="Times New Roman"/>
              </a:rPr>
              <a:t>Work with the local administration to identify the types of budget resources, (reassigned time, travel, materials, events, other) that is available for the senate.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Work with the administration to put in writing any budget agreements to fund the senate.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Provide college administration rationale of how adequate resources supports students, accreditation, campus climate, and effective participatory governance in order to justify to the college to maintain/ increase resources</a:t>
            </a:r>
            <a:r>
              <a:rPr lang="en-US" dirty="0">
                <a:latin typeface="Times New Roman"/>
                <a:cs typeface="Times New Roman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1B8C94-AD17-4641-A9B2-DB50DB91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24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2E58-B690-4946-AFF2-5FD952B35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0133"/>
          </a:xfrm>
        </p:spPr>
        <p:txBody>
          <a:bodyPr/>
          <a:lstStyle/>
          <a:p>
            <a:r>
              <a:rPr lang="en-US" dirty="0"/>
              <a:t>Where to Go for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72BDC-D713-46F5-8DB4-4D313AB54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0017"/>
            <a:ext cx="8915400" cy="4603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a number of resources available to help local senates navigate their budget processes.  This includes publications such as: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Budget Primer: </a:t>
            </a:r>
            <a:r>
              <a:rPr lang="en-US" dirty="0">
                <a:latin typeface="Times New Roman"/>
                <a:cs typeface="Times New Roman"/>
                <a:hlinkClick r:id="rId2"/>
              </a:rPr>
              <a:t>http://asccc.org/sites/default/files/publications/Budget-Fall09_0.pdf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Local Senates Handbook: </a:t>
            </a:r>
            <a:r>
              <a:rPr lang="en-US" dirty="0">
                <a:latin typeface="Times New Roman"/>
                <a:cs typeface="Times New Roman"/>
                <a:hlinkClick r:id="rId3"/>
              </a:rPr>
              <a:t>http://www.asccc.org/sites/default/files/local_senates_handbook2015-web.pdf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FON: </a:t>
            </a:r>
            <a:r>
              <a:rPr lang="en-US" dirty="0">
                <a:latin typeface="Times New Roman"/>
                <a:cs typeface="Times New Roman"/>
                <a:hlinkClick r:id="rId4"/>
              </a:rPr>
              <a:t>http://extranet.cccco.edu/Divisions/FinanceFacilities/FiscalStandardsandAccountibilityUnit/FiscalStandards/FullTimeFacultyObligation.aspx#Fall_2016_and_Fall_2017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CCCCO Budget page: </a:t>
            </a:r>
            <a:r>
              <a:rPr lang="en-US" dirty="0">
                <a:latin typeface="Times New Roman"/>
                <a:cs typeface="Times New Roman"/>
                <a:hlinkClick r:id="rId5"/>
              </a:rPr>
              <a:t>http://extranet.cccco.edu/Divisions/FinanceFacilities/FiscalServicesUnit/BudgetNews.aspx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69642-AA09-4237-8B06-36ADB472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97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2E58-B690-4946-AFF2-5FD952B35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0133"/>
          </a:xfrm>
        </p:spPr>
        <p:txBody>
          <a:bodyPr/>
          <a:lstStyle/>
          <a:p>
            <a:r>
              <a:rPr lang="en-US" dirty="0"/>
              <a:t>Where to Go for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72BDC-D713-46F5-8DB4-4D313AB54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0017"/>
            <a:ext cx="8915400" cy="4603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You may always email any question to </a:t>
            </a:r>
            <a:r>
              <a:rPr lang="en-US" sz="2800" dirty="0">
                <a:hlinkClick r:id="rId2"/>
              </a:rPr>
              <a:t>info@asccc.org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Or visit the ASCCC website:  </a:t>
            </a:r>
            <a:r>
              <a:rPr lang="en-US" sz="2800" dirty="0">
                <a:hlinkClick r:id="rId3"/>
              </a:rPr>
              <a:t>https://www.asccc.org</a:t>
            </a:r>
            <a:r>
              <a:rPr lang="en-US" sz="2800" dirty="0"/>
              <a:t>.  Under the services tab you may request a local senate visit (generally free) or a technical visit.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We are happy to help!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BC92F-A298-48BC-A3E0-C048ABF2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10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59C61-315E-4B96-9CC2-73AB9156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5A1CC-FEB3-4B9C-AC2A-C06DA12D4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C47FA-D504-4AAE-89A6-2C3C82A6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9FA8-C53F-4BE9-A17E-70698D503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What Gives the Senate the Right to Be Involved in the Budget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BD7FF-747E-42D2-BACE-B9BC1E27F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968486"/>
            <a:ext cx="8915400" cy="294273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Title 5 §53200 also called the 10+1</a:t>
            </a:r>
            <a:endParaRPr lang="en-US" sz="4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E36AE-CCE6-406D-A251-5D044DD3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6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9FA8-C53F-4BE9-A17E-70698D503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712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10+1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BD7FF-747E-42D2-BACE-B9BC1E27F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6765"/>
            <a:ext cx="8915400" cy="4617125"/>
          </a:xfrm>
        </p:spPr>
        <p:txBody>
          <a:bodyPr>
            <a:normAutofit/>
          </a:bodyPr>
          <a:lstStyle/>
          <a:p>
            <a:r>
              <a:rPr lang="en-US" dirty="0"/>
              <a:t>1. Curriculum, including establishing prerequisites.</a:t>
            </a:r>
          </a:p>
          <a:p>
            <a:r>
              <a:rPr lang="en-US" dirty="0"/>
              <a:t>2. Degree and certificate requirements.</a:t>
            </a:r>
          </a:p>
          <a:p>
            <a:r>
              <a:rPr lang="en-US" dirty="0"/>
              <a:t>3. Grading policies.</a:t>
            </a:r>
          </a:p>
          <a:p>
            <a:r>
              <a:rPr lang="en-US" dirty="0"/>
              <a:t>4. Educational program development.</a:t>
            </a:r>
          </a:p>
          <a:p>
            <a:r>
              <a:rPr lang="en-US" dirty="0"/>
              <a:t>5. Standards or policies regarding student preparation and success.</a:t>
            </a:r>
          </a:p>
          <a:p>
            <a:r>
              <a:rPr lang="en-US" dirty="0"/>
              <a:t>6. College governance structures, as related to faculty roles.</a:t>
            </a:r>
          </a:p>
          <a:p>
            <a:r>
              <a:rPr lang="en-US" dirty="0"/>
              <a:t>7. Faculty roles and involvement in accreditation processes.</a:t>
            </a:r>
          </a:p>
          <a:p>
            <a:r>
              <a:rPr lang="en-US" dirty="0"/>
              <a:t>8. Policies for faculty professional development activities.</a:t>
            </a:r>
          </a:p>
          <a:p>
            <a:r>
              <a:rPr lang="en-US" dirty="0"/>
              <a:t>9. Processes for program review.</a:t>
            </a:r>
          </a:p>
          <a:p>
            <a:r>
              <a:rPr lang="en-US" dirty="0"/>
              <a:t>10. </a:t>
            </a:r>
            <a:r>
              <a:rPr lang="en-US" dirty="0">
                <a:solidFill>
                  <a:srgbClr val="FF0000"/>
                </a:solidFill>
              </a:rPr>
              <a:t>Processes for institutional planning and budget development</a:t>
            </a:r>
            <a:r>
              <a:rPr lang="en-US" dirty="0"/>
              <a:t>.</a:t>
            </a:r>
          </a:p>
          <a:p>
            <a:r>
              <a:rPr lang="en-US" dirty="0"/>
              <a:t>11. Other academic and professional matters as mutually agreed upon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6F6E2-DAFB-4550-BA57-79F138AB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8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B9A4-EEFF-4F62-8B18-41BD2C74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DA64A-5E85-4A8D-93C3-8A1FCB1B2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10</a:t>
            </a:r>
            <a:r>
              <a:rPr lang="en-US" sz="3600" dirty="0">
                <a:solidFill>
                  <a:schemeClr val="tx1"/>
                </a:solidFill>
              </a:rPr>
              <a:t>. Processes for institutional planning and budget development.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What are some tips that can help academic senates assert their role in processes for budget development?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200F2D-0351-46DE-87A7-26186526383D}"/>
              </a:ext>
            </a:extLst>
          </p:cNvPr>
          <p:cNvSpPr/>
          <p:nvPr/>
        </p:nvSpPr>
        <p:spPr>
          <a:xfrm>
            <a:off x="3577362" y="2567609"/>
            <a:ext cx="5878927" cy="8613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7BE64-37DC-4592-BB22-589591B8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60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05F08-F642-4C12-8DC2-D64883D4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Processes that Involves the Local Senate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43140-336A-4DB9-A070-9CD689C55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Establishment of Budget Priorities</a:t>
            </a:r>
          </a:p>
          <a:p>
            <a:r>
              <a:rPr lang="en-US" sz="2800" dirty="0"/>
              <a:t>Senate Sign off for grants and initiatives</a:t>
            </a:r>
          </a:p>
          <a:p>
            <a:r>
              <a:rPr lang="en-US" sz="2800" dirty="0"/>
              <a:t>Funding Faculty Hiring as it pertains to the 50% law and the Faculty Obligation Number.</a:t>
            </a:r>
          </a:p>
          <a:p>
            <a:r>
              <a:rPr lang="en-US" sz="2800" dirty="0"/>
              <a:t>Budget for local senate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3416E-E3F0-4C62-80C8-EE77E045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5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813E-5E53-477C-8E6C-E74633893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Development:  Establishing Budget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01645-0935-4BF1-846D-8F9E24794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Initiated in Campus/District Budget Committees</a:t>
            </a:r>
          </a:p>
          <a:p>
            <a:r>
              <a:rPr lang="en-US" sz="2000" dirty="0"/>
              <a:t>Process for establishing budget priorities should be written and agreed upon </a:t>
            </a:r>
          </a:p>
          <a:p>
            <a:r>
              <a:rPr lang="en-US" sz="2000" dirty="0"/>
              <a:t>Consider Unrestricted vs. Restricted funds.</a:t>
            </a:r>
          </a:p>
          <a:p>
            <a:r>
              <a:rPr lang="en-US" sz="2000" dirty="0"/>
              <a:t>Restricted funds can only be used for the purpose specified when funding is granted often referred to as categorical funds (e.g., EOPS, Student Equity and Achievement Program, Lottery Funds)</a:t>
            </a:r>
          </a:p>
          <a:p>
            <a:r>
              <a:rPr lang="en-US" sz="2000" dirty="0"/>
              <a:t>General Funds may be used for any expenditure throughout the district and is typically the source for faculty, staff, and administrator’s salaries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3E91A-0093-4903-878D-64F86F9E9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3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813E-5E53-477C-8E6C-E74633893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Development:  Establishing Budget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01645-0935-4BF1-846D-8F9E24794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Establishing funding priorities is important for both general fund and restricted fund dollars</a:t>
            </a:r>
          </a:p>
          <a:p>
            <a:r>
              <a:rPr lang="en-US" dirty="0"/>
              <a:t>Funding priorities should align with established institutional plans</a:t>
            </a:r>
          </a:p>
          <a:p>
            <a:r>
              <a:rPr lang="en-US" dirty="0"/>
              <a:t>Some Restricted (Categorical) funds or initiatives have a separate committee assigned to set their priorities these include:  </a:t>
            </a:r>
          </a:p>
          <a:p>
            <a:pPr lvl="1"/>
            <a:r>
              <a:rPr lang="en-US" dirty="0"/>
              <a:t>Student Equity an Achievement Program (formerly Basic Skills, Students Success, and Equity programs)</a:t>
            </a:r>
          </a:p>
          <a:p>
            <a:pPr lvl="1"/>
            <a:r>
              <a:rPr lang="en-US" dirty="0"/>
              <a:t>Guided Pathways Initiative</a:t>
            </a:r>
          </a:p>
          <a:p>
            <a:pPr lvl="1"/>
            <a:r>
              <a:rPr lang="en-US" dirty="0"/>
              <a:t>Strong Work Force</a:t>
            </a:r>
          </a:p>
          <a:p>
            <a:pPr lvl="1"/>
            <a:r>
              <a:rPr lang="en-US" dirty="0"/>
              <a:t>Others</a:t>
            </a:r>
          </a:p>
          <a:p>
            <a:r>
              <a:rPr lang="en-US" dirty="0"/>
              <a:t>These may be senate committees or have significant senate representation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39924-9D3B-4819-BF49-3E63664E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7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010EB-A969-4441-9EA0-D0E48E12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Sign Off for Grants and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84940-64AB-4BD1-B8A1-32AFD5965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Academic Senate has passed numerous resolutions in support of local academic senate sign off on grants an initiatives including:</a:t>
            </a:r>
          </a:p>
          <a:p>
            <a:pPr marL="0" indent="0"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/>
                <a:cs typeface="Times New Roman"/>
              </a:rPr>
              <a:t>Resolution 17.01 Spring 2017 </a:t>
            </a:r>
            <a:r>
              <a:rPr lang="mr-IN" sz="2400" dirty="0">
                <a:latin typeface="Times New Roman"/>
                <a:cs typeface="Times New Roman"/>
              </a:rPr>
              <a:t>–</a:t>
            </a:r>
            <a:r>
              <a:rPr lang="en-US" sz="2400" dirty="0">
                <a:latin typeface="Times New Roman"/>
                <a:cs typeface="Times New Roman"/>
              </a:rPr>
              <a:t> Academic Senate Involvement in and Sign-off on Grants and Initiative Plans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/>
                <a:cs typeface="Times New Roman"/>
              </a:rPr>
              <a:t>Resolution 6.05 Fall 2016 </a:t>
            </a:r>
            <a:r>
              <a:rPr lang="mr-IN" sz="2400" dirty="0">
                <a:latin typeface="Times New Roman"/>
                <a:cs typeface="Times New Roman"/>
              </a:rPr>
              <a:t>–</a:t>
            </a:r>
            <a:r>
              <a:rPr lang="en-US" sz="2400" dirty="0">
                <a:latin typeface="Times New Roman"/>
                <a:cs typeface="Times New Roman"/>
              </a:rPr>
              <a:t> Direct Strong Workforce Funding to Districts (not through regional consortium)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CD1A0-7BDD-4EB4-9B85-44276794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2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010EB-A969-4441-9EA0-D0E48E12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Sign Off for Grants and Initiatives—Key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84940-64AB-4BD1-B8A1-32AFD5965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Senate Present’s signature means at a minimum that the agreed upon process for senate consultation for this initiative has been followed</a:t>
            </a:r>
          </a:p>
          <a:p>
            <a:r>
              <a:rPr lang="en-US" sz="2400" dirty="0"/>
              <a:t>Be aware of deadlines for submission of any grant or initiative documents and work with the administration to assure that there is time for the appropriate consultation to take place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AD3B61-BA2C-4A7F-BDC2-4EC89686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Spring Plenary 2019, Milbrae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8718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359</TotalTime>
  <Words>1286</Words>
  <Application>Microsoft Office PowerPoint</Application>
  <PresentationFormat>Widescreen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Wisp</vt:lpstr>
      <vt:lpstr>Principles of Budget Processes</vt:lpstr>
      <vt:lpstr>What Gives the Senate the Right to Be Involved in the Budget Process?</vt:lpstr>
      <vt:lpstr>The 10+1</vt:lpstr>
      <vt:lpstr>A Closer Look</vt:lpstr>
      <vt:lpstr>Budget Processes that Involves the Local Senate</vt:lpstr>
      <vt:lpstr>Budget Development:  Establishing Budget Priorities</vt:lpstr>
      <vt:lpstr>Budget Development:  Establishing Budget Priorities</vt:lpstr>
      <vt:lpstr>Senate Sign Off for Grants and Initiatives</vt:lpstr>
      <vt:lpstr>Senate Sign Off for Grants and Initiatives—Key Points</vt:lpstr>
      <vt:lpstr>Faculty Hiring</vt:lpstr>
      <vt:lpstr>50 Percent Law</vt:lpstr>
      <vt:lpstr>Faculty Obligation Number (FON)</vt:lpstr>
      <vt:lpstr>Comparison of FON and 50% Law</vt:lpstr>
      <vt:lpstr>The 75:25 Legislative Goal</vt:lpstr>
      <vt:lpstr>Budget Allocation for Local Senate Work</vt:lpstr>
      <vt:lpstr>Where to Go for Help</vt:lpstr>
      <vt:lpstr>Where to Go for Help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Budget Processes</dc:title>
  <dc:creator>Sam Foster</dc:creator>
  <cp:lastModifiedBy>Sam Foster</cp:lastModifiedBy>
  <cp:revision>25</cp:revision>
  <dcterms:created xsi:type="dcterms:W3CDTF">2019-04-05T18:23:16Z</dcterms:created>
  <dcterms:modified xsi:type="dcterms:W3CDTF">2019-04-15T17:34:00Z</dcterms:modified>
</cp:coreProperties>
</file>