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Gill Sans"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wjX1oT6RPKoXaBIgy6Wqlq3wa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FB8693-E903-4475-BD46-F8BB223623E3}">
  <a:tblStyle styleId="{FFFB8693-E903-4475-BD46-F8BB223623E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C"/>
          </a:solidFill>
        </a:fill>
      </a:tcStyle>
    </a:wholeTbl>
    <a:band1H>
      <a:tcTxStyle/>
      <a:tcStyle>
        <a:tcBdr/>
        <a:fill>
          <a:solidFill>
            <a:srgbClr val="CAD8D6"/>
          </a:solidFill>
        </a:fill>
      </a:tcStyle>
    </a:band1H>
    <a:band2H>
      <a:tcTxStyle/>
      <a:tcStyle>
        <a:tcBdr/>
      </a:tcStyle>
    </a:band2H>
    <a:band1V>
      <a:tcTxStyle/>
      <a:tcStyle>
        <a:tcBdr/>
        <a:fill>
          <a:solidFill>
            <a:srgbClr val="CAD8D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1d5919e7aa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1d5919e7aa_1_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1d5919e7aa_1_7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23" name="Google Shape;223;g21d5919e7aa_1_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d5919e7aa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1d5919e7aa_1_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 LaTonya, Elizabeth, Zach</a:t>
            </a:r>
            <a:endParaRPr/>
          </a:p>
        </p:txBody>
      </p:sp>
      <p:sp>
        <p:nvSpPr>
          <p:cNvPr id="231" name="Google Shape;231;g21d5919e7aa_1_9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32" name="Google Shape;232;g21d5919e7aa_1_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1d5919e7aa_1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1d5919e7aa_1_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Ginni, LaTonya, Elizabeth</a:t>
            </a:r>
            <a:endParaRPr/>
          </a:p>
        </p:txBody>
      </p:sp>
      <p:sp>
        <p:nvSpPr>
          <p:cNvPr id="241" name="Google Shape;241;g21d5919e7aa_1_10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42" name="Google Shape;242;g21d5919e7aa_1_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38ec95bd33_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38ec95bd33_7_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Henry</a:t>
            </a:r>
            <a:endParaRPr/>
          </a:p>
        </p:txBody>
      </p:sp>
      <p:sp>
        <p:nvSpPr>
          <p:cNvPr id="251" name="Google Shape;251;g238ec95bd33_7_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38ec95bd33_7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38ec95bd33_7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9" name="Google Shape;259;g238ec95bd33_7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8ec95bd33_7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38ec95bd33_7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Henry </a:t>
            </a:r>
            <a:endParaRPr/>
          </a:p>
        </p:txBody>
      </p:sp>
      <p:sp>
        <p:nvSpPr>
          <p:cNvPr id="267" name="Google Shape;267;g238ec95bd33_7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38ec95bd33_7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38ec95bd33_7_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Henry and Sarah </a:t>
            </a:r>
            <a:endParaRPr/>
          </a:p>
        </p:txBody>
      </p:sp>
      <p:sp>
        <p:nvSpPr>
          <p:cNvPr id="275" name="Google Shape;275;g238ec95bd33_7_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38ec95bd33_7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2" name="Google Shape;282;g238ec95bd33_7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2d54cbd7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2d54cbd76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a:t>
            </a:r>
            <a:endParaRPr/>
          </a:p>
        </p:txBody>
      </p:sp>
      <p:sp>
        <p:nvSpPr>
          <p:cNvPr id="305" name="Google Shape;305;g22d54cbd76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a:t>
            </a:r>
            <a:endParaRPr/>
          </a:p>
        </p:txBody>
      </p:sp>
      <p:sp>
        <p:nvSpPr>
          <p:cNvPr id="312" name="Google Shape;3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38ec95bd3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38ec95bd3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238ec95bd3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d5919e7aa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1d5919e7aa_1_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1d5919e7aa_1_3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78" name="Google Shape;178;g21d5919e7aa_1_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1d5919e7aa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1d5919e7aa_1_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21d5919e7aa_1_4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87" name="Google Shape;187;g21d5919e7aa_1_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1d5919e7aa_1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1d5919e7aa_1_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1d5919e7aa_1_4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96" name="Google Shape;196;g21d5919e7aa_1_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1d5919e7aa_1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1d5919e7aa_1_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21d5919e7aa_1_5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05" name="Google Shape;205;g21d5919e7aa_1_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d5919e7aa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1d5919e7aa_1_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21d5919e7aa_1_6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14" name="Google Shape;214;g21d5919e7aa_1_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13"/>
        <p:cNvGrpSpPr/>
        <p:nvPr/>
      </p:nvGrpSpPr>
      <p:grpSpPr>
        <a:xfrm>
          <a:off x="0" y="0"/>
          <a:ext cx="0" cy="0"/>
          <a:chOff x="0" y="0"/>
          <a:chExt cx="0" cy="0"/>
        </a:xfrm>
      </p:grpSpPr>
      <p:grpSp>
        <p:nvGrpSpPr>
          <p:cNvPr id="14" name="Google Shape;14;p14"/>
          <p:cNvGrpSpPr/>
          <p:nvPr/>
        </p:nvGrpSpPr>
        <p:grpSpPr>
          <a:xfrm>
            <a:off x="0" y="2834565"/>
            <a:ext cx="12192000" cy="4023435"/>
            <a:chOff x="0" y="2834565"/>
            <a:chExt cx="12192000" cy="4023435"/>
          </a:xfrm>
        </p:grpSpPr>
        <p:sp>
          <p:nvSpPr>
            <p:cNvPr id="15" name="Google Shape;15;p14"/>
            <p:cNvSpPr/>
            <p:nvPr/>
          </p:nvSpPr>
          <p:spPr>
            <a:xfrm rot="10800000">
              <a:off x="0" y="2911869"/>
              <a:ext cx="12192000" cy="3946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4"/>
            <p:cNvSpPr/>
            <p:nvPr/>
          </p:nvSpPr>
          <p:spPr>
            <a:xfrm rot="10800000">
              <a:off x="0" y="2834565"/>
              <a:ext cx="12192000" cy="9960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7" name="Google Shape;17;p14"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18" name="Google Shape;18;p14"/>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20" name="Google Shape;20;p14"/>
          <p:cNvPicPr preferRelativeResize="0"/>
          <p:nvPr/>
        </p:nvPicPr>
        <p:blipFill rotWithShape="1">
          <a:blip r:embed="rId3">
            <a:alphaModFix/>
          </a:blip>
          <a:srcRect/>
          <a:stretch/>
        </p:blipFill>
        <p:spPr>
          <a:xfrm>
            <a:off x="-184572" y="0"/>
            <a:ext cx="1251370" cy="6858000"/>
          </a:xfrm>
          <a:prstGeom prst="rect">
            <a:avLst/>
          </a:prstGeom>
          <a:noFill/>
          <a:ln>
            <a:noFill/>
          </a:ln>
          <a:effectLst>
            <a:outerShdw blurRad="88900" dist="76200" sx="101000" sy="101000" algn="l" rotWithShape="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69"/>
        <p:cNvGrpSpPr/>
        <p:nvPr/>
      </p:nvGrpSpPr>
      <p:grpSpPr>
        <a:xfrm>
          <a:off x="0" y="0"/>
          <a:ext cx="0" cy="0"/>
          <a:chOff x="0" y="0"/>
          <a:chExt cx="0" cy="0"/>
        </a:xfrm>
      </p:grpSpPr>
      <p:pic>
        <p:nvPicPr>
          <p:cNvPr id="70" name="Google Shape;70;g238ec95bd33_7_21"/>
          <p:cNvPicPr preferRelativeResize="0"/>
          <p:nvPr/>
        </p:nvPicPr>
        <p:blipFill rotWithShape="1">
          <a:blip r:embed="rId2">
            <a:alphaModFix/>
          </a:blip>
          <a:srcRect/>
          <a:stretch/>
        </p:blipFill>
        <p:spPr>
          <a:xfrm>
            <a:off x="370" y="1588"/>
            <a:ext cx="4007698" cy="6923087"/>
          </a:xfrm>
          <a:prstGeom prst="rect">
            <a:avLst/>
          </a:prstGeom>
          <a:noFill/>
          <a:ln>
            <a:noFill/>
          </a:ln>
          <a:effectLst>
            <a:outerShdw blurRad="190500" dist="38100" algn="l" rotWithShape="0">
              <a:srgbClr val="000000">
                <a:alpha val="40000"/>
              </a:srgbClr>
            </a:outerShdw>
          </a:effectLst>
        </p:spPr>
      </p:pic>
      <p:sp>
        <p:nvSpPr>
          <p:cNvPr id="71" name="Google Shape;71;g238ec95bd33_7_21"/>
          <p:cNvSpPr/>
          <p:nvPr/>
        </p:nvSpPr>
        <p:spPr>
          <a:xfrm>
            <a:off x="370" y="1133475"/>
            <a:ext cx="4007698" cy="4614182"/>
          </a:xfrm>
          <a:prstGeom prst="rect">
            <a:avLst/>
          </a:prstGeom>
          <a:solidFill>
            <a:schemeClr val="accent5">
              <a:alpha val="24705"/>
            </a:schemeClr>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2" name="Google Shape;72;g238ec95bd33_7_21"/>
          <p:cNvPicPr preferRelativeResize="0"/>
          <p:nvPr/>
        </p:nvPicPr>
        <p:blipFill rotWithShape="1">
          <a:blip r:embed="rId3">
            <a:alphaModFix/>
          </a:blip>
          <a:srcRect/>
          <a:stretch/>
        </p:blipFill>
        <p:spPr>
          <a:xfrm>
            <a:off x="4360863" y="6376988"/>
            <a:ext cx="377825" cy="377825"/>
          </a:xfrm>
          <a:prstGeom prst="rect">
            <a:avLst/>
          </a:prstGeom>
          <a:noFill/>
          <a:ln>
            <a:noFill/>
          </a:ln>
        </p:spPr>
      </p:pic>
      <p:sp>
        <p:nvSpPr>
          <p:cNvPr id="73" name="Google Shape;73;g238ec95bd33_7_21"/>
          <p:cNvSpPr txBox="1">
            <a:spLocks noGrp="1"/>
          </p:cNvSpPr>
          <p:nvPr>
            <p:ph type="title"/>
          </p:nvPr>
        </p:nvSpPr>
        <p:spPr>
          <a:xfrm>
            <a:off x="227885" y="1335091"/>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g238ec95bd33_7_21"/>
          <p:cNvSpPr txBox="1">
            <a:spLocks noGrp="1"/>
          </p:cNvSpPr>
          <p:nvPr>
            <p:ph type="body" idx="1"/>
          </p:nvPr>
        </p:nvSpPr>
        <p:spPr>
          <a:xfrm>
            <a:off x="4356705" y="1335091"/>
            <a:ext cx="6672648" cy="489012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g238ec95bd33_7_21"/>
          <p:cNvSpPr txBox="1">
            <a:spLocks noGrp="1"/>
          </p:cNvSpPr>
          <p:nvPr>
            <p:ph type="body" idx="2"/>
          </p:nvPr>
        </p:nvSpPr>
        <p:spPr>
          <a:xfrm>
            <a:off x="227885" y="2947086"/>
            <a:ext cx="3583461" cy="257582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accent6"/>
              </a:buClr>
              <a:buSzPts val="2600"/>
              <a:buNone/>
              <a:defRPr sz="2600">
                <a:solidFill>
                  <a:schemeClr val="accent6"/>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g238ec95bd33_7_21"/>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g238ec95bd33_7_21"/>
          <p:cNvSpPr/>
          <p:nvPr/>
        </p:nvSpPr>
        <p:spPr>
          <a:xfrm>
            <a:off x="11377991" y="0"/>
            <a:ext cx="814010" cy="6858000"/>
          </a:xfrm>
          <a:prstGeom prst="rect">
            <a:avLst/>
          </a:prstGeom>
          <a:gradFill>
            <a:gsLst>
              <a:gs pos="0">
                <a:srgbClr val="6DD5E5"/>
              </a:gs>
              <a:gs pos="25000">
                <a:srgbClr val="6DD5E5"/>
              </a:gs>
              <a:gs pos="77000">
                <a:srgbClr val="B4E4E0"/>
              </a:gs>
              <a:gs pos="100000">
                <a:srgbClr val="F0F1DC"/>
              </a:gs>
            </a:gsLst>
            <a:lin ang="19799999" scaled="0"/>
          </a:gradFill>
          <a:ln w="12700" cap="flat" cmpd="sng">
            <a:solidFill>
              <a:srgbClr val="BA9C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bg>
      <p:bgPr>
        <a:gradFill>
          <a:gsLst>
            <a:gs pos="0">
              <a:schemeClr val="accent4"/>
            </a:gs>
            <a:gs pos="50000">
              <a:schemeClr val="accent4"/>
            </a:gs>
            <a:gs pos="81000">
              <a:srgbClr val="B4E4E0">
                <a:alpha val="98823"/>
              </a:srgbClr>
            </a:gs>
            <a:gs pos="100000">
              <a:srgbClr val="F0F1DC"/>
            </a:gs>
          </a:gsLst>
          <a:lin ang="19799999" scaled="0"/>
        </a:gradFill>
        <a:effectLst/>
      </p:bgPr>
    </p:bg>
    <p:spTree>
      <p:nvGrpSpPr>
        <p:cNvPr id="1" name="Shape 78"/>
        <p:cNvGrpSpPr/>
        <p:nvPr/>
      </p:nvGrpSpPr>
      <p:grpSpPr>
        <a:xfrm>
          <a:off x="0" y="0"/>
          <a:ext cx="0" cy="0"/>
          <a:chOff x="0" y="0"/>
          <a:chExt cx="0" cy="0"/>
        </a:xfrm>
      </p:grpSpPr>
      <p:pic>
        <p:nvPicPr>
          <p:cNvPr id="79" name="Google Shape;79;g238ec95bd33_7_30"/>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80" name="Google Shape;80;g238ec95bd33_7_30"/>
          <p:cNvSpPr txBox="1">
            <a:spLocks noGrp="1"/>
          </p:cNvSpPr>
          <p:nvPr>
            <p:ph type="title"/>
          </p:nvPr>
        </p:nvSpPr>
        <p:spPr>
          <a:xfrm>
            <a:off x="1277650" y="365125"/>
            <a:ext cx="10076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1" name="Google Shape;81;g238ec95bd33_7_30"/>
          <p:cNvSpPr txBox="1">
            <a:spLocks noGrp="1"/>
          </p:cNvSpPr>
          <p:nvPr>
            <p:ph type="body" idx="1"/>
          </p:nvPr>
        </p:nvSpPr>
        <p:spPr>
          <a:xfrm>
            <a:off x="1277650" y="1798320"/>
            <a:ext cx="10076150" cy="4419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chemeClr val="lt1"/>
              </a:buClr>
              <a:buSzPts val="22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g238ec95bd33_7_3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pic>
        <p:nvPicPr>
          <p:cNvPr id="84" name="Google Shape;84;g238ec95bd33_7_35"/>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85" name="Google Shape;85;g238ec95bd33_7_35"/>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g238ec95bd33_7_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90000"/>
              </a:lnSpc>
              <a:spcBef>
                <a:spcPts val="0"/>
              </a:spcBef>
              <a:spcAft>
                <a:spcPts val="0"/>
              </a:spcAft>
              <a:buClr>
                <a:schemeClr val="dk2"/>
              </a:buClr>
              <a:buSzPts val="1400"/>
              <a:buFont typeface="Palatino"/>
              <a:buNone/>
              <a:defRPr/>
            </a:lvl2pPr>
            <a:lvl3pPr lvl="2" algn="l">
              <a:lnSpc>
                <a:spcPct val="90000"/>
              </a:lnSpc>
              <a:spcBef>
                <a:spcPts val="0"/>
              </a:spcBef>
              <a:spcAft>
                <a:spcPts val="0"/>
              </a:spcAft>
              <a:buClr>
                <a:schemeClr val="dk2"/>
              </a:buClr>
              <a:buSzPts val="1400"/>
              <a:buFont typeface="Palatino"/>
              <a:buNone/>
              <a:defRPr/>
            </a:lvl3pPr>
            <a:lvl4pPr lvl="3" algn="l">
              <a:lnSpc>
                <a:spcPct val="90000"/>
              </a:lnSpc>
              <a:spcBef>
                <a:spcPts val="0"/>
              </a:spcBef>
              <a:spcAft>
                <a:spcPts val="0"/>
              </a:spcAft>
              <a:buClr>
                <a:schemeClr val="dk2"/>
              </a:buClr>
              <a:buSzPts val="1400"/>
              <a:buFont typeface="Palatino"/>
              <a:buNone/>
              <a:defRPr/>
            </a:lvl4pPr>
            <a:lvl5pPr lvl="4" algn="l">
              <a:lnSpc>
                <a:spcPct val="90000"/>
              </a:lnSpc>
              <a:spcBef>
                <a:spcPts val="0"/>
              </a:spcBef>
              <a:spcAft>
                <a:spcPts val="0"/>
              </a:spcAft>
              <a:buClr>
                <a:schemeClr val="dk2"/>
              </a:buClr>
              <a:buSzPts val="1400"/>
              <a:buFont typeface="Palatino"/>
              <a:buNone/>
              <a:defRPr/>
            </a:lvl5pPr>
            <a:lvl6pPr lvl="5" algn="l">
              <a:lnSpc>
                <a:spcPct val="90000"/>
              </a:lnSpc>
              <a:spcBef>
                <a:spcPts val="0"/>
              </a:spcBef>
              <a:spcAft>
                <a:spcPts val="0"/>
              </a:spcAft>
              <a:buClr>
                <a:srgbClr val="10476C"/>
              </a:buClr>
              <a:buSzPts val="1400"/>
              <a:buFont typeface="Palatino"/>
              <a:buNone/>
              <a:defRPr/>
            </a:lvl6pPr>
            <a:lvl7pPr lvl="6" algn="l">
              <a:lnSpc>
                <a:spcPct val="90000"/>
              </a:lnSpc>
              <a:spcBef>
                <a:spcPts val="0"/>
              </a:spcBef>
              <a:spcAft>
                <a:spcPts val="0"/>
              </a:spcAft>
              <a:buClr>
                <a:srgbClr val="10476C"/>
              </a:buClr>
              <a:buSzPts val="1400"/>
              <a:buFont typeface="Palatino"/>
              <a:buNone/>
              <a:defRPr/>
            </a:lvl7pPr>
            <a:lvl8pPr lvl="7" algn="l">
              <a:lnSpc>
                <a:spcPct val="90000"/>
              </a:lnSpc>
              <a:spcBef>
                <a:spcPts val="0"/>
              </a:spcBef>
              <a:spcAft>
                <a:spcPts val="0"/>
              </a:spcAft>
              <a:buClr>
                <a:srgbClr val="10476C"/>
              </a:buClr>
              <a:buSzPts val="1400"/>
              <a:buFont typeface="Palatino"/>
              <a:buNone/>
              <a:defRPr/>
            </a:lvl8pPr>
            <a:lvl9pPr lvl="8" algn="l">
              <a:lnSpc>
                <a:spcPct val="90000"/>
              </a:lnSpc>
              <a:spcBef>
                <a:spcPts val="0"/>
              </a:spcBef>
              <a:spcAft>
                <a:spcPts val="0"/>
              </a:spcAft>
              <a:buClr>
                <a:srgbClr val="10476C"/>
              </a:buClr>
              <a:buSzPts val="1400"/>
              <a:buFont typeface="Palatino"/>
              <a:buNone/>
              <a:defRPr/>
            </a:lvl9pPr>
          </a:lstStyle>
          <a:p>
            <a:endParaRPr/>
          </a:p>
        </p:txBody>
      </p:sp>
      <p:sp>
        <p:nvSpPr>
          <p:cNvPr id="88" name="Google Shape;88;g238ec95bd33_7_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g238ec95bd33_7_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g238ec95bd33_7_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g238ec95bd33_7_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2"/>
        <p:cNvGrpSpPr/>
        <p:nvPr/>
      </p:nvGrpSpPr>
      <p:grpSpPr>
        <a:xfrm>
          <a:off x="0" y="0"/>
          <a:ext cx="0" cy="0"/>
          <a:chOff x="0" y="0"/>
          <a:chExt cx="0" cy="0"/>
        </a:xfrm>
      </p:grpSpPr>
      <p:sp>
        <p:nvSpPr>
          <p:cNvPr id="93" name="Google Shape;93;g238ec95bd33_7_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Palatino"/>
              <a:buNone/>
              <a:defRPr/>
            </a:lvl1pPr>
            <a:lvl2pPr lvl="1" algn="l">
              <a:lnSpc>
                <a:spcPct val="90000"/>
              </a:lnSpc>
              <a:spcBef>
                <a:spcPts val="0"/>
              </a:spcBef>
              <a:spcAft>
                <a:spcPts val="0"/>
              </a:spcAft>
              <a:buClr>
                <a:schemeClr val="dk2"/>
              </a:buClr>
              <a:buSzPts val="1400"/>
              <a:buFont typeface="Palatino"/>
              <a:buNone/>
              <a:defRPr/>
            </a:lvl2pPr>
            <a:lvl3pPr lvl="2" algn="l">
              <a:lnSpc>
                <a:spcPct val="90000"/>
              </a:lnSpc>
              <a:spcBef>
                <a:spcPts val="0"/>
              </a:spcBef>
              <a:spcAft>
                <a:spcPts val="0"/>
              </a:spcAft>
              <a:buClr>
                <a:schemeClr val="dk2"/>
              </a:buClr>
              <a:buSzPts val="1400"/>
              <a:buFont typeface="Palatino"/>
              <a:buNone/>
              <a:defRPr/>
            </a:lvl3pPr>
            <a:lvl4pPr lvl="3" algn="l">
              <a:lnSpc>
                <a:spcPct val="90000"/>
              </a:lnSpc>
              <a:spcBef>
                <a:spcPts val="0"/>
              </a:spcBef>
              <a:spcAft>
                <a:spcPts val="0"/>
              </a:spcAft>
              <a:buClr>
                <a:schemeClr val="dk2"/>
              </a:buClr>
              <a:buSzPts val="1400"/>
              <a:buFont typeface="Palatino"/>
              <a:buNone/>
              <a:defRPr/>
            </a:lvl4pPr>
            <a:lvl5pPr lvl="4" algn="l">
              <a:lnSpc>
                <a:spcPct val="90000"/>
              </a:lnSpc>
              <a:spcBef>
                <a:spcPts val="0"/>
              </a:spcBef>
              <a:spcAft>
                <a:spcPts val="0"/>
              </a:spcAft>
              <a:buClr>
                <a:schemeClr val="dk2"/>
              </a:buClr>
              <a:buSzPts val="1400"/>
              <a:buFont typeface="Palatino"/>
              <a:buNone/>
              <a:defRPr/>
            </a:lvl5pPr>
            <a:lvl6pPr lvl="5" algn="l">
              <a:lnSpc>
                <a:spcPct val="90000"/>
              </a:lnSpc>
              <a:spcBef>
                <a:spcPts val="0"/>
              </a:spcBef>
              <a:spcAft>
                <a:spcPts val="0"/>
              </a:spcAft>
              <a:buClr>
                <a:srgbClr val="10476C"/>
              </a:buClr>
              <a:buSzPts val="1400"/>
              <a:buFont typeface="Palatino"/>
              <a:buNone/>
              <a:defRPr/>
            </a:lvl6pPr>
            <a:lvl7pPr lvl="6" algn="l">
              <a:lnSpc>
                <a:spcPct val="90000"/>
              </a:lnSpc>
              <a:spcBef>
                <a:spcPts val="0"/>
              </a:spcBef>
              <a:spcAft>
                <a:spcPts val="0"/>
              </a:spcAft>
              <a:buClr>
                <a:srgbClr val="10476C"/>
              </a:buClr>
              <a:buSzPts val="1400"/>
              <a:buFont typeface="Palatino"/>
              <a:buNone/>
              <a:defRPr/>
            </a:lvl7pPr>
            <a:lvl8pPr lvl="7" algn="l">
              <a:lnSpc>
                <a:spcPct val="90000"/>
              </a:lnSpc>
              <a:spcBef>
                <a:spcPts val="0"/>
              </a:spcBef>
              <a:spcAft>
                <a:spcPts val="0"/>
              </a:spcAft>
              <a:buClr>
                <a:srgbClr val="10476C"/>
              </a:buClr>
              <a:buSzPts val="1400"/>
              <a:buFont typeface="Palatino"/>
              <a:buNone/>
              <a:defRPr/>
            </a:lvl8pPr>
            <a:lvl9pPr lvl="8" algn="l">
              <a:lnSpc>
                <a:spcPct val="90000"/>
              </a:lnSpc>
              <a:spcBef>
                <a:spcPts val="0"/>
              </a:spcBef>
              <a:spcAft>
                <a:spcPts val="0"/>
              </a:spcAft>
              <a:buClr>
                <a:srgbClr val="10476C"/>
              </a:buClr>
              <a:buSzPts val="1400"/>
              <a:buFont typeface="Palatino"/>
              <a:buNone/>
              <a:defRPr/>
            </a:lvl9pPr>
          </a:lstStyle>
          <a:p>
            <a:endParaRPr/>
          </a:p>
        </p:txBody>
      </p:sp>
      <p:sp>
        <p:nvSpPr>
          <p:cNvPr id="94" name="Google Shape;94;g238ec95bd33_7_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g238ec95bd33_7_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6" name="Google Shape;96;g238ec95bd33_7_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g238ec95bd33_7_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g238ec95bd33_7_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Palatino"/>
              <a:buNone/>
              <a:defRPr/>
            </a:lvl1pPr>
            <a:lvl2pPr lvl="1" algn="l">
              <a:lnSpc>
                <a:spcPct val="90000"/>
              </a:lnSpc>
              <a:spcBef>
                <a:spcPts val="0"/>
              </a:spcBef>
              <a:spcAft>
                <a:spcPts val="0"/>
              </a:spcAft>
              <a:buClr>
                <a:schemeClr val="dk2"/>
              </a:buClr>
              <a:buSzPts val="1400"/>
              <a:buFont typeface="Palatino"/>
              <a:buNone/>
              <a:defRPr/>
            </a:lvl2pPr>
            <a:lvl3pPr lvl="2" algn="l">
              <a:lnSpc>
                <a:spcPct val="90000"/>
              </a:lnSpc>
              <a:spcBef>
                <a:spcPts val="0"/>
              </a:spcBef>
              <a:spcAft>
                <a:spcPts val="0"/>
              </a:spcAft>
              <a:buClr>
                <a:schemeClr val="dk2"/>
              </a:buClr>
              <a:buSzPts val="1400"/>
              <a:buFont typeface="Palatino"/>
              <a:buNone/>
              <a:defRPr/>
            </a:lvl3pPr>
            <a:lvl4pPr lvl="3" algn="l">
              <a:lnSpc>
                <a:spcPct val="90000"/>
              </a:lnSpc>
              <a:spcBef>
                <a:spcPts val="0"/>
              </a:spcBef>
              <a:spcAft>
                <a:spcPts val="0"/>
              </a:spcAft>
              <a:buClr>
                <a:schemeClr val="dk2"/>
              </a:buClr>
              <a:buSzPts val="1400"/>
              <a:buFont typeface="Palatino"/>
              <a:buNone/>
              <a:defRPr/>
            </a:lvl4pPr>
            <a:lvl5pPr lvl="4" algn="l">
              <a:lnSpc>
                <a:spcPct val="90000"/>
              </a:lnSpc>
              <a:spcBef>
                <a:spcPts val="0"/>
              </a:spcBef>
              <a:spcAft>
                <a:spcPts val="0"/>
              </a:spcAft>
              <a:buClr>
                <a:schemeClr val="dk2"/>
              </a:buClr>
              <a:buSzPts val="1400"/>
              <a:buFont typeface="Palatino"/>
              <a:buNone/>
              <a:defRPr/>
            </a:lvl5pPr>
            <a:lvl6pPr lvl="5" algn="l">
              <a:lnSpc>
                <a:spcPct val="90000"/>
              </a:lnSpc>
              <a:spcBef>
                <a:spcPts val="0"/>
              </a:spcBef>
              <a:spcAft>
                <a:spcPts val="0"/>
              </a:spcAft>
              <a:buClr>
                <a:srgbClr val="10476C"/>
              </a:buClr>
              <a:buSzPts val="1400"/>
              <a:buFont typeface="Palatino"/>
              <a:buNone/>
              <a:defRPr/>
            </a:lvl6pPr>
            <a:lvl7pPr lvl="6" algn="l">
              <a:lnSpc>
                <a:spcPct val="90000"/>
              </a:lnSpc>
              <a:spcBef>
                <a:spcPts val="0"/>
              </a:spcBef>
              <a:spcAft>
                <a:spcPts val="0"/>
              </a:spcAft>
              <a:buClr>
                <a:srgbClr val="10476C"/>
              </a:buClr>
              <a:buSzPts val="1400"/>
              <a:buFont typeface="Palatino"/>
              <a:buNone/>
              <a:defRPr/>
            </a:lvl7pPr>
            <a:lvl8pPr lvl="7" algn="l">
              <a:lnSpc>
                <a:spcPct val="90000"/>
              </a:lnSpc>
              <a:spcBef>
                <a:spcPts val="0"/>
              </a:spcBef>
              <a:spcAft>
                <a:spcPts val="0"/>
              </a:spcAft>
              <a:buClr>
                <a:srgbClr val="10476C"/>
              </a:buClr>
              <a:buSzPts val="1400"/>
              <a:buFont typeface="Palatino"/>
              <a:buNone/>
              <a:defRPr/>
            </a:lvl8pPr>
            <a:lvl9pPr lvl="8" algn="l">
              <a:lnSpc>
                <a:spcPct val="90000"/>
              </a:lnSpc>
              <a:spcBef>
                <a:spcPts val="0"/>
              </a:spcBef>
              <a:spcAft>
                <a:spcPts val="0"/>
              </a:spcAft>
              <a:buClr>
                <a:srgbClr val="10476C"/>
              </a:buClr>
              <a:buSzPts val="1400"/>
              <a:buFont typeface="Palatino"/>
              <a:buNone/>
              <a:defRPr/>
            </a:lvl9pPr>
          </a:lstStyle>
          <a:p>
            <a:endParaRPr/>
          </a:p>
        </p:txBody>
      </p:sp>
      <p:sp>
        <p:nvSpPr>
          <p:cNvPr id="100" name="Google Shape;100;g238ec95bd33_7_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238ec95bd33_7_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g238ec95bd33_7_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3" name="Google Shape;103;g238ec95bd33_7_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4" name="Google Shape;104;g238ec95bd33_7_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105"/>
        <p:cNvGrpSpPr/>
        <p:nvPr/>
      </p:nvGrpSpPr>
      <p:grpSpPr>
        <a:xfrm>
          <a:off x="0" y="0"/>
          <a:ext cx="0" cy="0"/>
          <a:chOff x="0" y="0"/>
          <a:chExt cx="0" cy="0"/>
        </a:xfrm>
      </p:grpSpPr>
      <p:sp>
        <p:nvSpPr>
          <p:cNvPr id="106" name="Google Shape;106;g238ec95bd33_7_57"/>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lgn="l">
              <a:lnSpc>
                <a:spcPct val="100000"/>
              </a:lnSpc>
              <a:spcBef>
                <a:spcPts val="0"/>
              </a:spcBef>
              <a:spcAft>
                <a:spcPts val="0"/>
              </a:spcAft>
              <a:buClr>
                <a:schemeClr val="dk2"/>
              </a:buClr>
              <a:buSzPts val="1400"/>
              <a:buFont typeface="Palatino"/>
              <a:buNone/>
              <a:defRPr/>
            </a:lvl2pPr>
            <a:lvl3pPr lvl="2" algn="l">
              <a:lnSpc>
                <a:spcPct val="100000"/>
              </a:lnSpc>
              <a:spcBef>
                <a:spcPts val="0"/>
              </a:spcBef>
              <a:spcAft>
                <a:spcPts val="0"/>
              </a:spcAft>
              <a:buClr>
                <a:schemeClr val="dk2"/>
              </a:buClr>
              <a:buSzPts val="1400"/>
              <a:buFont typeface="Palatino"/>
              <a:buNone/>
              <a:defRPr/>
            </a:lvl3pPr>
            <a:lvl4pPr lvl="3" algn="l">
              <a:lnSpc>
                <a:spcPct val="100000"/>
              </a:lnSpc>
              <a:spcBef>
                <a:spcPts val="0"/>
              </a:spcBef>
              <a:spcAft>
                <a:spcPts val="0"/>
              </a:spcAft>
              <a:buClr>
                <a:schemeClr val="dk2"/>
              </a:buClr>
              <a:buSzPts val="1400"/>
              <a:buFont typeface="Palatino"/>
              <a:buNone/>
              <a:defRPr/>
            </a:lvl4pPr>
            <a:lvl5pPr lvl="4" algn="l">
              <a:lnSpc>
                <a:spcPct val="100000"/>
              </a:lnSpc>
              <a:spcBef>
                <a:spcPts val="0"/>
              </a:spcBef>
              <a:spcAft>
                <a:spcPts val="0"/>
              </a:spcAft>
              <a:buClr>
                <a:schemeClr val="dk2"/>
              </a:buClr>
              <a:buSzPts val="1400"/>
              <a:buFont typeface="Palatino"/>
              <a:buNone/>
              <a:defRPr/>
            </a:lvl5pPr>
            <a:lvl6pPr lvl="5" algn="l">
              <a:lnSpc>
                <a:spcPct val="100000"/>
              </a:lnSpc>
              <a:spcBef>
                <a:spcPts val="0"/>
              </a:spcBef>
              <a:spcAft>
                <a:spcPts val="0"/>
              </a:spcAft>
              <a:buClr>
                <a:srgbClr val="10476C"/>
              </a:buClr>
              <a:buSzPts val="1400"/>
              <a:buFont typeface="Palatino"/>
              <a:buNone/>
              <a:defRPr/>
            </a:lvl6pPr>
            <a:lvl7pPr lvl="6" algn="l">
              <a:lnSpc>
                <a:spcPct val="100000"/>
              </a:lnSpc>
              <a:spcBef>
                <a:spcPts val="0"/>
              </a:spcBef>
              <a:spcAft>
                <a:spcPts val="0"/>
              </a:spcAft>
              <a:buClr>
                <a:srgbClr val="10476C"/>
              </a:buClr>
              <a:buSzPts val="1400"/>
              <a:buFont typeface="Palatino"/>
              <a:buNone/>
              <a:defRPr/>
            </a:lvl7pPr>
            <a:lvl8pPr lvl="7" algn="l">
              <a:lnSpc>
                <a:spcPct val="100000"/>
              </a:lnSpc>
              <a:spcBef>
                <a:spcPts val="0"/>
              </a:spcBef>
              <a:spcAft>
                <a:spcPts val="0"/>
              </a:spcAft>
              <a:buClr>
                <a:srgbClr val="10476C"/>
              </a:buClr>
              <a:buSzPts val="1400"/>
              <a:buFont typeface="Palatino"/>
              <a:buNone/>
              <a:defRPr/>
            </a:lvl8pPr>
            <a:lvl9pPr lvl="8" algn="l">
              <a:lnSpc>
                <a:spcPct val="100000"/>
              </a:lnSpc>
              <a:spcBef>
                <a:spcPts val="0"/>
              </a:spcBef>
              <a:spcAft>
                <a:spcPts val="0"/>
              </a:spcAft>
              <a:buClr>
                <a:srgbClr val="10476C"/>
              </a:buClr>
              <a:buSzPts val="1400"/>
              <a:buFont typeface="Palatino"/>
              <a:buNone/>
              <a:defRPr/>
            </a:lvl9pPr>
          </a:lstStyle>
          <a:p>
            <a:endParaRPr/>
          </a:p>
        </p:txBody>
      </p:sp>
      <p:sp>
        <p:nvSpPr>
          <p:cNvPr id="107" name="Google Shape;107;g238ec95bd33_7_57"/>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8" name="Google Shape;108;g238ec95bd33_7_57"/>
          <p:cNvGrpSpPr/>
          <p:nvPr/>
        </p:nvGrpSpPr>
        <p:grpSpPr>
          <a:xfrm>
            <a:off x="0" y="0"/>
            <a:ext cx="12192000" cy="798858"/>
            <a:chOff x="0" y="0"/>
            <a:chExt cx="12192000" cy="798858"/>
          </a:xfrm>
        </p:grpSpPr>
        <p:sp>
          <p:nvSpPr>
            <p:cNvPr id="109" name="Google Shape;109;g238ec95bd33_7_57"/>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g238ec95bd33_7_57"/>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1" name="Google Shape;111;g238ec95bd33_7_57"/>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12"/>
        <p:cNvGrpSpPr/>
        <p:nvPr/>
      </p:nvGrpSpPr>
      <p:grpSpPr>
        <a:xfrm>
          <a:off x="0" y="0"/>
          <a:ext cx="0" cy="0"/>
          <a:chOff x="0" y="0"/>
          <a:chExt cx="0" cy="0"/>
        </a:xfrm>
      </p:grpSpPr>
      <p:sp>
        <p:nvSpPr>
          <p:cNvPr id="113" name="Google Shape;113;g238ec95bd33_7_64"/>
          <p:cNvSpPr txBox="1">
            <a:spLocks noGrp="1"/>
          </p:cNvSpPr>
          <p:nvPr>
            <p:ph type="title"/>
          </p:nvPr>
        </p:nvSpPr>
        <p:spPr>
          <a:xfrm>
            <a:off x="2955235" y="403412"/>
            <a:ext cx="8398563"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400"/>
              <a:buFont typeface="Gill Sans"/>
              <a:buNone/>
              <a:defRPr sz="3600">
                <a:solidFill>
                  <a:schemeClr val="lt1"/>
                </a:solidFill>
              </a:defRPr>
            </a:lvl1pPr>
            <a:lvl2pPr lvl="1" algn="l">
              <a:lnSpc>
                <a:spcPct val="90000"/>
              </a:lnSpc>
              <a:spcBef>
                <a:spcPts val="0"/>
              </a:spcBef>
              <a:spcAft>
                <a:spcPts val="0"/>
              </a:spcAft>
              <a:buClr>
                <a:schemeClr val="dk2"/>
              </a:buClr>
              <a:buSzPts val="1400"/>
              <a:buFont typeface="Palatino"/>
              <a:buNone/>
              <a:defRPr/>
            </a:lvl2pPr>
            <a:lvl3pPr lvl="2" algn="l">
              <a:lnSpc>
                <a:spcPct val="90000"/>
              </a:lnSpc>
              <a:spcBef>
                <a:spcPts val="0"/>
              </a:spcBef>
              <a:spcAft>
                <a:spcPts val="0"/>
              </a:spcAft>
              <a:buClr>
                <a:schemeClr val="dk2"/>
              </a:buClr>
              <a:buSzPts val="1400"/>
              <a:buFont typeface="Palatino"/>
              <a:buNone/>
              <a:defRPr/>
            </a:lvl3pPr>
            <a:lvl4pPr lvl="3" algn="l">
              <a:lnSpc>
                <a:spcPct val="90000"/>
              </a:lnSpc>
              <a:spcBef>
                <a:spcPts val="0"/>
              </a:spcBef>
              <a:spcAft>
                <a:spcPts val="0"/>
              </a:spcAft>
              <a:buClr>
                <a:schemeClr val="dk2"/>
              </a:buClr>
              <a:buSzPts val="1400"/>
              <a:buFont typeface="Palatino"/>
              <a:buNone/>
              <a:defRPr/>
            </a:lvl4pPr>
            <a:lvl5pPr lvl="4" algn="l">
              <a:lnSpc>
                <a:spcPct val="90000"/>
              </a:lnSpc>
              <a:spcBef>
                <a:spcPts val="0"/>
              </a:spcBef>
              <a:spcAft>
                <a:spcPts val="0"/>
              </a:spcAft>
              <a:buClr>
                <a:schemeClr val="dk2"/>
              </a:buClr>
              <a:buSzPts val="1400"/>
              <a:buFont typeface="Palatino"/>
              <a:buNone/>
              <a:defRPr/>
            </a:lvl5pPr>
            <a:lvl6pPr lvl="5" algn="l">
              <a:lnSpc>
                <a:spcPct val="90000"/>
              </a:lnSpc>
              <a:spcBef>
                <a:spcPts val="0"/>
              </a:spcBef>
              <a:spcAft>
                <a:spcPts val="0"/>
              </a:spcAft>
              <a:buClr>
                <a:srgbClr val="10476C"/>
              </a:buClr>
              <a:buSzPts val="1400"/>
              <a:buFont typeface="Palatino"/>
              <a:buNone/>
              <a:defRPr/>
            </a:lvl6pPr>
            <a:lvl7pPr lvl="6" algn="l">
              <a:lnSpc>
                <a:spcPct val="90000"/>
              </a:lnSpc>
              <a:spcBef>
                <a:spcPts val="0"/>
              </a:spcBef>
              <a:spcAft>
                <a:spcPts val="0"/>
              </a:spcAft>
              <a:buClr>
                <a:srgbClr val="10476C"/>
              </a:buClr>
              <a:buSzPts val="1400"/>
              <a:buFont typeface="Palatino"/>
              <a:buNone/>
              <a:defRPr/>
            </a:lvl7pPr>
            <a:lvl8pPr lvl="7" algn="l">
              <a:lnSpc>
                <a:spcPct val="90000"/>
              </a:lnSpc>
              <a:spcBef>
                <a:spcPts val="0"/>
              </a:spcBef>
              <a:spcAft>
                <a:spcPts val="0"/>
              </a:spcAft>
              <a:buClr>
                <a:srgbClr val="10476C"/>
              </a:buClr>
              <a:buSzPts val="1400"/>
              <a:buFont typeface="Palatino"/>
              <a:buNone/>
              <a:defRPr/>
            </a:lvl8pPr>
            <a:lvl9pPr lvl="8" algn="l">
              <a:lnSpc>
                <a:spcPct val="90000"/>
              </a:lnSpc>
              <a:spcBef>
                <a:spcPts val="0"/>
              </a:spcBef>
              <a:spcAft>
                <a:spcPts val="0"/>
              </a:spcAft>
              <a:buClr>
                <a:srgbClr val="10476C"/>
              </a:buClr>
              <a:buSzPts val="1400"/>
              <a:buFont typeface="Palatino"/>
              <a:buNone/>
              <a:defRPr/>
            </a:lvl9pPr>
          </a:lstStyle>
          <a:p>
            <a:endParaRPr/>
          </a:p>
        </p:txBody>
      </p:sp>
      <p:sp>
        <p:nvSpPr>
          <p:cNvPr id="114" name="Google Shape;114;g238ec95bd33_7_64"/>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5" name="Google Shape;115;g238ec95bd33_7_6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5"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27"/>
        <p:cNvGrpSpPr/>
        <p:nvPr/>
      </p:nvGrpSpPr>
      <p:grpSpPr>
        <a:xfrm>
          <a:off x="0" y="0"/>
          <a:ext cx="0" cy="0"/>
          <a:chOff x="0" y="0"/>
          <a:chExt cx="0" cy="0"/>
        </a:xfrm>
      </p:grpSpPr>
      <p:grpSp>
        <p:nvGrpSpPr>
          <p:cNvPr id="28" name="Google Shape;28;p16"/>
          <p:cNvGrpSpPr/>
          <p:nvPr/>
        </p:nvGrpSpPr>
        <p:grpSpPr>
          <a:xfrm>
            <a:off x="-22225" y="-36513"/>
            <a:ext cx="12214225" cy="6942138"/>
            <a:chOff x="-22225" y="-36513"/>
            <a:chExt cx="12214225" cy="6942138"/>
          </a:xfrm>
        </p:grpSpPr>
        <p:pic>
          <p:nvPicPr>
            <p:cNvPr id="29" name="Google Shape;29;p16"/>
            <p:cNvPicPr preferRelativeResize="0"/>
            <p:nvPr/>
          </p:nvPicPr>
          <p:blipFill rotWithShape="1">
            <a:blip r:embed="rId2">
              <a:alphaModFix/>
            </a:blip>
            <a:srcRect/>
            <a:stretch/>
          </p:blipFill>
          <p:spPr>
            <a:xfrm>
              <a:off x="-22225" y="0"/>
              <a:ext cx="4071938" cy="6905625"/>
            </a:xfrm>
            <a:prstGeom prst="rect">
              <a:avLst/>
            </a:prstGeom>
            <a:noFill/>
            <a:ln>
              <a:noFill/>
            </a:ln>
            <a:effectLst>
              <a:outerShdw blurRad="190500" dist="76200" algn="l" rotWithShape="0">
                <a:srgbClr val="000000">
                  <a:alpha val="40000"/>
                </a:srgbClr>
              </a:outerShdw>
            </a:effectLst>
          </p:spPr>
        </p:pic>
        <p:sp>
          <p:nvSpPr>
            <p:cNvPr id="30" name="Google Shape;30;p16"/>
            <p:cNvSpPr/>
            <p:nvPr/>
          </p:nvSpPr>
          <p:spPr>
            <a:xfrm>
              <a:off x="-22225" y="1365827"/>
              <a:ext cx="4071938" cy="4392609"/>
            </a:xfrm>
            <a:prstGeom prst="rect">
              <a:avLst/>
            </a:prstGeom>
            <a:solidFill>
              <a:schemeClr val="accent2"/>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6"/>
            <p:cNvSpPr/>
            <p:nvPr/>
          </p:nvSpPr>
          <p:spPr>
            <a:xfrm>
              <a:off x="11510963" y="-36513"/>
              <a:ext cx="681037" cy="6894513"/>
            </a:xfrm>
            <a:prstGeom prst="rect">
              <a:avLst/>
            </a:prstGeom>
            <a:solidFill>
              <a:schemeClr val="dk2"/>
            </a:solidFill>
            <a:ln>
              <a:noFill/>
            </a:ln>
            <a:effectLst>
              <a:outerShdw blurRad="190500" dist="63500" dir="108000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2" name="Google Shape;32;p16"/>
          <p:cNvSpPr txBox="1">
            <a:spLocks noGrp="1"/>
          </p:cNvSpPr>
          <p:nvPr>
            <p:ph type="title"/>
          </p:nvPr>
        </p:nvSpPr>
        <p:spPr>
          <a:xfrm>
            <a:off x="247135" y="1570618"/>
            <a:ext cx="3583461" cy="161199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247135" y="3283527"/>
            <a:ext cx="3583461" cy="231371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600"/>
              <a:buNone/>
              <a:defRPr sz="2600">
                <a:solidFill>
                  <a:schemeClr val="lt1"/>
                </a:solidFill>
              </a:defRPr>
            </a:lvl1pPr>
            <a:lvl2pPr marL="914400" lvl="1" indent="-228600" algn="l">
              <a:lnSpc>
                <a:spcPct val="90000"/>
              </a:lnSpc>
              <a:spcBef>
                <a:spcPts val="500"/>
              </a:spcBef>
              <a:spcAft>
                <a:spcPts val="0"/>
              </a:spcAft>
              <a:buClr>
                <a:srgbClr val="3A3838"/>
              </a:buClr>
              <a:buSzPts val="1400"/>
              <a:buNone/>
              <a:defRPr sz="1400"/>
            </a:lvl2pPr>
            <a:lvl3pPr marL="1371600" lvl="2" indent="-228600" algn="l">
              <a:lnSpc>
                <a:spcPct val="90000"/>
              </a:lnSpc>
              <a:spcBef>
                <a:spcPts val="500"/>
              </a:spcBef>
              <a:spcAft>
                <a:spcPts val="0"/>
              </a:spcAft>
              <a:buClr>
                <a:srgbClr val="3A3838"/>
              </a:buClr>
              <a:buSzPts val="1200"/>
              <a:buNone/>
              <a:defRPr sz="1200"/>
            </a:lvl3pPr>
            <a:lvl4pPr marL="1828800" lvl="3" indent="-228600" algn="l">
              <a:lnSpc>
                <a:spcPct val="90000"/>
              </a:lnSpc>
              <a:spcBef>
                <a:spcPts val="500"/>
              </a:spcBef>
              <a:spcAft>
                <a:spcPts val="0"/>
              </a:spcAft>
              <a:buClr>
                <a:srgbClr val="3A3838"/>
              </a:buClr>
              <a:buSzPts val="1000"/>
              <a:buNone/>
              <a:defRPr sz="1000"/>
            </a:lvl4pPr>
            <a:lvl5pPr marL="2286000" lvl="4" indent="-228600" algn="l">
              <a:lnSpc>
                <a:spcPct val="90000"/>
              </a:lnSpc>
              <a:spcBef>
                <a:spcPts val="500"/>
              </a:spcBef>
              <a:spcAft>
                <a:spcPts val="0"/>
              </a:spcAft>
              <a:buClr>
                <a:srgbClr val="3A383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16"/>
          <p:cNvSpPr txBox="1">
            <a:spLocks noGrp="1"/>
          </p:cNvSpPr>
          <p:nvPr>
            <p:ph type="body" idx="2"/>
          </p:nvPr>
        </p:nvSpPr>
        <p:spPr>
          <a:xfrm>
            <a:off x="4461164" y="1112108"/>
            <a:ext cx="6572242" cy="5091744"/>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A3838"/>
              </a:buClr>
              <a:buSzPts val="2400"/>
              <a:buFont typeface="Arial"/>
              <a:buNone/>
              <a:defRPr sz="2400"/>
            </a:lvl1pPr>
            <a:lvl2pPr marL="914400" lvl="1" indent="-368300" algn="l">
              <a:lnSpc>
                <a:spcPct val="90000"/>
              </a:lnSpc>
              <a:spcBef>
                <a:spcPts val="500"/>
              </a:spcBef>
              <a:spcAft>
                <a:spcPts val="0"/>
              </a:spcAft>
              <a:buClr>
                <a:srgbClr val="3A3838"/>
              </a:buClr>
              <a:buSzPts val="2200"/>
              <a:buChar char="•"/>
              <a:defRPr sz="22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 name="Google Shape;35;p16"/>
          <p:cNvSpPr txBox="1">
            <a:spLocks noGrp="1"/>
          </p:cNvSpPr>
          <p:nvPr>
            <p:ph type="sldNum" idx="12"/>
          </p:nvPr>
        </p:nvSpPr>
        <p:spPr>
          <a:xfrm>
            <a:off x="9443811"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6" name="Google Shape;36;p16"/>
          <p:cNvCxnSpPr/>
          <p:nvPr/>
        </p:nvCxnSpPr>
        <p:spPr>
          <a:xfrm>
            <a:off x="247135" y="3210323"/>
            <a:ext cx="3583461" cy="0"/>
          </a:xfrm>
          <a:prstGeom prst="straightConnector1">
            <a:avLst/>
          </a:prstGeom>
          <a:noFill/>
          <a:ln w="38100" cap="flat" cmpd="sng">
            <a:solidFill>
              <a:schemeClr val="dk1"/>
            </a:solidFill>
            <a:prstDash val="solid"/>
            <a:miter lim="800000"/>
            <a:headEnd type="none" w="sm" len="sm"/>
            <a:tailEnd type="none" w="sm" len="sm"/>
          </a:ln>
        </p:spPr>
      </p:cxnSp>
      <p:pic>
        <p:nvPicPr>
          <p:cNvPr id="37" name="Google Shape;37;p16" descr="Icon&#10;&#10;Description automatically generated"/>
          <p:cNvPicPr preferRelativeResize="0"/>
          <p:nvPr/>
        </p:nvPicPr>
        <p:blipFill rotWithShape="1">
          <a:blip r:embed="rId3">
            <a:alphaModFix/>
          </a:blip>
          <a:srcRect/>
          <a:stretch/>
        </p:blipFill>
        <p:spPr>
          <a:xfrm>
            <a:off x="10641520" y="6376988"/>
            <a:ext cx="391886" cy="3918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1212273" y="1967787"/>
            <a:ext cx="5077690" cy="41939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449291" y="1967786"/>
            <a:ext cx="5077690" cy="4193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p:nvPr/>
        </p:nvSpPr>
        <p:spPr>
          <a:xfrm rot="10800000">
            <a:off x="-1" y="-36514"/>
            <a:ext cx="775855" cy="6894513"/>
          </a:xfrm>
          <a:prstGeom prst="rect">
            <a:avLst/>
          </a:prstGeom>
          <a:solidFill>
            <a:schemeClr val="dk2"/>
          </a:solidFill>
          <a:ln>
            <a:noFill/>
          </a:ln>
          <a:effectLst>
            <a:outerShdw blurRad="190500" dist="63500" sx="101000" sy="101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17"/>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17"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8"/>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dk2"/>
                </a:solidFill>
                <a:latin typeface="Calibri"/>
                <a:ea typeface="Calibri"/>
                <a:cs typeface="Calibri"/>
                <a:sym typeface="Calibri"/>
              </a:defRPr>
            </a:lvl1pPr>
            <a:lvl2pPr marL="0" marR="0" lvl="1" indent="0" algn="r">
              <a:spcBef>
                <a:spcPts val="0"/>
              </a:spcBef>
              <a:buNone/>
              <a:defRPr sz="1200" b="0" i="0" u="none" strike="noStrike" cap="none">
                <a:solidFill>
                  <a:schemeClr val="dk2"/>
                </a:solidFill>
                <a:latin typeface="Calibri"/>
                <a:ea typeface="Calibri"/>
                <a:cs typeface="Calibri"/>
                <a:sym typeface="Calibri"/>
              </a:defRPr>
            </a:lvl2pPr>
            <a:lvl3pPr marL="0" marR="0" lvl="2" indent="0" algn="r">
              <a:spcBef>
                <a:spcPts val="0"/>
              </a:spcBef>
              <a:buNone/>
              <a:defRPr sz="1200" b="0" i="0" u="none" strike="noStrike" cap="none">
                <a:solidFill>
                  <a:schemeClr val="dk2"/>
                </a:solidFill>
                <a:latin typeface="Calibri"/>
                <a:ea typeface="Calibri"/>
                <a:cs typeface="Calibri"/>
                <a:sym typeface="Calibri"/>
              </a:defRPr>
            </a:lvl3pPr>
            <a:lvl4pPr marL="0" marR="0" lvl="3" indent="0" algn="r">
              <a:spcBef>
                <a:spcPts val="0"/>
              </a:spcBef>
              <a:buNone/>
              <a:defRPr sz="1200" b="0" i="0" u="none" strike="noStrike" cap="none">
                <a:solidFill>
                  <a:schemeClr val="dk2"/>
                </a:solidFill>
                <a:latin typeface="Calibri"/>
                <a:ea typeface="Calibri"/>
                <a:cs typeface="Calibri"/>
                <a:sym typeface="Calibri"/>
              </a:defRPr>
            </a:lvl4pPr>
            <a:lvl5pPr marL="0" marR="0" lvl="4" indent="0" algn="r">
              <a:spcBef>
                <a:spcPts val="0"/>
              </a:spcBef>
              <a:buNone/>
              <a:defRPr sz="1200" b="0" i="0" u="none" strike="noStrike" cap="none">
                <a:solidFill>
                  <a:schemeClr val="dk2"/>
                </a:solidFill>
                <a:latin typeface="Calibri"/>
                <a:ea typeface="Calibri"/>
                <a:cs typeface="Calibri"/>
                <a:sym typeface="Calibri"/>
              </a:defRPr>
            </a:lvl5pPr>
            <a:lvl6pPr marL="0" marR="0" lvl="5" indent="0" algn="r">
              <a:spcBef>
                <a:spcPts val="0"/>
              </a:spcBef>
              <a:buNone/>
              <a:defRPr sz="1200" b="0" i="0" u="none" strike="noStrike" cap="none">
                <a:solidFill>
                  <a:schemeClr val="dk2"/>
                </a:solidFill>
                <a:latin typeface="Calibri"/>
                <a:ea typeface="Calibri"/>
                <a:cs typeface="Calibri"/>
                <a:sym typeface="Calibri"/>
              </a:defRPr>
            </a:lvl6pPr>
            <a:lvl7pPr marL="0" marR="0" lvl="6" indent="0" algn="r">
              <a:spcBef>
                <a:spcPts val="0"/>
              </a:spcBef>
              <a:buNone/>
              <a:defRPr sz="1200" b="0" i="0" u="none" strike="noStrike" cap="none">
                <a:solidFill>
                  <a:schemeClr val="dk2"/>
                </a:solidFill>
                <a:latin typeface="Calibri"/>
                <a:ea typeface="Calibri"/>
                <a:cs typeface="Calibri"/>
                <a:sym typeface="Calibri"/>
              </a:defRPr>
            </a:lvl7pPr>
            <a:lvl8pPr marL="0" marR="0" lvl="7" indent="0" algn="r">
              <a:spcBef>
                <a:spcPts val="0"/>
              </a:spcBef>
              <a:buNone/>
              <a:defRPr sz="1200" b="0" i="0" u="none" strike="noStrike" cap="none">
                <a:solidFill>
                  <a:schemeClr val="dk2"/>
                </a:solidFill>
                <a:latin typeface="Calibri"/>
                <a:ea typeface="Calibri"/>
                <a:cs typeface="Calibri"/>
                <a:sym typeface="Calibri"/>
              </a:defRPr>
            </a:lvl8pPr>
            <a:lvl9pPr marL="0" marR="0" lvl="8" indent="0" algn="r">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8" descr="Icon&#10;&#10;Description automatically generated"/>
          <p:cNvPicPr preferRelativeResize="0"/>
          <p:nvPr/>
        </p:nvPicPr>
        <p:blipFill rotWithShape="1">
          <a:blip r:embed="rId2">
            <a:alphaModFix/>
          </a:blip>
          <a:srcRect/>
          <a:stretch/>
        </p:blipFill>
        <p:spPr>
          <a:xfrm>
            <a:off x="11135095" y="6376988"/>
            <a:ext cx="391886" cy="3918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cSld name="Title Slide 1">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g238ec95bd33_7_4"/>
          <p:cNvSpPr txBox="1">
            <a:spLocks noGrp="1"/>
          </p:cNvSpPr>
          <p:nvPr>
            <p:ph type="title"/>
          </p:nvPr>
        </p:nvSpPr>
        <p:spPr>
          <a:xfrm>
            <a:off x="6319158" y="2752853"/>
            <a:ext cx="5502727" cy="372589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54"/>
        <p:cNvGrpSpPr/>
        <p:nvPr/>
      </p:nvGrpSpPr>
      <p:grpSpPr>
        <a:xfrm>
          <a:off x="0" y="0"/>
          <a:ext cx="0" cy="0"/>
          <a:chOff x="0" y="0"/>
          <a:chExt cx="0" cy="0"/>
        </a:xfrm>
      </p:grpSpPr>
      <p:pic>
        <p:nvPicPr>
          <p:cNvPr id="55" name="Google Shape;55;g238ec95bd33_7_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56" name="Google Shape;56;g238ec95bd33_7_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 name="Google Shape;57;g238ec95bd33_7_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g238ec95bd33_7_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g238ec95bd33_7_6"/>
          <p:cNvPicPr preferRelativeResize="0"/>
          <p:nvPr/>
        </p:nvPicPr>
        <p:blipFill rotWithShape="1">
          <a:blip r:embed="rId3">
            <a:alphaModFix/>
          </a:blip>
          <a:srcRect/>
          <a:stretch/>
        </p:blipFill>
        <p:spPr>
          <a:xfrm>
            <a:off x="0" y="2646"/>
            <a:ext cx="822325" cy="6852708"/>
          </a:xfrm>
          <a:prstGeom prst="rect">
            <a:avLst/>
          </a:prstGeom>
          <a:noFill/>
          <a:ln>
            <a:noFill/>
          </a:ln>
          <a:effectLst>
            <a:outerShdw blurRad="190500" dist="38100" algn="ctr" rotWithShape="0">
              <a:srgbClr val="000000">
                <a:alpha val="40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0"/>
        <p:cNvGrpSpPr/>
        <p:nvPr/>
      </p:nvGrpSpPr>
      <p:grpSpPr>
        <a:xfrm>
          <a:off x="0" y="0"/>
          <a:ext cx="0" cy="0"/>
          <a:chOff x="0" y="0"/>
          <a:chExt cx="0" cy="0"/>
        </a:xfrm>
      </p:grpSpPr>
      <p:pic>
        <p:nvPicPr>
          <p:cNvPr id="61" name="Google Shape;61;g238ec95bd33_7_12"/>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62" name="Google Shape;62;g238ec95bd33_7_12"/>
          <p:cNvPicPr preferRelativeResize="0"/>
          <p:nvPr/>
        </p:nvPicPr>
        <p:blipFill rotWithShape="1">
          <a:blip r:embed="rId3">
            <a:alphaModFix/>
          </a:blip>
          <a:srcRect/>
          <a:stretch/>
        </p:blipFill>
        <p:spPr>
          <a:xfrm>
            <a:off x="0" y="2646"/>
            <a:ext cx="822325" cy="6852708"/>
          </a:xfrm>
          <a:prstGeom prst="rect">
            <a:avLst/>
          </a:prstGeom>
          <a:noFill/>
          <a:ln>
            <a:noFill/>
          </a:ln>
          <a:effectLst>
            <a:outerShdw blurRad="190500" dist="38100" algn="ctr" rotWithShape="0">
              <a:srgbClr val="000000">
                <a:alpha val="40000"/>
              </a:srgbClr>
            </a:outerShdw>
          </a:effectLst>
        </p:spPr>
      </p:pic>
      <p:sp>
        <p:nvSpPr>
          <p:cNvPr id="63" name="Google Shape;63;g238ec95bd33_7_12"/>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g238ec95bd33_7_12"/>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g238ec95bd33_7_12"/>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g238ec95bd33_7_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alternate">
  <p:cSld name="Title Slide - alternate">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g238ec95bd33_7_19"/>
          <p:cNvSpPr txBox="1">
            <a:spLocks noGrp="1"/>
          </p:cNvSpPr>
          <p:nvPr>
            <p:ph type="title"/>
          </p:nvPr>
        </p:nvSpPr>
        <p:spPr>
          <a:xfrm>
            <a:off x="391886" y="947057"/>
            <a:ext cx="4359729" cy="553538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sldNum" idx="12"/>
          </p:nvPr>
        </p:nvSpPr>
        <p:spPr>
          <a:xfrm>
            <a:off x="10047513" y="6476093"/>
            <a:ext cx="881743" cy="2552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g238ec95bd33_7_0"/>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50" name="Google Shape;50;g238ec95bd33_7_0"/>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g238ec95bd33_7_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sccc.org/resolutions/comprehensive-title-5-revision-align-associate-degree-general-education-ab-928-requir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title"/>
          </p:nvPr>
        </p:nvSpPr>
        <p:spPr>
          <a:xfrm>
            <a:off x="2133598" y="3223202"/>
            <a:ext cx="9213900" cy="1312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Palatino"/>
              <a:buNone/>
            </a:pPr>
            <a:r>
              <a:rPr lang="en-US" b="1"/>
              <a:t>Proactive Planning for GE and Articulation Changes</a:t>
            </a:r>
            <a:endParaRPr/>
          </a:p>
        </p:txBody>
      </p:sp>
      <p:sp>
        <p:nvSpPr>
          <p:cNvPr id="152" name="Google Shape;152;p1"/>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600"/>
              <a:buNone/>
            </a:pPr>
            <a:r>
              <a:rPr lang="en-US"/>
              <a:t>April 26,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g21d5919e7aa_1_72"/>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25" name="Google Shape;225;g21d5919e7aa_1_72"/>
          <p:cNvSpPr txBox="1">
            <a:spLocks noGrp="1"/>
          </p:cNvSpPr>
          <p:nvPr>
            <p:ph type="title" idx="4294967295"/>
          </p:nvPr>
        </p:nvSpPr>
        <p:spPr>
          <a:xfrm>
            <a:off x="609601" y="696914"/>
            <a:ext cx="11582400" cy="43916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b="1" dirty="0"/>
              <a:t>(proposed Title 5) Associate Degree GE Pathway</a:t>
            </a:r>
            <a:endParaRPr dirty="0"/>
          </a:p>
        </p:txBody>
      </p:sp>
      <p:graphicFrame>
        <p:nvGraphicFramePr>
          <p:cNvPr id="227" name="Google Shape;227;g21d5919e7aa_1_72"/>
          <p:cNvGraphicFramePr/>
          <p:nvPr>
            <p:extLst>
              <p:ext uri="{D42A27DB-BD31-4B8C-83A1-F6EECF244321}">
                <p14:modId xmlns:p14="http://schemas.microsoft.com/office/powerpoint/2010/main" val="1260533216"/>
              </p:ext>
            </p:extLst>
          </p:nvPr>
        </p:nvGraphicFramePr>
        <p:xfrm>
          <a:off x="1277650" y="1240971"/>
          <a:ext cx="10518100" cy="5480550"/>
        </p:xfrm>
        <a:graphic>
          <a:graphicData uri="http://schemas.openxmlformats.org/drawingml/2006/table">
            <a:tbl>
              <a:tblPr firstRow="1" bandRow="1">
                <a:tableStyleId>{5940675A-B579-460E-94D1-54222C63F5DA}</a:tableStyleId>
              </a:tblPr>
              <a:tblGrid>
                <a:gridCol w="1114925">
                  <a:extLst>
                    <a:ext uri="{9D8B030D-6E8A-4147-A177-3AD203B41FA5}">
                      <a16:colId xmlns:a16="http://schemas.microsoft.com/office/drawing/2014/main" val="20000"/>
                    </a:ext>
                  </a:extLst>
                </a:gridCol>
                <a:gridCol w="6679225">
                  <a:extLst>
                    <a:ext uri="{9D8B030D-6E8A-4147-A177-3AD203B41FA5}">
                      <a16:colId xmlns:a16="http://schemas.microsoft.com/office/drawing/2014/main" val="20001"/>
                    </a:ext>
                  </a:extLst>
                </a:gridCol>
                <a:gridCol w="2723950">
                  <a:extLst>
                    <a:ext uri="{9D8B030D-6E8A-4147-A177-3AD203B41FA5}">
                      <a16:colId xmlns:a16="http://schemas.microsoft.com/office/drawing/2014/main" val="20002"/>
                    </a:ext>
                  </a:extLst>
                </a:gridCol>
              </a:tblGrid>
              <a:tr h="848000">
                <a:tc>
                  <a:txBody>
                    <a:bodyPr/>
                    <a:lstStyle/>
                    <a:p>
                      <a:pPr marL="0" marR="0" lvl="0" indent="0" algn="l" rtl="0">
                        <a:spcBef>
                          <a:spcPts val="0"/>
                        </a:spcBef>
                        <a:spcAft>
                          <a:spcPts val="0"/>
                        </a:spcAft>
                        <a:buNone/>
                      </a:pPr>
                      <a:r>
                        <a:rPr lang="en-US" sz="1600" dirty="0"/>
                        <a:t>Area</a:t>
                      </a:r>
                      <a:endParaRPr sz="1600" dirty="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dirty="0"/>
                        <a:t>Subject</a:t>
                      </a:r>
                      <a:endParaRPr sz="1600" dirty="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Courses (minimum 3 semester/4 quarter units)</a:t>
                      </a:r>
                      <a:endParaRPr sz="16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1146250">
                <a:tc>
                  <a:txBody>
                    <a:bodyPr/>
                    <a:lstStyle/>
                    <a:p>
                      <a:pPr marL="0" marR="0" lvl="0" indent="0" algn="l" rtl="0">
                        <a:spcBef>
                          <a:spcPts val="0"/>
                        </a:spcBef>
                        <a:spcAft>
                          <a:spcPts val="0"/>
                        </a:spcAft>
                        <a:buNone/>
                      </a:pPr>
                      <a:r>
                        <a:rPr lang="en-US" sz="1600"/>
                        <a:t>1 </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English Communication, Oral Communication, and Critical Thinking</a:t>
                      </a:r>
                      <a:endParaRPr/>
                    </a:p>
                    <a:p>
                      <a:pPr marL="0" marR="0" lvl="0" indent="0" algn="l" rtl="0">
                        <a:spcBef>
                          <a:spcPts val="0"/>
                        </a:spcBef>
                        <a:spcAft>
                          <a:spcPts val="0"/>
                        </a:spcAft>
                        <a:buNone/>
                      </a:pPr>
                      <a:r>
                        <a:rPr lang="en-US" sz="1600"/>
                        <a:t>English Composition</a:t>
                      </a:r>
                      <a:endParaRPr/>
                    </a:p>
                    <a:p>
                      <a:pPr marL="0" marR="0" lvl="0" indent="0" algn="l" rtl="0">
                        <a:spcBef>
                          <a:spcPts val="0"/>
                        </a:spcBef>
                        <a:spcAft>
                          <a:spcPts val="0"/>
                        </a:spcAft>
                        <a:buNone/>
                      </a:pPr>
                      <a:r>
                        <a:rPr lang="en-US" sz="1600"/>
                        <a:t>Oral Communication and Critical Thinking</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 </a:t>
                      </a:r>
                      <a:endParaRPr/>
                    </a:p>
                    <a:p>
                      <a:pPr marL="0" marR="0" lvl="0" indent="0" algn="l" rtl="0">
                        <a:spcBef>
                          <a:spcPts val="0"/>
                        </a:spcBef>
                        <a:spcAft>
                          <a:spcPts val="0"/>
                        </a:spcAft>
                        <a:buNone/>
                      </a:pPr>
                      <a:r>
                        <a:rPr lang="en-US" sz="1600"/>
                        <a:t> </a:t>
                      </a:r>
                      <a:endParaRPr/>
                    </a:p>
                    <a:p>
                      <a:pPr marL="0" marR="0" lvl="0" indent="0" algn="l" rtl="0">
                        <a:spcBef>
                          <a:spcPts val="0"/>
                        </a:spcBef>
                        <a:spcAft>
                          <a:spcPts val="0"/>
                        </a:spcAft>
                        <a:buNone/>
                      </a:pPr>
                      <a:r>
                        <a:rPr lang="en-US" sz="1600"/>
                        <a:t>1 course </a:t>
                      </a:r>
                      <a:endParaRPr/>
                    </a:p>
                    <a:p>
                      <a:pPr marL="0" marR="0" lvl="0" indent="0" algn="l" rtl="0">
                        <a:spcBef>
                          <a:spcPts val="0"/>
                        </a:spcBef>
                        <a:spcAft>
                          <a:spcPts val="0"/>
                        </a:spcAft>
                        <a:buNone/>
                      </a:pPr>
                      <a:r>
                        <a:rPr lang="en-US" sz="1600"/>
                        <a:t>1 course </a:t>
                      </a:r>
                      <a:endParaRPr sz="16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376900">
                <a:tc>
                  <a:txBody>
                    <a:bodyPr/>
                    <a:lstStyle/>
                    <a:p>
                      <a:pPr marL="0" marR="0" lvl="0" indent="0" algn="l" rtl="0">
                        <a:spcBef>
                          <a:spcPts val="0"/>
                        </a:spcBef>
                        <a:spcAft>
                          <a:spcPts val="0"/>
                        </a:spcAft>
                        <a:buNone/>
                      </a:pPr>
                      <a:r>
                        <a:rPr lang="en-US" sz="1600"/>
                        <a:t>2</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Mathematical Concepts and Quantitative Reasoning</a:t>
                      </a:r>
                      <a:endParaRPr sz="1600" b="1">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1 course* </a:t>
                      </a:r>
                      <a:endParaRPr sz="16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r h="376900">
                <a:tc>
                  <a:txBody>
                    <a:bodyPr/>
                    <a:lstStyle/>
                    <a:p>
                      <a:pPr marL="0" marR="0" lvl="0" indent="0" algn="l" rtl="0">
                        <a:spcBef>
                          <a:spcPts val="0"/>
                        </a:spcBef>
                        <a:spcAft>
                          <a:spcPts val="0"/>
                        </a:spcAft>
                        <a:buNone/>
                      </a:pPr>
                      <a:r>
                        <a:rPr lang="en-US" sz="1600"/>
                        <a:t>3</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Arts and Humanities</a:t>
                      </a:r>
                      <a:endParaRPr sz="1600" b="1">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1 course</a:t>
                      </a:r>
                      <a:endParaRPr sz="16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3"/>
                  </a:ext>
                </a:extLst>
              </a:tr>
              <a:tr h="376900">
                <a:tc>
                  <a:txBody>
                    <a:bodyPr/>
                    <a:lstStyle/>
                    <a:p>
                      <a:pPr marL="0" marR="0" lvl="0" indent="0" algn="l" rtl="0">
                        <a:spcBef>
                          <a:spcPts val="0"/>
                        </a:spcBef>
                        <a:spcAft>
                          <a:spcPts val="0"/>
                        </a:spcAft>
                        <a:buNone/>
                      </a:pPr>
                      <a:r>
                        <a:rPr lang="en-US" sz="1600"/>
                        <a:t>4</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Social and Behavioral Sciences</a:t>
                      </a:r>
                      <a:endParaRPr sz="1600" b="1">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1 course </a:t>
                      </a:r>
                      <a:endParaRPr sz="16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4"/>
                  </a:ext>
                </a:extLst>
              </a:tr>
              <a:tr h="376900">
                <a:tc>
                  <a:txBody>
                    <a:bodyPr/>
                    <a:lstStyle/>
                    <a:p>
                      <a:pPr marL="0" marR="0" lvl="0" indent="0" algn="l" rtl="0">
                        <a:spcBef>
                          <a:spcPts val="0"/>
                        </a:spcBef>
                        <a:spcAft>
                          <a:spcPts val="0"/>
                        </a:spcAft>
                        <a:buNone/>
                      </a:pPr>
                      <a:r>
                        <a:rPr lang="en-US" sz="1600"/>
                        <a:t>5</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Natural Sciences</a:t>
                      </a:r>
                      <a:endParaRPr sz="1600" b="1">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1 course </a:t>
                      </a:r>
                      <a:endParaRPr sz="16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5"/>
                  </a:ext>
                </a:extLst>
              </a:tr>
              <a:tr h="376900">
                <a:tc>
                  <a:txBody>
                    <a:bodyPr/>
                    <a:lstStyle/>
                    <a:p>
                      <a:pPr marL="0" marR="0" lvl="0" indent="0" algn="l" rtl="0">
                        <a:spcBef>
                          <a:spcPts val="0"/>
                        </a:spcBef>
                        <a:spcAft>
                          <a:spcPts val="0"/>
                        </a:spcAft>
                        <a:buNone/>
                      </a:pPr>
                      <a:r>
                        <a:rPr lang="en-US" sz="1600"/>
                        <a:t>6</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Ethnic Studies</a:t>
                      </a:r>
                      <a:endParaRPr sz="1600" b="1">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1 course </a:t>
                      </a:r>
                      <a:endParaRPr sz="16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6"/>
                  </a:ext>
                </a:extLst>
              </a:tr>
              <a:tr h="1601800">
                <a:tc>
                  <a:txBody>
                    <a:bodyPr/>
                    <a:lstStyle/>
                    <a:p>
                      <a:pPr marL="0" marR="0" lvl="0" indent="0" algn="l" rtl="0">
                        <a:spcBef>
                          <a:spcPts val="0"/>
                        </a:spcBef>
                        <a:spcAft>
                          <a:spcPts val="0"/>
                        </a:spcAft>
                        <a:buNone/>
                      </a:pPr>
                      <a:r>
                        <a:rPr lang="en-US" sz="1600"/>
                        <a:t>Total Courses (units)</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a:t>Courses must be transfer-level courses.</a:t>
                      </a:r>
                      <a:endParaRPr/>
                    </a:p>
                    <a:p>
                      <a:pPr marL="0" marR="0" lvl="0" indent="0" algn="l" rtl="0">
                        <a:spcBef>
                          <a:spcPts val="0"/>
                        </a:spcBef>
                        <a:spcAft>
                          <a:spcPts val="0"/>
                        </a:spcAft>
                        <a:buNone/>
                      </a:pPr>
                      <a:r>
                        <a:rPr lang="en-US" sz="1600"/>
                        <a:t>*Exceptions: Students in career technical programs seeking a certificate or associate degree with specific requirements, as dictated by the program’s advisory or accrediting body, that cannot be satisfied with transfer-level coursework. See EDC §78213</a:t>
                      </a: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dirty="0"/>
                        <a:t>7 courses </a:t>
                      </a:r>
                      <a:endParaRPr dirty="0"/>
                    </a:p>
                    <a:p>
                      <a:pPr marL="0" marR="0" lvl="0" indent="0" algn="l" rtl="0">
                        <a:spcBef>
                          <a:spcPts val="0"/>
                        </a:spcBef>
                        <a:spcAft>
                          <a:spcPts val="0"/>
                        </a:spcAft>
                        <a:buNone/>
                      </a:pPr>
                      <a:r>
                        <a:rPr lang="en-US" sz="1600" dirty="0"/>
                        <a:t>(21 semester units)</a:t>
                      </a:r>
                      <a:endParaRPr sz="1600" dirty="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1d5919e7aa_1_9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t>Opportunities and Challenges</a:t>
            </a:r>
            <a:br>
              <a:rPr lang="en-US" b="1"/>
            </a:br>
            <a:r>
              <a:rPr lang="en-US" b="1"/>
              <a:t>for Colleges and Students</a:t>
            </a:r>
            <a:endParaRPr/>
          </a:p>
        </p:txBody>
      </p:sp>
      <p:sp>
        <p:nvSpPr>
          <p:cNvPr id="235" name="Google Shape;235;g21d5919e7aa_1_9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sz="2000" dirty="0"/>
              <a:t>Opportunities:</a:t>
            </a:r>
            <a:endParaRPr sz="2000" dirty="0"/>
          </a:p>
          <a:p>
            <a:pPr marL="342900" lvl="0" indent="-342900" algn="l" rtl="0">
              <a:lnSpc>
                <a:spcPct val="90000"/>
              </a:lnSpc>
              <a:spcBef>
                <a:spcPts val="1000"/>
              </a:spcBef>
              <a:spcAft>
                <a:spcPts val="0"/>
              </a:spcAft>
              <a:buClr>
                <a:srgbClr val="404040"/>
              </a:buClr>
              <a:buSzPts val="2400"/>
              <a:buFont typeface="Arial"/>
              <a:buChar char="•"/>
            </a:pPr>
            <a:r>
              <a:rPr lang="en-US" sz="2000" dirty="0"/>
              <a:t>Clear GE pathway to both CSU and UC</a:t>
            </a:r>
            <a:endParaRPr sz="2000" dirty="0"/>
          </a:p>
          <a:p>
            <a:pPr marL="342900" lvl="0" indent="-342900" algn="l" rtl="0">
              <a:lnSpc>
                <a:spcPct val="90000"/>
              </a:lnSpc>
              <a:spcBef>
                <a:spcPts val="1000"/>
              </a:spcBef>
              <a:spcAft>
                <a:spcPts val="0"/>
              </a:spcAft>
              <a:buClr>
                <a:srgbClr val="404040"/>
              </a:buClr>
              <a:buSzPts val="2400"/>
              <a:buFont typeface="Arial"/>
              <a:buChar char="•"/>
            </a:pPr>
            <a:r>
              <a:rPr lang="en-US" sz="2000" dirty="0"/>
              <a:t>Students meeting GPA requirements will be prepared for transfer to both CSU and UC</a:t>
            </a:r>
            <a:endParaRPr sz="2000" dirty="0"/>
          </a:p>
          <a:p>
            <a:pPr marL="342900" lvl="0" indent="-342900" algn="l" rtl="0">
              <a:lnSpc>
                <a:spcPct val="90000"/>
              </a:lnSpc>
              <a:spcBef>
                <a:spcPts val="1000"/>
              </a:spcBef>
              <a:spcAft>
                <a:spcPts val="0"/>
              </a:spcAft>
              <a:buClr>
                <a:srgbClr val="404040"/>
              </a:buClr>
              <a:buSzPts val="2400"/>
              <a:buFont typeface="Arial"/>
              <a:buChar char="•"/>
            </a:pPr>
            <a:r>
              <a:rPr lang="en-US" sz="2000" dirty="0"/>
              <a:t>For local associate degrees, colleges may include additional areas</a:t>
            </a:r>
            <a:endParaRPr sz="2000" dirty="0"/>
          </a:p>
          <a:p>
            <a:pPr marL="342900" lvl="0" indent="-342900" algn="l" rtl="0">
              <a:lnSpc>
                <a:spcPct val="90000"/>
              </a:lnSpc>
              <a:spcBef>
                <a:spcPts val="1000"/>
              </a:spcBef>
              <a:spcAft>
                <a:spcPts val="0"/>
              </a:spcAft>
              <a:buClr>
                <a:srgbClr val="404040"/>
              </a:buClr>
              <a:buSzPts val="2400"/>
              <a:buFont typeface="Arial"/>
              <a:buChar char="•"/>
            </a:pPr>
            <a:r>
              <a:rPr lang="en-US" sz="2000" dirty="0"/>
              <a:t>All associate degree requirements will be GE or majors; no competency or additional graduation requirements needed</a:t>
            </a:r>
            <a:endParaRPr sz="2000" dirty="0"/>
          </a:p>
          <a:p>
            <a:pPr marL="0" marR="0" lvl="0" indent="0" algn="l" rtl="0">
              <a:lnSpc>
                <a:spcPct val="90000"/>
              </a:lnSpc>
              <a:spcBef>
                <a:spcPts val="1000"/>
              </a:spcBef>
              <a:spcAft>
                <a:spcPts val="0"/>
              </a:spcAft>
              <a:buClr>
                <a:srgbClr val="404040"/>
              </a:buClr>
              <a:buSzPts val="2400"/>
              <a:buFont typeface="Arial"/>
              <a:buNone/>
            </a:pPr>
            <a:r>
              <a:rPr lang="en-US" sz="2000" dirty="0"/>
              <a:t>Challenges:</a:t>
            </a:r>
            <a:endParaRPr sz="2000" dirty="0"/>
          </a:p>
          <a:p>
            <a:pPr marL="342900" lvl="0" indent="-342900" algn="l" rtl="0">
              <a:lnSpc>
                <a:spcPct val="90000"/>
              </a:lnSpc>
              <a:spcBef>
                <a:spcPts val="1000"/>
              </a:spcBef>
              <a:spcAft>
                <a:spcPts val="0"/>
              </a:spcAft>
              <a:buClr>
                <a:srgbClr val="404040"/>
              </a:buClr>
              <a:buSzPts val="2400"/>
              <a:buFont typeface="Arial"/>
              <a:buChar char="•"/>
            </a:pPr>
            <a:r>
              <a:rPr lang="en-US" sz="2000" dirty="0"/>
              <a:t>All transfer students will need to take courses meeting UC course standard requirements, even if transferring to CSU</a:t>
            </a:r>
            <a:endParaRPr sz="2000" dirty="0"/>
          </a:p>
          <a:p>
            <a:pPr marL="342900" lvl="0" indent="-342900" algn="l" rtl="0">
              <a:lnSpc>
                <a:spcPct val="90000"/>
              </a:lnSpc>
              <a:spcBef>
                <a:spcPts val="1000"/>
              </a:spcBef>
              <a:spcAft>
                <a:spcPts val="0"/>
              </a:spcAft>
              <a:buClr>
                <a:srgbClr val="404040"/>
              </a:buClr>
              <a:buSzPts val="2400"/>
              <a:buFont typeface="Arial"/>
              <a:buChar char="•"/>
            </a:pPr>
            <a:r>
              <a:rPr lang="en-US" sz="2000" dirty="0"/>
              <a:t>Reduced options for students – Fewer courses are UC transferable or approved for GE/majors requirements than at CSU</a:t>
            </a:r>
            <a:endParaRPr sz="2000" dirty="0"/>
          </a:p>
        </p:txBody>
      </p:sp>
      <p:sp>
        <p:nvSpPr>
          <p:cNvPr id="237" name="Google Shape;237;g21d5919e7aa_1_96"/>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1d5919e7aa_1_105"/>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b="1"/>
              <a:t>A sampling of…Courses meeting CSU GE Breadth</a:t>
            </a:r>
            <a:br>
              <a:rPr lang="en-US" b="1"/>
            </a:br>
            <a:r>
              <a:rPr lang="en-US" b="1"/>
              <a:t>but not IGETC</a:t>
            </a:r>
            <a:endParaRPr/>
          </a:p>
        </p:txBody>
      </p:sp>
      <p:sp>
        <p:nvSpPr>
          <p:cNvPr id="245" name="Google Shape;245;g21d5919e7aa_1_10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Trigonometry</a:t>
            </a:r>
            <a:endParaRPr/>
          </a:p>
          <a:p>
            <a:pPr marL="228600" lvl="0" indent="-228600" algn="l" rtl="0">
              <a:lnSpc>
                <a:spcPct val="90000"/>
              </a:lnSpc>
              <a:spcBef>
                <a:spcPts val="1000"/>
              </a:spcBef>
              <a:spcAft>
                <a:spcPts val="0"/>
              </a:spcAft>
              <a:buClr>
                <a:srgbClr val="404040"/>
              </a:buClr>
              <a:buSzPts val="2400"/>
              <a:buChar char="•"/>
            </a:pPr>
            <a:r>
              <a:rPr lang="en-US"/>
              <a:t>Math for Teachers</a:t>
            </a:r>
            <a:endParaRPr/>
          </a:p>
          <a:p>
            <a:pPr marL="228600" lvl="0" indent="-228600" algn="l" rtl="0">
              <a:lnSpc>
                <a:spcPct val="90000"/>
              </a:lnSpc>
              <a:spcBef>
                <a:spcPts val="1000"/>
              </a:spcBef>
              <a:spcAft>
                <a:spcPts val="0"/>
              </a:spcAft>
              <a:buClr>
                <a:srgbClr val="404040"/>
              </a:buClr>
              <a:buSzPts val="2400"/>
              <a:buChar char="•"/>
            </a:pPr>
            <a:r>
              <a:rPr lang="en-US"/>
              <a:t>Personal Finance</a:t>
            </a:r>
            <a:endParaRPr/>
          </a:p>
          <a:p>
            <a:pPr marL="228600" lvl="0" indent="-228600" algn="l" rtl="0">
              <a:lnSpc>
                <a:spcPct val="90000"/>
              </a:lnSpc>
              <a:spcBef>
                <a:spcPts val="1000"/>
              </a:spcBef>
              <a:spcAft>
                <a:spcPts val="0"/>
              </a:spcAft>
              <a:buClr>
                <a:srgbClr val="404040"/>
              </a:buClr>
              <a:buSzPts val="2400"/>
              <a:buChar char="•"/>
            </a:pPr>
            <a:r>
              <a:rPr lang="en-US"/>
              <a:t>Career Exploration and Life Planning</a:t>
            </a:r>
            <a:endParaRPr/>
          </a:p>
          <a:p>
            <a:pPr marL="228600" lvl="0" indent="-228600" algn="l" rtl="0">
              <a:lnSpc>
                <a:spcPct val="90000"/>
              </a:lnSpc>
              <a:spcBef>
                <a:spcPts val="1000"/>
              </a:spcBef>
              <a:spcAft>
                <a:spcPts val="0"/>
              </a:spcAft>
              <a:buClr>
                <a:srgbClr val="404040"/>
              </a:buClr>
              <a:buSzPts val="2400"/>
              <a:buChar char="•"/>
            </a:pPr>
            <a:r>
              <a:rPr lang="en-US"/>
              <a:t>College Success Strategies</a:t>
            </a:r>
            <a:endParaRPr/>
          </a:p>
          <a:p>
            <a:pPr marL="228600" lvl="0" indent="-228600" algn="l" rtl="0">
              <a:lnSpc>
                <a:spcPct val="90000"/>
              </a:lnSpc>
              <a:spcBef>
                <a:spcPts val="1000"/>
              </a:spcBef>
              <a:spcAft>
                <a:spcPts val="0"/>
              </a:spcAft>
              <a:buClr>
                <a:srgbClr val="404040"/>
              </a:buClr>
              <a:buSzPts val="2400"/>
              <a:buChar char="•"/>
            </a:pPr>
            <a:r>
              <a:rPr lang="en-US"/>
              <a:t>Health Science</a:t>
            </a:r>
            <a:endParaRPr/>
          </a:p>
          <a:p>
            <a:pPr marL="228600" lvl="0" indent="0" algn="l" rtl="0">
              <a:lnSpc>
                <a:spcPct val="90000"/>
              </a:lnSpc>
              <a:spcBef>
                <a:spcPts val="1000"/>
              </a:spcBef>
              <a:spcAft>
                <a:spcPts val="0"/>
              </a:spcAft>
              <a:buNone/>
            </a:pPr>
            <a:endParaRPr/>
          </a:p>
        </p:txBody>
      </p:sp>
      <p:sp>
        <p:nvSpPr>
          <p:cNvPr id="247" name="Google Shape;247;g21d5919e7aa_1_105"/>
          <p:cNvSpPr txBox="1">
            <a:spLocks noGrp="1"/>
          </p:cNvSpPr>
          <p:nvPr>
            <p:ph type="body" idx="2"/>
          </p:nvPr>
        </p:nvSpPr>
        <p:spPr>
          <a:prstGeom prst="rect">
            <a:avLst/>
          </a:prstGeom>
        </p:spPr>
        <p:txBody>
          <a:bodyPr spcFirstLastPara="1" wrap="square" lIns="91425" tIns="45700" rIns="91425" bIns="45700" anchor="t" anchorCtr="0">
            <a:noAutofit/>
          </a:bodyPr>
          <a:lstStyle/>
          <a:p>
            <a:pPr marL="228600" lvl="0" indent="-228600" algn="l" rtl="0">
              <a:spcBef>
                <a:spcPts val="1000"/>
              </a:spcBef>
              <a:spcAft>
                <a:spcPts val="0"/>
              </a:spcAft>
              <a:buSzPts val="2400"/>
              <a:buChar char="•"/>
            </a:pPr>
            <a:r>
              <a:rPr lang="en-US" dirty="0"/>
              <a:t>Nutrition</a:t>
            </a:r>
            <a:endParaRPr dirty="0"/>
          </a:p>
          <a:p>
            <a:pPr marL="228600" lvl="0" indent="-228600" algn="l" rtl="0">
              <a:spcBef>
                <a:spcPts val="1000"/>
              </a:spcBef>
              <a:spcAft>
                <a:spcPts val="0"/>
              </a:spcAft>
              <a:buSzPts val="2400"/>
              <a:buChar char="•"/>
            </a:pPr>
            <a:r>
              <a:rPr lang="en-US" dirty="0"/>
              <a:t>Introduction to Kinesiology</a:t>
            </a:r>
            <a:endParaRPr dirty="0"/>
          </a:p>
          <a:p>
            <a:pPr marL="228600" lvl="0" indent="-228600" algn="l" rtl="0">
              <a:spcBef>
                <a:spcPts val="1000"/>
              </a:spcBef>
              <a:spcAft>
                <a:spcPts val="0"/>
              </a:spcAft>
              <a:buSzPts val="2400"/>
              <a:buChar char="•"/>
            </a:pPr>
            <a:r>
              <a:rPr lang="en-US" dirty="0"/>
              <a:t>Foundation of Fitness and Wellness</a:t>
            </a:r>
            <a:endParaRPr dirty="0"/>
          </a:p>
          <a:p>
            <a:pPr marL="228600" lvl="0" indent="-228600" algn="l" rtl="0">
              <a:spcBef>
                <a:spcPts val="1000"/>
              </a:spcBef>
              <a:spcAft>
                <a:spcPts val="0"/>
              </a:spcAft>
              <a:buSzPts val="2400"/>
              <a:buChar char="•"/>
            </a:pPr>
            <a:r>
              <a:rPr lang="en-US" dirty="0"/>
              <a:t>Reading for Academic and Lifelong Literacy</a:t>
            </a:r>
            <a:endParaRPr dirty="0"/>
          </a:p>
          <a:p>
            <a:pPr marL="228600" lvl="0" indent="-228600" algn="l" rtl="0">
              <a:spcBef>
                <a:spcPts val="1000"/>
              </a:spcBef>
              <a:spcAft>
                <a:spcPts val="0"/>
              </a:spcAft>
              <a:buSzPts val="2400"/>
              <a:buChar char="•"/>
            </a:pPr>
            <a:r>
              <a:rPr lang="en-US" dirty="0"/>
              <a:t>Introduction to Career Exploration</a:t>
            </a:r>
            <a:endParaRPr dirty="0"/>
          </a:p>
          <a:p>
            <a:pPr marL="228600" lvl="0" indent="-228600" algn="l" rtl="0">
              <a:spcBef>
                <a:spcPts val="1000"/>
              </a:spcBef>
              <a:spcAft>
                <a:spcPts val="0"/>
              </a:spcAft>
              <a:buSzPts val="2400"/>
              <a:buChar char="•"/>
            </a:pPr>
            <a:r>
              <a:rPr lang="en-US" dirty="0"/>
              <a:t>Human Reproduction and Sexuality</a:t>
            </a:r>
            <a:endParaRPr dirty="0"/>
          </a:p>
          <a:p>
            <a:pPr marL="228600" lvl="0" indent="-228600" algn="l" rtl="0">
              <a:spcBef>
                <a:spcPts val="1000"/>
              </a:spcBef>
              <a:spcAft>
                <a:spcPts val="0"/>
              </a:spcAft>
              <a:buSzPts val="2400"/>
              <a:buChar char="•"/>
            </a:pPr>
            <a:r>
              <a:rPr lang="en-US" dirty="0"/>
              <a:t>MORE…</a:t>
            </a:r>
            <a:endParaRPr dirty="0"/>
          </a:p>
          <a:p>
            <a:pPr marL="0" lvl="0" indent="0" algn="l" rtl="0">
              <a:spcBef>
                <a:spcPts val="1000"/>
              </a:spcBef>
              <a:spcAft>
                <a:spcPts val="0"/>
              </a:spcAft>
              <a:buNone/>
            </a:pPr>
            <a:endParaRPr dirty="0"/>
          </a:p>
        </p:txBody>
      </p:sp>
      <p:sp>
        <p:nvSpPr>
          <p:cNvPr id="246" name="Google Shape;246;g21d5919e7aa_1_105"/>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38ec95bd33_7_6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Arial"/>
                <a:ea typeface="Arial"/>
                <a:cs typeface="Arial"/>
                <a:sym typeface="Arial"/>
              </a:rPr>
              <a:t>What is the role of Faculty in these changes? </a:t>
            </a:r>
            <a:endParaRPr>
              <a:latin typeface="Arial"/>
              <a:ea typeface="Arial"/>
              <a:cs typeface="Arial"/>
              <a:sym typeface="Arial"/>
            </a:endParaRPr>
          </a:p>
        </p:txBody>
      </p:sp>
      <p:sp>
        <p:nvSpPr>
          <p:cNvPr id="254" name="Google Shape;254;g238ec95bd33_7_68"/>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20000"/>
          </a:bodyPr>
          <a:lstStyle/>
          <a:p>
            <a:pPr marL="76200" marR="76200" lvl="0" indent="0" algn="ctr" rtl="0">
              <a:lnSpc>
                <a:spcPct val="150000"/>
              </a:lnSpc>
              <a:spcBef>
                <a:spcPts val="1200"/>
              </a:spcBef>
              <a:spcAft>
                <a:spcPts val="0"/>
              </a:spcAft>
              <a:buClr>
                <a:schemeClr val="dk1"/>
              </a:buClr>
              <a:buSzPct val="82013"/>
              <a:buFont typeface="Arial"/>
              <a:buNone/>
            </a:pPr>
            <a:r>
              <a:rPr lang="en-US" sz="1450" b="1">
                <a:solidFill>
                  <a:srgbClr val="252525"/>
                </a:solidFill>
                <a:highlight>
                  <a:srgbClr val="FFFFFF"/>
                </a:highlight>
                <a:latin typeface="Arial"/>
                <a:ea typeface="Arial"/>
                <a:cs typeface="Arial"/>
                <a:sym typeface="Arial"/>
              </a:rPr>
              <a:t>§ 55061. Philosophy and Criteria for Associate Degree and General Education.</a:t>
            </a:r>
            <a:endParaRPr sz="1450" b="1">
              <a:solidFill>
                <a:srgbClr val="252525"/>
              </a:solidFill>
              <a:highlight>
                <a:srgbClr val="FFFFFF"/>
              </a:highlight>
              <a:latin typeface="Arial"/>
              <a:ea typeface="Arial"/>
              <a:cs typeface="Arial"/>
              <a:sym typeface="Arial"/>
            </a:endParaRPr>
          </a:p>
          <a:p>
            <a:pPr marL="457200" lvl="0" indent="-323850" algn="l" rtl="0">
              <a:lnSpc>
                <a:spcPct val="115000"/>
              </a:lnSpc>
              <a:spcBef>
                <a:spcPts val="2300"/>
              </a:spcBef>
              <a:spcAft>
                <a:spcPts val="0"/>
              </a:spcAft>
              <a:buClr>
                <a:srgbClr val="212121"/>
              </a:buClr>
              <a:buSzPct val="108108"/>
              <a:buFont typeface="Arial"/>
              <a:buAutoNum type="alphaLcParenBoth"/>
            </a:pPr>
            <a:r>
              <a:rPr lang="en-US" sz="1500">
                <a:solidFill>
                  <a:srgbClr val="212121"/>
                </a:solidFill>
                <a:highlight>
                  <a:srgbClr val="FFFFFF"/>
                </a:highlight>
                <a:latin typeface="Arial"/>
                <a:ea typeface="Arial"/>
                <a:cs typeface="Arial"/>
                <a:sym typeface="Arial"/>
              </a:rPr>
              <a:t>The governing board of a community college district shall adopt a policy which states its </a:t>
            </a:r>
            <a:r>
              <a:rPr lang="en-US" sz="1500" b="1" i="1">
                <a:solidFill>
                  <a:srgbClr val="212121"/>
                </a:solidFill>
                <a:highlight>
                  <a:srgbClr val="FFFFFF"/>
                </a:highlight>
                <a:latin typeface="Arial"/>
                <a:ea typeface="Arial"/>
                <a:cs typeface="Arial"/>
                <a:sym typeface="Arial"/>
              </a:rPr>
              <a:t>specific philosophy on General Education.</a:t>
            </a:r>
            <a:r>
              <a:rPr lang="en-US" sz="1500">
                <a:solidFill>
                  <a:srgbClr val="212121"/>
                </a:solidFill>
                <a:highlight>
                  <a:srgbClr val="FFFFFF"/>
                </a:highlight>
                <a:latin typeface="Arial"/>
                <a:ea typeface="Arial"/>
                <a:cs typeface="Arial"/>
                <a:sym typeface="Arial"/>
              </a:rPr>
              <a:t> In developing this policy governing boards shall consider the following policy of the Board of Governors:</a:t>
            </a:r>
            <a:endParaRPr sz="1500">
              <a:solidFill>
                <a:srgbClr val="212121"/>
              </a:solidFill>
              <a:highlight>
                <a:srgbClr val="FFFFFF"/>
              </a:highlight>
              <a:latin typeface="Arial"/>
              <a:ea typeface="Arial"/>
              <a:cs typeface="Arial"/>
              <a:sym typeface="Arial"/>
            </a:endParaRPr>
          </a:p>
          <a:p>
            <a:pPr marL="0" lvl="0" indent="0" algn="l" rtl="0">
              <a:lnSpc>
                <a:spcPct val="115000"/>
              </a:lnSpc>
              <a:spcBef>
                <a:spcPts val="1100"/>
              </a:spcBef>
              <a:spcAft>
                <a:spcPts val="0"/>
              </a:spcAft>
              <a:buClr>
                <a:schemeClr val="dk1"/>
              </a:buClr>
              <a:buSzPct val="79279"/>
              <a:buFont typeface="Arial"/>
              <a:buNone/>
            </a:pPr>
            <a:r>
              <a:rPr lang="en-US" sz="1500">
                <a:solidFill>
                  <a:srgbClr val="212121"/>
                </a:solidFill>
                <a:highlight>
                  <a:srgbClr val="FFFFFF"/>
                </a:highlight>
                <a:latin typeface="Arial"/>
                <a:ea typeface="Arial"/>
                <a:cs typeface="Arial"/>
                <a:sym typeface="Arial"/>
              </a:rPr>
              <a:t>The awarding of an Associate Degree is intended to represent more than an accumulation of units. It is to symbolize a successful attempt on the part of the college to lead students through patterns of learning experiences designed to develop certain capabilities and insights. Among these are the ability to think and to communicate clearly and effectively both orally and in writing; to use mathematics; to understand the modes of inquiry of the major disciplines; to be aware of other cultures and times; to achieve insights gained through experience in thinking about ethical problems; and to develop the capacity for self-understanding. In addition to these accomplishments, the student shall possess sufficient depth in some field of knowledge to contribute to lifetime interest.</a:t>
            </a:r>
            <a:endParaRPr sz="1500">
              <a:solidFill>
                <a:srgbClr val="212121"/>
              </a:solidFill>
              <a:highlight>
                <a:srgbClr val="FFFFFF"/>
              </a:highlight>
              <a:latin typeface="Arial"/>
              <a:ea typeface="Arial"/>
              <a:cs typeface="Arial"/>
              <a:sym typeface="Arial"/>
            </a:endParaRPr>
          </a:p>
          <a:p>
            <a:pPr marL="0" lvl="0" indent="0" algn="l" rtl="0">
              <a:lnSpc>
                <a:spcPct val="115000"/>
              </a:lnSpc>
              <a:spcBef>
                <a:spcPts val="2300"/>
              </a:spcBef>
              <a:spcAft>
                <a:spcPts val="0"/>
              </a:spcAft>
              <a:buClr>
                <a:schemeClr val="dk1"/>
              </a:buClr>
              <a:buSzPct val="79279"/>
              <a:buFont typeface="Arial"/>
              <a:buNone/>
            </a:pPr>
            <a:r>
              <a:rPr lang="en-US" sz="1500">
                <a:solidFill>
                  <a:srgbClr val="212121"/>
                </a:solidFill>
                <a:highlight>
                  <a:srgbClr val="FFFFFF"/>
                </a:highlight>
                <a:latin typeface="Arial"/>
                <a:ea typeface="Arial"/>
                <a:cs typeface="Arial"/>
                <a:sym typeface="Arial"/>
              </a:rPr>
              <a:t>(b) 	The governing board of a community college district shall also establish criteria to determine which courses may be used in implementing its philosophy on the associate degree and general education.</a:t>
            </a:r>
            <a:endParaRPr sz="1500">
              <a:solidFill>
                <a:srgbClr val="212121"/>
              </a:solidFill>
              <a:highlight>
                <a:srgbClr val="FFFFFF"/>
              </a:highlight>
              <a:latin typeface="Arial"/>
              <a:ea typeface="Arial"/>
              <a:cs typeface="Arial"/>
              <a:sym typeface="Arial"/>
            </a:endParaRPr>
          </a:p>
          <a:p>
            <a:pPr marL="0" lvl="0" indent="0" algn="l" rtl="0">
              <a:lnSpc>
                <a:spcPct val="115000"/>
              </a:lnSpc>
              <a:spcBef>
                <a:spcPts val="2300"/>
              </a:spcBef>
              <a:spcAft>
                <a:spcPts val="0"/>
              </a:spcAft>
              <a:buClr>
                <a:schemeClr val="dk1"/>
              </a:buClr>
              <a:buSzPct val="79279"/>
              <a:buFont typeface="Arial"/>
              <a:buNone/>
            </a:pPr>
            <a:r>
              <a:rPr lang="en-US" sz="1500">
                <a:solidFill>
                  <a:srgbClr val="212121"/>
                </a:solidFill>
                <a:highlight>
                  <a:srgbClr val="FFFFFF"/>
                </a:highlight>
                <a:latin typeface="Arial"/>
                <a:ea typeface="Arial"/>
                <a:cs typeface="Arial"/>
                <a:sym typeface="Arial"/>
              </a:rPr>
              <a:t>(c) 	The governing board of a community college district shall, on a regular basis, review the policy and criteria established pursuant to subdivisions (a) and (b) of this section.</a:t>
            </a:r>
            <a:endParaRPr sz="1500">
              <a:solidFill>
                <a:srgbClr val="212121"/>
              </a:solidFill>
              <a:highlight>
                <a:srgbClr val="FFFFFF"/>
              </a:highlight>
              <a:latin typeface="Arial"/>
              <a:ea typeface="Arial"/>
              <a:cs typeface="Arial"/>
              <a:sym typeface="Arial"/>
            </a:endParaRPr>
          </a:p>
          <a:p>
            <a:pPr marL="228600" lvl="0" indent="-50800" algn="l" rtl="0">
              <a:lnSpc>
                <a:spcPct val="90000"/>
              </a:lnSpc>
              <a:spcBef>
                <a:spcPts val="0"/>
              </a:spcBef>
              <a:spcAft>
                <a:spcPts val="0"/>
              </a:spcAft>
              <a:buClr>
                <a:schemeClr val="dk1"/>
              </a:buClr>
              <a:buSzPct val="97646"/>
              <a:buNone/>
            </a:pPr>
            <a:endParaRPr sz="3100">
              <a:latin typeface="Arial"/>
              <a:ea typeface="Arial"/>
              <a:cs typeface="Arial"/>
              <a:sym typeface="Arial"/>
            </a:endParaRPr>
          </a:p>
        </p:txBody>
      </p:sp>
      <p:sp>
        <p:nvSpPr>
          <p:cNvPr id="255" name="Google Shape;255;g238ec95bd33_7_68"/>
          <p:cNvSpPr txBox="1">
            <a:spLocks noGrp="1"/>
          </p:cNvSpPr>
          <p:nvPr>
            <p:ph type="sldNum"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38ec95bd33_7_7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ct val="81818"/>
              <a:buFont typeface="Palatino"/>
              <a:buNone/>
            </a:pPr>
            <a:r>
              <a:rPr lang="en-US"/>
              <a:t>What is the role of Faculty in Revising General Education Requirements ?</a:t>
            </a:r>
            <a:endParaRPr/>
          </a:p>
          <a:p>
            <a:pPr marL="0" lvl="0" indent="0" algn="l" rtl="0">
              <a:lnSpc>
                <a:spcPct val="90000"/>
              </a:lnSpc>
              <a:spcBef>
                <a:spcPts val="0"/>
              </a:spcBef>
              <a:spcAft>
                <a:spcPts val="0"/>
              </a:spcAft>
              <a:buClr>
                <a:schemeClr val="dk1"/>
              </a:buClr>
              <a:buSzPct val="81818"/>
              <a:buFont typeface="Calibri"/>
              <a:buNone/>
            </a:pPr>
            <a:endParaRPr/>
          </a:p>
        </p:txBody>
      </p:sp>
      <p:sp>
        <p:nvSpPr>
          <p:cNvPr id="262" name="Google Shape;262;g238ec95bd33_7_75"/>
          <p:cNvSpPr txBox="1">
            <a:spLocks noGrp="1"/>
          </p:cNvSpPr>
          <p:nvPr>
            <p:ph type="body" idx="1"/>
          </p:nvPr>
        </p:nvSpPr>
        <p:spPr>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50000"/>
              </a:lnSpc>
              <a:spcBef>
                <a:spcPts val="2300"/>
              </a:spcBef>
              <a:spcAft>
                <a:spcPts val="0"/>
              </a:spcAft>
              <a:buClr>
                <a:srgbClr val="212121"/>
              </a:buClr>
              <a:buSzPct val="100000"/>
              <a:buNone/>
            </a:pPr>
            <a:r>
              <a:rPr lang="en-US" sz="1600">
                <a:solidFill>
                  <a:srgbClr val="212121"/>
                </a:solidFill>
                <a:highlight>
                  <a:srgbClr val="FFFFFF"/>
                </a:highlight>
                <a:latin typeface="Arial"/>
                <a:ea typeface="Arial"/>
                <a:cs typeface="Arial"/>
                <a:sym typeface="Arial"/>
              </a:rPr>
              <a:t>Changes furthering central General Education, designed to introduce students to the variety of means through which people </a:t>
            </a:r>
            <a:r>
              <a:rPr lang="en-US" sz="1600" b="1" i="1">
                <a:solidFill>
                  <a:srgbClr val="212121"/>
                </a:solidFill>
                <a:highlight>
                  <a:srgbClr val="FFFFFF"/>
                </a:highlight>
                <a:latin typeface="Arial"/>
                <a:ea typeface="Arial"/>
                <a:cs typeface="Arial"/>
                <a:sym typeface="Arial"/>
              </a:rPr>
              <a:t>comprehend the modern world</a:t>
            </a:r>
            <a:r>
              <a:rPr lang="en-US" sz="1600">
                <a:solidFill>
                  <a:srgbClr val="212121"/>
                </a:solidFill>
                <a:highlight>
                  <a:srgbClr val="FFFFFF"/>
                </a:highlight>
                <a:latin typeface="Arial"/>
                <a:ea typeface="Arial"/>
                <a:cs typeface="Arial"/>
                <a:sym typeface="Arial"/>
              </a:rPr>
              <a:t>. It reflects the conviction of colleges that those who receive their degrees must possess in</a:t>
            </a:r>
            <a:r>
              <a:rPr lang="en-US" sz="1600" b="1" i="1">
                <a:solidFill>
                  <a:srgbClr val="212121"/>
                </a:solidFill>
                <a:highlight>
                  <a:srgbClr val="FFFFFF"/>
                </a:highlight>
                <a:latin typeface="Arial"/>
                <a:ea typeface="Arial"/>
                <a:cs typeface="Arial"/>
                <a:sym typeface="Arial"/>
              </a:rPr>
              <a:t> common certain basic principles, concepts and methodologies both unique to and shared by the various disciplines</a:t>
            </a:r>
            <a:r>
              <a:rPr lang="en-US" sz="1600">
                <a:solidFill>
                  <a:srgbClr val="212121"/>
                </a:solidFill>
                <a:highlight>
                  <a:srgbClr val="FFFFFF"/>
                </a:highlight>
                <a:latin typeface="Arial"/>
                <a:ea typeface="Arial"/>
                <a:cs typeface="Arial"/>
                <a:sym typeface="Arial"/>
              </a:rPr>
              <a:t>. </a:t>
            </a:r>
            <a:endParaRPr sz="1600">
              <a:solidFill>
                <a:srgbClr val="212121"/>
              </a:solidFill>
              <a:highlight>
                <a:srgbClr val="FFFFFF"/>
              </a:highlight>
              <a:latin typeface="Arial"/>
              <a:ea typeface="Arial"/>
              <a:cs typeface="Arial"/>
              <a:sym typeface="Arial"/>
            </a:endParaRPr>
          </a:p>
          <a:p>
            <a:pPr marL="0" lvl="0" indent="0" algn="l" rtl="0">
              <a:lnSpc>
                <a:spcPct val="150000"/>
              </a:lnSpc>
              <a:spcBef>
                <a:spcPts val="2300"/>
              </a:spcBef>
              <a:spcAft>
                <a:spcPts val="0"/>
              </a:spcAft>
              <a:buClr>
                <a:srgbClr val="212121"/>
              </a:buClr>
              <a:buSzPct val="100000"/>
              <a:buNone/>
            </a:pPr>
            <a:r>
              <a:rPr lang="en-US" sz="1600">
                <a:solidFill>
                  <a:srgbClr val="212121"/>
                </a:solidFill>
                <a:highlight>
                  <a:srgbClr val="FFFFFF"/>
                </a:highlight>
                <a:latin typeface="Arial"/>
                <a:ea typeface="Arial"/>
                <a:cs typeface="Arial"/>
                <a:sym typeface="Arial"/>
              </a:rPr>
              <a:t>College educated persons must be able to use this knowledge when evaluating and appreciating the physical environment, the culture, and the society in which they live. </a:t>
            </a:r>
            <a:endParaRPr sz="1600">
              <a:solidFill>
                <a:srgbClr val="212121"/>
              </a:solidFill>
              <a:highlight>
                <a:srgbClr val="FFFFFF"/>
              </a:highlight>
              <a:latin typeface="Arial"/>
              <a:ea typeface="Arial"/>
              <a:cs typeface="Arial"/>
              <a:sym typeface="Arial"/>
            </a:endParaRPr>
          </a:p>
          <a:p>
            <a:pPr marL="0" lvl="0" indent="0" algn="l" rtl="0">
              <a:lnSpc>
                <a:spcPct val="150000"/>
              </a:lnSpc>
              <a:spcBef>
                <a:spcPts val="2300"/>
              </a:spcBef>
              <a:spcAft>
                <a:spcPts val="0"/>
              </a:spcAft>
              <a:buClr>
                <a:schemeClr val="dk1"/>
              </a:buClr>
              <a:buSzPct val="68750"/>
              <a:buFont typeface="Arial"/>
              <a:buNone/>
            </a:pPr>
            <a:r>
              <a:rPr lang="en-US" sz="1600">
                <a:solidFill>
                  <a:srgbClr val="212121"/>
                </a:solidFill>
                <a:highlight>
                  <a:srgbClr val="FFFFFF"/>
                </a:highlight>
                <a:latin typeface="Arial"/>
                <a:ea typeface="Arial"/>
                <a:cs typeface="Arial"/>
                <a:sym typeface="Arial"/>
              </a:rPr>
              <a:t>Most importantly, General Education should lead to better self-understanding. </a:t>
            </a:r>
            <a:endParaRPr sz="1600">
              <a:solidFill>
                <a:srgbClr val="212121"/>
              </a:solidFill>
              <a:highlight>
                <a:srgbClr val="FFFFFF"/>
              </a:highlight>
              <a:latin typeface="Arial"/>
              <a:ea typeface="Arial"/>
              <a:cs typeface="Arial"/>
              <a:sym typeface="Arial"/>
            </a:endParaRPr>
          </a:p>
          <a:p>
            <a:pPr marL="0" lvl="0" indent="0" algn="l" rtl="0">
              <a:lnSpc>
                <a:spcPct val="150000"/>
              </a:lnSpc>
              <a:spcBef>
                <a:spcPts val="2300"/>
              </a:spcBef>
              <a:spcAft>
                <a:spcPts val="0"/>
              </a:spcAft>
              <a:buClr>
                <a:schemeClr val="dk1"/>
              </a:buClr>
              <a:buSzPct val="68750"/>
              <a:buFont typeface="Arial"/>
              <a:buNone/>
            </a:pPr>
            <a:r>
              <a:rPr lang="en-US" sz="1600">
                <a:solidFill>
                  <a:srgbClr val="212121"/>
                </a:solidFill>
                <a:highlight>
                  <a:srgbClr val="FFFFFF"/>
                </a:highlight>
                <a:latin typeface="Arial"/>
                <a:ea typeface="Arial"/>
                <a:cs typeface="Arial"/>
                <a:sym typeface="Arial"/>
              </a:rPr>
              <a:t>In establishing or modifying a general education program, ways shall be sought to create coherence and integration among the separate requirements. It is also desirable tha</a:t>
            </a:r>
            <a:r>
              <a:rPr lang="en-US" sz="1600" b="1" i="1">
                <a:solidFill>
                  <a:srgbClr val="212121"/>
                </a:solidFill>
                <a:highlight>
                  <a:srgbClr val="FFFFFF"/>
                </a:highlight>
                <a:latin typeface="Arial"/>
                <a:ea typeface="Arial"/>
                <a:cs typeface="Arial"/>
                <a:sym typeface="Arial"/>
              </a:rPr>
              <a:t>t general education programs involve students in actively examining values inherent in proposed solutions to major social problems.</a:t>
            </a:r>
            <a:endParaRPr sz="1600" b="1" i="1">
              <a:solidFill>
                <a:srgbClr val="212121"/>
              </a:solidFill>
              <a:highlight>
                <a:srgbClr val="FFFFFF"/>
              </a:highlight>
              <a:latin typeface="Arial"/>
              <a:ea typeface="Arial"/>
              <a:cs typeface="Arial"/>
              <a:sym typeface="Arial"/>
            </a:endParaRPr>
          </a:p>
          <a:p>
            <a:pPr marL="0" lvl="0" indent="0" algn="l" rtl="0">
              <a:lnSpc>
                <a:spcPct val="150000"/>
              </a:lnSpc>
              <a:spcBef>
                <a:spcPts val="1000"/>
              </a:spcBef>
              <a:spcAft>
                <a:spcPts val="0"/>
              </a:spcAft>
              <a:buClr>
                <a:srgbClr val="404040"/>
              </a:buClr>
              <a:buSzPct val="100000"/>
              <a:buNone/>
            </a:pPr>
            <a:endParaRPr sz="3200"/>
          </a:p>
        </p:txBody>
      </p:sp>
      <p:sp>
        <p:nvSpPr>
          <p:cNvPr id="263" name="Google Shape;263;g238ec95bd33_7_75"/>
          <p:cNvSpPr txBox="1">
            <a:spLocks noGrp="1"/>
          </p:cNvSpPr>
          <p:nvPr>
            <p:ph type="sldNum"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38ec95bd33_7_8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10+1 and General Education </a:t>
            </a:r>
            <a:endParaRPr/>
          </a:p>
        </p:txBody>
      </p:sp>
      <p:sp>
        <p:nvSpPr>
          <p:cNvPr id="270" name="Google Shape;270;g238ec95bd33_7_8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sz="1800" dirty="0">
                <a:solidFill>
                  <a:srgbClr val="333333"/>
                </a:solidFill>
                <a:highlight>
                  <a:srgbClr val="FFFFFF"/>
                </a:highlight>
                <a:latin typeface="Arial"/>
                <a:ea typeface="Arial"/>
                <a:cs typeface="Arial"/>
                <a:sym typeface="Arial"/>
              </a:rPr>
              <a:t>Title 5 § 53200 (b): Academic Senate means an organization whose primary function is to make recommendations with respect to academic and professional matters. In Sections 53200 (c), "Academic and professional matters" mean the following policy development and implementation matters.</a:t>
            </a:r>
            <a:endParaRPr sz="1800" dirty="0">
              <a:solidFill>
                <a:srgbClr val="333333"/>
              </a:solidFill>
              <a:highlight>
                <a:srgbClr val="FFFFFF"/>
              </a:highlight>
              <a:latin typeface="Arial"/>
              <a:ea typeface="Arial"/>
              <a:cs typeface="Arial"/>
              <a:sym typeface="Arial"/>
            </a:endParaRPr>
          </a:p>
          <a:p>
            <a:pPr marL="457200" lvl="0" indent="-323850" algn="l" rtl="0">
              <a:lnSpc>
                <a:spcPct val="100000"/>
              </a:lnSpc>
              <a:spcBef>
                <a:spcPts val="3500"/>
              </a:spcBef>
              <a:spcAft>
                <a:spcPts val="0"/>
              </a:spcAft>
              <a:buClr>
                <a:srgbClr val="333333"/>
              </a:buClr>
              <a:buSzPts val="1500"/>
              <a:buAutoNum type="arabicPeriod"/>
            </a:pPr>
            <a:r>
              <a:rPr lang="en-US" sz="1500" dirty="0">
                <a:solidFill>
                  <a:srgbClr val="333333"/>
                </a:solidFill>
                <a:highlight>
                  <a:srgbClr val="FFFFFF"/>
                </a:highlight>
              </a:rPr>
              <a:t>Curriculum </a:t>
            </a:r>
            <a:r>
              <a:rPr lang="en-US" sz="1500" dirty="0">
                <a:solidFill>
                  <a:srgbClr val="333333"/>
                </a:solidFill>
                <a:highlight>
                  <a:srgbClr val="FFFFFF"/>
                </a:highlight>
                <a:latin typeface="Arial"/>
                <a:ea typeface="Arial"/>
                <a:cs typeface="Arial"/>
                <a:sym typeface="Arial"/>
              </a:rPr>
              <a:t>including establishing prerequisites and placing courses within disciplines</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Degree and certificate requirements</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Grading policies</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Educational program development</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Standards or policies regarding student preparation and success</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District and college governance structures, as related to faculty roles</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Faculty roles and involvement in accreditation processes, including self-study and annual reports</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Policies for faculty professional development activities</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Processes for program review</a:t>
            </a:r>
            <a:endParaRPr sz="1500" dirty="0">
              <a:solidFill>
                <a:srgbClr val="333333"/>
              </a:solidFill>
              <a:highlight>
                <a:srgbClr val="FFFFFF"/>
              </a:highlight>
              <a:latin typeface="Arial"/>
              <a:ea typeface="Arial"/>
              <a:cs typeface="Arial"/>
              <a:sym typeface="Arial"/>
            </a:endParaRPr>
          </a:p>
          <a:p>
            <a:pPr marL="457200" lvl="0" indent="-323850" algn="l" rtl="0">
              <a:lnSpc>
                <a:spcPct val="115000"/>
              </a:lnSpc>
              <a:spcBef>
                <a:spcPts val="0"/>
              </a:spcBef>
              <a:spcAft>
                <a:spcPts val="0"/>
              </a:spcAft>
              <a:buClr>
                <a:srgbClr val="333333"/>
              </a:buClr>
              <a:buSzPts val="1500"/>
              <a:buAutoNum type="arabicPeriod"/>
            </a:pPr>
            <a:r>
              <a:rPr lang="en-US" sz="1500" dirty="0">
                <a:solidFill>
                  <a:srgbClr val="333333"/>
                </a:solidFill>
                <a:highlight>
                  <a:srgbClr val="FFFFFF"/>
                </a:highlight>
                <a:latin typeface="Arial"/>
                <a:ea typeface="Arial"/>
                <a:cs typeface="Arial"/>
                <a:sym typeface="Arial"/>
              </a:rPr>
              <a:t>Processes for institutional planning and budget development </a:t>
            </a:r>
            <a:endParaRPr sz="1500" dirty="0">
              <a:solidFill>
                <a:srgbClr val="333333"/>
              </a:solidFill>
              <a:highlight>
                <a:srgbClr val="FFFFFF"/>
              </a:highlight>
              <a:latin typeface="Arial"/>
              <a:ea typeface="Arial"/>
              <a:cs typeface="Arial"/>
              <a:sym typeface="Arial"/>
            </a:endParaRPr>
          </a:p>
          <a:p>
            <a:pPr marL="133350" lvl="0" indent="0" algn="l" rtl="0">
              <a:lnSpc>
                <a:spcPct val="115000"/>
              </a:lnSpc>
              <a:spcBef>
                <a:spcPts val="0"/>
              </a:spcBef>
              <a:spcAft>
                <a:spcPts val="0"/>
              </a:spcAft>
              <a:buClr>
                <a:srgbClr val="333333"/>
              </a:buClr>
              <a:buSzPts val="1500"/>
              <a:buNone/>
            </a:pPr>
            <a:r>
              <a:rPr lang="en-US" sz="1500" dirty="0">
                <a:solidFill>
                  <a:srgbClr val="333333"/>
                </a:solidFill>
                <a:highlight>
                  <a:srgbClr val="FFFFFF"/>
                </a:highlight>
                <a:latin typeface="Arial"/>
                <a:ea typeface="Arial"/>
                <a:cs typeface="Arial"/>
                <a:sym typeface="Arial"/>
              </a:rPr>
              <a:t> +1 Other academic and professional matters as are mutually agreed upon between the governing board and the academic senate.</a:t>
            </a:r>
            <a:endParaRPr sz="1500" dirty="0">
              <a:solidFill>
                <a:srgbClr val="333333"/>
              </a:solidFill>
              <a:highlight>
                <a:srgbClr val="FFFFFF"/>
              </a:highlight>
              <a:latin typeface="Arial"/>
              <a:ea typeface="Arial"/>
              <a:cs typeface="Arial"/>
              <a:sym typeface="Arial"/>
            </a:endParaRPr>
          </a:p>
          <a:p>
            <a:pPr marL="228600" lvl="0" indent="-50800" algn="l" rtl="0">
              <a:lnSpc>
                <a:spcPct val="90000"/>
              </a:lnSpc>
              <a:spcBef>
                <a:spcPts val="4000"/>
              </a:spcBef>
              <a:spcAft>
                <a:spcPts val="0"/>
              </a:spcAft>
              <a:buClr>
                <a:schemeClr val="dk1"/>
              </a:buClr>
              <a:buSzPts val="2800"/>
              <a:buNone/>
            </a:pPr>
            <a:endParaRPr dirty="0"/>
          </a:p>
        </p:txBody>
      </p:sp>
      <p:sp>
        <p:nvSpPr>
          <p:cNvPr id="271" name="Google Shape;271;g238ec95bd33_7_81"/>
          <p:cNvSpPr txBox="1">
            <a:spLocks noGrp="1"/>
          </p:cNvSpPr>
          <p:nvPr>
            <p:ph type="sldNum"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38ec95bd33_7_8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Role of Curriculum Committee</a:t>
            </a:r>
            <a:endParaRPr/>
          </a:p>
        </p:txBody>
      </p:sp>
      <p:sp>
        <p:nvSpPr>
          <p:cNvPr id="278" name="Google Shape;278;g238ec95bd33_7_87"/>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457200" lvl="0" indent="-317182" algn="l" rtl="0">
              <a:lnSpc>
                <a:spcPct val="115000"/>
              </a:lnSpc>
              <a:spcBef>
                <a:spcPts val="0"/>
              </a:spcBef>
              <a:spcAft>
                <a:spcPts val="0"/>
              </a:spcAft>
              <a:buClr>
                <a:srgbClr val="404040"/>
              </a:buClr>
              <a:buSzPts val="1543"/>
              <a:buChar char="•"/>
            </a:pPr>
            <a:r>
              <a:rPr lang="en-US"/>
              <a:t>Courses proposed for any GE pattern should be reviewed for appropriate fit</a:t>
            </a:r>
            <a:endParaRPr/>
          </a:p>
          <a:p>
            <a:pPr marL="457200" lvl="0" indent="-317182" algn="l" rtl="0">
              <a:lnSpc>
                <a:spcPct val="115000"/>
              </a:lnSpc>
              <a:spcBef>
                <a:spcPts val="0"/>
              </a:spcBef>
              <a:spcAft>
                <a:spcPts val="0"/>
              </a:spcAft>
              <a:buClr>
                <a:srgbClr val="404040"/>
              </a:buClr>
              <a:buSzPts val="1543"/>
              <a:buChar char="•"/>
            </a:pPr>
            <a:r>
              <a:rPr lang="en-US"/>
              <a:t>Local GE processes may differ: Colleges may have a GE committee, may review GE directly in curriculum, or have other processes </a:t>
            </a:r>
            <a:endParaRPr/>
          </a:p>
          <a:p>
            <a:pPr marL="457200" lvl="0" indent="-317182" algn="l" rtl="0">
              <a:lnSpc>
                <a:spcPct val="115000"/>
              </a:lnSpc>
              <a:spcBef>
                <a:spcPts val="0"/>
              </a:spcBef>
              <a:spcAft>
                <a:spcPts val="0"/>
              </a:spcAft>
              <a:buClr>
                <a:srgbClr val="404040"/>
              </a:buClr>
              <a:buSzPts val="1543"/>
              <a:buChar char="•"/>
            </a:pPr>
            <a:r>
              <a:rPr lang="en-US"/>
              <a:t>Although proposals for CSU GE and IGETC are submitted and reviewed by transfer institutions, local committees should consider appropriateness prior to course submission</a:t>
            </a:r>
            <a:endParaRPr/>
          </a:p>
          <a:p>
            <a:pPr marL="457200" lvl="0" indent="-317182" algn="l" rtl="0">
              <a:lnSpc>
                <a:spcPct val="115000"/>
              </a:lnSpc>
              <a:spcBef>
                <a:spcPts val="0"/>
              </a:spcBef>
              <a:spcAft>
                <a:spcPts val="0"/>
              </a:spcAft>
              <a:buClr>
                <a:srgbClr val="404040"/>
              </a:buClr>
              <a:buSzPts val="1543"/>
              <a:buChar char="•"/>
            </a:pPr>
            <a:r>
              <a:rPr lang="en-US"/>
              <a:t>Assigning courses to disciplines may be reviewed in Curriculum Committee or Academic Senate - ensure course content is appropriate to the proposed or assigned discipline</a:t>
            </a:r>
            <a:endParaRPr/>
          </a:p>
        </p:txBody>
      </p:sp>
      <p:sp>
        <p:nvSpPr>
          <p:cNvPr id="279" name="Google Shape;279;g238ec95bd33_7_87"/>
          <p:cNvSpPr txBox="1">
            <a:spLocks noGrp="1"/>
          </p:cNvSpPr>
          <p:nvPr>
            <p:ph type="sldNum"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38ec95bd33_7_9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Students 9+1 </a:t>
            </a:r>
            <a:endParaRPr/>
          </a:p>
        </p:txBody>
      </p:sp>
      <p:sp>
        <p:nvSpPr>
          <p:cNvPr id="285" name="Google Shape;285;g238ec95bd33_7_94"/>
          <p:cNvSpPr txBox="1">
            <a:spLocks noGrp="1"/>
          </p:cNvSpPr>
          <p:nvPr>
            <p:ph type="body" idx="1"/>
          </p:nvPr>
        </p:nvSpPr>
        <p:spPr>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3A3838"/>
              </a:buClr>
              <a:buSzPct val="100000"/>
              <a:buNone/>
            </a:pPr>
            <a:r>
              <a:rPr lang="en-US"/>
              <a:t>Students will be provided an opportunity to participate in the formulation and development of District policies related to:</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Grading policies;</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Codes of student conduct;</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Academic disciplinary policies;</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Curriculum development;</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Courses or programs that should be initiated or discontinued;</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Processes for institutional planning and budget development;</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Standards and policies regarding student preparation and success;</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Student services planning and development;</a:t>
            </a:r>
            <a:endParaRPr/>
          </a:p>
          <a:p>
            <a:pPr marL="514350" lvl="0" indent="-502919" algn="l" rtl="0">
              <a:lnSpc>
                <a:spcPct val="90000"/>
              </a:lnSpc>
              <a:spcBef>
                <a:spcPts val="1000"/>
              </a:spcBef>
              <a:spcAft>
                <a:spcPts val="0"/>
              </a:spcAft>
              <a:buClr>
                <a:srgbClr val="3A3838"/>
              </a:buClr>
              <a:buSzPct val="100000"/>
              <a:buFont typeface="Calibri"/>
              <a:buAutoNum type="arabicPeriod"/>
            </a:pPr>
            <a:r>
              <a:rPr lang="en-US"/>
              <a:t>Student fees within the authority of the District to adopt; and</a:t>
            </a:r>
            <a:endParaRPr/>
          </a:p>
          <a:p>
            <a:pPr marL="0" lvl="0" indent="0" algn="l" rtl="0">
              <a:lnSpc>
                <a:spcPct val="90000"/>
              </a:lnSpc>
              <a:spcBef>
                <a:spcPts val="1000"/>
              </a:spcBef>
              <a:spcAft>
                <a:spcPts val="0"/>
              </a:spcAft>
              <a:buClr>
                <a:srgbClr val="3A3838"/>
              </a:buClr>
              <a:buSzPct val="100000"/>
              <a:buNone/>
            </a:pPr>
            <a:r>
              <a:rPr lang="en-US"/>
              <a:t> +1   Any other District and college policy, procedure or related matter that the District governing board determines will have a significant effect on students.</a:t>
            </a:r>
            <a:endParaRPr/>
          </a:p>
        </p:txBody>
      </p:sp>
      <p:sp>
        <p:nvSpPr>
          <p:cNvPr id="287" name="Google Shape;287;g238ec95bd33_7_94"/>
          <p:cNvSpPr txBox="1">
            <a:spLocks noGrp="1"/>
          </p:cNvSpPr>
          <p:nvPr>
            <p:ph type="sldNum" idx="12"/>
          </p:nvPr>
        </p:nvSpPr>
        <p:spPr>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86" name="Google Shape;286;g238ec95bd33_7_94"/>
          <p:cNvPicPr preferRelativeResize="0"/>
          <p:nvPr/>
        </p:nvPicPr>
        <p:blipFill rotWithShape="1">
          <a:blip r:embed="rId3">
            <a:alphaModFix/>
          </a:blip>
          <a:srcRect/>
          <a:stretch/>
        </p:blipFill>
        <p:spPr>
          <a:xfrm>
            <a:off x="9622943" y="2750128"/>
            <a:ext cx="2143125" cy="2133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Who should be involved in discussions </a:t>
            </a:r>
            <a:endParaRPr/>
          </a:p>
        </p:txBody>
      </p:sp>
      <p:sp>
        <p:nvSpPr>
          <p:cNvPr id="293" name="Google Shape;293;p7"/>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20000"/>
          </a:bodyPr>
          <a:lstStyle/>
          <a:p>
            <a:pPr marL="228600" lvl="0" indent="-63500" algn="l" rtl="0">
              <a:lnSpc>
                <a:spcPct val="90000"/>
              </a:lnSpc>
              <a:spcBef>
                <a:spcPts val="0"/>
              </a:spcBef>
              <a:spcAft>
                <a:spcPts val="0"/>
              </a:spcAft>
              <a:buClr>
                <a:srgbClr val="3A3838"/>
              </a:buClr>
              <a:buSzPts val="2600"/>
              <a:buNone/>
            </a:pPr>
            <a:r>
              <a:rPr lang="en-US"/>
              <a:t>Anyone who is involved in or interested in general education, including (but not limited to):</a:t>
            </a:r>
            <a:endParaRPr/>
          </a:p>
          <a:p>
            <a:pPr marL="457200" lvl="0" indent="-342900" algn="l" rtl="0">
              <a:lnSpc>
                <a:spcPct val="90000"/>
              </a:lnSpc>
              <a:spcBef>
                <a:spcPts val="0"/>
              </a:spcBef>
              <a:spcAft>
                <a:spcPts val="0"/>
              </a:spcAft>
              <a:buSzPts val="1800"/>
              <a:buChar char="•"/>
            </a:pPr>
            <a:r>
              <a:rPr lang="en-US"/>
              <a:t>Curriculum Committee (GE subcommittee, if applicable)</a:t>
            </a:r>
            <a:endParaRPr/>
          </a:p>
          <a:p>
            <a:pPr marL="457200" lvl="0" indent="-342900" algn="l" rtl="0">
              <a:lnSpc>
                <a:spcPct val="90000"/>
              </a:lnSpc>
              <a:spcBef>
                <a:spcPts val="0"/>
              </a:spcBef>
              <a:spcAft>
                <a:spcPts val="0"/>
              </a:spcAft>
              <a:buSzPts val="1800"/>
              <a:buChar char="•"/>
            </a:pPr>
            <a:r>
              <a:rPr lang="en-US"/>
              <a:t>Articulation Officer</a:t>
            </a:r>
            <a:endParaRPr/>
          </a:p>
          <a:p>
            <a:pPr marL="457200" lvl="0" indent="-342900" algn="l" rtl="0">
              <a:lnSpc>
                <a:spcPct val="90000"/>
              </a:lnSpc>
              <a:spcBef>
                <a:spcPts val="0"/>
              </a:spcBef>
              <a:spcAft>
                <a:spcPts val="0"/>
              </a:spcAft>
              <a:buSzPts val="1800"/>
              <a:buChar char="•"/>
            </a:pPr>
            <a:r>
              <a:rPr lang="en-US"/>
              <a:t>Discipline Faculty</a:t>
            </a:r>
            <a:endParaRPr/>
          </a:p>
          <a:p>
            <a:pPr marL="457200" lvl="0" indent="-342900" algn="l" rtl="0">
              <a:lnSpc>
                <a:spcPct val="90000"/>
              </a:lnSpc>
              <a:spcBef>
                <a:spcPts val="0"/>
              </a:spcBef>
              <a:spcAft>
                <a:spcPts val="0"/>
              </a:spcAft>
              <a:buSzPts val="1800"/>
              <a:buChar char="•"/>
            </a:pPr>
            <a:r>
              <a:rPr lang="en-US"/>
              <a:t>Counselors</a:t>
            </a:r>
            <a:endParaRPr/>
          </a:p>
          <a:p>
            <a:pPr marL="457200" lvl="0" indent="-342900" algn="l" rtl="0">
              <a:lnSpc>
                <a:spcPct val="90000"/>
              </a:lnSpc>
              <a:spcBef>
                <a:spcPts val="0"/>
              </a:spcBef>
              <a:spcAft>
                <a:spcPts val="0"/>
              </a:spcAft>
              <a:buSzPts val="1800"/>
              <a:buChar char="•"/>
            </a:pPr>
            <a:r>
              <a:rPr lang="en-US"/>
              <a:t>Administration (to provide support)</a:t>
            </a:r>
            <a:endParaRPr/>
          </a:p>
          <a:p>
            <a:pPr marL="457200" lvl="0" indent="-342900" algn="l" rtl="0">
              <a:lnSpc>
                <a:spcPct val="90000"/>
              </a:lnSpc>
              <a:spcBef>
                <a:spcPts val="0"/>
              </a:spcBef>
              <a:spcAft>
                <a:spcPts val="0"/>
              </a:spcAft>
              <a:buSzPts val="1800"/>
              <a:buChar char="•"/>
            </a:pPr>
            <a:r>
              <a:rPr lang="en-US"/>
              <a:t>Students (to increase familiarity with changes and anticipate challenges)</a:t>
            </a:r>
            <a:endParaRPr/>
          </a:p>
          <a:p>
            <a:pPr marL="457200" lvl="0" indent="-342900" algn="l" rtl="0">
              <a:lnSpc>
                <a:spcPct val="90000"/>
              </a:lnSpc>
              <a:spcBef>
                <a:spcPts val="0"/>
              </a:spcBef>
              <a:spcAft>
                <a:spcPts val="0"/>
              </a:spcAft>
              <a:buSzPts val="1800"/>
              <a:buChar char="•"/>
            </a:pPr>
            <a:r>
              <a:rPr lang="en-US"/>
              <a:t>Roles/offices involved with implementation:</a:t>
            </a:r>
            <a:endParaRPr/>
          </a:p>
          <a:p>
            <a:pPr marL="914400" lvl="1" indent="-342900" algn="l" rtl="0">
              <a:lnSpc>
                <a:spcPct val="90000"/>
              </a:lnSpc>
              <a:spcBef>
                <a:spcPts val="0"/>
              </a:spcBef>
              <a:spcAft>
                <a:spcPts val="0"/>
              </a:spcAft>
              <a:buSzPts val="1800"/>
              <a:buChar char="•"/>
            </a:pPr>
            <a:r>
              <a:rPr lang="en-US"/>
              <a:t>Guided Pathways mapping</a:t>
            </a:r>
            <a:endParaRPr/>
          </a:p>
          <a:p>
            <a:pPr marL="914400" lvl="1" indent="-342900" algn="l" rtl="0">
              <a:lnSpc>
                <a:spcPct val="90000"/>
              </a:lnSpc>
              <a:spcBef>
                <a:spcPts val="0"/>
              </a:spcBef>
              <a:spcAft>
                <a:spcPts val="0"/>
              </a:spcAft>
              <a:buSzPts val="1800"/>
              <a:buChar char="•"/>
            </a:pPr>
            <a:r>
              <a:rPr lang="en-US"/>
              <a:t>Student Information Systems/Admissions and Records</a:t>
            </a:r>
            <a:endParaRPr/>
          </a:p>
          <a:p>
            <a:pPr marL="914400" lvl="1" indent="-342900" algn="l" rtl="0">
              <a:lnSpc>
                <a:spcPct val="90000"/>
              </a:lnSpc>
              <a:spcBef>
                <a:spcPts val="0"/>
              </a:spcBef>
              <a:spcAft>
                <a:spcPts val="0"/>
              </a:spcAft>
              <a:buSzPts val="1800"/>
              <a:buChar char="•"/>
            </a:pPr>
            <a:r>
              <a:rPr lang="en-US"/>
              <a:t>Curriculum Management Systems</a:t>
            </a:r>
            <a:endParaRPr/>
          </a:p>
          <a:p>
            <a:pPr marL="914400" lvl="1" indent="-342900" algn="l" rtl="0">
              <a:lnSpc>
                <a:spcPct val="90000"/>
              </a:lnSpc>
              <a:spcBef>
                <a:spcPts val="0"/>
              </a:spcBef>
              <a:spcAft>
                <a:spcPts val="0"/>
              </a:spcAft>
              <a:buSzPts val="1800"/>
              <a:buChar char="•"/>
            </a:pPr>
            <a:r>
              <a:rPr lang="en-US"/>
              <a:t>ASSIST managers</a:t>
            </a:r>
            <a:endParaRPr/>
          </a:p>
          <a:p>
            <a:pPr marL="914400" lvl="1" indent="-342900" algn="l" rtl="0">
              <a:lnSpc>
                <a:spcPct val="90000"/>
              </a:lnSpc>
              <a:spcBef>
                <a:spcPts val="0"/>
              </a:spcBef>
              <a:spcAft>
                <a:spcPts val="0"/>
              </a:spcAft>
              <a:buSzPts val="1800"/>
              <a:buChar char="•"/>
            </a:pPr>
            <a:r>
              <a:rPr lang="en-US"/>
              <a:t>Catalog committee</a:t>
            </a:r>
            <a:endParaRPr/>
          </a:p>
          <a:p>
            <a:pPr marL="914400" lvl="1" indent="-342900" algn="l" rtl="0">
              <a:lnSpc>
                <a:spcPct val="90000"/>
              </a:lnSpc>
              <a:spcBef>
                <a:spcPts val="0"/>
              </a:spcBef>
              <a:spcAft>
                <a:spcPts val="0"/>
              </a:spcAft>
              <a:buSzPts val="1800"/>
              <a:buChar char="•"/>
            </a:pPr>
            <a:r>
              <a:rPr lang="en-US"/>
              <a:t>College website</a:t>
            </a:r>
            <a:endParaRPr/>
          </a:p>
          <a:p>
            <a:pPr marL="914400" lvl="1" indent="-342900" algn="l" rtl="0">
              <a:lnSpc>
                <a:spcPct val="90000"/>
              </a:lnSpc>
              <a:spcBef>
                <a:spcPts val="0"/>
              </a:spcBef>
              <a:spcAft>
                <a:spcPts val="0"/>
              </a:spcAft>
              <a:buSzPts val="1800"/>
              <a:buChar char="•"/>
            </a:pPr>
            <a:r>
              <a:rPr lang="en-US"/>
              <a:t>College publications (GE sheets, advising sheets, etc.)</a:t>
            </a:r>
            <a:endParaRPr/>
          </a:p>
        </p:txBody>
      </p:sp>
      <p:sp>
        <p:nvSpPr>
          <p:cNvPr id="294" name="Google Shape;294;p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Proactive Planning for Changes </a:t>
            </a:r>
            <a:endParaRPr/>
          </a:p>
        </p:txBody>
      </p:sp>
      <p:sp>
        <p:nvSpPr>
          <p:cNvPr id="300" name="Google Shape;300;p8"/>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90000"/>
              </a:lnSpc>
              <a:spcBef>
                <a:spcPts val="0"/>
              </a:spcBef>
              <a:spcAft>
                <a:spcPts val="0"/>
              </a:spcAft>
              <a:buSzPts val="1800"/>
              <a:buChar char="•"/>
            </a:pPr>
            <a:r>
              <a:rPr lang="en-US"/>
              <a:t>Catalog</a:t>
            </a:r>
            <a:endParaRPr/>
          </a:p>
          <a:p>
            <a:pPr marL="457200" lvl="0" indent="-342900" algn="l" rtl="0">
              <a:lnSpc>
                <a:spcPct val="90000"/>
              </a:lnSpc>
              <a:spcBef>
                <a:spcPts val="0"/>
              </a:spcBef>
              <a:spcAft>
                <a:spcPts val="0"/>
              </a:spcAft>
              <a:buSzPts val="1800"/>
              <a:buChar char="•"/>
            </a:pPr>
            <a:r>
              <a:rPr lang="en-US"/>
              <a:t>Curriculum management system (such as CurrIQunet)</a:t>
            </a:r>
            <a:endParaRPr/>
          </a:p>
          <a:p>
            <a:pPr marL="457200" lvl="0" indent="-342900" algn="l" rtl="0">
              <a:lnSpc>
                <a:spcPct val="90000"/>
              </a:lnSpc>
              <a:spcBef>
                <a:spcPts val="0"/>
              </a:spcBef>
              <a:spcAft>
                <a:spcPts val="0"/>
              </a:spcAft>
              <a:buSzPts val="1800"/>
              <a:buChar char="•"/>
            </a:pPr>
            <a:r>
              <a:rPr lang="en-US"/>
              <a:t>Degree audit and degree planner systems (such as DegreeWorks)</a:t>
            </a:r>
            <a:endParaRPr/>
          </a:p>
          <a:p>
            <a:pPr marL="457200" lvl="0" indent="-342900" algn="l" rtl="0">
              <a:lnSpc>
                <a:spcPct val="90000"/>
              </a:lnSpc>
              <a:spcBef>
                <a:spcPts val="0"/>
              </a:spcBef>
              <a:spcAft>
                <a:spcPts val="0"/>
              </a:spcAft>
              <a:buSzPts val="1800"/>
              <a:buChar char="•"/>
            </a:pPr>
            <a:r>
              <a:rPr lang="en-US"/>
              <a:t>Student information system (such as Banner, PeopleSoft, Datatel)</a:t>
            </a:r>
            <a:endParaRPr/>
          </a:p>
          <a:p>
            <a:pPr marL="457200" lvl="0" indent="-342900" algn="l" rtl="0">
              <a:lnSpc>
                <a:spcPct val="90000"/>
              </a:lnSpc>
              <a:spcBef>
                <a:spcPts val="0"/>
              </a:spcBef>
              <a:spcAft>
                <a:spcPts val="0"/>
              </a:spcAft>
              <a:buSzPts val="1800"/>
              <a:buChar char="•"/>
            </a:pPr>
            <a:r>
              <a:rPr lang="en-US"/>
              <a:t>Guided pathways maps</a:t>
            </a:r>
            <a:endParaRPr/>
          </a:p>
          <a:p>
            <a:pPr marL="457200" lvl="0" indent="-342900" algn="l" rtl="0">
              <a:lnSpc>
                <a:spcPct val="90000"/>
              </a:lnSpc>
              <a:spcBef>
                <a:spcPts val="0"/>
              </a:spcBef>
              <a:spcAft>
                <a:spcPts val="0"/>
              </a:spcAft>
              <a:buSzPts val="1800"/>
              <a:buChar char="•"/>
            </a:pPr>
            <a:r>
              <a:rPr lang="en-US"/>
              <a:t>ADT re-submissions</a:t>
            </a:r>
            <a:endParaRPr/>
          </a:p>
          <a:p>
            <a:pPr marL="457200" lvl="0" indent="-342900" algn="l" rtl="0">
              <a:lnSpc>
                <a:spcPct val="90000"/>
              </a:lnSpc>
              <a:spcBef>
                <a:spcPts val="0"/>
              </a:spcBef>
              <a:spcAft>
                <a:spcPts val="0"/>
              </a:spcAft>
              <a:buSzPts val="1800"/>
              <a:buChar char="•"/>
            </a:pPr>
            <a:r>
              <a:rPr lang="en-US"/>
              <a:t>Advising sheets</a:t>
            </a:r>
            <a:endParaRPr/>
          </a:p>
          <a:p>
            <a:pPr marL="457200" lvl="0" indent="-342900" algn="l" rtl="0">
              <a:lnSpc>
                <a:spcPct val="90000"/>
              </a:lnSpc>
              <a:spcBef>
                <a:spcPts val="0"/>
              </a:spcBef>
              <a:spcAft>
                <a:spcPts val="0"/>
              </a:spcAft>
              <a:buSzPts val="1800"/>
              <a:buChar char="•"/>
            </a:pPr>
            <a:r>
              <a:rPr lang="en-US"/>
              <a:t>Publications (such as outreach materials)</a:t>
            </a:r>
            <a:endParaRPr/>
          </a:p>
          <a:p>
            <a:pPr marL="457200" lvl="0" indent="-342900" algn="l" rtl="0">
              <a:lnSpc>
                <a:spcPct val="90000"/>
              </a:lnSpc>
              <a:spcBef>
                <a:spcPts val="0"/>
              </a:spcBef>
              <a:spcAft>
                <a:spcPts val="0"/>
              </a:spcAft>
              <a:buSzPts val="1800"/>
              <a:buChar char="•"/>
            </a:pPr>
            <a:r>
              <a:rPr lang="en-US"/>
              <a:t>Website</a:t>
            </a:r>
            <a:endParaRPr/>
          </a:p>
          <a:p>
            <a:pPr marL="457200" lvl="0" indent="-342900" algn="l" rtl="0">
              <a:lnSpc>
                <a:spcPct val="90000"/>
              </a:lnSpc>
              <a:spcBef>
                <a:spcPts val="0"/>
              </a:spcBef>
              <a:spcAft>
                <a:spcPts val="0"/>
              </a:spcAft>
              <a:buSzPts val="1800"/>
              <a:buChar char="•"/>
            </a:pPr>
            <a:r>
              <a:rPr lang="en-US"/>
              <a:t>Trainings/orientations/workshops for counselors, discipline faculty, students, curriculum committees, local senates</a:t>
            </a:r>
            <a:endParaRPr/>
          </a:p>
          <a:p>
            <a:pPr marL="457200" lvl="0" indent="-342900" algn="l" rtl="0">
              <a:lnSpc>
                <a:spcPct val="90000"/>
              </a:lnSpc>
              <a:spcBef>
                <a:spcPts val="0"/>
              </a:spcBef>
              <a:spcAft>
                <a:spcPts val="0"/>
              </a:spcAft>
              <a:buSzPts val="1800"/>
              <a:buChar char="•"/>
            </a:pPr>
            <a:r>
              <a:rPr lang="en-US"/>
              <a:t>ASSIST.org</a:t>
            </a:r>
            <a:endParaRPr/>
          </a:p>
          <a:p>
            <a:pPr marL="457200" lvl="0" indent="-342900" algn="l" rtl="0">
              <a:lnSpc>
                <a:spcPct val="90000"/>
              </a:lnSpc>
              <a:spcBef>
                <a:spcPts val="0"/>
              </a:spcBef>
              <a:spcAft>
                <a:spcPts val="0"/>
              </a:spcAft>
              <a:buSzPts val="1800"/>
              <a:buChar char="•"/>
            </a:pPr>
            <a:r>
              <a:rPr lang="en-US"/>
              <a:t>Transfer GE certificates</a:t>
            </a:r>
            <a:endParaRPr/>
          </a:p>
        </p:txBody>
      </p:sp>
      <p:sp>
        <p:nvSpPr>
          <p:cNvPr id="301" name="Google Shape;301;p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Agenda </a:t>
            </a:r>
            <a:endParaRPr/>
          </a:p>
        </p:txBody>
      </p:sp>
      <p:sp>
        <p:nvSpPr>
          <p:cNvPr id="158" name="Google Shape;158;p3"/>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Welcome </a:t>
            </a:r>
            <a:endParaRPr/>
          </a:p>
          <a:p>
            <a:pPr marL="228600" lvl="0" indent="-228600" algn="l" rtl="0">
              <a:lnSpc>
                <a:spcPct val="90000"/>
              </a:lnSpc>
              <a:spcBef>
                <a:spcPts val="1000"/>
              </a:spcBef>
              <a:spcAft>
                <a:spcPts val="0"/>
              </a:spcAft>
              <a:buClr>
                <a:srgbClr val="3A3838"/>
              </a:buClr>
              <a:buSzPts val="2600"/>
              <a:buChar char="•"/>
            </a:pPr>
            <a:r>
              <a:rPr lang="en-US"/>
              <a:t>Where are we in GE Changes</a:t>
            </a:r>
            <a:endParaRPr/>
          </a:p>
          <a:p>
            <a:pPr marL="228600" lvl="0" indent="-228600" algn="l" rtl="0">
              <a:lnSpc>
                <a:spcPct val="90000"/>
              </a:lnSpc>
              <a:spcBef>
                <a:spcPts val="1000"/>
              </a:spcBef>
              <a:spcAft>
                <a:spcPts val="0"/>
              </a:spcAft>
              <a:buClr>
                <a:srgbClr val="3A3838"/>
              </a:buClr>
              <a:buSzPts val="2600"/>
              <a:buChar char="•"/>
            </a:pPr>
            <a:r>
              <a:rPr lang="en-US"/>
              <a:t>Local Senate's Role and Curriculum Committees</a:t>
            </a:r>
            <a:endParaRPr/>
          </a:p>
          <a:p>
            <a:pPr marL="228600" lvl="0" indent="-228600" algn="l" rtl="0">
              <a:lnSpc>
                <a:spcPct val="90000"/>
              </a:lnSpc>
              <a:spcBef>
                <a:spcPts val="1000"/>
              </a:spcBef>
              <a:spcAft>
                <a:spcPts val="0"/>
              </a:spcAft>
              <a:buClr>
                <a:srgbClr val="3A3838"/>
              </a:buClr>
              <a:buSzPts val="2600"/>
              <a:buChar char="•"/>
            </a:pPr>
            <a:r>
              <a:rPr lang="en-US"/>
              <a:t>Who should be involved in the discussion</a:t>
            </a:r>
            <a:endParaRPr/>
          </a:p>
          <a:p>
            <a:pPr marL="228600" lvl="0" indent="-228600" algn="l" rtl="0">
              <a:lnSpc>
                <a:spcPct val="90000"/>
              </a:lnSpc>
              <a:spcBef>
                <a:spcPts val="1000"/>
              </a:spcBef>
              <a:spcAft>
                <a:spcPts val="0"/>
              </a:spcAft>
              <a:buClr>
                <a:srgbClr val="3A3838"/>
              </a:buClr>
              <a:buSzPts val="2600"/>
              <a:buChar char="•"/>
            </a:pPr>
            <a:r>
              <a:rPr lang="en-US"/>
              <a:t>Proactive Planning for Changes and Timelines </a:t>
            </a:r>
            <a:endParaRPr/>
          </a:p>
          <a:p>
            <a:pPr marL="228600" lvl="0" indent="-228600" algn="l" rtl="0">
              <a:lnSpc>
                <a:spcPct val="90000"/>
              </a:lnSpc>
              <a:spcBef>
                <a:spcPts val="1000"/>
              </a:spcBef>
              <a:spcAft>
                <a:spcPts val="0"/>
              </a:spcAft>
              <a:buClr>
                <a:srgbClr val="3A3838"/>
              </a:buClr>
              <a:buSzPts val="2600"/>
              <a:buChar char="•"/>
            </a:pPr>
            <a:r>
              <a:rPr lang="en-US"/>
              <a:t>Articulation and Counseling </a:t>
            </a:r>
            <a:endParaRPr/>
          </a:p>
          <a:p>
            <a:pPr marL="228600" lvl="0" indent="-228600" algn="l" rtl="0">
              <a:lnSpc>
                <a:spcPct val="90000"/>
              </a:lnSpc>
              <a:spcBef>
                <a:spcPts val="1000"/>
              </a:spcBef>
              <a:spcAft>
                <a:spcPts val="0"/>
              </a:spcAft>
              <a:buClr>
                <a:srgbClr val="3A3838"/>
              </a:buClr>
              <a:buSzPts val="2600"/>
              <a:buChar char="•"/>
            </a:pPr>
            <a:r>
              <a:rPr lang="en-US"/>
              <a:t>Planning Examples</a:t>
            </a:r>
            <a:endParaRPr/>
          </a:p>
          <a:p>
            <a:pPr marL="228600" lvl="0" indent="-228600" algn="l" rtl="0">
              <a:lnSpc>
                <a:spcPct val="90000"/>
              </a:lnSpc>
              <a:spcBef>
                <a:spcPts val="1000"/>
              </a:spcBef>
              <a:spcAft>
                <a:spcPts val="0"/>
              </a:spcAft>
              <a:buClr>
                <a:srgbClr val="3A3838"/>
              </a:buClr>
              <a:buSzPts val="2600"/>
              <a:buChar char="•"/>
            </a:pPr>
            <a:r>
              <a:rPr lang="en-US"/>
              <a:t>Questions </a:t>
            </a:r>
            <a:endParaRPr/>
          </a:p>
          <a:p>
            <a:pPr marL="228600" lvl="0" indent="-63500" algn="l" rtl="0">
              <a:lnSpc>
                <a:spcPct val="90000"/>
              </a:lnSpc>
              <a:spcBef>
                <a:spcPts val="1000"/>
              </a:spcBef>
              <a:spcAft>
                <a:spcPts val="0"/>
              </a:spcAft>
              <a:buClr>
                <a:srgbClr val="3A3838"/>
              </a:buClr>
              <a:buSzPts val="2600"/>
              <a:buNone/>
            </a:pPr>
            <a:endParaRPr/>
          </a:p>
        </p:txBody>
      </p:sp>
      <p:sp>
        <p:nvSpPr>
          <p:cNvPr id="159" name="Google Shape;159;p3"/>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2d54cbd763_0_0"/>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Timelines and considerations</a:t>
            </a:r>
            <a:endParaRPr/>
          </a:p>
        </p:txBody>
      </p:sp>
      <p:sp>
        <p:nvSpPr>
          <p:cNvPr id="308" name="Google Shape;308;g22d54cbd763_0_0"/>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u="sng"/>
              <a:t>Annually occurring deadlines</a:t>
            </a:r>
            <a:endParaRPr b="1" u="sng"/>
          </a:p>
          <a:p>
            <a:pPr marL="457200" lvl="0" indent="-342900" algn="l" rtl="0">
              <a:spcBef>
                <a:spcPts val="1000"/>
              </a:spcBef>
              <a:spcAft>
                <a:spcPts val="0"/>
              </a:spcAft>
              <a:buSzPts val="1800"/>
              <a:buChar char="•"/>
            </a:pPr>
            <a:r>
              <a:rPr lang="en-US"/>
              <a:t>UCTCA (summer)</a:t>
            </a:r>
            <a:endParaRPr/>
          </a:p>
          <a:p>
            <a:pPr marL="457200" lvl="0" indent="-342900" algn="l" rtl="0">
              <a:spcBef>
                <a:spcPts val="0"/>
              </a:spcBef>
              <a:spcAft>
                <a:spcPts val="0"/>
              </a:spcAft>
              <a:buSzPts val="1800"/>
              <a:buChar char="•"/>
            </a:pPr>
            <a:r>
              <a:rPr lang="en-US"/>
              <a:t>GE submissions (December)</a:t>
            </a:r>
            <a:endParaRPr/>
          </a:p>
          <a:p>
            <a:pPr marL="457200" lvl="0" indent="-342900" algn="l" rtl="0">
              <a:spcBef>
                <a:spcPts val="0"/>
              </a:spcBef>
              <a:spcAft>
                <a:spcPts val="0"/>
              </a:spcAft>
              <a:buSzPts val="1800"/>
              <a:buChar char="•"/>
            </a:pPr>
            <a:r>
              <a:rPr lang="en-US"/>
              <a:t>Local curriculum and catalog deadlines</a:t>
            </a:r>
            <a:endParaRPr/>
          </a:p>
          <a:p>
            <a:pPr marL="0" lvl="0" indent="0" algn="l" rtl="0">
              <a:spcBef>
                <a:spcPts val="1000"/>
              </a:spcBef>
              <a:spcAft>
                <a:spcPts val="0"/>
              </a:spcAft>
              <a:buNone/>
            </a:pPr>
            <a:endParaRPr/>
          </a:p>
          <a:p>
            <a:pPr marL="0" lvl="0" indent="0" algn="l" rtl="0">
              <a:spcBef>
                <a:spcPts val="1000"/>
              </a:spcBef>
              <a:spcAft>
                <a:spcPts val="0"/>
              </a:spcAft>
              <a:buNone/>
            </a:pPr>
            <a:r>
              <a:rPr lang="en-US" b="1" u="sng"/>
              <a:t>Legislated and external deadlines</a:t>
            </a:r>
            <a:endParaRPr b="1" u="sng"/>
          </a:p>
          <a:p>
            <a:pPr marL="457200" lvl="0" indent="-342900" algn="l" rtl="0">
              <a:spcBef>
                <a:spcPts val="1000"/>
              </a:spcBef>
              <a:spcAft>
                <a:spcPts val="0"/>
              </a:spcAft>
              <a:buSzPts val="1800"/>
              <a:buChar char="•"/>
            </a:pPr>
            <a:r>
              <a:rPr lang="en-US"/>
              <a:t>Fall 2023 IGETC area 7 implementation</a:t>
            </a:r>
            <a:endParaRPr/>
          </a:p>
          <a:p>
            <a:pPr marL="457200" lvl="0" indent="-342900" algn="l" rtl="0">
              <a:spcBef>
                <a:spcPts val="0"/>
              </a:spcBef>
              <a:spcAft>
                <a:spcPts val="0"/>
              </a:spcAft>
              <a:buSzPts val="1800"/>
              <a:buChar char="•"/>
            </a:pPr>
            <a:r>
              <a:rPr lang="en-US"/>
              <a:t>Fall 2024 CCC Ethnic Studies implementation</a:t>
            </a:r>
            <a:endParaRPr/>
          </a:p>
          <a:p>
            <a:pPr marL="457200" lvl="0" indent="-342900" algn="l" rtl="0">
              <a:spcBef>
                <a:spcPts val="0"/>
              </a:spcBef>
              <a:spcAft>
                <a:spcPts val="0"/>
              </a:spcAft>
              <a:buSzPts val="1800"/>
              <a:buChar char="•"/>
            </a:pPr>
            <a:r>
              <a:rPr lang="en-US"/>
              <a:t>Fall 2025 implementation date for CalGETC</a:t>
            </a:r>
            <a:endParaRPr/>
          </a:p>
        </p:txBody>
      </p:sp>
      <p:sp>
        <p:nvSpPr>
          <p:cNvPr id="309" name="Google Shape;309;g22d54cbd763_0_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Articulation </a:t>
            </a:r>
            <a:endParaRPr/>
          </a:p>
        </p:txBody>
      </p:sp>
      <p:sp>
        <p:nvSpPr>
          <p:cNvPr id="315" name="Google Shape;315;p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We’re waiting for CalGETC area standards to be established so that they can be communicated to discipline faculty for potential changes to curriculum (charge of a special committee)</a:t>
            </a:r>
            <a:endParaRPr/>
          </a:p>
          <a:p>
            <a:pPr marL="457200" lvl="0" indent="-342900" algn="l" rtl="0">
              <a:lnSpc>
                <a:spcPct val="90000"/>
              </a:lnSpc>
              <a:spcBef>
                <a:spcPts val="0"/>
              </a:spcBef>
              <a:spcAft>
                <a:spcPts val="0"/>
              </a:spcAft>
              <a:buSzPts val="1800"/>
              <a:buChar char="•"/>
            </a:pPr>
            <a:r>
              <a:rPr lang="en-US"/>
              <a:t>Policy details (such as partial certification, etc.) are still outstanding</a:t>
            </a:r>
            <a:endParaRPr/>
          </a:p>
          <a:p>
            <a:pPr marL="457200" lvl="0" indent="-342900" algn="l" rtl="0">
              <a:lnSpc>
                <a:spcPct val="90000"/>
              </a:lnSpc>
              <a:spcBef>
                <a:spcPts val="0"/>
              </a:spcBef>
              <a:spcAft>
                <a:spcPts val="0"/>
              </a:spcAft>
              <a:buSzPts val="1800"/>
              <a:buChar char="•"/>
            </a:pPr>
            <a:r>
              <a:rPr lang="en-US"/>
              <a:t>Continuous enrollment and catalog rights - UC and CSU systems differ</a:t>
            </a:r>
            <a:endParaRPr/>
          </a:p>
          <a:p>
            <a:pPr marL="457200" lvl="0" indent="-342900" algn="l" rtl="0">
              <a:lnSpc>
                <a:spcPct val="90000"/>
              </a:lnSpc>
              <a:spcBef>
                <a:spcPts val="0"/>
              </a:spcBef>
              <a:spcAft>
                <a:spcPts val="0"/>
              </a:spcAft>
              <a:buSzPts val="1800"/>
              <a:buChar char="•"/>
            </a:pPr>
            <a:r>
              <a:rPr lang="en-US"/>
              <a:t>Will submission processes and deadlines be the same?</a:t>
            </a:r>
            <a:endParaRPr/>
          </a:p>
          <a:p>
            <a:pPr marL="457200" lvl="0" indent="-342900" algn="l" rtl="0">
              <a:lnSpc>
                <a:spcPct val="90000"/>
              </a:lnSpc>
              <a:spcBef>
                <a:spcPts val="0"/>
              </a:spcBef>
              <a:spcAft>
                <a:spcPts val="0"/>
              </a:spcAft>
              <a:buSzPts val="1800"/>
              <a:buChar char="•"/>
            </a:pPr>
            <a:r>
              <a:rPr lang="en-US"/>
              <a:t>How will courses already approved for CSU GE and/or IGETC be treated - will their GE approvals be honored?</a:t>
            </a:r>
            <a:endParaRPr/>
          </a:p>
          <a:p>
            <a:pPr marL="457200" lvl="0" indent="-342900" algn="l" rtl="0">
              <a:lnSpc>
                <a:spcPct val="90000"/>
              </a:lnSpc>
              <a:spcBef>
                <a:spcPts val="0"/>
              </a:spcBef>
              <a:spcAft>
                <a:spcPts val="0"/>
              </a:spcAft>
              <a:buSzPts val="1800"/>
              <a:buChar char="•"/>
            </a:pPr>
            <a:r>
              <a:rPr lang="en-US"/>
              <a:t>Will we have to revise courses and re-submit for oral communication?</a:t>
            </a:r>
            <a:endParaRPr/>
          </a:p>
          <a:p>
            <a:pPr marL="457200" lvl="0" indent="-342900" algn="l" rtl="0">
              <a:lnSpc>
                <a:spcPct val="90000"/>
              </a:lnSpc>
              <a:spcBef>
                <a:spcPts val="0"/>
              </a:spcBef>
              <a:spcAft>
                <a:spcPts val="0"/>
              </a:spcAft>
              <a:buSzPts val="1800"/>
              <a:buChar char="•"/>
            </a:pPr>
            <a:r>
              <a:rPr lang="en-US"/>
              <a:t>What will the prerequisite expectation be for math?</a:t>
            </a:r>
            <a:endParaRPr/>
          </a:p>
          <a:p>
            <a:pPr marL="457200" lvl="0" indent="-342900" algn="l" rtl="0">
              <a:lnSpc>
                <a:spcPct val="90000"/>
              </a:lnSpc>
              <a:spcBef>
                <a:spcPts val="0"/>
              </a:spcBef>
              <a:spcAft>
                <a:spcPts val="0"/>
              </a:spcAft>
              <a:buSzPts val="1800"/>
              <a:buChar char="•"/>
            </a:pPr>
            <a:r>
              <a:rPr lang="en-US"/>
              <a:t>CSU GE for CSU native/first-time first-year students</a:t>
            </a:r>
            <a:endParaRPr/>
          </a:p>
        </p:txBody>
      </p:sp>
      <p:sp>
        <p:nvSpPr>
          <p:cNvPr id="316" name="Google Shape;316;p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Counseling </a:t>
            </a:r>
            <a:endParaRPr/>
          </a:p>
        </p:txBody>
      </p:sp>
      <p:sp>
        <p:nvSpPr>
          <p:cNvPr id="322" name="Google Shape;322;p1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Updating Student Education Plans (SEPs)</a:t>
            </a:r>
            <a:endParaRPr/>
          </a:p>
          <a:p>
            <a:pPr marL="457200" lvl="0" indent="-342900" algn="l" rtl="0">
              <a:lnSpc>
                <a:spcPct val="90000"/>
              </a:lnSpc>
              <a:spcBef>
                <a:spcPts val="0"/>
              </a:spcBef>
              <a:spcAft>
                <a:spcPts val="0"/>
              </a:spcAft>
              <a:buSzPts val="1800"/>
              <a:buChar char="•"/>
            </a:pPr>
            <a:r>
              <a:rPr lang="en-US"/>
              <a:t>Working with faculty on how impacts programs </a:t>
            </a:r>
            <a:endParaRPr/>
          </a:p>
          <a:p>
            <a:pPr marL="457200" lvl="0" indent="-342900" algn="l" rtl="0">
              <a:lnSpc>
                <a:spcPct val="90000"/>
              </a:lnSpc>
              <a:spcBef>
                <a:spcPts val="0"/>
              </a:spcBef>
              <a:spcAft>
                <a:spcPts val="0"/>
              </a:spcAft>
              <a:buSzPts val="1800"/>
              <a:buChar char="•"/>
            </a:pPr>
            <a:r>
              <a:rPr lang="en-US"/>
              <a:t>Supporting students with catalog rights </a:t>
            </a:r>
            <a:endParaRPr/>
          </a:p>
          <a:p>
            <a:pPr marL="457200" lvl="0" indent="-342900" algn="l" rtl="0">
              <a:lnSpc>
                <a:spcPct val="90000"/>
              </a:lnSpc>
              <a:spcBef>
                <a:spcPts val="0"/>
              </a:spcBef>
              <a:spcAft>
                <a:spcPts val="0"/>
              </a:spcAft>
              <a:buSzPts val="1800"/>
              <a:buChar char="•"/>
            </a:pPr>
            <a:r>
              <a:rPr lang="en-US"/>
              <a:t>Professional development on new updates and impacts </a:t>
            </a:r>
            <a:endParaRPr/>
          </a:p>
          <a:p>
            <a:pPr marL="457200" lvl="0" indent="-342900" algn="l" rtl="0">
              <a:lnSpc>
                <a:spcPct val="90000"/>
              </a:lnSpc>
              <a:spcBef>
                <a:spcPts val="0"/>
              </a:spcBef>
              <a:spcAft>
                <a:spcPts val="0"/>
              </a:spcAft>
              <a:buSzPts val="1800"/>
              <a:buChar char="•"/>
            </a:pPr>
            <a:r>
              <a:rPr lang="en-US"/>
              <a:t>Supporting enrollment management in GE Courses </a:t>
            </a:r>
            <a:endParaRPr/>
          </a:p>
          <a:p>
            <a:pPr marL="457200" lvl="0" indent="-342900" algn="l" rtl="0">
              <a:lnSpc>
                <a:spcPct val="90000"/>
              </a:lnSpc>
              <a:spcBef>
                <a:spcPts val="0"/>
              </a:spcBef>
              <a:spcAft>
                <a:spcPts val="0"/>
              </a:spcAft>
              <a:buSzPts val="1800"/>
              <a:buChar char="•"/>
            </a:pPr>
            <a:r>
              <a:rPr lang="en-US"/>
              <a:t>Implications on Dual Enrollment </a:t>
            </a:r>
            <a:endParaRPr/>
          </a:p>
        </p:txBody>
      </p:sp>
      <p:sp>
        <p:nvSpPr>
          <p:cNvPr id="323" name="Google Shape;323;p1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Planning Examples </a:t>
            </a:r>
            <a:endParaRPr/>
          </a:p>
        </p:txBody>
      </p:sp>
      <p:sp>
        <p:nvSpPr>
          <p:cNvPr id="329" name="Google Shape;329;p11"/>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Citrus College </a:t>
            </a:r>
            <a:endParaRPr/>
          </a:p>
          <a:p>
            <a:pPr marL="457200" lvl="0" indent="-342900" algn="l" rtl="0">
              <a:lnSpc>
                <a:spcPct val="90000"/>
              </a:lnSpc>
              <a:spcBef>
                <a:spcPts val="0"/>
              </a:spcBef>
              <a:spcAft>
                <a:spcPts val="0"/>
              </a:spcAft>
              <a:buSzPts val="1800"/>
              <a:buChar char="•"/>
            </a:pPr>
            <a:r>
              <a:rPr lang="en-US"/>
              <a:t>San Bernardino Valley College </a:t>
            </a:r>
            <a:endParaRPr/>
          </a:p>
          <a:p>
            <a:pPr marL="457200" lvl="0" indent="-342900" algn="l" rtl="0">
              <a:lnSpc>
                <a:spcPct val="90000"/>
              </a:lnSpc>
              <a:spcBef>
                <a:spcPts val="0"/>
              </a:spcBef>
              <a:spcAft>
                <a:spcPts val="0"/>
              </a:spcAft>
              <a:buSzPts val="1800"/>
              <a:buChar char="•"/>
            </a:pPr>
            <a:r>
              <a:rPr lang="en-US"/>
              <a:t>Reedley College </a:t>
            </a:r>
            <a:endParaRPr/>
          </a:p>
        </p:txBody>
      </p:sp>
      <p:sp>
        <p:nvSpPr>
          <p:cNvPr id="330" name="Google Shape;330;p11"/>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38ec95bd33_0_13"/>
          <p:cNvSpPr txBox="1">
            <a:spLocks noGrp="1"/>
          </p:cNvSpPr>
          <p:nvPr>
            <p:ph type="title"/>
          </p:nvPr>
        </p:nvSpPr>
        <p:spPr>
          <a:xfrm>
            <a:off x="1212273" y="696266"/>
            <a:ext cx="10314600" cy="114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Reedley College</a:t>
            </a:r>
            <a:endParaRPr/>
          </a:p>
        </p:txBody>
      </p:sp>
      <p:sp>
        <p:nvSpPr>
          <p:cNvPr id="337" name="Google Shape;337;g238ec95bd33_0_13"/>
          <p:cNvSpPr txBox="1">
            <a:spLocks noGrp="1"/>
          </p:cNvSpPr>
          <p:nvPr>
            <p:ph type="body" idx="1"/>
          </p:nvPr>
        </p:nvSpPr>
        <p:spPr>
          <a:xfrm>
            <a:off x="1212273" y="1967787"/>
            <a:ext cx="10314600" cy="41940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US"/>
              <a:t>Presentations on impact to Academic Senate, Curriculum Committee, College Council, Guided Pathways Workgroup, Department Chairs and more </a:t>
            </a:r>
            <a:endParaRPr/>
          </a:p>
          <a:p>
            <a:pPr marL="457200" lvl="0" indent="-342900" algn="l" rtl="0">
              <a:spcBef>
                <a:spcPts val="0"/>
              </a:spcBef>
              <a:spcAft>
                <a:spcPts val="0"/>
              </a:spcAft>
              <a:buSzPts val="1800"/>
              <a:buChar char="•"/>
            </a:pPr>
            <a:r>
              <a:rPr lang="en-US"/>
              <a:t>Senate and Curriculum Committee established GE/AB928 Taskforce </a:t>
            </a:r>
            <a:endParaRPr/>
          </a:p>
          <a:p>
            <a:pPr marL="457200" lvl="0" indent="-342900" algn="l" rtl="0">
              <a:spcBef>
                <a:spcPts val="0"/>
              </a:spcBef>
              <a:spcAft>
                <a:spcPts val="0"/>
              </a:spcAft>
              <a:buSzPts val="1800"/>
              <a:buChar char="•"/>
            </a:pPr>
            <a:r>
              <a:rPr lang="en-US"/>
              <a:t>List of courses with CSU articulation not currently articulated in UC IGETC Pattern </a:t>
            </a:r>
            <a:endParaRPr/>
          </a:p>
          <a:p>
            <a:pPr marL="457200" lvl="0" indent="-342900" algn="l" rtl="0">
              <a:spcBef>
                <a:spcPts val="0"/>
              </a:spcBef>
              <a:spcAft>
                <a:spcPts val="0"/>
              </a:spcAft>
              <a:buSzPts val="1800"/>
              <a:buChar char="•"/>
            </a:pPr>
            <a:r>
              <a:rPr lang="en-US"/>
              <a:t>Reviewing GP Maps for Ethnic Studied inclusion </a:t>
            </a:r>
            <a:endParaRPr/>
          </a:p>
          <a:p>
            <a:pPr marL="457200" lvl="0" indent="-342900" algn="l" rtl="0">
              <a:spcBef>
                <a:spcPts val="0"/>
              </a:spcBef>
              <a:spcAft>
                <a:spcPts val="0"/>
              </a:spcAft>
              <a:buSzPts val="1800"/>
              <a:buChar char="•"/>
            </a:pPr>
            <a:r>
              <a:rPr lang="en-US"/>
              <a:t>Listening Sessions (Spring 2023) </a:t>
            </a:r>
            <a:endParaRPr/>
          </a:p>
          <a:p>
            <a:pPr marL="914400" lvl="1" indent="-342900" algn="l" rtl="0">
              <a:spcBef>
                <a:spcPts val="0"/>
              </a:spcBef>
              <a:spcAft>
                <a:spcPts val="0"/>
              </a:spcAft>
              <a:buSzPts val="1800"/>
              <a:buChar char="•"/>
            </a:pPr>
            <a:r>
              <a:rPr lang="en-US"/>
              <a:t>Math, Communications and Philosophy </a:t>
            </a:r>
            <a:endParaRPr/>
          </a:p>
          <a:p>
            <a:pPr marL="914400" lvl="1" indent="-342900" algn="l" rtl="0">
              <a:spcBef>
                <a:spcPts val="0"/>
              </a:spcBef>
              <a:spcAft>
                <a:spcPts val="0"/>
              </a:spcAft>
              <a:buSzPts val="1800"/>
              <a:buChar char="•"/>
            </a:pPr>
            <a:r>
              <a:rPr lang="en-US"/>
              <a:t>Social Science, Arts and Humanities </a:t>
            </a:r>
            <a:endParaRPr/>
          </a:p>
          <a:p>
            <a:pPr marL="914400" lvl="1" indent="-342900" algn="l" rtl="0">
              <a:spcBef>
                <a:spcPts val="0"/>
              </a:spcBef>
              <a:spcAft>
                <a:spcPts val="0"/>
              </a:spcAft>
              <a:buSzPts val="1800"/>
              <a:buChar char="•"/>
            </a:pPr>
            <a:r>
              <a:rPr lang="en-US"/>
              <a:t>Lifelong Learning </a:t>
            </a:r>
            <a:endParaRPr/>
          </a:p>
          <a:p>
            <a:pPr marL="914400" lvl="1" indent="-342900" algn="l" rtl="0">
              <a:spcBef>
                <a:spcPts val="0"/>
              </a:spcBef>
              <a:spcAft>
                <a:spcPts val="0"/>
              </a:spcAft>
              <a:buSzPts val="1800"/>
              <a:buChar char="•"/>
            </a:pPr>
            <a:r>
              <a:rPr lang="en-US"/>
              <a:t>Counseling and Articulation </a:t>
            </a:r>
            <a:endParaRPr/>
          </a:p>
        </p:txBody>
      </p:sp>
      <p:sp>
        <p:nvSpPr>
          <p:cNvPr id="338" name="Google Shape;338;g238ec95bd33_0_13"/>
          <p:cNvSpPr txBox="1">
            <a:spLocks noGrp="1"/>
          </p:cNvSpPr>
          <p:nvPr>
            <p:ph type="sldNum" idx="12"/>
          </p:nvPr>
        </p:nvSpPr>
        <p:spPr>
          <a:xfrm>
            <a:off x="9937386" y="6477000"/>
            <a:ext cx="1143000" cy="247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2"/>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Questions </a:t>
            </a:r>
            <a:endParaRPr/>
          </a:p>
        </p:txBody>
      </p:sp>
      <p:sp>
        <p:nvSpPr>
          <p:cNvPr id="344" name="Google Shape;344;p12"/>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63500" algn="l" rtl="0">
              <a:lnSpc>
                <a:spcPct val="90000"/>
              </a:lnSpc>
              <a:spcBef>
                <a:spcPts val="0"/>
              </a:spcBef>
              <a:spcAft>
                <a:spcPts val="0"/>
              </a:spcAft>
              <a:buClr>
                <a:srgbClr val="3A3838"/>
              </a:buClr>
              <a:buSzPts val="2600"/>
              <a:buNone/>
            </a:pPr>
            <a:endParaRPr/>
          </a:p>
        </p:txBody>
      </p:sp>
      <p:sp>
        <p:nvSpPr>
          <p:cNvPr id="345" name="Google Shape;345;p12"/>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46" name="Google Shape;346;p12"/>
          <p:cNvPicPr preferRelativeResize="0"/>
          <p:nvPr/>
        </p:nvPicPr>
        <p:blipFill>
          <a:blip r:embed="rId3">
            <a:alphaModFix/>
          </a:blip>
          <a:stretch>
            <a:fillRect/>
          </a:stretch>
        </p:blipFill>
        <p:spPr>
          <a:xfrm>
            <a:off x="3159375" y="2280925"/>
            <a:ext cx="6075625" cy="3402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TASSC Committee </a:t>
            </a:r>
            <a:endParaRPr/>
          </a:p>
        </p:txBody>
      </p:sp>
      <p:sp>
        <p:nvSpPr>
          <p:cNvPr id="165" name="Google Shape;165;p2"/>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Stephanie Curry, ASCCC Area A Representative </a:t>
            </a:r>
            <a:endParaRPr/>
          </a:p>
          <a:p>
            <a:pPr marL="228600" lvl="0" indent="-228600" algn="l" rtl="0">
              <a:lnSpc>
                <a:spcPct val="90000"/>
              </a:lnSpc>
              <a:spcBef>
                <a:spcPts val="1000"/>
              </a:spcBef>
              <a:spcAft>
                <a:spcPts val="0"/>
              </a:spcAft>
              <a:buClr>
                <a:srgbClr val="3A3838"/>
              </a:buClr>
              <a:buSzPts val="2600"/>
              <a:buChar char="•"/>
            </a:pPr>
            <a:r>
              <a:rPr lang="en-US"/>
              <a:t>Michelle Plug, Citrus College </a:t>
            </a:r>
            <a:endParaRPr/>
          </a:p>
          <a:p>
            <a:pPr marL="228600" lvl="0" indent="-228600" algn="l" rtl="0">
              <a:lnSpc>
                <a:spcPct val="90000"/>
              </a:lnSpc>
              <a:spcBef>
                <a:spcPts val="1000"/>
              </a:spcBef>
              <a:spcAft>
                <a:spcPts val="0"/>
              </a:spcAft>
              <a:buClr>
                <a:srgbClr val="3A3838"/>
              </a:buClr>
              <a:buSzPts val="2600"/>
              <a:buChar char="•"/>
            </a:pPr>
            <a:r>
              <a:rPr lang="en-US"/>
              <a:t>Elizabeth Ramirez, Rio Hondo College </a:t>
            </a:r>
            <a:endParaRPr/>
          </a:p>
          <a:p>
            <a:pPr marL="228600" lvl="0" indent="-228600" algn="l" rtl="0">
              <a:lnSpc>
                <a:spcPct val="90000"/>
              </a:lnSpc>
              <a:spcBef>
                <a:spcPts val="1000"/>
              </a:spcBef>
              <a:spcAft>
                <a:spcPts val="0"/>
              </a:spcAft>
              <a:buClr>
                <a:srgbClr val="3A3838"/>
              </a:buClr>
              <a:buSzPts val="2600"/>
              <a:buChar char="•"/>
            </a:pPr>
            <a:r>
              <a:rPr lang="en-US"/>
              <a:t>Ty Simpson, San Bernardino Valley College </a:t>
            </a:r>
            <a:endParaRPr/>
          </a:p>
          <a:p>
            <a:pPr marL="228600" lvl="0" indent="-228600" algn="l" rtl="0">
              <a:lnSpc>
                <a:spcPct val="90000"/>
              </a:lnSpc>
              <a:spcBef>
                <a:spcPts val="1000"/>
              </a:spcBef>
              <a:spcAft>
                <a:spcPts val="0"/>
              </a:spcAft>
              <a:buClr>
                <a:srgbClr val="3A3838"/>
              </a:buClr>
              <a:buSzPts val="2600"/>
              <a:buChar char="•"/>
            </a:pPr>
            <a:r>
              <a:rPr lang="en-US"/>
              <a:t>Eric Wada, ASCCC North Representative </a:t>
            </a:r>
            <a:endParaRPr/>
          </a:p>
        </p:txBody>
      </p:sp>
      <p:sp>
        <p:nvSpPr>
          <p:cNvPr id="166" name="Google Shape;166;p2"/>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1212273" y="696266"/>
            <a:ext cx="10314708"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Where are we in GE Changes </a:t>
            </a:r>
            <a:endParaRPr/>
          </a:p>
        </p:txBody>
      </p:sp>
      <p:sp>
        <p:nvSpPr>
          <p:cNvPr id="172" name="Google Shape;172;p5"/>
          <p:cNvSpPr txBox="1">
            <a:spLocks noGrp="1"/>
          </p:cNvSpPr>
          <p:nvPr>
            <p:ph type="body" idx="1"/>
          </p:nvPr>
        </p:nvSpPr>
        <p:spPr>
          <a:xfrm>
            <a:off x="1212273" y="1967787"/>
            <a:ext cx="10314708" cy="4193947"/>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0"/>
              </a:spcBef>
              <a:spcAft>
                <a:spcPts val="0"/>
              </a:spcAft>
              <a:buSzPts val="1800"/>
              <a:buChar char="•"/>
            </a:pPr>
            <a:r>
              <a:rPr lang="en-US"/>
              <a:t>Cal-GETC approved by ASCCC, UC and CSU Academic Senates </a:t>
            </a:r>
            <a:endParaRPr/>
          </a:p>
          <a:p>
            <a:pPr marL="457200" lvl="0" indent="-342900" algn="l" rtl="0">
              <a:lnSpc>
                <a:spcPct val="90000"/>
              </a:lnSpc>
              <a:spcBef>
                <a:spcPts val="0"/>
              </a:spcBef>
              <a:spcAft>
                <a:spcPts val="0"/>
              </a:spcAft>
              <a:buSzPts val="1800"/>
              <a:buChar char="•"/>
            </a:pPr>
            <a:r>
              <a:rPr lang="en-US"/>
              <a:t>ICAS working on competencies for Cal-GETC standards. Expected to be released in May 2023. </a:t>
            </a:r>
            <a:endParaRPr/>
          </a:p>
          <a:p>
            <a:pPr marL="457200" lvl="0" indent="-342900" algn="l" rtl="0">
              <a:lnSpc>
                <a:spcPct val="90000"/>
              </a:lnSpc>
              <a:spcBef>
                <a:spcPts val="0"/>
              </a:spcBef>
              <a:spcAft>
                <a:spcPts val="0"/>
              </a:spcAft>
              <a:buSzPts val="1800"/>
              <a:buChar char="•"/>
            </a:pPr>
            <a:r>
              <a:rPr lang="en-US"/>
              <a:t>Title 5 Changes approved to include Ethnic Studies as Graduation requirement (Fall 2024)</a:t>
            </a:r>
            <a:endParaRPr/>
          </a:p>
          <a:p>
            <a:pPr marL="457200" lvl="0" indent="-342900" algn="l" rtl="0">
              <a:lnSpc>
                <a:spcPct val="90000"/>
              </a:lnSpc>
              <a:spcBef>
                <a:spcPts val="0"/>
              </a:spcBef>
              <a:spcAft>
                <a:spcPts val="0"/>
              </a:spcAft>
              <a:buSzPts val="1800"/>
              <a:buChar char="•"/>
            </a:pPr>
            <a:r>
              <a:rPr lang="en-US"/>
              <a:t>Proposed Title 5 changes 55061 to add Ethnic Studies as General Education Requirement</a:t>
            </a:r>
            <a:endParaRPr/>
          </a:p>
          <a:p>
            <a:pPr marL="914400" lvl="1" indent="-342900" algn="l" rtl="0">
              <a:lnSpc>
                <a:spcPct val="90000"/>
              </a:lnSpc>
              <a:spcBef>
                <a:spcPts val="0"/>
              </a:spcBef>
              <a:spcAft>
                <a:spcPts val="0"/>
              </a:spcAft>
              <a:buSzPts val="1800"/>
              <a:buChar char="•"/>
            </a:pPr>
            <a:r>
              <a:rPr lang="en-US"/>
              <a:t>(6) Ethnic Studies (minimum of 3 semester / 4 quarter units). Courses fulfilling this requirement may include introductory or integrative baccalaureate-level courses in Ethnics Studies, African American Studies, Native American Studies, Chicano/a/x and Latino/a/x Studies, Asian American Studies, and related areas of study. </a:t>
            </a:r>
            <a:endParaRPr/>
          </a:p>
          <a:p>
            <a:pPr marL="457200" lvl="0" indent="-342900" algn="l" rtl="0">
              <a:lnSpc>
                <a:spcPct val="90000"/>
              </a:lnSpc>
              <a:spcBef>
                <a:spcPts val="0"/>
              </a:spcBef>
              <a:spcAft>
                <a:spcPts val="0"/>
              </a:spcAft>
              <a:buSzPts val="1800"/>
              <a:buChar char="•"/>
            </a:pPr>
            <a:r>
              <a:rPr lang="en-US"/>
              <a:t>ICAS update with Ethnic Studies (Fall 2023) </a:t>
            </a:r>
            <a:endParaRPr/>
          </a:p>
          <a:p>
            <a:pPr marL="0" lvl="0" indent="0" algn="l" rtl="0">
              <a:lnSpc>
                <a:spcPct val="90000"/>
              </a:lnSpc>
              <a:spcBef>
                <a:spcPts val="0"/>
              </a:spcBef>
              <a:spcAft>
                <a:spcPts val="0"/>
              </a:spcAft>
              <a:buNone/>
            </a:pPr>
            <a:endParaRPr/>
          </a:p>
          <a:p>
            <a:pPr marL="228600" lvl="0" indent="-63500" algn="l" rtl="0">
              <a:lnSpc>
                <a:spcPct val="90000"/>
              </a:lnSpc>
              <a:spcBef>
                <a:spcPts val="0"/>
              </a:spcBef>
              <a:spcAft>
                <a:spcPts val="0"/>
              </a:spcAft>
              <a:buClr>
                <a:srgbClr val="3A3838"/>
              </a:buClr>
              <a:buSzPts val="2600"/>
              <a:buNone/>
            </a:pPr>
            <a:endParaRPr/>
          </a:p>
        </p:txBody>
      </p:sp>
      <p:sp>
        <p:nvSpPr>
          <p:cNvPr id="173" name="Google Shape;173;p5"/>
          <p:cNvSpPr txBox="1">
            <a:spLocks noGrp="1"/>
          </p:cNvSpPr>
          <p:nvPr>
            <p:ph type="sldNum" idx="12"/>
          </p:nvPr>
        </p:nvSpPr>
        <p:spPr>
          <a:xfrm>
            <a:off x="9937386" y="6477000"/>
            <a:ext cx="1143000" cy="247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g21d5919e7aa_1_31"/>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80" name="Google Shape;180;g21d5919e7aa_1_31"/>
          <p:cNvSpPr txBox="1">
            <a:spLocks noGrp="1"/>
          </p:cNvSpPr>
          <p:nvPr>
            <p:ph type="title" idx="4294967295"/>
          </p:nvPr>
        </p:nvSpPr>
        <p:spPr>
          <a:xfrm>
            <a:off x="1778000" y="365125"/>
            <a:ext cx="10414000" cy="69373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b="1"/>
              <a:t>Cal-GETC</a:t>
            </a:r>
            <a:endParaRPr/>
          </a:p>
        </p:txBody>
      </p:sp>
      <p:graphicFrame>
        <p:nvGraphicFramePr>
          <p:cNvPr id="181" name="Google Shape;181;g21d5919e7aa_1_31"/>
          <p:cNvGraphicFramePr/>
          <p:nvPr>
            <p:extLst>
              <p:ext uri="{D42A27DB-BD31-4B8C-83A1-F6EECF244321}">
                <p14:modId xmlns:p14="http://schemas.microsoft.com/office/powerpoint/2010/main" val="337255444"/>
              </p:ext>
            </p:extLst>
          </p:nvPr>
        </p:nvGraphicFramePr>
        <p:xfrm>
          <a:off x="1277650" y="1246218"/>
          <a:ext cx="10413625" cy="5475310"/>
        </p:xfrm>
        <a:graphic>
          <a:graphicData uri="http://schemas.openxmlformats.org/drawingml/2006/table">
            <a:tbl>
              <a:tblPr firstRow="1" bandRow="1">
                <a:tableStyleId>{AF606853-7671-496A-8E4F-DF71F8EC918B}</a:tableStyleId>
              </a:tblPr>
              <a:tblGrid>
                <a:gridCol w="1103850">
                  <a:extLst>
                    <a:ext uri="{9D8B030D-6E8A-4147-A177-3AD203B41FA5}">
                      <a16:colId xmlns:a16="http://schemas.microsoft.com/office/drawing/2014/main" val="20000"/>
                    </a:ext>
                  </a:extLst>
                </a:gridCol>
                <a:gridCol w="6612875">
                  <a:extLst>
                    <a:ext uri="{9D8B030D-6E8A-4147-A177-3AD203B41FA5}">
                      <a16:colId xmlns:a16="http://schemas.microsoft.com/office/drawing/2014/main" val="20001"/>
                    </a:ext>
                  </a:extLst>
                </a:gridCol>
                <a:gridCol w="2696900">
                  <a:extLst>
                    <a:ext uri="{9D8B030D-6E8A-4147-A177-3AD203B41FA5}">
                      <a16:colId xmlns:a16="http://schemas.microsoft.com/office/drawing/2014/main" val="20002"/>
                    </a:ext>
                  </a:extLst>
                </a:gridCol>
              </a:tblGrid>
              <a:tr h="575625">
                <a:tc>
                  <a:txBody>
                    <a:bodyPr/>
                    <a:lstStyle/>
                    <a:p>
                      <a:pPr marL="0" marR="0" lvl="0" indent="0" algn="l" rtl="0">
                        <a:spcBef>
                          <a:spcPts val="0"/>
                        </a:spcBef>
                        <a:spcAft>
                          <a:spcPts val="0"/>
                        </a:spcAft>
                        <a:buNone/>
                      </a:pPr>
                      <a:r>
                        <a:rPr lang="en-US" sz="1600" u="none" strike="noStrike" cap="none" dirty="0"/>
                        <a:t>Area</a:t>
                      </a:r>
                      <a:endParaRPr sz="1600" u="none" strike="noStrike" cap="none" dirty="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u="none" strike="noStrike" cap="none"/>
                        <a:t>Subject</a:t>
                      </a:r>
                      <a:endParaRPr sz="16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u="none" strike="noStrike" cap="none"/>
                        <a:t>Courses (minimum 3 semester/4 quarter units)</a:t>
                      </a:r>
                      <a:endParaRPr sz="16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0"/>
                  </a:ext>
                </a:extLst>
              </a:tr>
              <a:tr h="1003650">
                <a:tc>
                  <a:txBody>
                    <a:bodyPr/>
                    <a:lstStyle/>
                    <a:p>
                      <a:pPr marL="0" marR="0" lvl="0" indent="0" algn="l" rtl="0">
                        <a:spcBef>
                          <a:spcPts val="0"/>
                        </a:spcBef>
                        <a:spcAft>
                          <a:spcPts val="0"/>
                        </a:spcAft>
                        <a:buNone/>
                      </a:pPr>
                      <a:r>
                        <a:rPr lang="en-US" sz="1600" u="none" strike="noStrike" cap="none"/>
                        <a:t>1 </a:t>
                      </a:r>
                      <a:endParaRPr sz="16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u="none" strike="noStrike" cap="none"/>
                        <a:t>English Communication</a:t>
                      </a:r>
                      <a:endParaRPr/>
                    </a:p>
                    <a:p>
                      <a:pPr marL="0" marR="0" lvl="0" indent="0" algn="l" rtl="0">
                        <a:spcBef>
                          <a:spcPts val="0"/>
                        </a:spcBef>
                        <a:spcAft>
                          <a:spcPts val="0"/>
                        </a:spcAft>
                        <a:buNone/>
                      </a:pPr>
                      <a:r>
                        <a:rPr lang="en-US" sz="1400" u="none" strike="noStrike" cap="none"/>
                        <a:t>English Composition</a:t>
                      </a:r>
                      <a:endParaRPr/>
                    </a:p>
                    <a:p>
                      <a:pPr marL="0" marR="0" lvl="0" indent="0" algn="l" rtl="0">
                        <a:spcBef>
                          <a:spcPts val="0"/>
                        </a:spcBef>
                        <a:spcAft>
                          <a:spcPts val="0"/>
                        </a:spcAft>
                        <a:buNone/>
                      </a:pPr>
                      <a:r>
                        <a:rPr lang="en-US" sz="1400" u="none" strike="noStrike" cap="none"/>
                        <a:t>Critical Thinking and Composition</a:t>
                      </a:r>
                      <a:endParaRPr/>
                    </a:p>
                    <a:p>
                      <a:pPr marL="0" marR="0" lvl="0" indent="0" algn="l" rtl="0">
                        <a:spcBef>
                          <a:spcPts val="0"/>
                        </a:spcBef>
                        <a:spcAft>
                          <a:spcPts val="0"/>
                        </a:spcAft>
                        <a:buNone/>
                      </a:pPr>
                      <a:r>
                        <a:rPr lang="en-US" sz="1400" u="none" strike="noStrike" cap="none"/>
                        <a:t>Oral Communication</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400" u="none" strike="noStrike" cap="none"/>
                        <a:t> </a:t>
                      </a:r>
                      <a:endParaRPr/>
                    </a:p>
                    <a:p>
                      <a:pPr marL="0" marR="0" lvl="0" indent="0" algn="l" rtl="0">
                        <a:spcBef>
                          <a:spcPts val="0"/>
                        </a:spcBef>
                        <a:spcAft>
                          <a:spcPts val="0"/>
                        </a:spcAft>
                        <a:buNone/>
                      </a:pPr>
                      <a:r>
                        <a:rPr lang="en-US" sz="1400" u="none" strike="noStrike" cap="none"/>
                        <a:t>1 course</a:t>
                      </a:r>
                      <a:endParaRPr/>
                    </a:p>
                    <a:p>
                      <a:pPr marL="0" marR="0" lvl="0" indent="0" algn="l" rtl="0">
                        <a:spcBef>
                          <a:spcPts val="0"/>
                        </a:spcBef>
                        <a:spcAft>
                          <a:spcPts val="0"/>
                        </a:spcAft>
                        <a:buNone/>
                      </a:pPr>
                      <a:r>
                        <a:rPr lang="en-US" sz="1400" u="none" strike="noStrike" cap="none"/>
                        <a:t>1 course </a:t>
                      </a:r>
                      <a:endParaRPr/>
                    </a:p>
                    <a:p>
                      <a:pPr marL="0" marR="0" lvl="0" indent="0" algn="l" rtl="0">
                        <a:spcBef>
                          <a:spcPts val="0"/>
                        </a:spcBef>
                        <a:spcAft>
                          <a:spcPts val="0"/>
                        </a:spcAft>
                        <a:buNone/>
                      </a:pPr>
                      <a:r>
                        <a:rPr lang="en-US" sz="1400" u="none" strike="noStrike" cap="none"/>
                        <a:t>1 course </a:t>
                      </a:r>
                      <a:endParaRPr sz="1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r h="315425">
                <a:tc>
                  <a:txBody>
                    <a:bodyPr/>
                    <a:lstStyle/>
                    <a:p>
                      <a:pPr marL="0" marR="0" lvl="0" indent="0" algn="l" rtl="0">
                        <a:spcBef>
                          <a:spcPts val="0"/>
                        </a:spcBef>
                        <a:spcAft>
                          <a:spcPts val="0"/>
                        </a:spcAft>
                        <a:buNone/>
                      </a:pPr>
                      <a:r>
                        <a:rPr lang="en-US" sz="1600" u="none" strike="noStrike" cap="none"/>
                        <a:t>2</a:t>
                      </a:r>
                      <a:endParaRPr sz="16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u="none" strike="noStrike" cap="none"/>
                        <a:t>Mathematical Concepts and Quantitative Reasoning</a:t>
                      </a:r>
                      <a:endParaRPr sz="16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400" u="none" strike="noStrike" cap="none"/>
                        <a:t>1 course </a:t>
                      </a:r>
                      <a:endParaRPr sz="1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r h="774250">
                <a:tc>
                  <a:txBody>
                    <a:bodyPr/>
                    <a:lstStyle/>
                    <a:p>
                      <a:pPr marL="0" marR="0" lvl="0" indent="0" algn="l" rtl="0">
                        <a:spcBef>
                          <a:spcPts val="0"/>
                        </a:spcBef>
                        <a:spcAft>
                          <a:spcPts val="0"/>
                        </a:spcAft>
                        <a:buNone/>
                      </a:pPr>
                      <a:r>
                        <a:rPr lang="en-US" sz="1600" u="none" strike="noStrike" cap="none"/>
                        <a:t>3</a:t>
                      </a:r>
                      <a:endParaRPr sz="16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u="none" strike="noStrike" cap="none"/>
                        <a:t>Arts and Humanities</a:t>
                      </a:r>
                      <a:endParaRPr/>
                    </a:p>
                    <a:p>
                      <a:pPr marL="0" marR="0" lvl="0" indent="0" algn="l" rtl="0">
                        <a:spcBef>
                          <a:spcPts val="0"/>
                        </a:spcBef>
                        <a:spcAft>
                          <a:spcPts val="0"/>
                        </a:spcAft>
                        <a:buNone/>
                      </a:pPr>
                      <a:r>
                        <a:rPr lang="en-US" sz="1400" u="none" strike="noStrike" cap="none"/>
                        <a:t>Arts</a:t>
                      </a:r>
                      <a:endParaRPr/>
                    </a:p>
                    <a:p>
                      <a:pPr marL="0" marR="0" lvl="0" indent="0" algn="l" rtl="0">
                        <a:spcBef>
                          <a:spcPts val="0"/>
                        </a:spcBef>
                        <a:spcAft>
                          <a:spcPts val="0"/>
                        </a:spcAft>
                        <a:buNone/>
                      </a:pPr>
                      <a:r>
                        <a:rPr lang="en-US" sz="1400" u="none" strike="noStrike" cap="none"/>
                        <a:t>Humanities</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400" u="none" strike="noStrike" cap="none"/>
                        <a:t> </a:t>
                      </a:r>
                      <a:endParaRPr/>
                    </a:p>
                    <a:p>
                      <a:pPr marL="0" marR="0" lvl="0" indent="0" algn="l" rtl="0">
                        <a:spcBef>
                          <a:spcPts val="0"/>
                        </a:spcBef>
                        <a:spcAft>
                          <a:spcPts val="0"/>
                        </a:spcAft>
                        <a:buNone/>
                      </a:pPr>
                      <a:r>
                        <a:rPr lang="en-US" sz="1400" u="none" strike="noStrike" cap="none"/>
                        <a:t>1 course </a:t>
                      </a:r>
                      <a:endParaRPr/>
                    </a:p>
                    <a:p>
                      <a:pPr marL="0" marR="0" lvl="0" indent="0" algn="l" rtl="0">
                        <a:spcBef>
                          <a:spcPts val="0"/>
                        </a:spcBef>
                        <a:spcAft>
                          <a:spcPts val="0"/>
                        </a:spcAft>
                        <a:buNone/>
                      </a:pPr>
                      <a:r>
                        <a:rPr lang="en-US" sz="1400" u="none" strike="noStrike" cap="none"/>
                        <a:t>1 course </a:t>
                      </a:r>
                      <a:endParaRPr sz="1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3"/>
                  </a:ext>
                </a:extLst>
              </a:tr>
              <a:tr h="544825">
                <a:tc>
                  <a:txBody>
                    <a:bodyPr/>
                    <a:lstStyle/>
                    <a:p>
                      <a:pPr marL="0" marR="0" lvl="0" indent="0" algn="l" rtl="0">
                        <a:spcBef>
                          <a:spcPts val="0"/>
                        </a:spcBef>
                        <a:spcAft>
                          <a:spcPts val="0"/>
                        </a:spcAft>
                        <a:buNone/>
                      </a:pPr>
                      <a:r>
                        <a:rPr lang="en-US" sz="1600" u="none" strike="noStrike" cap="none"/>
                        <a:t>4</a:t>
                      </a:r>
                      <a:endParaRPr sz="16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u="none" strike="noStrike" cap="none"/>
                        <a:t>Social and Behavioral Sciences</a:t>
                      </a:r>
                      <a:endParaRPr/>
                    </a:p>
                    <a:p>
                      <a:pPr marL="0" marR="0" lvl="0" indent="0" algn="l" rtl="0">
                        <a:spcBef>
                          <a:spcPts val="0"/>
                        </a:spcBef>
                        <a:spcAft>
                          <a:spcPts val="0"/>
                        </a:spcAft>
                        <a:buNone/>
                      </a:pPr>
                      <a:r>
                        <a:rPr lang="en-US" sz="1400" u="none" strike="noStrike" cap="none"/>
                        <a:t>Two disciplines</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400" u="none" strike="noStrike" cap="none"/>
                        <a:t> </a:t>
                      </a:r>
                      <a:endParaRPr/>
                    </a:p>
                    <a:p>
                      <a:pPr marL="0" marR="0" lvl="0" indent="0" algn="l" rtl="0">
                        <a:spcBef>
                          <a:spcPts val="0"/>
                        </a:spcBef>
                        <a:spcAft>
                          <a:spcPts val="0"/>
                        </a:spcAft>
                        <a:buNone/>
                      </a:pPr>
                      <a:r>
                        <a:rPr lang="en-US" sz="1400" u="none" strike="noStrike" cap="none"/>
                        <a:t>2 courses </a:t>
                      </a:r>
                      <a:endParaRPr sz="1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4"/>
                  </a:ext>
                </a:extLst>
              </a:tr>
              <a:tr h="1003650">
                <a:tc>
                  <a:txBody>
                    <a:bodyPr/>
                    <a:lstStyle/>
                    <a:p>
                      <a:pPr marL="0" marR="0" lvl="0" indent="0" algn="l" rtl="0">
                        <a:spcBef>
                          <a:spcPts val="0"/>
                        </a:spcBef>
                        <a:spcAft>
                          <a:spcPts val="0"/>
                        </a:spcAft>
                        <a:buNone/>
                      </a:pPr>
                      <a:r>
                        <a:rPr lang="en-US" sz="1600" u="none" strike="noStrike" cap="none"/>
                        <a:t>5</a:t>
                      </a:r>
                      <a:endParaRPr sz="16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u="none" strike="noStrike" cap="none"/>
                        <a:t>Physical and Biological Sciences</a:t>
                      </a:r>
                      <a:endParaRPr/>
                    </a:p>
                    <a:p>
                      <a:pPr marL="0" marR="0" lvl="0" indent="0" algn="l" rtl="0">
                        <a:spcBef>
                          <a:spcPts val="0"/>
                        </a:spcBef>
                        <a:spcAft>
                          <a:spcPts val="0"/>
                        </a:spcAft>
                        <a:buNone/>
                      </a:pPr>
                      <a:r>
                        <a:rPr lang="en-US" sz="1400" u="none" strike="noStrike" cap="none"/>
                        <a:t>Physical Science</a:t>
                      </a:r>
                      <a:endParaRPr/>
                    </a:p>
                    <a:p>
                      <a:pPr marL="0" marR="0" lvl="0" indent="0" algn="l" rtl="0">
                        <a:spcBef>
                          <a:spcPts val="0"/>
                        </a:spcBef>
                        <a:spcAft>
                          <a:spcPts val="0"/>
                        </a:spcAft>
                        <a:buNone/>
                      </a:pPr>
                      <a:r>
                        <a:rPr lang="en-US" sz="1400" u="none" strike="noStrike" cap="none"/>
                        <a:t>Biological Science</a:t>
                      </a:r>
                      <a:endParaRPr/>
                    </a:p>
                    <a:p>
                      <a:pPr marL="0" marR="0" lvl="0" indent="0" algn="l" rtl="0">
                        <a:spcBef>
                          <a:spcPts val="0"/>
                        </a:spcBef>
                        <a:spcAft>
                          <a:spcPts val="0"/>
                        </a:spcAft>
                        <a:buNone/>
                      </a:pPr>
                      <a:r>
                        <a:rPr lang="en-US" sz="1400" u="none" strike="noStrike" cap="none"/>
                        <a:t>Laboratory (for physical or biological science course)</a:t>
                      </a:r>
                      <a:endParaRPr sz="14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400" u="none" strike="noStrike" cap="none"/>
                        <a:t> </a:t>
                      </a:r>
                      <a:endParaRPr/>
                    </a:p>
                    <a:p>
                      <a:pPr marL="0" marR="0" lvl="0" indent="0" algn="l" rtl="0">
                        <a:spcBef>
                          <a:spcPts val="0"/>
                        </a:spcBef>
                        <a:spcAft>
                          <a:spcPts val="0"/>
                        </a:spcAft>
                        <a:buNone/>
                      </a:pPr>
                      <a:r>
                        <a:rPr lang="en-US" sz="1400" u="none" strike="noStrike" cap="none"/>
                        <a:t>1 course </a:t>
                      </a:r>
                      <a:endParaRPr/>
                    </a:p>
                    <a:p>
                      <a:pPr marL="0" marR="0" lvl="0" indent="0" algn="l" rtl="0">
                        <a:spcBef>
                          <a:spcPts val="0"/>
                        </a:spcBef>
                        <a:spcAft>
                          <a:spcPts val="0"/>
                        </a:spcAft>
                        <a:buNone/>
                      </a:pPr>
                      <a:r>
                        <a:rPr lang="en-US" sz="1400" u="none" strike="noStrike" cap="none"/>
                        <a:t>1 course </a:t>
                      </a:r>
                      <a:endParaRPr/>
                    </a:p>
                    <a:p>
                      <a:pPr marL="0" marR="0" lvl="0" indent="0" algn="l" rtl="0">
                        <a:spcBef>
                          <a:spcPts val="0"/>
                        </a:spcBef>
                        <a:spcAft>
                          <a:spcPts val="0"/>
                        </a:spcAft>
                        <a:buNone/>
                      </a:pPr>
                      <a:r>
                        <a:rPr lang="en-US" sz="1400" u="none" strike="noStrike" cap="none"/>
                        <a:t>(1 unit)</a:t>
                      </a:r>
                      <a:endParaRPr sz="1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5"/>
                  </a:ext>
                </a:extLst>
              </a:tr>
              <a:tr h="315425">
                <a:tc>
                  <a:txBody>
                    <a:bodyPr/>
                    <a:lstStyle/>
                    <a:p>
                      <a:pPr marL="0" marR="0" lvl="0" indent="0" algn="l" rtl="0">
                        <a:spcBef>
                          <a:spcPts val="0"/>
                        </a:spcBef>
                        <a:spcAft>
                          <a:spcPts val="0"/>
                        </a:spcAft>
                        <a:buNone/>
                      </a:pPr>
                      <a:r>
                        <a:rPr lang="en-US" sz="1600" u="none" strike="noStrike" cap="none"/>
                        <a:t>6</a:t>
                      </a:r>
                      <a:endParaRPr sz="16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u="none" strike="noStrike" cap="none"/>
                        <a:t>Ethnic Studies</a:t>
                      </a:r>
                      <a:endParaRPr sz="1600" b="1"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400" u="none" strike="noStrike" cap="none"/>
                        <a:t>1 course </a:t>
                      </a:r>
                      <a:endParaRPr sz="1400" u="none" strike="noStrike" cap="none">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6"/>
                  </a:ext>
                </a:extLst>
              </a:tr>
              <a:tr h="895400">
                <a:tc>
                  <a:txBody>
                    <a:bodyPr/>
                    <a:lstStyle/>
                    <a:p>
                      <a:pPr marL="0" marR="0" lvl="0" indent="0" algn="l" rtl="0">
                        <a:spcBef>
                          <a:spcPts val="0"/>
                        </a:spcBef>
                        <a:spcAft>
                          <a:spcPts val="0"/>
                        </a:spcAft>
                        <a:buNone/>
                      </a:pPr>
                      <a:r>
                        <a:rPr lang="en-US" sz="1600" u="none" strike="noStrike" cap="none"/>
                        <a:t>Total Courses (units)</a:t>
                      </a:r>
                      <a:endParaRPr sz="1600" u="none" strike="noStrike" cap="none">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endParaRPr sz="160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600" dirty="0"/>
                        <a:t>11 courses </a:t>
                      </a:r>
                      <a:endParaRPr dirty="0"/>
                    </a:p>
                    <a:p>
                      <a:pPr marL="0" marR="0" lvl="0" indent="0" algn="l" rtl="0">
                        <a:spcBef>
                          <a:spcPts val="0"/>
                        </a:spcBef>
                        <a:spcAft>
                          <a:spcPts val="0"/>
                        </a:spcAft>
                        <a:buNone/>
                      </a:pPr>
                      <a:r>
                        <a:rPr lang="en-US" sz="1600" dirty="0"/>
                        <a:t>(34 semester units)</a:t>
                      </a:r>
                      <a:endParaRPr sz="1600" dirty="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1d5919e7aa_1_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b="1"/>
              <a:t>Cal-GETC: Differences from other GE Patterns</a:t>
            </a:r>
            <a:endParaRPr/>
          </a:p>
        </p:txBody>
      </p:sp>
      <p:sp>
        <p:nvSpPr>
          <p:cNvPr id="190" name="Google Shape;190;g21d5919e7aa_1_4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Oral communication included; adjustments to CCC courses required</a:t>
            </a:r>
            <a:endParaRPr/>
          </a:p>
          <a:p>
            <a:pPr marL="228600" lvl="0" indent="-228600" algn="l" rtl="0">
              <a:lnSpc>
                <a:spcPct val="90000"/>
              </a:lnSpc>
              <a:spcBef>
                <a:spcPts val="2200"/>
              </a:spcBef>
              <a:spcAft>
                <a:spcPts val="0"/>
              </a:spcAft>
              <a:buClr>
                <a:srgbClr val="404040"/>
              </a:buClr>
              <a:buSzPts val="2400"/>
              <a:buChar char="•"/>
            </a:pPr>
            <a:r>
              <a:rPr lang="en-US"/>
              <a:t>Arts and Humanities Area limited to two courses</a:t>
            </a:r>
            <a:endParaRPr/>
          </a:p>
          <a:p>
            <a:pPr marL="228600" lvl="0" indent="-228600" algn="l" rtl="0">
              <a:lnSpc>
                <a:spcPct val="90000"/>
              </a:lnSpc>
              <a:spcBef>
                <a:spcPts val="2200"/>
              </a:spcBef>
              <a:spcAft>
                <a:spcPts val="0"/>
              </a:spcAft>
              <a:buClr>
                <a:srgbClr val="404040"/>
              </a:buClr>
              <a:buSzPts val="2400"/>
              <a:buChar char="•"/>
            </a:pPr>
            <a:r>
              <a:rPr lang="en-US"/>
              <a:t>Behavioral and Social Sciences Area limited to two courses</a:t>
            </a:r>
            <a:endParaRPr/>
          </a:p>
          <a:p>
            <a:pPr marL="228600" lvl="0" indent="-228600" algn="l" rtl="0">
              <a:lnSpc>
                <a:spcPct val="90000"/>
              </a:lnSpc>
              <a:spcBef>
                <a:spcPts val="2200"/>
              </a:spcBef>
              <a:spcAft>
                <a:spcPts val="0"/>
              </a:spcAft>
              <a:buClr>
                <a:srgbClr val="404040"/>
              </a:buClr>
              <a:buSzPts val="2400"/>
              <a:buChar char="•"/>
            </a:pPr>
            <a:r>
              <a:rPr lang="en-US"/>
              <a:t>Lifelong Learning and Self-Development not included</a:t>
            </a:r>
            <a:endParaRPr/>
          </a:p>
          <a:p>
            <a:pPr marL="228600" lvl="0" indent="-228600" algn="l" rtl="0">
              <a:lnSpc>
                <a:spcPct val="90000"/>
              </a:lnSpc>
              <a:spcBef>
                <a:spcPts val="2200"/>
              </a:spcBef>
              <a:spcAft>
                <a:spcPts val="0"/>
              </a:spcAft>
              <a:buClr>
                <a:srgbClr val="404040"/>
              </a:buClr>
              <a:buSzPts val="2400"/>
              <a:buChar char="•"/>
            </a:pPr>
            <a:r>
              <a:rPr lang="en-US"/>
              <a:t>Ethnic Studies included </a:t>
            </a:r>
            <a:endParaRPr/>
          </a:p>
        </p:txBody>
      </p:sp>
      <p:sp>
        <p:nvSpPr>
          <p:cNvPr id="191" name="Google Shape;191;g21d5919e7aa_1_40"/>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1d5919e7aa_1_4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t>Proposed Alignment of CCC GE </a:t>
            </a:r>
            <a:br>
              <a:rPr lang="en-US" b="1"/>
            </a:br>
            <a:r>
              <a:rPr lang="en-US" b="1"/>
              <a:t>with Cal-GETC – 5C</a:t>
            </a:r>
            <a:endParaRPr/>
          </a:p>
        </p:txBody>
      </p:sp>
      <p:sp>
        <p:nvSpPr>
          <p:cNvPr id="199" name="Google Shape;199;g21d5919e7aa_1_4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1800"/>
              <a:buChar char="•"/>
            </a:pPr>
            <a:r>
              <a:rPr lang="en-US" sz="1800" b="0" i="0" u="none" strike="noStrike">
                <a:solidFill>
                  <a:srgbClr val="000000"/>
                </a:solidFill>
                <a:latin typeface="Arial"/>
                <a:ea typeface="Arial"/>
                <a:cs typeface="Arial"/>
                <a:sym typeface="Arial"/>
              </a:rPr>
              <a:t>5C is responsible for the development and revision of all title 5 regulations related to curriculum and instruction, the periodic revision of the Program and Course Approval Handbook, the Baccalaureate Degrees Handbook, and all other recommendations that require approval by the Board of Governors.  In formulating its recommendations to the Board of Governors, the 5C shall consult with all appropriate constituencies, and shall rely on the advice and judgment of the Academic Senate.</a:t>
            </a:r>
            <a:endParaRPr>
              <a:solidFill>
                <a:srgbClr val="000000"/>
              </a:solidFill>
            </a:endParaRPr>
          </a:p>
          <a:p>
            <a:pPr marL="228600" lvl="0" indent="-228600" algn="l" rtl="0">
              <a:lnSpc>
                <a:spcPct val="90000"/>
              </a:lnSpc>
              <a:spcBef>
                <a:spcPts val="2300"/>
              </a:spcBef>
              <a:spcAft>
                <a:spcPts val="0"/>
              </a:spcAft>
              <a:buClr>
                <a:srgbClr val="000000"/>
              </a:buClr>
              <a:buSzPts val="1800"/>
              <a:buChar char="•"/>
            </a:pPr>
            <a:r>
              <a:rPr lang="en-US" sz="1800" b="0" i="0" u="none" strike="noStrike">
                <a:solidFill>
                  <a:srgbClr val="000000"/>
                </a:solidFill>
                <a:latin typeface="Arial"/>
                <a:ea typeface="Arial"/>
                <a:cs typeface="Arial"/>
                <a:sym typeface="Arial"/>
              </a:rPr>
              <a:t>2022-2023 Associate Degree Regulations Workgroup Formed</a:t>
            </a:r>
            <a:endParaRPr b="0" i="0" u="none" strike="noStrike">
              <a:solidFill>
                <a:srgbClr val="000000"/>
              </a:solidFill>
            </a:endParaRPr>
          </a:p>
          <a:p>
            <a:pPr marL="228600" lvl="0" indent="-228600" algn="l" rtl="0">
              <a:lnSpc>
                <a:spcPct val="90000"/>
              </a:lnSpc>
              <a:spcBef>
                <a:spcPts val="3300"/>
              </a:spcBef>
              <a:spcAft>
                <a:spcPts val="0"/>
              </a:spcAft>
              <a:buClr>
                <a:srgbClr val="000000"/>
              </a:buClr>
              <a:buSzPts val="1800"/>
              <a:buChar char="•"/>
            </a:pPr>
            <a:r>
              <a:rPr lang="en-US" sz="1800" b="0" i="0" u="none" strike="noStrike">
                <a:solidFill>
                  <a:srgbClr val="000000"/>
                </a:solidFill>
                <a:latin typeface="Arial"/>
                <a:ea typeface="Arial"/>
                <a:cs typeface="Arial"/>
                <a:sym typeface="Arial"/>
              </a:rPr>
              <a:t>Reviewed and amended SECTIONS 55060, </a:t>
            </a:r>
            <a:r>
              <a:rPr lang="en-US" sz="1800" b="1" i="0" u="none" strike="noStrike">
                <a:solidFill>
                  <a:srgbClr val="000000"/>
                </a:solidFill>
                <a:latin typeface="Arial"/>
                <a:ea typeface="Arial"/>
                <a:cs typeface="Arial"/>
                <a:sym typeface="Arial"/>
              </a:rPr>
              <a:t>55061</a:t>
            </a:r>
            <a:r>
              <a:rPr lang="en-US" sz="1800" b="0" i="0" u="none" strike="noStrike">
                <a:solidFill>
                  <a:srgbClr val="000000"/>
                </a:solidFill>
                <a:latin typeface="Arial"/>
                <a:ea typeface="Arial"/>
                <a:cs typeface="Arial"/>
                <a:sym typeface="Arial"/>
              </a:rPr>
              <a:t>, and 55062 OF DIVISION 6 OF TITLE 5 OF THE CALIFORNIA CODE OF REGULATIONS </a:t>
            </a:r>
            <a:endParaRPr/>
          </a:p>
        </p:txBody>
      </p:sp>
      <p:sp>
        <p:nvSpPr>
          <p:cNvPr id="200" name="Google Shape;200;g21d5919e7aa_1_48"/>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1d5919e7aa_1_5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b="1"/>
              <a:t>Proposed Alignment of CCC GE </a:t>
            </a:r>
            <a:br>
              <a:rPr lang="en-US" b="1"/>
            </a:br>
            <a:r>
              <a:rPr lang="en-US" b="1"/>
              <a:t>with Cal-GETC – ASCCC</a:t>
            </a:r>
            <a:endParaRPr/>
          </a:p>
        </p:txBody>
      </p:sp>
      <p:sp>
        <p:nvSpPr>
          <p:cNvPr id="208" name="Google Shape;208;g21d5919e7aa_1_5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In collaboration with 5C, recommended simplification of associate degree requirements:</a:t>
            </a:r>
            <a:endParaRPr/>
          </a:p>
          <a:p>
            <a:pPr marL="685800" lvl="1" indent="-228600" algn="l" rtl="0">
              <a:lnSpc>
                <a:spcPct val="90000"/>
              </a:lnSpc>
              <a:spcBef>
                <a:spcPts val="1200"/>
              </a:spcBef>
              <a:spcAft>
                <a:spcPts val="0"/>
              </a:spcAft>
              <a:buClr>
                <a:srgbClr val="404040"/>
              </a:buClr>
              <a:buSzPts val="2200"/>
              <a:buChar char="•"/>
            </a:pPr>
            <a:r>
              <a:rPr lang="en-US"/>
              <a:t>Align GE with Cal-GETC, although not identical</a:t>
            </a:r>
            <a:endParaRPr/>
          </a:p>
          <a:p>
            <a:pPr marL="685800" lvl="1" indent="-228600" algn="l" rtl="0">
              <a:lnSpc>
                <a:spcPct val="90000"/>
              </a:lnSpc>
              <a:spcBef>
                <a:spcPts val="1200"/>
              </a:spcBef>
              <a:spcAft>
                <a:spcPts val="0"/>
              </a:spcAft>
              <a:buClr>
                <a:srgbClr val="404040"/>
              </a:buClr>
              <a:buSzPts val="2200"/>
              <a:buChar char="•"/>
            </a:pPr>
            <a:r>
              <a:rPr lang="en-US"/>
              <a:t>Include equivalent requirements as current associate degree requirements</a:t>
            </a:r>
            <a:endParaRPr/>
          </a:p>
          <a:p>
            <a:pPr marL="685800" lvl="1" indent="-228600" algn="l" rtl="0">
              <a:lnSpc>
                <a:spcPct val="90000"/>
              </a:lnSpc>
              <a:spcBef>
                <a:spcPts val="1200"/>
              </a:spcBef>
              <a:spcAft>
                <a:spcPts val="0"/>
              </a:spcAft>
              <a:buClr>
                <a:srgbClr val="404040"/>
              </a:buClr>
              <a:buSzPts val="2200"/>
              <a:buChar char="•"/>
            </a:pPr>
            <a:r>
              <a:rPr lang="en-US"/>
              <a:t>Eliminate complications regarding competency requirements</a:t>
            </a:r>
            <a:endParaRPr/>
          </a:p>
          <a:p>
            <a:pPr marL="685800" lvl="1" indent="-228600" algn="l" rtl="0">
              <a:lnSpc>
                <a:spcPct val="90000"/>
              </a:lnSpc>
              <a:spcBef>
                <a:spcPts val="1200"/>
              </a:spcBef>
              <a:spcAft>
                <a:spcPts val="0"/>
              </a:spcAft>
              <a:buClr>
                <a:srgbClr val="404040"/>
              </a:buClr>
              <a:buSzPts val="2200"/>
              <a:buChar char="•"/>
            </a:pPr>
            <a:r>
              <a:rPr lang="en-US"/>
              <a:t>Provided feedback to CCCCO and 5C</a:t>
            </a:r>
            <a:endParaRPr/>
          </a:p>
          <a:p>
            <a:pPr marL="228600" lvl="0" indent="-228600" algn="l" rtl="0">
              <a:lnSpc>
                <a:spcPct val="90000"/>
              </a:lnSpc>
              <a:spcBef>
                <a:spcPts val="1200"/>
              </a:spcBef>
              <a:spcAft>
                <a:spcPts val="0"/>
              </a:spcAft>
              <a:buClr>
                <a:srgbClr val="404040"/>
              </a:buClr>
              <a:buSzPts val="2400"/>
              <a:buChar char="•"/>
            </a:pPr>
            <a:r>
              <a:rPr lang="en-US"/>
              <a:t>Resolution </a:t>
            </a:r>
            <a:r>
              <a:rPr lang="en-US" u="sng">
                <a:solidFill>
                  <a:schemeClr val="hlink"/>
                </a:solidFill>
                <a:hlinkClick r:id="rId3"/>
              </a:rPr>
              <a:t>F22 07.01</a:t>
            </a:r>
            <a:r>
              <a:rPr lang="en-US"/>
              <a:t> for 5C to draft regulations</a:t>
            </a:r>
            <a:endParaRPr/>
          </a:p>
          <a:p>
            <a:pPr marL="228600" lvl="0" indent="-228600" algn="l" rtl="0">
              <a:lnSpc>
                <a:spcPct val="90000"/>
              </a:lnSpc>
              <a:spcBef>
                <a:spcPts val="1200"/>
              </a:spcBef>
              <a:spcAft>
                <a:spcPts val="0"/>
              </a:spcAft>
              <a:buClr>
                <a:srgbClr val="404040"/>
              </a:buClr>
              <a:buSzPts val="2400"/>
              <a:buChar char="•"/>
            </a:pPr>
            <a:r>
              <a:rPr lang="en-US"/>
              <a:t>Resolution in spring 2023 to approve draft regulations (check resolution packet on Friday, April 21)</a:t>
            </a:r>
            <a:endParaRPr/>
          </a:p>
        </p:txBody>
      </p:sp>
      <p:sp>
        <p:nvSpPr>
          <p:cNvPr id="209" name="Google Shape;209;g21d5919e7aa_1_56"/>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g21d5919e7aa_1_64"/>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16" name="Google Shape;216;g21d5919e7aa_1_64"/>
          <p:cNvSpPr txBox="1">
            <a:spLocks noGrp="1"/>
          </p:cNvSpPr>
          <p:nvPr>
            <p:ph type="title" idx="4294967295"/>
          </p:nvPr>
        </p:nvSpPr>
        <p:spPr>
          <a:xfrm>
            <a:off x="230909" y="365125"/>
            <a:ext cx="11961091" cy="876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b="1" dirty="0"/>
              <a:t>Proposed Alignment of CCC GE </a:t>
            </a:r>
            <a:br>
              <a:rPr lang="en-US" b="1" dirty="0"/>
            </a:br>
            <a:r>
              <a:rPr lang="en-US" b="1" dirty="0"/>
              <a:t>with Cal-GETC (fall 2022)</a:t>
            </a:r>
            <a:endParaRPr dirty="0"/>
          </a:p>
        </p:txBody>
      </p:sp>
      <p:pic>
        <p:nvPicPr>
          <p:cNvPr id="218" name="Google Shape;218;g21d5919e7aa_1_64"/>
          <p:cNvPicPr preferRelativeResize="0">
            <a:picLocks noGrp="1"/>
          </p:cNvPicPr>
          <p:nvPr>
            <p:ph type="body" idx="4294967295"/>
          </p:nvPr>
        </p:nvPicPr>
        <p:blipFill rotWithShape="1">
          <a:blip r:embed="rId3">
            <a:alphaModFix/>
          </a:blip>
          <a:srcRect/>
          <a:stretch/>
        </p:blipFill>
        <p:spPr>
          <a:xfrm>
            <a:off x="1776557" y="1172152"/>
            <a:ext cx="8688243" cy="568584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Plenary Fall 2021 3">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000000"/>
      </a:accent5>
      <a:accent6>
        <a:srgbClr val="B1DAF4"/>
      </a:accent6>
      <a:hlink>
        <a:srgbClr val="2E57AA"/>
      </a:hlink>
      <a:folHlink>
        <a:srgbClr val="118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2144</Words>
  <Application>Microsoft Office PowerPoint</Application>
  <PresentationFormat>Widescreen</PresentationFormat>
  <Paragraphs>305</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Palatino</vt:lpstr>
      <vt:lpstr>Times New Roman</vt:lpstr>
      <vt:lpstr>Gill Sans</vt:lpstr>
      <vt:lpstr>Calibri</vt:lpstr>
      <vt:lpstr>Arial</vt:lpstr>
      <vt:lpstr>Office Theme</vt:lpstr>
      <vt:lpstr>ASCCC Curriculum Inst. 2020 Theme</vt:lpstr>
      <vt:lpstr>Proactive Planning for GE and Articulation Changes</vt:lpstr>
      <vt:lpstr>Agenda </vt:lpstr>
      <vt:lpstr>TASSC Committee </vt:lpstr>
      <vt:lpstr>Where are we in GE Changes </vt:lpstr>
      <vt:lpstr>Cal-GETC</vt:lpstr>
      <vt:lpstr>Cal-GETC: Differences from other GE Patterns</vt:lpstr>
      <vt:lpstr>Proposed Alignment of CCC GE  with Cal-GETC – 5C</vt:lpstr>
      <vt:lpstr>Proposed Alignment of CCC GE  with Cal-GETC – ASCCC</vt:lpstr>
      <vt:lpstr>Proposed Alignment of CCC GE  with Cal-GETC (fall 2022)</vt:lpstr>
      <vt:lpstr>(proposed Title 5) Associate Degree GE Pathway</vt:lpstr>
      <vt:lpstr>Opportunities and Challenges for Colleges and Students</vt:lpstr>
      <vt:lpstr>A sampling of…Courses meeting CSU GE Breadth but not IGETC</vt:lpstr>
      <vt:lpstr>What is the role of Faculty in these changes? </vt:lpstr>
      <vt:lpstr>What is the role of Faculty in Revising General Education Requirements ? </vt:lpstr>
      <vt:lpstr>10+1 and General Education </vt:lpstr>
      <vt:lpstr>Role of Curriculum Committee</vt:lpstr>
      <vt:lpstr>Students 9+1 </vt:lpstr>
      <vt:lpstr>Who should be involved in discussions </vt:lpstr>
      <vt:lpstr>Proactive Planning for Changes </vt:lpstr>
      <vt:lpstr>Timelines and considerations</vt:lpstr>
      <vt:lpstr>Articulation </vt:lpstr>
      <vt:lpstr>Counseling </vt:lpstr>
      <vt:lpstr>Planning Examples </vt:lpstr>
      <vt:lpstr>Reedley College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Proactive Planning for GE and Articulation Changes</dc:title>
  <dc:creator>Stephanie Curry</dc:creator>
  <cp:lastModifiedBy>Stephanie Curry</cp:lastModifiedBy>
  <cp:revision>1</cp:revision>
  <dcterms:created xsi:type="dcterms:W3CDTF">2023-03-28T17:16:09Z</dcterms:created>
  <dcterms:modified xsi:type="dcterms:W3CDTF">2023-04-25T17:37:03Z</dcterms:modified>
</cp:coreProperties>
</file>