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6" r:id="rId2"/>
    <p:sldId id="257" r:id="rId3"/>
    <p:sldId id="263" r:id="rId4"/>
    <p:sldId id="259" r:id="rId5"/>
    <p:sldId id="266" r:id="rId6"/>
    <p:sldId id="262" r:id="rId7"/>
    <p:sldId id="268" r:id="rId8"/>
    <p:sldId id="264" r:id="rId9"/>
    <p:sldId id="265" r:id="rId10"/>
    <p:sldId id="258"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65C8FE-CE2A-483D-93D6-B3A51B4DC571}" v="2" dt="2020-01-03T23:07:42.556"/>
    <p1510:client id="{349FFA0E-CE07-C384-9725-6A279997114F}" v="1103" dt="2020-01-08T22:54:34.680"/>
    <p1510:client id="{3F986717-5204-5A59-2329-64CE2AF4A781}" v="246" dt="2019-12-18T23:04:05.057"/>
    <p1510:client id="{D9BFC443-0DB3-7607-45F4-27949D894CFD}" v="95" dt="2020-01-13T18:24:33.788"/>
    <p1510:client id="{5D4D7183-8526-29DD-7E0C-DCF10C91FDC6}" v="445" dt="2019-12-30T18:39:45.876"/>
    <p1510:client id="{9814D683-CFF6-4C7F-959D-0A1A6FA2AD38}" v="14" dt="2020-01-02T20:20:05.874"/>
    <p1510:client id="{C5891DB3-7724-3083-30CA-2ED3FED6AADF}" v="332" dt="2019-12-30T21:01:52.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2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1/13/2020</a:t>
            </a:fld>
            <a:endParaRPr lang="en-US"/>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009799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4F40B7-36AB-4376-BE14-EF7004D79BB9}" type="datetime1">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105922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87CAB8-DCAE-46A5-AADA-B3FAD11A54E0}" type="datetime1">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85729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32B432-ACDA-4023-A761-2BAB76577B62}" type="datetime1">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766558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1/13/2020</a:t>
            </a:fld>
            <a:endParaRPr lang="en-US"/>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097753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186D26-FA5F-4637-B602-B7C2DC34CFD4}" type="datetime1">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45584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7F15D8-96D1-4781-BC50-CA8A088B2FE4}" type="datetime1">
              <a:rPr lang="en-US" smtClean="0"/>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156331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A96C99-B8F8-4528-BD05-0E16E943DC09}" type="datetime1">
              <a:rPr lang="en-US" smtClean="0"/>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7046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0214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1/13/2020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085343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1/13/2020</a:t>
            </a:fld>
            <a:endParaRPr lang="en-US"/>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50951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1/13/2020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745599165"/>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2" r:id="rId5"/>
    <p:sldLayoutId id="2147483728" r:id="rId6"/>
    <p:sldLayoutId id="2147483729" r:id="rId7"/>
    <p:sldLayoutId id="2147483719" r:id="rId8"/>
    <p:sldLayoutId id="2147483720" r:id="rId9"/>
    <p:sldLayoutId id="2147483721" r:id="rId10"/>
    <p:sldLayoutId id="2147483723" r:id="rId11"/>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970A67DA-4BEF-4A71-B045-C4686842CCC2}"/>
              </a:ext>
            </a:extLst>
          </p:cNvPr>
          <p:cNvPicPr>
            <a:picLocks noChangeAspect="1"/>
          </p:cNvPicPr>
          <p:nvPr/>
        </p:nvPicPr>
        <p:blipFill rotWithShape="1">
          <a:blip r:embed="rId2"/>
          <a:srcRect l="41034" r="3951" b="-4"/>
          <a:stretch/>
        </p:blipFill>
        <p:spPr>
          <a:xfrm>
            <a:off x="4646383" y="10"/>
            <a:ext cx="7545616" cy="6857990"/>
          </a:xfrm>
          <a:prstGeom prst="rect">
            <a:avLst/>
          </a:prstGeom>
        </p:spPr>
      </p:pic>
      <p:sp>
        <p:nvSpPr>
          <p:cNvPr id="6" name="Rectangle 8">
            <a:extLst>
              <a:ext uri="{FF2B5EF4-FFF2-40B4-BE49-F238E27FC236}">
                <a16:creationId xmlns:a16="http://schemas.microsoft.com/office/drawing/2014/main" id="{2644B391-9BFE-445C-A9EC-F544BB85FB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2210" cy="6858000"/>
          </a:xfrm>
          <a:prstGeom prst="rect">
            <a:avLst/>
          </a:prstGeom>
          <a:solidFill>
            <a:schemeClr val="bg1">
              <a:lumMod val="75000"/>
              <a:lumOff val="25000"/>
            </a:schemeClr>
          </a:solidFill>
          <a:ln w="6350" cap="sq" cmpd="sng" algn="ctr">
            <a:noFill/>
            <a:prstDash val="solid"/>
            <a:miter lim="800000"/>
          </a:ln>
          <a:effectLst/>
        </p:spPr>
      </p:sp>
      <p:sp>
        <p:nvSpPr>
          <p:cNvPr id="7" name="Rectangle 10">
            <a:extLst>
              <a:ext uri="{FF2B5EF4-FFF2-40B4-BE49-F238E27FC236}">
                <a16:creationId xmlns:a16="http://schemas.microsoft.com/office/drawing/2014/main" id="{80F26E69-87D9-4655-AE7B-280A87AA3C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977" y="164592"/>
            <a:ext cx="4334256" cy="6528816"/>
          </a:xfrm>
          <a:prstGeom prst="rect">
            <a:avLst/>
          </a:prstGeom>
          <a:noFill/>
          <a:ln w="6350" cap="sq" cmpd="sng" algn="ctr">
            <a:solidFill>
              <a:schemeClr val="tx1"/>
            </a:solidFill>
            <a:prstDash val="solid"/>
            <a:miter lim="800000"/>
          </a:ln>
          <a:effectLst>
            <a:softEdge rad="0"/>
          </a:effectLst>
        </p:spPr>
      </p:sp>
      <p:sp>
        <p:nvSpPr>
          <p:cNvPr id="2" name="Title 1"/>
          <p:cNvSpPr>
            <a:spLocks noGrp="1"/>
          </p:cNvSpPr>
          <p:nvPr>
            <p:ph type="ctrTitle"/>
          </p:nvPr>
        </p:nvSpPr>
        <p:spPr>
          <a:xfrm>
            <a:off x="437770" y="348324"/>
            <a:ext cx="3772293" cy="4362491"/>
          </a:xfrm>
        </p:spPr>
        <p:txBody>
          <a:bodyPr>
            <a:normAutofit/>
          </a:bodyPr>
          <a:lstStyle/>
          <a:p>
            <a:r>
              <a:rPr lang="en-US" sz="3600">
                <a:solidFill>
                  <a:schemeClr val="tx1"/>
                </a:solidFill>
              </a:rPr>
              <a:t>Building Professional Confidence </a:t>
            </a:r>
            <a:br>
              <a:rPr lang="en-US" sz="3600">
                <a:solidFill>
                  <a:schemeClr val="tx1"/>
                </a:solidFill>
              </a:rPr>
            </a:br>
            <a:r>
              <a:rPr lang="en-US" sz="3600">
                <a:solidFill>
                  <a:schemeClr val="tx1"/>
                </a:solidFill>
              </a:rPr>
              <a:t>or </a:t>
            </a:r>
            <a:br>
              <a:rPr lang="en-US" sz="3600">
                <a:solidFill>
                  <a:schemeClr val="tx1"/>
                </a:solidFill>
              </a:rPr>
            </a:br>
            <a:r>
              <a:rPr lang="en-US" sz="3600">
                <a:solidFill>
                  <a:schemeClr val="tx1"/>
                </a:solidFill>
              </a:rPr>
              <a:t>'How It Took Me Years to Take Control of My Course' </a:t>
            </a:r>
          </a:p>
        </p:txBody>
      </p:sp>
      <p:sp>
        <p:nvSpPr>
          <p:cNvPr id="3" name="Subtitle 2"/>
          <p:cNvSpPr>
            <a:spLocks noGrp="1"/>
          </p:cNvSpPr>
          <p:nvPr>
            <p:ph type="subTitle" idx="1"/>
          </p:nvPr>
        </p:nvSpPr>
        <p:spPr>
          <a:xfrm>
            <a:off x="409703" y="5173928"/>
            <a:ext cx="3793642" cy="970905"/>
          </a:xfrm>
        </p:spPr>
        <p:txBody>
          <a:bodyPr vert="horz" lIns="91440" tIns="45720" rIns="91440" bIns="45720" rtlCol="0" anchor="t">
            <a:normAutofit fontScale="77500" lnSpcReduction="20000"/>
          </a:bodyPr>
          <a:lstStyle/>
          <a:p>
            <a:r>
              <a:rPr lang="en-US">
                <a:solidFill>
                  <a:schemeClr val="tx1"/>
                </a:solidFill>
              </a:rPr>
              <a:t>Katie </a:t>
            </a:r>
            <a:r>
              <a:rPr lang="en-US" err="1">
                <a:solidFill>
                  <a:schemeClr val="tx1"/>
                </a:solidFill>
              </a:rPr>
              <a:t>Oesau</a:t>
            </a:r>
            <a:endParaRPr lang="en-US">
              <a:solidFill>
                <a:schemeClr val="tx1"/>
              </a:solidFill>
            </a:endParaRPr>
          </a:p>
          <a:p>
            <a:r>
              <a:rPr lang="en-US">
                <a:solidFill>
                  <a:schemeClr val="tx1"/>
                </a:solidFill>
              </a:rPr>
              <a:t>Briseida Ramirez</a:t>
            </a:r>
          </a:p>
          <a:p>
            <a:r>
              <a:rPr lang="en-US">
                <a:solidFill>
                  <a:schemeClr val="tx1"/>
                </a:solidFill>
              </a:rPr>
              <a:t>Robin Allyn</a:t>
            </a:r>
          </a:p>
          <a:p>
            <a:r>
              <a:rPr lang="en-US">
                <a:solidFill>
                  <a:schemeClr val="tx1"/>
                </a:solidFill>
              </a:rPr>
              <a:t>LaTonya Parker</a:t>
            </a: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1D8C5-8AD9-433B-A595-A90F005E1962}"/>
              </a:ext>
            </a:extLst>
          </p:cNvPr>
          <p:cNvSpPr>
            <a:spLocks noGrp="1"/>
          </p:cNvSpPr>
          <p:nvPr>
            <p:ph type="title"/>
          </p:nvPr>
        </p:nvSpPr>
        <p:spPr/>
        <p:txBody>
          <a:bodyPr/>
          <a:lstStyle/>
          <a:p>
            <a:pPr algn="ctr"/>
            <a:r>
              <a:rPr lang="en-US">
                <a:ea typeface="+mj-lt"/>
                <a:cs typeface="+mj-lt"/>
              </a:rPr>
              <a:t>How can we remember our voice as Part-Time Faculty? </a:t>
            </a:r>
            <a:endParaRPr lang="en-US"/>
          </a:p>
        </p:txBody>
      </p:sp>
      <p:sp>
        <p:nvSpPr>
          <p:cNvPr id="3" name="Content Placeholder 2">
            <a:extLst>
              <a:ext uri="{FF2B5EF4-FFF2-40B4-BE49-F238E27FC236}">
                <a16:creationId xmlns:a16="http://schemas.microsoft.com/office/drawing/2014/main" id="{583E0FB3-B2BE-4B1B-AEC0-C5FD1F7F88B3}"/>
              </a:ext>
            </a:extLst>
          </p:cNvPr>
          <p:cNvSpPr>
            <a:spLocks noGrp="1"/>
          </p:cNvSpPr>
          <p:nvPr>
            <p:ph idx="1"/>
          </p:nvPr>
        </p:nvSpPr>
        <p:spPr/>
        <p:txBody>
          <a:bodyPr vert="horz" lIns="91440" tIns="45720" rIns="91440" bIns="45720" rtlCol="0" anchor="t">
            <a:normAutofit/>
          </a:bodyPr>
          <a:lstStyle/>
          <a:p>
            <a:r>
              <a:rPr lang="en-US" sz="1800" dirty="0"/>
              <a:t>You are just as qualified as many Full Time Faculty</a:t>
            </a:r>
          </a:p>
          <a:p>
            <a:r>
              <a:rPr lang="en-US" sz="1800" dirty="0"/>
              <a:t>You have the capacity to choose what is best for your students </a:t>
            </a:r>
          </a:p>
          <a:p>
            <a:endParaRPr lang="en-US"/>
          </a:p>
        </p:txBody>
      </p:sp>
    </p:spTree>
    <p:extLst>
      <p:ext uri="{BB962C8B-B14F-4D97-AF65-F5344CB8AC3E}">
        <p14:creationId xmlns:p14="http://schemas.microsoft.com/office/powerpoint/2010/main" val="476031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38F41-8FB3-4BF2-80CD-D6A49E25E91C}"/>
              </a:ext>
            </a:extLst>
          </p:cNvPr>
          <p:cNvSpPr>
            <a:spLocks noGrp="1"/>
          </p:cNvSpPr>
          <p:nvPr>
            <p:ph type="title"/>
          </p:nvPr>
        </p:nvSpPr>
        <p:spPr/>
        <p:txBody>
          <a:bodyPr/>
          <a:lstStyle/>
          <a:p>
            <a:pPr algn="ctr"/>
            <a:r>
              <a:rPr lang="en-US"/>
              <a:t>After reviewing Academic Freedom, how can we take control of our courses and our work?</a:t>
            </a:r>
          </a:p>
        </p:txBody>
      </p:sp>
      <p:sp>
        <p:nvSpPr>
          <p:cNvPr id="3" name="Content Placeholder 2">
            <a:extLst>
              <a:ext uri="{FF2B5EF4-FFF2-40B4-BE49-F238E27FC236}">
                <a16:creationId xmlns:a16="http://schemas.microsoft.com/office/drawing/2014/main" id="{1470BC24-08F7-4714-AD4D-2B6AAD1533C6}"/>
              </a:ext>
            </a:extLst>
          </p:cNvPr>
          <p:cNvSpPr>
            <a:spLocks noGrp="1"/>
          </p:cNvSpPr>
          <p:nvPr>
            <p:ph idx="1"/>
          </p:nvPr>
        </p:nvSpPr>
        <p:spPr/>
        <p:txBody>
          <a:bodyPr vert="horz" lIns="91440" tIns="45720" rIns="91440" bIns="45720" rtlCol="0" anchor="t">
            <a:normAutofit/>
          </a:bodyPr>
          <a:lstStyle/>
          <a:p>
            <a:r>
              <a:rPr lang="en-US" sz="1800" dirty="0"/>
              <a:t>Create opportunities for Part Time Faculty to collaborate on curriculum</a:t>
            </a:r>
          </a:p>
          <a:p>
            <a:r>
              <a:rPr lang="en-US" sz="1800" dirty="0"/>
              <a:t>Mentorship program at your college</a:t>
            </a:r>
          </a:p>
          <a:p>
            <a:r>
              <a:rPr lang="en-US" sz="1800" dirty="0"/>
              <a:t>Interdisciplinary conversations about learning</a:t>
            </a:r>
          </a:p>
          <a:p>
            <a:r>
              <a:rPr lang="en-US" sz="1800" dirty="0"/>
              <a:t>Attend department meetings to hear about new ideas and developing curriculum</a:t>
            </a:r>
          </a:p>
          <a:p>
            <a:r>
              <a:rPr lang="en-US" sz="1800" dirty="0"/>
              <a:t>Join committees that allow Part Time say in this work (and that pay you for your time and expertise!) </a:t>
            </a:r>
          </a:p>
        </p:txBody>
      </p:sp>
    </p:spTree>
    <p:extLst>
      <p:ext uri="{BB962C8B-B14F-4D97-AF65-F5344CB8AC3E}">
        <p14:creationId xmlns:p14="http://schemas.microsoft.com/office/powerpoint/2010/main" val="2282443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C8FF84-8B17-468C-B65D-990FAD3F8FCC}"/>
              </a:ext>
            </a:extLst>
          </p:cNvPr>
          <p:cNvSpPr>
            <a:spLocks noGrp="1"/>
          </p:cNvSpPr>
          <p:nvPr>
            <p:ph idx="1"/>
          </p:nvPr>
        </p:nvSpPr>
        <p:spPr>
          <a:xfrm>
            <a:off x="1066800" y="2520991"/>
            <a:ext cx="10058400" cy="3849624"/>
          </a:xfrm>
        </p:spPr>
        <p:txBody>
          <a:bodyPr vert="horz" lIns="91440" tIns="45720" rIns="91440" bIns="45720" rtlCol="0" anchor="t">
            <a:normAutofit fontScale="92500"/>
          </a:bodyPr>
          <a:lstStyle/>
          <a:p>
            <a:pPr marL="0" indent="0">
              <a:buNone/>
            </a:pPr>
            <a:r>
              <a:rPr lang="en-US" sz="2600" dirty="0">
                <a:ea typeface="+mn-lt"/>
                <a:cs typeface="+mn-lt"/>
              </a:rPr>
              <a:t>Have you ever felt forced or obligated to teach the same way as your full-time colleague? </a:t>
            </a:r>
            <a:endParaRPr lang="en-US" sz="2600">
              <a:ea typeface="+mn-lt"/>
              <a:cs typeface="+mn-lt"/>
            </a:endParaRPr>
          </a:p>
          <a:p>
            <a:pPr marL="0" indent="0">
              <a:buNone/>
            </a:pPr>
            <a:r>
              <a:rPr lang="en-US" sz="2600" dirty="0">
                <a:ea typeface="+mn-lt"/>
                <a:cs typeface="+mn-lt"/>
              </a:rPr>
              <a:t>Ever been given books or assignments to use, but you’d rather do it your own way? Or have you ever felt less qualified because of your part-time status? </a:t>
            </a:r>
          </a:p>
          <a:p>
            <a:pPr marL="0" indent="0">
              <a:buNone/>
            </a:pPr>
            <a:r>
              <a:rPr lang="en-US" sz="2600" dirty="0">
                <a:ea typeface="+mn-lt"/>
                <a:cs typeface="+mn-lt"/>
              </a:rPr>
              <a:t>Come share stories of building professional confidence as part-time faculty, learn tips and tricks for remembering your voice, and talk about how we can confidently take control of our work.</a:t>
            </a:r>
            <a:endParaRPr lang="en-US" sz="2600" dirty="0"/>
          </a:p>
        </p:txBody>
      </p:sp>
      <p:pic>
        <p:nvPicPr>
          <p:cNvPr id="4" name="Picture 4" descr="A close up of a logo&#10;&#10;Description generated with very high confidence">
            <a:extLst>
              <a:ext uri="{FF2B5EF4-FFF2-40B4-BE49-F238E27FC236}">
                <a16:creationId xmlns:a16="http://schemas.microsoft.com/office/drawing/2014/main" id="{592C9A22-F3CE-4B45-B36E-DA602F03CC34}"/>
              </a:ext>
            </a:extLst>
          </p:cNvPr>
          <p:cNvPicPr>
            <a:picLocks noChangeAspect="1"/>
          </p:cNvPicPr>
          <p:nvPr/>
        </p:nvPicPr>
        <p:blipFill>
          <a:blip r:embed="rId2"/>
          <a:stretch>
            <a:fillRect/>
          </a:stretch>
        </p:blipFill>
        <p:spPr>
          <a:xfrm>
            <a:off x="2315496" y="629127"/>
            <a:ext cx="7561005" cy="1752876"/>
          </a:xfrm>
          <a:prstGeom prst="rect">
            <a:avLst/>
          </a:prstGeom>
        </p:spPr>
      </p:pic>
    </p:spTree>
    <p:extLst>
      <p:ext uri="{BB962C8B-B14F-4D97-AF65-F5344CB8AC3E}">
        <p14:creationId xmlns:p14="http://schemas.microsoft.com/office/powerpoint/2010/main" val="3937646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487321FE-186A-40E8-8A74-7A82BADF9DF5}"/>
              </a:ext>
            </a:extLst>
          </p:cNvPr>
          <p:cNvPicPr>
            <a:picLocks noGrp="1" noChangeAspect="1"/>
          </p:cNvPicPr>
          <p:nvPr>
            <p:ph idx="1"/>
          </p:nvPr>
        </p:nvPicPr>
        <p:blipFill>
          <a:blip r:embed="rId2"/>
          <a:stretch>
            <a:fillRect/>
          </a:stretch>
        </p:blipFill>
        <p:spPr>
          <a:xfrm>
            <a:off x="673215" y="665153"/>
            <a:ext cx="10845570" cy="5422785"/>
          </a:xfrm>
        </p:spPr>
      </p:pic>
    </p:spTree>
    <p:extLst>
      <p:ext uri="{BB962C8B-B14F-4D97-AF65-F5344CB8AC3E}">
        <p14:creationId xmlns:p14="http://schemas.microsoft.com/office/powerpoint/2010/main" val="3196761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5F0A3-7206-4DCC-8607-E30602783837}"/>
              </a:ext>
            </a:extLst>
          </p:cNvPr>
          <p:cNvSpPr>
            <a:spLocks noGrp="1"/>
          </p:cNvSpPr>
          <p:nvPr>
            <p:ph type="title"/>
          </p:nvPr>
        </p:nvSpPr>
        <p:spPr/>
        <p:txBody>
          <a:bodyPr>
            <a:normAutofit fontScale="90000"/>
          </a:bodyPr>
          <a:lstStyle/>
          <a:p>
            <a:pPr algn="ctr"/>
            <a:r>
              <a:rPr lang="en-US"/>
              <a:t>Story Time</a:t>
            </a:r>
            <a:br>
              <a:rPr lang="en-US" dirty="0"/>
            </a:br>
            <a:r>
              <a:rPr lang="en-US"/>
              <a:t>When have you felt a lack of confidence in your career as a Part-Time Instructor?</a:t>
            </a:r>
          </a:p>
        </p:txBody>
      </p:sp>
      <p:sp>
        <p:nvSpPr>
          <p:cNvPr id="3" name="Content Placeholder 2">
            <a:extLst>
              <a:ext uri="{FF2B5EF4-FFF2-40B4-BE49-F238E27FC236}">
                <a16:creationId xmlns:a16="http://schemas.microsoft.com/office/drawing/2014/main" id="{DDC25D98-B938-42C0-A5CE-00EF657E74BB}"/>
              </a:ext>
            </a:extLst>
          </p:cNvPr>
          <p:cNvSpPr>
            <a:spLocks noGrp="1"/>
          </p:cNvSpPr>
          <p:nvPr>
            <p:ph idx="1"/>
          </p:nvPr>
        </p:nvSpPr>
        <p:spPr/>
        <p:txBody>
          <a:bodyPr vert="horz" lIns="91440" tIns="45720" rIns="91440" bIns="45720" rtlCol="0" anchor="t">
            <a:normAutofit/>
          </a:bodyPr>
          <a:lstStyle/>
          <a:p>
            <a:r>
              <a:rPr lang="en-US" sz="2400"/>
              <a:t>Katie</a:t>
            </a:r>
          </a:p>
          <a:p>
            <a:pPr>
              <a:spcBef>
                <a:spcPts val="0"/>
              </a:spcBef>
            </a:pPr>
            <a:r>
              <a:rPr lang="en-US" sz="2400">
                <a:ea typeface="+mn-lt"/>
                <a:cs typeface="+mn-lt"/>
              </a:rPr>
              <a:t>Briseida </a:t>
            </a:r>
          </a:p>
          <a:p>
            <a:pPr>
              <a:spcBef>
                <a:spcPts val="0"/>
              </a:spcBef>
            </a:pPr>
            <a:r>
              <a:rPr lang="en-US" sz="2400">
                <a:ea typeface="+mn-lt"/>
                <a:cs typeface="+mn-lt"/>
              </a:rPr>
              <a:t>Robin </a:t>
            </a:r>
          </a:p>
          <a:p>
            <a:pPr>
              <a:spcBef>
                <a:spcPts val="0"/>
              </a:spcBef>
            </a:pPr>
            <a:r>
              <a:rPr lang="en-US" sz="2400">
                <a:ea typeface="+mn-lt"/>
                <a:cs typeface="+mn-lt"/>
              </a:rPr>
              <a:t>LaTonya </a:t>
            </a:r>
          </a:p>
          <a:p>
            <a:pPr>
              <a:spcBef>
                <a:spcPts val="0"/>
              </a:spcBef>
            </a:pPr>
            <a:endParaRPr lang="en-US" sz="2400" dirty="0"/>
          </a:p>
          <a:p>
            <a:pPr>
              <a:spcBef>
                <a:spcPts val="0"/>
              </a:spcBef>
            </a:pPr>
            <a:r>
              <a:rPr lang="en-US" sz="2400"/>
              <a:t>Find a partner and share a story about lacking confidence, then share out to the group. What commonalities do you find?</a:t>
            </a:r>
            <a:endParaRPr lang="en-US" sz="2400" dirty="0"/>
          </a:p>
        </p:txBody>
      </p:sp>
    </p:spTree>
    <p:extLst>
      <p:ext uri="{BB962C8B-B14F-4D97-AF65-F5344CB8AC3E}">
        <p14:creationId xmlns:p14="http://schemas.microsoft.com/office/powerpoint/2010/main" val="1369199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0F695-7FFA-44B0-A7FD-4428B94CBD95}"/>
              </a:ext>
            </a:extLst>
          </p:cNvPr>
          <p:cNvSpPr>
            <a:spLocks noGrp="1"/>
          </p:cNvSpPr>
          <p:nvPr>
            <p:ph type="title"/>
          </p:nvPr>
        </p:nvSpPr>
        <p:spPr/>
        <p:txBody>
          <a:bodyPr/>
          <a:lstStyle/>
          <a:p>
            <a:pPr algn="ctr"/>
            <a:r>
              <a:rPr lang="en-US">
                <a:ea typeface="+mj-lt"/>
                <a:cs typeface="+mj-lt"/>
              </a:rPr>
              <a:t>What is imposter syndrome and how can you combat it? (Handout)</a:t>
            </a:r>
            <a:endParaRPr lang="en-US"/>
          </a:p>
        </p:txBody>
      </p:sp>
      <p:sp>
        <p:nvSpPr>
          <p:cNvPr id="3" name="Content Placeholder 2">
            <a:extLst>
              <a:ext uri="{FF2B5EF4-FFF2-40B4-BE49-F238E27FC236}">
                <a16:creationId xmlns:a16="http://schemas.microsoft.com/office/drawing/2014/main" id="{A0B0FC56-F85D-4DE4-BDB7-602A29EF03BE}"/>
              </a:ext>
            </a:extLst>
          </p:cNvPr>
          <p:cNvSpPr>
            <a:spLocks noGrp="1"/>
          </p:cNvSpPr>
          <p:nvPr>
            <p:ph idx="1"/>
          </p:nvPr>
        </p:nvSpPr>
        <p:spPr/>
        <p:txBody>
          <a:bodyPr vert="horz" lIns="91440" tIns="45720" rIns="91440" bIns="45720" rtlCol="0" anchor="t">
            <a:normAutofit/>
          </a:bodyPr>
          <a:lstStyle/>
          <a:p>
            <a:r>
              <a:rPr lang="en-US" dirty="0">
                <a:ea typeface="+mn-lt"/>
                <a:cs typeface="+mn-lt"/>
                <a:hlinkClick r:id="rId2"/>
              </a:rPr>
              <a:t>https://www.ted.com/talks/elizabeth_cox_what_is_imposter_syndrome_and_how_can_you_combat_it</a:t>
            </a:r>
            <a:r>
              <a:rPr lang="en-US" dirty="0">
                <a:ea typeface="+mn-lt"/>
                <a:cs typeface="+mn-lt"/>
              </a:rPr>
              <a:t> </a:t>
            </a:r>
          </a:p>
          <a:p>
            <a:endParaRPr lang="en-US" dirty="0"/>
          </a:p>
          <a:p>
            <a:r>
              <a:rPr lang="en-US" sz="2400"/>
              <a:t>"</a:t>
            </a:r>
            <a:r>
              <a:rPr lang="en-US" sz="2400">
                <a:ea typeface="+mn-lt"/>
                <a:cs typeface="+mn-lt"/>
              </a:rPr>
              <a:t>We may never be able to banish these feelings entirely, </a:t>
            </a:r>
            <a:r>
              <a:rPr lang="en-US" sz="2400" b="1">
                <a:ea typeface="+mn-lt"/>
                <a:cs typeface="+mn-lt"/>
              </a:rPr>
              <a:t>but we can have open conversations about academic or professional challenges.</a:t>
            </a:r>
            <a:r>
              <a:rPr lang="en-US" sz="2400">
                <a:ea typeface="+mn-lt"/>
                <a:cs typeface="+mn-lt"/>
              </a:rPr>
              <a:t> With increasing awareness of how common these experiences are, perhaps we can feel freer to be frank about our feelings and build confidence in some simple truths: you have talent, you are capable, and you belong. "</a:t>
            </a:r>
            <a:endParaRPr lang="en-US" sz="2000" dirty="0"/>
          </a:p>
        </p:txBody>
      </p:sp>
    </p:spTree>
    <p:extLst>
      <p:ext uri="{BB962C8B-B14F-4D97-AF65-F5344CB8AC3E}">
        <p14:creationId xmlns:p14="http://schemas.microsoft.com/office/powerpoint/2010/main" val="3835325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9E249-7B13-4656-A476-FBECD5632E6A}"/>
              </a:ext>
            </a:extLst>
          </p:cNvPr>
          <p:cNvSpPr>
            <a:spLocks noGrp="1"/>
          </p:cNvSpPr>
          <p:nvPr>
            <p:ph type="title"/>
          </p:nvPr>
        </p:nvSpPr>
        <p:spPr/>
        <p:txBody>
          <a:bodyPr/>
          <a:lstStyle/>
          <a:p>
            <a:pPr algn="ctr"/>
            <a:r>
              <a:rPr lang="en-US"/>
              <a:t>Impostor Syndrome</a:t>
            </a:r>
            <a:br>
              <a:rPr lang="en-US" dirty="0"/>
            </a:br>
            <a:endParaRPr lang="en-US" dirty="0"/>
          </a:p>
        </p:txBody>
      </p:sp>
      <p:sp>
        <p:nvSpPr>
          <p:cNvPr id="3" name="Content Placeholder 2">
            <a:extLst>
              <a:ext uri="{FF2B5EF4-FFF2-40B4-BE49-F238E27FC236}">
                <a16:creationId xmlns:a16="http://schemas.microsoft.com/office/drawing/2014/main" id="{C98C826B-A75B-4ACA-B112-CBAA4EAE235A}"/>
              </a:ext>
            </a:extLst>
          </p:cNvPr>
          <p:cNvSpPr>
            <a:spLocks noGrp="1"/>
          </p:cNvSpPr>
          <p:nvPr>
            <p:ph idx="1"/>
          </p:nvPr>
        </p:nvSpPr>
        <p:spPr>
          <a:xfrm>
            <a:off x="1066800" y="1614290"/>
            <a:ext cx="10058400" cy="4338454"/>
          </a:xfrm>
        </p:spPr>
        <p:txBody>
          <a:bodyPr vert="horz" lIns="91440" tIns="45720" rIns="91440" bIns="45720" rtlCol="0" anchor="t">
            <a:normAutofit fontScale="92500" lnSpcReduction="10000"/>
          </a:bodyPr>
          <a:lstStyle/>
          <a:p>
            <a:r>
              <a:rPr lang="en-US" sz="2400">
                <a:ea typeface="+mn-lt"/>
                <a:cs typeface="+mn-lt"/>
              </a:rPr>
              <a:t>In 1978, two psychologists, Pauline R. Clance and Suzanne A. Imes  first identified what they called the "impostor phenomenon." They described it as</a:t>
            </a:r>
            <a:r>
              <a:rPr lang="en-US" sz="2400" b="1">
                <a:ea typeface="+mn-lt"/>
                <a:cs typeface="+mn-lt"/>
              </a:rPr>
              <a:t> "an internal experience of intellectual phoniness."</a:t>
            </a:r>
          </a:p>
          <a:p>
            <a:r>
              <a:rPr lang="en-US" sz="2400" b="1"/>
              <a:t>How does Imposter Syndrome relate to your stories of confidence?</a:t>
            </a:r>
            <a:endParaRPr lang="en-US" sz="2400" b="1" dirty="0"/>
          </a:p>
          <a:p>
            <a:endParaRPr lang="en-US" sz="2400" b="1" dirty="0">
              <a:ea typeface="+mn-lt"/>
              <a:cs typeface="+mn-lt"/>
            </a:endParaRPr>
          </a:p>
          <a:p>
            <a:r>
              <a:rPr lang="en-US" sz="2400" b="1">
                <a:ea typeface="+mn-lt"/>
                <a:cs typeface="+mn-lt"/>
              </a:rPr>
              <a:t>Socrative Poll: Imposter Syndrome </a:t>
            </a:r>
            <a:endParaRPr lang="en-US" sz="2400" b="1" dirty="0">
              <a:ea typeface="+mn-lt"/>
              <a:cs typeface="+mn-lt"/>
            </a:endParaRPr>
          </a:p>
          <a:p>
            <a:r>
              <a:rPr lang="en-US" sz="2400">
                <a:ea typeface="+mn-lt"/>
                <a:cs typeface="+mn-lt"/>
              </a:rPr>
              <a:t>On your device, go to </a:t>
            </a:r>
            <a:r>
              <a:rPr lang="en-US" sz="2400" dirty="0">
                <a:ea typeface="+mn-lt"/>
                <a:cs typeface="+mn-lt"/>
                <a:hlinkClick r:id="rId2"/>
              </a:rPr>
              <a:t>www.socrative.com</a:t>
            </a:r>
            <a:r>
              <a:rPr lang="en-US" sz="2400">
                <a:ea typeface="+mn-lt"/>
                <a:cs typeface="+mn-lt"/>
              </a:rPr>
              <a:t> and click on Student Login</a:t>
            </a:r>
            <a:endParaRPr lang="en-US" sz="2400" dirty="0">
              <a:ea typeface="+mn-lt"/>
              <a:cs typeface="+mn-lt"/>
            </a:endParaRPr>
          </a:p>
          <a:p>
            <a:r>
              <a:rPr lang="en-US" sz="2400">
                <a:ea typeface="+mn-lt"/>
                <a:cs typeface="+mn-lt"/>
              </a:rPr>
              <a:t>Room Name: </a:t>
            </a:r>
            <a:r>
              <a:rPr lang="en-US" sz="2400" b="1">
                <a:ea typeface="+mn-lt"/>
                <a:cs typeface="+mn-lt"/>
              </a:rPr>
              <a:t>OESAU</a:t>
            </a:r>
            <a:endParaRPr lang="en-US" sz="2400" b="1" dirty="0">
              <a:ea typeface="+mn-lt"/>
              <a:cs typeface="+mn-lt"/>
            </a:endParaRPr>
          </a:p>
          <a:p>
            <a:r>
              <a:rPr lang="en-US" sz="2400">
                <a:ea typeface="+mn-lt"/>
                <a:cs typeface="+mn-lt"/>
              </a:rPr>
              <a:t>Type in your name and answer the questions </a:t>
            </a:r>
            <a:endParaRPr lang="en-US" sz="2400" dirty="0">
              <a:ea typeface="+mn-lt"/>
              <a:cs typeface="+mn-lt"/>
            </a:endParaRPr>
          </a:p>
          <a:p>
            <a:endParaRPr lang="en-US" sz="2400" dirty="0">
              <a:ea typeface="+mn-lt"/>
              <a:cs typeface="+mn-lt"/>
            </a:endParaRPr>
          </a:p>
          <a:p>
            <a:endParaRPr lang="en-US" sz="1600" b="1" dirty="0">
              <a:ea typeface="+mn-lt"/>
              <a:cs typeface="+mn-lt"/>
            </a:endParaRPr>
          </a:p>
          <a:p>
            <a:endParaRPr lang="en-US" dirty="0">
              <a:ea typeface="+mn-lt"/>
              <a:cs typeface="+mn-lt"/>
            </a:endParaRPr>
          </a:p>
          <a:p>
            <a:endParaRPr lang="en-US" dirty="0">
              <a:ea typeface="+mn-lt"/>
              <a:cs typeface="+mn-lt"/>
            </a:endParaRPr>
          </a:p>
          <a:p>
            <a:endParaRPr lang="en-US">
              <a:ea typeface="+mn-lt"/>
              <a:cs typeface="+mn-lt"/>
            </a:endParaRPr>
          </a:p>
          <a:p>
            <a:endParaRPr lang="en-US">
              <a:ea typeface="+mn-lt"/>
              <a:cs typeface="+mn-lt"/>
            </a:endParaRPr>
          </a:p>
        </p:txBody>
      </p:sp>
      <p:sp>
        <p:nvSpPr>
          <p:cNvPr id="4" name="TextBox 3">
            <a:extLst>
              <a:ext uri="{FF2B5EF4-FFF2-40B4-BE49-F238E27FC236}">
                <a16:creationId xmlns:a16="http://schemas.microsoft.com/office/drawing/2014/main" id="{149EC7B4-62E7-4078-A7DF-08F35E673E0A}"/>
              </a:ext>
            </a:extLst>
          </p:cNvPr>
          <p:cNvSpPr txBox="1"/>
          <p:nvPr/>
        </p:nvSpPr>
        <p:spPr>
          <a:xfrm>
            <a:off x="9210136" y="5745192"/>
            <a:ext cx="2743200"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400" dirty="0">
                <a:ea typeface="+mn-lt"/>
                <a:cs typeface="+mn-lt"/>
                <a:hlinkClick r:id="rId2"/>
              </a:rPr>
              <a:t>https://www.chronicle.com/article/How-to-Overcome-Impostor/244700</a:t>
            </a:r>
            <a:endParaRPr lang="en-US" sz="1400"/>
          </a:p>
        </p:txBody>
      </p:sp>
    </p:spTree>
    <p:extLst>
      <p:ext uri="{BB962C8B-B14F-4D97-AF65-F5344CB8AC3E}">
        <p14:creationId xmlns:p14="http://schemas.microsoft.com/office/powerpoint/2010/main" val="3519774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0A2FA-1A57-4A2F-8CD1-EA20DC9FA64D}"/>
              </a:ext>
            </a:extLst>
          </p:cNvPr>
          <p:cNvSpPr>
            <a:spLocks noGrp="1"/>
          </p:cNvSpPr>
          <p:nvPr>
            <p:ph type="title"/>
          </p:nvPr>
        </p:nvSpPr>
        <p:spPr/>
        <p:txBody>
          <a:bodyPr>
            <a:normAutofit fontScale="90000"/>
          </a:bodyPr>
          <a:lstStyle/>
          <a:p>
            <a:pPr algn="ctr"/>
            <a:r>
              <a:rPr lang="en-US">
                <a:ea typeface="+mj-lt"/>
                <a:cs typeface="+mj-lt"/>
              </a:rPr>
              <a:t>What are some professional and academic challenges we face as Part-Time faculty that contribute to Impostor Syndrome?</a:t>
            </a:r>
          </a:p>
        </p:txBody>
      </p:sp>
      <p:sp>
        <p:nvSpPr>
          <p:cNvPr id="3" name="Content Placeholder 2">
            <a:extLst>
              <a:ext uri="{FF2B5EF4-FFF2-40B4-BE49-F238E27FC236}">
                <a16:creationId xmlns:a16="http://schemas.microsoft.com/office/drawing/2014/main" id="{3D7181E7-CB89-4655-B84A-0FDC808A850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6283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FC0DA-9BE7-427C-A4D6-006456608E5D}"/>
              </a:ext>
            </a:extLst>
          </p:cNvPr>
          <p:cNvSpPr>
            <a:spLocks noGrp="1"/>
          </p:cNvSpPr>
          <p:nvPr>
            <p:ph type="title"/>
          </p:nvPr>
        </p:nvSpPr>
        <p:spPr>
          <a:xfrm>
            <a:off x="1066800" y="400547"/>
            <a:ext cx="10058400" cy="1371600"/>
          </a:xfrm>
        </p:spPr>
        <p:txBody>
          <a:bodyPr/>
          <a:lstStyle/>
          <a:p>
            <a:pPr algn="ctr"/>
            <a:r>
              <a:rPr lang="en-US"/>
              <a:t>Academic Freedom</a:t>
            </a:r>
          </a:p>
        </p:txBody>
      </p:sp>
      <p:sp>
        <p:nvSpPr>
          <p:cNvPr id="3" name="Content Placeholder 2">
            <a:extLst>
              <a:ext uri="{FF2B5EF4-FFF2-40B4-BE49-F238E27FC236}">
                <a16:creationId xmlns:a16="http://schemas.microsoft.com/office/drawing/2014/main" id="{E50AF4ED-2913-4EB8-A3A8-E8BD77EAE655}"/>
              </a:ext>
            </a:extLst>
          </p:cNvPr>
          <p:cNvSpPr>
            <a:spLocks noGrp="1"/>
          </p:cNvSpPr>
          <p:nvPr>
            <p:ph idx="1"/>
          </p:nvPr>
        </p:nvSpPr>
        <p:spPr>
          <a:xfrm>
            <a:off x="1066800" y="1645920"/>
            <a:ext cx="10058400" cy="3849624"/>
          </a:xfrm>
        </p:spPr>
        <p:txBody>
          <a:bodyPr vert="horz" lIns="91440" tIns="45720" rIns="91440" bIns="45720" rtlCol="0" anchor="t">
            <a:noAutofit/>
          </a:bodyPr>
          <a:lstStyle/>
          <a:p>
            <a:r>
              <a:rPr lang="en-US" sz="2400">
                <a:ea typeface="+mn-lt"/>
                <a:cs typeface="+mn-lt"/>
              </a:rPr>
              <a:t>Britannica.com defines academic freedom as:</a:t>
            </a:r>
            <a:endParaRPr lang="en-US" sz="2400"/>
          </a:p>
          <a:p>
            <a:r>
              <a:rPr lang="en-US" sz="2400" b="1">
                <a:ea typeface="+mn-lt"/>
                <a:cs typeface="+mn-lt"/>
              </a:rPr>
              <a:t>“Academic freedom</a:t>
            </a:r>
            <a:r>
              <a:rPr lang="en-US" sz="2400">
                <a:ea typeface="+mn-lt"/>
                <a:cs typeface="+mn-lt"/>
              </a:rPr>
              <a:t>, the freedom of teachers and students to teach, study, and pursue knowledge and research without unreasonable interference or restriction from law, institutional regulations, or public pressure. Its basic elements include the freedom of teachers to inquire into any subject that evokes their intellectual concern; to present their findings to their students, colleagues, and others; to publish their data and conclusions without control or censorship; and to </a:t>
            </a:r>
            <a:r>
              <a:rPr lang="en-US" sz="2400" b="1">
                <a:ea typeface="+mn-lt"/>
                <a:cs typeface="+mn-lt"/>
              </a:rPr>
              <a:t>teach in the manner they consider professionally appropriate</a:t>
            </a:r>
            <a:r>
              <a:rPr lang="en-US" sz="2400">
                <a:ea typeface="+mn-lt"/>
                <a:cs typeface="+mn-lt"/>
              </a:rPr>
              <a:t>.” </a:t>
            </a:r>
            <a:endParaRPr lang="en-US" sz="1800"/>
          </a:p>
          <a:p>
            <a:endParaRPr lang="en-US"/>
          </a:p>
        </p:txBody>
      </p:sp>
    </p:spTree>
    <p:extLst>
      <p:ext uri="{BB962C8B-B14F-4D97-AF65-F5344CB8AC3E}">
        <p14:creationId xmlns:p14="http://schemas.microsoft.com/office/powerpoint/2010/main" val="3546555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F85C-C19D-4E10-8369-20E1A92A0256}"/>
              </a:ext>
            </a:extLst>
          </p:cNvPr>
          <p:cNvSpPr>
            <a:spLocks noGrp="1"/>
          </p:cNvSpPr>
          <p:nvPr>
            <p:ph type="title"/>
          </p:nvPr>
        </p:nvSpPr>
        <p:spPr/>
        <p:txBody>
          <a:bodyPr/>
          <a:lstStyle/>
          <a:p>
            <a:pPr algn="ctr"/>
            <a:r>
              <a:rPr lang="en-US">
                <a:ea typeface="+mj-lt"/>
                <a:cs typeface="+mj-lt"/>
              </a:rPr>
              <a:t>Academic freedom typically allows faculty to do the following:</a:t>
            </a:r>
            <a:endParaRPr lang="en-US"/>
          </a:p>
        </p:txBody>
      </p:sp>
      <p:sp>
        <p:nvSpPr>
          <p:cNvPr id="3" name="Content Placeholder 2">
            <a:extLst>
              <a:ext uri="{FF2B5EF4-FFF2-40B4-BE49-F238E27FC236}">
                <a16:creationId xmlns:a16="http://schemas.microsoft.com/office/drawing/2014/main" id="{4910FB24-93B2-4F89-B038-D6F092D43326}"/>
              </a:ext>
            </a:extLst>
          </p:cNvPr>
          <p:cNvSpPr>
            <a:spLocks noGrp="1"/>
          </p:cNvSpPr>
          <p:nvPr>
            <p:ph idx="1"/>
          </p:nvPr>
        </p:nvSpPr>
        <p:spPr/>
        <p:txBody>
          <a:bodyPr vert="horz" lIns="91440" tIns="45720" rIns="91440" bIns="45720" rtlCol="0" anchor="t">
            <a:noAutofit/>
          </a:bodyPr>
          <a:lstStyle/>
          <a:p>
            <a:r>
              <a:rPr lang="en-US" sz="1800">
                <a:ea typeface="+mn-lt"/>
                <a:cs typeface="+mn-lt"/>
              </a:rPr>
              <a:t>Present the course content (per the Course Outline of Record) in the way they deem most appropriate</a:t>
            </a:r>
            <a:endParaRPr lang="en-US" sz="1800" dirty="0"/>
          </a:p>
          <a:p>
            <a:r>
              <a:rPr lang="en-US" sz="1800">
                <a:ea typeface="+mn-lt"/>
                <a:cs typeface="+mn-lt"/>
              </a:rPr>
              <a:t>Determine the assignments, readings, assessments, and exams that will work best for their class.</a:t>
            </a:r>
            <a:endParaRPr lang="en-US" sz="1800" dirty="0"/>
          </a:p>
          <a:p>
            <a:r>
              <a:rPr lang="en-US" sz="1800">
                <a:ea typeface="+mn-lt"/>
                <a:cs typeface="+mn-lt"/>
              </a:rPr>
              <a:t>To create a classroom environment where controversial topics can be discussed without being censored, as long as the topic relates to the course. </a:t>
            </a:r>
            <a:endParaRPr lang="en-US" sz="1800"/>
          </a:p>
          <a:p>
            <a:endParaRPr lang="en-US" sz="1800" dirty="0"/>
          </a:p>
          <a:p>
            <a:r>
              <a:rPr lang="en-US" sz="1800" b="1">
                <a:ea typeface="+mn-lt"/>
                <a:cs typeface="+mn-lt"/>
              </a:rPr>
              <a:t>Limitations on Academic Freedom</a:t>
            </a:r>
            <a:endParaRPr lang="en-US" sz="1800" dirty="0"/>
          </a:p>
          <a:p>
            <a:r>
              <a:rPr lang="en-US" sz="1800">
                <a:ea typeface="+mn-lt"/>
                <a:cs typeface="+mn-lt"/>
              </a:rPr>
              <a:t>Right of professor to determine </a:t>
            </a:r>
            <a:r>
              <a:rPr lang="en-US" sz="1800" u="sng">
                <a:ea typeface="+mn-lt"/>
                <a:cs typeface="+mn-lt"/>
              </a:rPr>
              <a:t>content</a:t>
            </a:r>
            <a:r>
              <a:rPr lang="en-US" sz="1800">
                <a:ea typeface="+mn-lt"/>
                <a:cs typeface="+mn-lt"/>
              </a:rPr>
              <a:t> of courses – as specified by Course Outline of Record, departmental and/or curriculum committee decision</a:t>
            </a:r>
            <a:endParaRPr lang="en-US" sz="1800"/>
          </a:p>
          <a:p>
            <a:endParaRPr lang="en-US"/>
          </a:p>
        </p:txBody>
      </p:sp>
    </p:spTree>
    <p:extLst>
      <p:ext uri="{BB962C8B-B14F-4D97-AF65-F5344CB8AC3E}">
        <p14:creationId xmlns:p14="http://schemas.microsoft.com/office/powerpoint/2010/main" val="7494619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RegularSeedLeftStep">
      <a:dk1>
        <a:srgbClr val="000000"/>
      </a:dk1>
      <a:lt1>
        <a:srgbClr val="FFFFFF"/>
      </a:lt1>
      <a:dk2>
        <a:srgbClr val="382441"/>
      </a:dk2>
      <a:lt2>
        <a:srgbClr val="E5E2E8"/>
      </a:lt2>
      <a:accent1>
        <a:srgbClr val="72B01F"/>
      </a:accent1>
      <a:accent2>
        <a:srgbClr val="A5A612"/>
      </a:accent2>
      <a:accent3>
        <a:srgbClr val="DA9127"/>
      </a:accent3>
      <a:accent4>
        <a:srgbClr val="D53917"/>
      </a:accent4>
      <a:accent5>
        <a:srgbClr val="E72957"/>
      </a:accent5>
      <a:accent6>
        <a:srgbClr val="D51794"/>
      </a:accent6>
      <a:hlink>
        <a:srgbClr val="8C5EC9"/>
      </a:hlink>
      <a:folHlink>
        <a:srgbClr val="7F7F7F"/>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emplate>office theme</Template>
  <TotalTime>1</TotalTime>
  <Words>296</Words>
  <Application>Microsoft Office PowerPoint</Application>
  <PresentationFormat>Widescreen</PresentationFormat>
  <Paragraphs>52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Garamond</vt:lpstr>
      <vt:lpstr>Sagona Book</vt:lpstr>
      <vt:lpstr>Sagona ExtraLight</vt:lpstr>
      <vt:lpstr>SavonVTI</vt:lpstr>
      <vt:lpstr>Building Professional Confidence  or  'How It Took Me Years to Take Control of My Course' </vt:lpstr>
      <vt:lpstr>PowerPoint Presentation</vt:lpstr>
      <vt:lpstr>PowerPoint Presentation</vt:lpstr>
      <vt:lpstr>Story Time When have you felt a lack of confidence in your career as a Part-Time Instructor?</vt:lpstr>
      <vt:lpstr>What is imposter syndrome and how can you combat it? (Handout)</vt:lpstr>
      <vt:lpstr>Impostor Syndrome </vt:lpstr>
      <vt:lpstr>What are some professional and academic challenges we face as Part-Time faculty that contribute to Impostor Syndrome?</vt:lpstr>
      <vt:lpstr>Academic Freedom</vt:lpstr>
      <vt:lpstr>Academic freedom typically allows faculty to do the following:</vt:lpstr>
      <vt:lpstr>How can we remember our voice as Part-Time Faculty? </vt:lpstr>
      <vt:lpstr>After reviewing Academic Freedom, how can we take control of our courses and our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Hudson</dc:creator>
  <cp:lastModifiedBy>Silvester Henderson</cp:lastModifiedBy>
  <cp:revision>172</cp:revision>
  <dcterms:created xsi:type="dcterms:W3CDTF">2019-12-18T22:52:00Z</dcterms:created>
  <dcterms:modified xsi:type="dcterms:W3CDTF">2020-01-14T01:34:28Z</dcterms:modified>
</cp:coreProperties>
</file>