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92" r:id="rId1"/>
  </p:sldMasterIdLst>
  <p:notesMasterIdLst>
    <p:notesMasterId r:id="rId21"/>
  </p:notesMasterIdLst>
  <p:sldIdLst>
    <p:sldId id="256" r:id="rId2"/>
    <p:sldId id="274" r:id="rId3"/>
    <p:sldId id="271" r:id="rId4"/>
    <p:sldId id="272" r:id="rId5"/>
    <p:sldId id="280" r:id="rId6"/>
    <p:sldId id="264" r:id="rId7"/>
    <p:sldId id="270" r:id="rId8"/>
    <p:sldId id="268" r:id="rId9"/>
    <p:sldId id="261" r:id="rId10"/>
    <p:sldId id="263" r:id="rId11"/>
    <p:sldId id="260" r:id="rId12"/>
    <p:sldId id="259" r:id="rId13"/>
    <p:sldId id="265" r:id="rId14"/>
    <p:sldId id="276" r:id="rId15"/>
    <p:sldId id="273" r:id="rId16"/>
    <p:sldId id="278" r:id="rId17"/>
    <p:sldId id="279" r:id="rId18"/>
    <p:sldId id="277"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9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554" y="84"/>
      </p:cViewPr>
      <p:guideLst/>
    </p:cSldViewPr>
  </p:slideViewPr>
  <p:notesTextViewPr>
    <p:cViewPr>
      <p:scale>
        <a:sx n="1" d="1"/>
        <a:sy n="1" d="1"/>
      </p:scale>
      <p:origin x="0" y="0"/>
    </p:cViewPr>
  </p:notesTextViewPr>
  <p:notesViewPr>
    <p:cSldViewPr snapToGrid="0">
      <p:cViewPr varScale="1">
        <p:scale>
          <a:sx n="84" d="100"/>
          <a:sy n="84" d="100"/>
        </p:scale>
        <p:origin x="31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81D888-973D-480D-9D77-8954DE42C106}" type="datetimeFigureOut">
              <a:rPr lang="en-US" smtClean="0"/>
              <a:t>7/13/2018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95B63-305A-4D70-8085-671BF3AB8DA9}" type="slidenum">
              <a:rPr lang="en-US" smtClean="0"/>
              <a:t>‹#›</a:t>
            </a:fld>
            <a:endParaRPr lang="en-US"/>
          </a:p>
        </p:txBody>
      </p:sp>
    </p:spTree>
    <p:extLst>
      <p:ext uri="{BB962C8B-B14F-4D97-AF65-F5344CB8AC3E}">
        <p14:creationId xmlns:p14="http://schemas.microsoft.com/office/powerpoint/2010/main" val="1958001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Slide Number Placeholder 3"/>
          <p:cNvSpPr>
            <a:spLocks noGrp="1"/>
          </p:cNvSpPr>
          <p:nvPr>
            <p:ph type="sldNum" sz="quarter" idx="10"/>
          </p:nvPr>
        </p:nvSpPr>
        <p:spPr/>
        <p:txBody>
          <a:bodyPr/>
          <a:lstStyle/>
          <a:p>
            <a:fld id="{71C95B63-305A-4D70-8085-671BF3AB8DA9}" type="slidenum">
              <a:rPr lang="en-US" smtClean="0"/>
              <a:t>1</a:t>
            </a:fld>
            <a:endParaRPr lang="en-US"/>
          </a:p>
        </p:txBody>
      </p:sp>
    </p:spTree>
    <p:extLst>
      <p:ext uri="{BB962C8B-B14F-4D97-AF65-F5344CB8AC3E}">
        <p14:creationId xmlns:p14="http://schemas.microsoft.com/office/powerpoint/2010/main" val="1491100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71C95B63-305A-4D70-8085-671BF3AB8DA9}" type="slidenum">
              <a:rPr lang="en-US" smtClean="0"/>
              <a:t>10</a:t>
            </a:fld>
            <a:endParaRPr lang="en-US"/>
          </a:p>
        </p:txBody>
      </p:sp>
    </p:spTree>
    <p:extLst>
      <p:ext uri="{BB962C8B-B14F-4D97-AF65-F5344CB8AC3E}">
        <p14:creationId xmlns:p14="http://schemas.microsoft.com/office/powerpoint/2010/main" val="1327101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Leandra</a:t>
            </a:r>
            <a:endParaRPr lang="en-US" dirty="0"/>
          </a:p>
        </p:txBody>
      </p:sp>
      <p:sp>
        <p:nvSpPr>
          <p:cNvPr id="4" name="Slide Number Placeholder 3"/>
          <p:cNvSpPr>
            <a:spLocks noGrp="1"/>
          </p:cNvSpPr>
          <p:nvPr>
            <p:ph type="sldNum" sz="quarter" idx="10"/>
          </p:nvPr>
        </p:nvSpPr>
        <p:spPr/>
        <p:txBody>
          <a:bodyPr/>
          <a:lstStyle/>
          <a:p>
            <a:fld id="{71C95B63-305A-4D70-8085-671BF3AB8DA9}" type="slidenum">
              <a:rPr lang="en-US" smtClean="0"/>
              <a:t>11</a:t>
            </a:fld>
            <a:endParaRPr lang="en-US"/>
          </a:p>
        </p:txBody>
      </p:sp>
    </p:spTree>
    <p:extLst>
      <p:ext uri="{BB962C8B-B14F-4D97-AF65-F5344CB8AC3E}">
        <p14:creationId xmlns:p14="http://schemas.microsoft.com/office/powerpoint/2010/main" val="3981414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Leandra</a:t>
            </a:r>
          </a:p>
          <a:p>
            <a:endParaRPr lang="en-US" dirty="0"/>
          </a:p>
        </p:txBody>
      </p:sp>
      <p:sp>
        <p:nvSpPr>
          <p:cNvPr id="4" name="Slide Number Placeholder 3"/>
          <p:cNvSpPr>
            <a:spLocks noGrp="1"/>
          </p:cNvSpPr>
          <p:nvPr>
            <p:ph type="sldNum" sz="quarter" idx="10"/>
          </p:nvPr>
        </p:nvSpPr>
        <p:spPr/>
        <p:txBody>
          <a:bodyPr/>
          <a:lstStyle/>
          <a:p>
            <a:fld id="{71C95B63-305A-4D70-8085-671BF3AB8DA9}" type="slidenum">
              <a:rPr lang="en-US" smtClean="0"/>
              <a:t>12</a:t>
            </a:fld>
            <a:endParaRPr lang="en-US"/>
          </a:p>
        </p:txBody>
      </p:sp>
    </p:spTree>
    <p:extLst>
      <p:ext uri="{BB962C8B-B14F-4D97-AF65-F5344CB8AC3E}">
        <p14:creationId xmlns:p14="http://schemas.microsoft.com/office/powerpoint/2010/main" val="2003746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Leandra</a:t>
            </a:r>
          </a:p>
          <a:p>
            <a:endParaRPr lang="en-US" dirty="0"/>
          </a:p>
        </p:txBody>
      </p:sp>
      <p:sp>
        <p:nvSpPr>
          <p:cNvPr id="4" name="Slide Number Placeholder 3"/>
          <p:cNvSpPr>
            <a:spLocks noGrp="1"/>
          </p:cNvSpPr>
          <p:nvPr>
            <p:ph type="sldNum" sz="quarter" idx="10"/>
          </p:nvPr>
        </p:nvSpPr>
        <p:spPr/>
        <p:txBody>
          <a:bodyPr/>
          <a:lstStyle/>
          <a:p>
            <a:fld id="{71C95B63-305A-4D70-8085-671BF3AB8DA9}" type="slidenum">
              <a:rPr lang="en-US" smtClean="0"/>
              <a:t>13</a:t>
            </a:fld>
            <a:endParaRPr lang="en-US"/>
          </a:p>
        </p:txBody>
      </p:sp>
    </p:spTree>
    <p:extLst>
      <p:ext uri="{BB962C8B-B14F-4D97-AF65-F5344CB8AC3E}">
        <p14:creationId xmlns:p14="http://schemas.microsoft.com/office/powerpoint/2010/main" val="40265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Leandra</a:t>
            </a:r>
          </a:p>
          <a:p>
            <a:endParaRPr lang="en-US" dirty="0"/>
          </a:p>
        </p:txBody>
      </p:sp>
      <p:sp>
        <p:nvSpPr>
          <p:cNvPr id="4" name="Slide Number Placeholder 3"/>
          <p:cNvSpPr>
            <a:spLocks noGrp="1"/>
          </p:cNvSpPr>
          <p:nvPr>
            <p:ph type="sldNum" sz="quarter" idx="10"/>
          </p:nvPr>
        </p:nvSpPr>
        <p:spPr/>
        <p:txBody>
          <a:bodyPr/>
          <a:lstStyle/>
          <a:p>
            <a:fld id="{71C95B63-305A-4D70-8085-671BF3AB8DA9}" type="slidenum">
              <a:rPr lang="en-US" smtClean="0"/>
              <a:t>14</a:t>
            </a:fld>
            <a:endParaRPr lang="en-US"/>
          </a:p>
        </p:txBody>
      </p:sp>
    </p:spTree>
    <p:extLst>
      <p:ext uri="{BB962C8B-B14F-4D97-AF65-F5344CB8AC3E}">
        <p14:creationId xmlns:p14="http://schemas.microsoft.com/office/powerpoint/2010/main" val="4077402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Slide Number Placeholder 3"/>
          <p:cNvSpPr>
            <a:spLocks noGrp="1"/>
          </p:cNvSpPr>
          <p:nvPr>
            <p:ph type="sldNum" sz="quarter" idx="10"/>
          </p:nvPr>
        </p:nvSpPr>
        <p:spPr/>
        <p:txBody>
          <a:bodyPr/>
          <a:lstStyle/>
          <a:p>
            <a:fld id="{71C95B63-305A-4D70-8085-671BF3AB8DA9}" type="slidenum">
              <a:rPr lang="en-US" smtClean="0"/>
              <a:t>15</a:t>
            </a:fld>
            <a:endParaRPr lang="en-US"/>
          </a:p>
        </p:txBody>
      </p:sp>
    </p:spTree>
    <p:extLst>
      <p:ext uri="{BB962C8B-B14F-4D97-AF65-F5344CB8AC3E}">
        <p14:creationId xmlns:p14="http://schemas.microsoft.com/office/powerpoint/2010/main" val="992602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Slide Number Placeholder 3"/>
          <p:cNvSpPr>
            <a:spLocks noGrp="1"/>
          </p:cNvSpPr>
          <p:nvPr>
            <p:ph type="sldNum" sz="quarter" idx="10"/>
          </p:nvPr>
        </p:nvSpPr>
        <p:spPr/>
        <p:txBody>
          <a:bodyPr/>
          <a:lstStyle/>
          <a:p>
            <a:fld id="{71C95B63-305A-4D70-8085-671BF3AB8DA9}" type="slidenum">
              <a:rPr lang="en-US" smtClean="0"/>
              <a:t>16</a:t>
            </a:fld>
            <a:endParaRPr lang="en-US"/>
          </a:p>
        </p:txBody>
      </p:sp>
    </p:spTree>
    <p:extLst>
      <p:ext uri="{BB962C8B-B14F-4D97-AF65-F5344CB8AC3E}">
        <p14:creationId xmlns:p14="http://schemas.microsoft.com/office/powerpoint/2010/main" val="2084607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71C95B63-305A-4D70-8085-671BF3AB8DA9}" type="slidenum">
              <a:rPr lang="en-US" smtClean="0"/>
              <a:t>17</a:t>
            </a:fld>
            <a:endParaRPr lang="en-US"/>
          </a:p>
        </p:txBody>
      </p:sp>
    </p:spTree>
    <p:extLst>
      <p:ext uri="{BB962C8B-B14F-4D97-AF65-F5344CB8AC3E}">
        <p14:creationId xmlns:p14="http://schemas.microsoft.com/office/powerpoint/2010/main" val="1429166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Leandra</a:t>
            </a:r>
            <a:endParaRPr lang="en-US" dirty="0"/>
          </a:p>
        </p:txBody>
      </p:sp>
      <p:sp>
        <p:nvSpPr>
          <p:cNvPr id="4" name="Slide Number Placeholder 3"/>
          <p:cNvSpPr>
            <a:spLocks noGrp="1"/>
          </p:cNvSpPr>
          <p:nvPr>
            <p:ph type="sldNum" sz="quarter" idx="10"/>
          </p:nvPr>
        </p:nvSpPr>
        <p:spPr/>
        <p:txBody>
          <a:bodyPr/>
          <a:lstStyle/>
          <a:p>
            <a:fld id="{71C95B63-305A-4D70-8085-671BF3AB8DA9}" type="slidenum">
              <a:rPr lang="en-US" smtClean="0"/>
              <a:t>18</a:t>
            </a:fld>
            <a:endParaRPr lang="en-US"/>
          </a:p>
        </p:txBody>
      </p:sp>
    </p:spTree>
    <p:extLst>
      <p:ext uri="{BB962C8B-B14F-4D97-AF65-F5344CB8AC3E}">
        <p14:creationId xmlns:p14="http://schemas.microsoft.com/office/powerpoint/2010/main" val="1733394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Leandra</a:t>
            </a:r>
            <a:endParaRPr lang="en-US" dirty="0"/>
          </a:p>
        </p:txBody>
      </p:sp>
      <p:sp>
        <p:nvSpPr>
          <p:cNvPr id="4" name="Slide Number Placeholder 3"/>
          <p:cNvSpPr>
            <a:spLocks noGrp="1"/>
          </p:cNvSpPr>
          <p:nvPr>
            <p:ph type="sldNum" sz="quarter" idx="10"/>
          </p:nvPr>
        </p:nvSpPr>
        <p:spPr/>
        <p:txBody>
          <a:bodyPr/>
          <a:lstStyle/>
          <a:p>
            <a:fld id="{71C95B63-305A-4D70-8085-671BF3AB8DA9}" type="slidenum">
              <a:rPr lang="en-US" smtClean="0"/>
              <a:t>19</a:t>
            </a:fld>
            <a:endParaRPr lang="en-US"/>
          </a:p>
        </p:txBody>
      </p:sp>
    </p:spTree>
    <p:extLst>
      <p:ext uri="{BB962C8B-B14F-4D97-AF65-F5344CB8AC3E}">
        <p14:creationId xmlns:p14="http://schemas.microsoft.com/office/powerpoint/2010/main" val="2273670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Slide Number Placeholder 3"/>
          <p:cNvSpPr>
            <a:spLocks noGrp="1"/>
          </p:cNvSpPr>
          <p:nvPr>
            <p:ph type="sldNum" sz="quarter" idx="10"/>
          </p:nvPr>
        </p:nvSpPr>
        <p:spPr/>
        <p:txBody>
          <a:bodyPr/>
          <a:lstStyle/>
          <a:p>
            <a:fld id="{71C95B63-305A-4D70-8085-671BF3AB8DA9}" type="slidenum">
              <a:rPr lang="en-US" smtClean="0"/>
              <a:t>2</a:t>
            </a:fld>
            <a:endParaRPr lang="en-US"/>
          </a:p>
        </p:txBody>
      </p:sp>
    </p:spTree>
    <p:extLst>
      <p:ext uri="{BB962C8B-B14F-4D97-AF65-F5344CB8AC3E}">
        <p14:creationId xmlns:p14="http://schemas.microsoft.com/office/powerpoint/2010/main" val="13185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Slide Number Placeholder 3"/>
          <p:cNvSpPr>
            <a:spLocks noGrp="1"/>
          </p:cNvSpPr>
          <p:nvPr>
            <p:ph type="sldNum" sz="quarter" idx="10"/>
          </p:nvPr>
        </p:nvSpPr>
        <p:spPr/>
        <p:txBody>
          <a:bodyPr/>
          <a:lstStyle/>
          <a:p>
            <a:fld id="{71C95B63-305A-4D70-8085-671BF3AB8DA9}" type="slidenum">
              <a:rPr lang="en-US" smtClean="0"/>
              <a:t>3</a:t>
            </a:fld>
            <a:endParaRPr lang="en-US"/>
          </a:p>
        </p:txBody>
      </p:sp>
    </p:spTree>
    <p:extLst>
      <p:ext uri="{BB962C8B-B14F-4D97-AF65-F5344CB8AC3E}">
        <p14:creationId xmlns:p14="http://schemas.microsoft.com/office/powerpoint/2010/main" val="2403099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Slide Number Placeholder 3"/>
          <p:cNvSpPr>
            <a:spLocks noGrp="1"/>
          </p:cNvSpPr>
          <p:nvPr>
            <p:ph type="sldNum" sz="quarter" idx="10"/>
          </p:nvPr>
        </p:nvSpPr>
        <p:spPr/>
        <p:txBody>
          <a:bodyPr/>
          <a:lstStyle/>
          <a:p>
            <a:fld id="{71C95B63-305A-4D70-8085-671BF3AB8DA9}" type="slidenum">
              <a:rPr lang="en-US" smtClean="0"/>
              <a:t>4</a:t>
            </a:fld>
            <a:endParaRPr lang="en-US"/>
          </a:p>
        </p:txBody>
      </p:sp>
    </p:spTree>
    <p:extLst>
      <p:ext uri="{BB962C8B-B14F-4D97-AF65-F5344CB8AC3E}">
        <p14:creationId xmlns:p14="http://schemas.microsoft.com/office/powerpoint/2010/main" val="1594697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Slide Number Placeholder 3"/>
          <p:cNvSpPr>
            <a:spLocks noGrp="1"/>
          </p:cNvSpPr>
          <p:nvPr>
            <p:ph type="sldNum" sz="quarter" idx="10"/>
          </p:nvPr>
        </p:nvSpPr>
        <p:spPr/>
        <p:txBody>
          <a:bodyPr/>
          <a:lstStyle/>
          <a:p>
            <a:fld id="{71C95B63-305A-4D70-8085-671BF3AB8DA9}" type="slidenum">
              <a:rPr lang="en-US" smtClean="0"/>
              <a:t>5</a:t>
            </a:fld>
            <a:endParaRPr lang="en-US"/>
          </a:p>
        </p:txBody>
      </p:sp>
    </p:spTree>
    <p:extLst>
      <p:ext uri="{BB962C8B-B14F-4D97-AF65-F5344CB8AC3E}">
        <p14:creationId xmlns:p14="http://schemas.microsoft.com/office/powerpoint/2010/main" val="3033459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71C95B63-305A-4D70-8085-671BF3AB8DA9}" type="slidenum">
              <a:rPr lang="en-US" smtClean="0"/>
              <a:t>6</a:t>
            </a:fld>
            <a:endParaRPr lang="en-US"/>
          </a:p>
        </p:txBody>
      </p:sp>
    </p:spTree>
    <p:extLst>
      <p:ext uri="{BB962C8B-B14F-4D97-AF65-F5344CB8AC3E}">
        <p14:creationId xmlns:p14="http://schemas.microsoft.com/office/powerpoint/2010/main" val="1243285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71C95B63-305A-4D70-8085-671BF3AB8DA9}" type="slidenum">
              <a:rPr lang="en-US" smtClean="0"/>
              <a:t>7</a:t>
            </a:fld>
            <a:endParaRPr lang="en-US"/>
          </a:p>
        </p:txBody>
      </p:sp>
    </p:spTree>
    <p:extLst>
      <p:ext uri="{BB962C8B-B14F-4D97-AF65-F5344CB8AC3E}">
        <p14:creationId xmlns:p14="http://schemas.microsoft.com/office/powerpoint/2010/main" val="274901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71C95B63-305A-4D70-8085-671BF3AB8DA9}" type="slidenum">
              <a:rPr lang="en-US" smtClean="0"/>
              <a:t>8</a:t>
            </a:fld>
            <a:endParaRPr lang="en-US"/>
          </a:p>
        </p:txBody>
      </p:sp>
    </p:spTree>
    <p:extLst>
      <p:ext uri="{BB962C8B-B14F-4D97-AF65-F5344CB8AC3E}">
        <p14:creationId xmlns:p14="http://schemas.microsoft.com/office/powerpoint/2010/main" val="2660126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71C95B63-305A-4D70-8085-671BF3AB8DA9}" type="slidenum">
              <a:rPr lang="en-US" smtClean="0"/>
              <a:t>9</a:t>
            </a:fld>
            <a:endParaRPr lang="en-US"/>
          </a:p>
        </p:txBody>
      </p:sp>
    </p:spTree>
    <p:extLst>
      <p:ext uri="{BB962C8B-B14F-4D97-AF65-F5344CB8AC3E}">
        <p14:creationId xmlns:p14="http://schemas.microsoft.com/office/powerpoint/2010/main" val="3019830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D3A45D-EB2A-480D-9B06-AABBABF0005E}" type="datetime1">
              <a:rPr lang="en-US" smtClean="0"/>
              <a:t>7/13/2018</a:t>
            </a:fld>
            <a:endParaRPr lang="en-US"/>
          </a:p>
        </p:txBody>
      </p:sp>
      <p:sp>
        <p:nvSpPr>
          <p:cNvPr id="5" name="Footer Placeholder 4"/>
          <p:cNvSpPr>
            <a:spLocks noGrp="1"/>
          </p:cNvSpPr>
          <p:nvPr>
            <p:ph type="ftr" sz="quarter" idx="11"/>
          </p:nvPr>
        </p:nvSpPr>
        <p:spPr/>
        <p:txBody>
          <a:bodyPr/>
          <a:lstStyle/>
          <a:p>
            <a:r>
              <a:rPr lang="en-US" smtClean="0"/>
              <a:t>Program Review Driving Curricular Revisions</a:t>
            </a:r>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B0F4DA6-6BFD-4D1B-88BC-8A04D54064EA}" type="slidenum">
              <a:rPr lang="en-US" smtClean="0"/>
              <a:t>‹#›</a:t>
            </a:fld>
            <a:endParaRPr lang="en-US"/>
          </a:p>
        </p:txBody>
      </p:sp>
    </p:spTree>
    <p:extLst>
      <p:ext uri="{BB962C8B-B14F-4D97-AF65-F5344CB8AC3E}">
        <p14:creationId xmlns:p14="http://schemas.microsoft.com/office/powerpoint/2010/main" val="3084547798"/>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7FB91D-9D71-4E1F-AA02-5C9872B19697}" type="datetime1">
              <a:rPr lang="en-US" smtClean="0"/>
              <a:t>7/13/2018</a:t>
            </a:fld>
            <a:endParaRPr lang="en-US"/>
          </a:p>
        </p:txBody>
      </p:sp>
      <p:sp>
        <p:nvSpPr>
          <p:cNvPr id="5" name="Footer Placeholder 4"/>
          <p:cNvSpPr>
            <a:spLocks noGrp="1"/>
          </p:cNvSpPr>
          <p:nvPr>
            <p:ph type="ftr" sz="quarter" idx="11"/>
          </p:nvPr>
        </p:nvSpPr>
        <p:spPr/>
        <p:txBody>
          <a:bodyPr/>
          <a:lstStyle/>
          <a:p>
            <a:r>
              <a:rPr lang="en-US" smtClean="0"/>
              <a:t>Program Review Driving Curricular Revisions</a:t>
            </a:r>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B0F4DA6-6BFD-4D1B-88BC-8A04D54064EA}" type="slidenum">
              <a:rPr lang="en-US" smtClean="0"/>
              <a:t>‹#›</a:t>
            </a:fld>
            <a:endParaRPr lang="en-US"/>
          </a:p>
        </p:txBody>
      </p:sp>
    </p:spTree>
    <p:extLst>
      <p:ext uri="{BB962C8B-B14F-4D97-AF65-F5344CB8AC3E}">
        <p14:creationId xmlns:p14="http://schemas.microsoft.com/office/powerpoint/2010/main" val="1243162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25DD36-D145-4C19-945D-D8C2A9F84E74}" type="datetime1">
              <a:rPr lang="en-US" smtClean="0"/>
              <a:t>7/13/2018</a:t>
            </a:fld>
            <a:endParaRPr lang="en-US"/>
          </a:p>
        </p:txBody>
      </p:sp>
      <p:sp>
        <p:nvSpPr>
          <p:cNvPr id="5" name="Footer Placeholder 4"/>
          <p:cNvSpPr>
            <a:spLocks noGrp="1"/>
          </p:cNvSpPr>
          <p:nvPr>
            <p:ph type="ftr" sz="quarter" idx="11"/>
          </p:nvPr>
        </p:nvSpPr>
        <p:spPr/>
        <p:txBody>
          <a:bodyPr/>
          <a:lstStyle/>
          <a:p>
            <a:r>
              <a:rPr lang="en-US" smtClean="0"/>
              <a:t>Program Review Driving Curricular Revisions</a:t>
            </a:r>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B0F4DA6-6BFD-4D1B-88BC-8A04D54064EA}"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9706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A14DD0D-E85A-48B8-854B-87A7F7CD8D46}" type="datetime1">
              <a:rPr lang="en-US" smtClean="0"/>
              <a:t>7/13/2018</a:t>
            </a:fld>
            <a:endParaRPr lang="en-US"/>
          </a:p>
        </p:txBody>
      </p:sp>
      <p:sp>
        <p:nvSpPr>
          <p:cNvPr id="6" name="Footer Placeholder 5"/>
          <p:cNvSpPr>
            <a:spLocks noGrp="1"/>
          </p:cNvSpPr>
          <p:nvPr>
            <p:ph type="ftr" sz="quarter" idx="11"/>
          </p:nvPr>
        </p:nvSpPr>
        <p:spPr/>
        <p:txBody>
          <a:bodyPr/>
          <a:lstStyle/>
          <a:p>
            <a:r>
              <a:rPr lang="en-US" smtClean="0"/>
              <a:t>Program Review Driving Curricular Revisions</a:t>
            </a:r>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B0F4DA6-6BFD-4D1B-88BC-8A04D54064EA}" type="slidenum">
              <a:rPr lang="en-US" smtClean="0"/>
              <a:t>‹#›</a:t>
            </a:fld>
            <a:endParaRPr lang="en-US"/>
          </a:p>
        </p:txBody>
      </p:sp>
    </p:spTree>
    <p:extLst>
      <p:ext uri="{BB962C8B-B14F-4D97-AF65-F5344CB8AC3E}">
        <p14:creationId xmlns:p14="http://schemas.microsoft.com/office/powerpoint/2010/main" val="603881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FEB3999-F174-4396-B564-64A52103F564}" type="datetime1">
              <a:rPr lang="en-US" smtClean="0"/>
              <a:t>7/13/2018</a:t>
            </a:fld>
            <a:endParaRPr lang="en-US"/>
          </a:p>
        </p:txBody>
      </p:sp>
      <p:sp>
        <p:nvSpPr>
          <p:cNvPr id="6" name="Footer Placeholder 5"/>
          <p:cNvSpPr>
            <a:spLocks noGrp="1"/>
          </p:cNvSpPr>
          <p:nvPr>
            <p:ph type="ftr" sz="quarter" idx="11"/>
          </p:nvPr>
        </p:nvSpPr>
        <p:spPr/>
        <p:txBody>
          <a:bodyPr/>
          <a:lstStyle/>
          <a:p>
            <a:r>
              <a:rPr lang="en-US" smtClean="0"/>
              <a:t>Program Review Driving Curricular Revisions</a:t>
            </a:r>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B0F4DA6-6BFD-4D1B-88BC-8A04D54064EA}"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78648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E7C10CD-9288-4873-83BF-BE162EE593F8}" type="datetime1">
              <a:rPr lang="en-US" smtClean="0"/>
              <a:t>7/13/2018</a:t>
            </a:fld>
            <a:endParaRPr lang="en-US"/>
          </a:p>
        </p:txBody>
      </p:sp>
      <p:sp>
        <p:nvSpPr>
          <p:cNvPr id="6" name="Footer Placeholder 5"/>
          <p:cNvSpPr>
            <a:spLocks noGrp="1"/>
          </p:cNvSpPr>
          <p:nvPr>
            <p:ph type="ftr" sz="quarter" idx="11"/>
          </p:nvPr>
        </p:nvSpPr>
        <p:spPr/>
        <p:txBody>
          <a:bodyPr/>
          <a:lstStyle/>
          <a:p>
            <a:r>
              <a:rPr lang="en-US" smtClean="0"/>
              <a:t>Program Review Driving Curricular Revisions</a:t>
            </a: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B0F4DA6-6BFD-4D1B-88BC-8A04D54064EA}" type="slidenum">
              <a:rPr lang="en-US" smtClean="0"/>
              <a:t>‹#›</a:t>
            </a:fld>
            <a:endParaRPr lang="en-US"/>
          </a:p>
        </p:txBody>
      </p:sp>
    </p:spTree>
    <p:extLst>
      <p:ext uri="{BB962C8B-B14F-4D97-AF65-F5344CB8AC3E}">
        <p14:creationId xmlns:p14="http://schemas.microsoft.com/office/powerpoint/2010/main" val="1762455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523957-5BCE-4659-8654-ECD8D789706D}" type="datetime1">
              <a:rPr lang="en-US" smtClean="0"/>
              <a:t>7/13/2018</a:t>
            </a:fld>
            <a:endParaRPr lang="en-US"/>
          </a:p>
        </p:txBody>
      </p:sp>
      <p:sp>
        <p:nvSpPr>
          <p:cNvPr id="5" name="Footer Placeholder 4"/>
          <p:cNvSpPr>
            <a:spLocks noGrp="1"/>
          </p:cNvSpPr>
          <p:nvPr>
            <p:ph type="ftr" sz="quarter" idx="11"/>
          </p:nvPr>
        </p:nvSpPr>
        <p:spPr/>
        <p:txBody>
          <a:bodyPr/>
          <a:lstStyle/>
          <a:p>
            <a:r>
              <a:rPr lang="en-US" smtClean="0"/>
              <a:t>Program Review Driving Curricular Revisions</a:t>
            </a: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B0F4DA6-6BFD-4D1B-88BC-8A04D54064EA}" type="slidenum">
              <a:rPr lang="en-US" smtClean="0"/>
              <a:t>‹#›</a:t>
            </a:fld>
            <a:endParaRPr lang="en-US"/>
          </a:p>
        </p:txBody>
      </p:sp>
    </p:spTree>
    <p:extLst>
      <p:ext uri="{BB962C8B-B14F-4D97-AF65-F5344CB8AC3E}">
        <p14:creationId xmlns:p14="http://schemas.microsoft.com/office/powerpoint/2010/main" val="381377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6E9EF4-300D-4087-B817-99D457F010D9}" type="datetime1">
              <a:rPr lang="en-US" smtClean="0"/>
              <a:t>7/13/2018</a:t>
            </a:fld>
            <a:endParaRPr lang="en-US"/>
          </a:p>
        </p:txBody>
      </p:sp>
      <p:sp>
        <p:nvSpPr>
          <p:cNvPr id="5" name="Footer Placeholder 4"/>
          <p:cNvSpPr>
            <a:spLocks noGrp="1"/>
          </p:cNvSpPr>
          <p:nvPr>
            <p:ph type="ftr" sz="quarter" idx="11"/>
          </p:nvPr>
        </p:nvSpPr>
        <p:spPr/>
        <p:txBody>
          <a:bodyPr/>
          <a:lstStyle/>
          <a:p>
            <a:r>
              <a:rPr lang="en-US" smtClean="0"/>
              <a:t>Program Review Driving Curricular Revisions</a:t>
            </a: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B0F4DA6-6BFD-4D1B-88BC-8A04D54064EA}" type="slidenum">
              <a:rPr lang="en-US" smtClean="0"/>
              <a:t>‹#›</a:t>
            </a:fld>
            <a:endParaRPr lang="en-US"/>
          </a:p>
        </p:txBody>
      </p:sp>
    </p:spTree>
    <p:extLst>
      <p:ext uri="{BB962C8B-B14F-4D97-AF65-F5344CB8AC3E}">
        <p14:creationId xmlns:p14="http://schemas.microsoft.com/office/powerpoint/2010/main" val="139295809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FA0934-EA45-4364-B7F9-AF93B1BCB3B9}" type="datetime1">
              <a:rPr lang="en-US" smtClean="0"/>
              <a:t>7/13/2018</a:t>
            </a:fld>
            <a:endParaRPr lang="en-US"/>
          </a:p>
        </p:txBody>
      </p:sp>
      <p:sp>
        <p:nvSpPr>
          <p:cNvPr id="5" name="Footer Placeholder 4"/>
          <p:cNvSpPr>
            <a:spLocks noGrp="1"/>
          </p:cNvSpPr>
          <p:nvPr>
            <p:ph type="ftr" sz="quarter" idx="11"/>
          </p:nvPr>
        </p:nvSpPr>
        <p:spPr/>
        <p:txBody>
          <a:bodyPr/>
          <a:lstStyle/>
          <a:p>
            <a:r>
              <a:rPr lang="en-US" smtClean="0"/>
              <a:t>Program Review Driving Curricular Revisions</a:t>
            </a: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B0F4DA6-6BFD-4D1B-88BC-8A04D54064EA}" type="slidenum">
              <a:rPr lang="en-US" smtClean="0"/>
              <a:t>‹#›</a:t>
            </a:fld>
            <a:endParaRPr lang="en-US"/>
          </a:p>
        </p:txBody>
      </p:sp>
    </p:spTree>
    <p:extLst>
      <p:ext uri="{BB962C8B-B14F-4D97-AF65-F5344CB8AC3E}">
        <p14:creationId xmlns:p14="http://schemas.microsoft.com/office/powerpoint/2010/main" val="193245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2DF69F-8718-4308-B572-ADB11AA79246}" type="datetime1">
              <a:rPr lang="en-US" smtClean="0"/>
              <a:t>7/13/2018</a:t>
            </a:fld>
            <a:endParaRPr lang="en-US"/>
          </a:p>
        </p:txBody>
      </p:sp>
      <p:sp>
        <p:nvSpPr>
          <p:cNvPr id="5" name="Footer Placeholder 4"/>
          <p:cNvSpPr>
            <a:spLocks noGrp="1"/>
          </p:cNvSpPr>
          <p:nvPr>
            <p:ph type="ftr" sz="quarter" idx="11"/>
          </p:nvPr>
        </p:nvSpPr>
        <p:spPr/>
        <p:txBody>
          <a:bodyPr/>
          <a:lstStyle/>
          <a:p>
            <a:r>
              <a:rPr lang="en-US" smtClean="0"/>
              <a:t>Program Review Driving Curricular Revisions</a:t>
            </a:r>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B0F4DA6-6BFD-4D1B-88BC-8A04D54064EA}" type="slidenum">
              <a:rPr lang="en-US" smtClean="0"/>
              <a:t>‹#›</a:t>
            </a:fld>
            <a:endParaRPr lang="en-US"/>
          </a:p>
        </p:txBody>
      </p:sp>
    </p:spTree>
    <p:extLst>
      <p:ext uri="{BB962C8B-B14F-4D97-AF65-F5344CB8AC3E}">
        <p14:creationId xmlns:p14="http://schemas.microsoft.com/office/powerpoint/2010/main" val="35975418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5D9F94-722C-4CF3-A7FB-F036F305750C}" type="datetime1">
              <a:rPr lang="en-US" smtClean="0"/>
              <a:t>7/13/2018</a:t>
            </a:fld>
            <a:endParaRPr lang="en-US"/>
          </a:p>
        </p:txBody>
      </p:sp>
      <p:sp>
        <p:nvSpPr>
          <p:cNvPr id="6" name="Footer Placeholder 5"/>
          <p:cNvSpPr>
            <a:spLocks noGrp="1"/>
          </p:cNvSpPr>
          <p:nvPr>
            <p:ph type="ftr" sz="quarter" idx="11"/>
          </p:nvPr>
        </p:nvSpPr>
        <p:spPr/>
        <p:txBody>
          <a:bodyPr/>
          <a:lstStyle/>
          <a:p>
            <a:r>
              <a:rPr lang="en-US" smtClean="0"/>
              <a:t>Program Review Driving Curricular Revisions</a:t>
            </a:r>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B0F4DA6-6BFD-4D1B-88BC-8A04D54064EA}" type="slidenum">
              <a:rPr lang="en-US" smtClean="0"/>
              <a:t>‹#›</a:t>
            </a:fld>
            <a:endParaRPr lang="en-US"/>
          </a:p>
        </p:txBody>
      </p:sp>
    </p:spTree>
    <p:extLst>
      <p:ext uri="{BB962C8B-B14F-4D97-AF65-F5344CB8AC3E}">
        <p14:creationId xmlns:p14="http://schemas.microsoft.com/office/powerpoint/2010/main" val="899968617"/>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3CC54D-6272-4CB3-91D7-AD295FA977FC}" type="datetime1">
              <a:rPr lang="en-US" smtClean="0"/>
              <a:t>7/13/2018</a:t>
            </a:fld>
            <a:endParaRPr lang="en-US"/>
          </a:p>
        </p:txBody>
      </p:sp>
      <p:sp>
        <p:nvSpPr>
          <p:cNvPr id="8" name="Footer Placeholder 7"/>
          <p:cNvSpPr>
            <a:spLocks noGrp="1"/>
          </p:cNvSpPr>
          <p:nvPr>
            <p:ph type="ftr" sz="quarter" idx="11"/>
          </p:nvPr>
        </p:nvSpPr>
        <p:spPr/>
        <p:txBody>
          <a:bodyPr/>
          <a:lstStyle/>
          <a:p>
            <a:r>
              <a:rPr lang="en-US" smtClean="0"/>
              <a:t>Program Review Driving Curricular Revisions</a:t>
            </a:r>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B0F4DA6-6BFD-4D1B-88BC-8A04D54064EA}" type="slidenum">
              <a:rPr lang="en-US" smtClean="0"/>
              <a:t>‹#›</a:t>
            </a:fld>
            <a:endParaRPr lang="en-US"/>
          </a:p>
        </p:txBody>
      </p:sp>
    </p:spTree>
    <p:extLst>
      <p:ext uri="{BB962C8B-B14F-4D97-AF65-F5344CB8AC3E}">
        <p14:creationId xmlns:p14="http://schemas.microsoft.com/office/powerpoint/2010/main" val="208487948"/>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3C9C8C-59C5-4EC0-987C-11F95415880B}" type="datetime1">
              <a:rPr lang="en-US" smtClean="0"/>
              <a:t>7/13/2018</a:t>
            </a:fld>
            <a:endParaRPr lang="en-US"/>
          </a:p>
        </p:txBody>
      </p:sp>
      <p:sp>
        <p:nvSpPr>
          <p:cNvPr id="4" name="Footer Placeholder 3"/>
          <p:cNvSpPr>
            <a:spLocks noGrp="1"/>
          </p:cNvSpPr>
          <p:nvPr>
            <p:ph type="ftr" sz="quarter" idx="11"/>
          </p:nvPr>
        </p:nvSpPr>
        <p:spPr/>
        <p:txBody>
          <a:bodyPr/>
          <a:lstStyle/>
          <a:p>
            <a:r>
              <a:rPr lang="en-US" smtClean="0"/>
              <a:t>Program Review Driving Curricular Revisions</a:t>
            </a:r>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B0F4DA6-6BFD-4D1B-88BC-8A04D54064EA}" type="slidenum">
              <a:rPr lang="en-US" smtClean="0"/>
              <a:t>‹#›</a:t>
            </a:fld>
            <a:endParaRPr lang="en-US"/>
          </a:p>
        </p:txBody>
      </p:sp>
    </p:spTree>
    <p:extLst>
      <p:ext uri="{BB962C8B-B14F-4D97-AF65-F5344CB8AC3E}">
        <p14:creationId xmlns:p14="http://schemas.microsoft.com/office/powerpoint/2010/main" val="379345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A43C9-A9E2-44F3-9827-1B01CC892BF5}" type="datetime1">
              <a:rPr lang="en-US" smtClean="0"/>
              <a:t>7/13/2018</a:t>
            </a:fld>
            <a:endParaRPr lang="en-US"/>
          </a:p>
        </p:txBody>
      </p:sp>
      <p:sp>
        <p:nvSpPr>
          <p:cNvPr id="3" name="Footer Placeholder 2"/>
          <p:cNvSpPr>
            <a:spLocks noGrp="1"/>
          </p:cNvSpPr>
          <p:nvPr>
            <p:ph type="ftr" sz="quarter" idx="11"/>
          </p:nvPr>
        </p:nvSpPr>
        <p:spPr/>
        <p:txBody>
          <a:bodyPr/>
          <a:lstStyle/>
          <a:p>
            <a:r>
              <a:rPr lang="en-US" smtClean="0"/>
              <a:t>Program Review Driving Curricular Revisions</a:t>
            </a:r>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B0F4DA6-6BFD-4D1B-88BC-8A04D54064EA}" type="slidenum">
              <a:rPr lang="en-US" smtClean="0"/>
              <a:t>‹#›</a:t>
            </a:fld>
            <a:endParaRPr lang="en-US"/>
          </a:p>
        </p:txBody>
      </p:sp>
    </p:spTree>
    <p:extLst>
      <p:ext uri="{BB962C8B-B14F-4D97-AF65-F5344CB8AC3E}">
        <p14:creationId xmlns:p14="http://schemas.microsoft.com/office/powerpoint/2010/main" val="189958489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B5636-4BE6-4264-B612-E455DD4C3E70}" type="datetime1">
              <a:rPr lang="en-US" smtClean="0"/>
              <a:t>7/13/2018</a:t>
            </a:fld>
            <a:endParaRPr lang="en-US"/>
          </a:p>
        </p:txBody>
      </p:sp>
      <p:sp>
        <p:nvSpPr>
          <p:cNvPr id="6" name="Footer Placeholder 5"/>
          <p:cNvSpPr>
            <a:spLocks noGrp="1"/>
          </p:cNvSpPr>
          <p:nvPr>
            <p:ph type="ftr" sz="quarter" idx="11"/>
          </p:nvPr>
        </p:nvSpPr>
        <p:spPr/>
        <p:txBody>
          <a:bodyPr/>
          <a:lstStyle/>
          <a:p>
            <a:r>
              <a:rPr lang="en-US" smtClean="0"/>
              <a:t>Program Review Driving Curricular Revisions</a:t>
            </a: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B0F4DA6-6BFD-4D1B-88BC-8A04D54064EA}" type="slidenum">
              <a:rPr lang="en-US" smtClean="0"/>
              <a:t>‹#›</a:t>
            </a:fld>
            <a:endParaRPr lang="en-US"/>
          </a:p>
        </p:txBody>
      </p:sp>
    </p:spTree>
    <p:extLst>
      <p:ext uri="{BB962C8B-B14F-4D97-AF65-F5344CB8AC3E}">
        <p14:creationId xmlns:p14="http://schemas.microsoft.com/office/powerpoint/2010/main" val="2839631085"/>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2C1D0-8B85-4099-BAFF-59D65C53E4FA}" type="datetime1">
              <a:rPr lang="en-US" smtClean="0"/>
              <a:t>7/13/2018</a:t>
            </a:fld>
            <a:endParaRPr lang="en-US"/>
          </a:p>
        </p:txBody>
      </p:sp>
      <p:sp>
        <p:nvSpPr>
          <p:cNvPr id="6" name="Footer Placeholder 5"/>
          <p:cNvSpPr>
            <a:spLocks noGrp="1"/>
          </p:cNvSpPr>
          <p:nvPr>
            <p:ph type="ftr" sz="quarter" idx="11"/>
          </p:nvPr>
        </p:nvSpPr>
        <p:spPr/>
        <p:txBody>
          <a:bodyPr/>
          <a:lstStyle/>
          <a:p>
            <a:r>
              <a:rPr lang="en-US" smtClean="0"/>
              <a:t>Program Review Driving Curricular Revisions</a:t>
            </a: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B0F4DA6-6BFD-4D1B-88BC-8A04D54064EA}" type="slidenum">
              <a:rPr lang="en-US" smtClean="0"/>
              <a:t>‹#›</a:t>
            </a:fld>
            <a:endParaRPr lang="en-US"/>
          </a:p>
        </p:txBody>
      </p:sp>
    </p:spTree>
    <p:extLst>
      <p:ext uri="{BB962C8B-B14F-4D97-AF65-F5344CB8AC3E}">
        <p14:creationId xmlns:p14="http://schemas.microsoft.com/office/powerpoint/2010/main" val="3170949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A1409BC6-A757-447F-A1BB-0C162A02177F}" type="datetime1">
              <a:rPr lang="en-US" smtClean="0"/>
              <a:t>7/13/2018</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Program Review Driving Curricular Revisions</a:t>
            </a:r>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B0F4DA6-6BFD-4D1B-88BC-8A04D54064EA}" type="slidenum">
              <a:rPr lang="en-US" smtClean="0"/>
              <a:t>‹#›</a:t>
            </a:fld>
            <a:endParaRPr lang="en-US"/>
          </a:p>
        </p:txBody>
      </p:sp>
    </p:spTree>
    <p:extLst>
      <p:ext uri="{BB962C8B-B14F-4D97-AF65-F5344CB8AC3E}">
        <p14:creationId xmlns:p14="http://schemas.microsoft.com/office/powerpoint/2010/main" val="2119395812"/>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106" r:id="rId14"/>
    <p:sldLayoutId id="2147484107" r:id="rId15"/>
    <p:sldLayoutId id="2147484108" r:id="rId16"/>
  </p:sldLayoutIdLst>
  <p:hf hd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ccjc.org/eligibility-requirements-standards-polici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doingwhatmatters.cccco.edu/Portals/6/docs/ProgramViabilityToolkit/Law%20Governing%20Program%20Viability.pdf" TargetMode="External"/><Relationship Id="rId5" Type="http://schemas.openxmlformats.org/officeDocument/2006/relationships/hyperlink" Target="https://www.asccc.org/resolutions/adoption-program-review-developing-faculty-driven-process" TargetMode="External"/><Relationship Id="rId4" Type="http://schemas.openxmlformats.org/officeDocument/2006/relationships/hyperlink" Target="https://www.asccc.org/resolutions/adopt-program-review-setting-standar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372655"/>
            <a:ext cx="6600451" cy="2262781"/>
          </a:xfrm>
        </p:spPr>
        <p:txBody>
          <a:bodyPr>
            <a:normAutofit fontScale="90000"/>
          </a:bodyPr>
          <a:lstStyle/>
          <a:p>
            <a:r>
              <a:rPr lang="en-US" dirty="0"/>
              <a:t>Program Review Driving Curricular Revisions</a:t>
            </a:r>
          </a:p>
        </p:txBody>
      </p:sp>
      <p:sp>
        <p:nvSpPr>
          <p:cNvPr id="3" name="Subtitle 2"/>
          <p:cNvSpPr>
            <a:spLocks noGrp="1"/>
          </p:cNvSpPr>
          <p:nvPr>
            <p:ph type="subTitle" idx="1"/>
          </p:nvPr>
        </p:nvSpPr>
        <p:spPr>
          <a:xfrm>
            <a:off x="1942416" y="2860902"/>
            <a:ext cx="6938537" cy="3715262"/>
          </a:xfrm>
        </p:spPr>
        <p:txBody>
          <a:bodyPr>
            <a:normAutofit/>
          </a:bodyPr>
          <a:lstStyle/>
          <a:p>
            <a:r>
              <a:rPr lang="en-US" b="1" dirty="0" smtClean="0">
                <a:solidFill>
                  <a:schemeClr val="accent2">
                    <a:lumMod val="75000"/>
                  </a:schemeClr>
                </a:solidFill>
              </a:rPr>
              <a:t>ASCCC Curriculum </a:t>
            </a:r>
            <a:r>
              <a:rPr lang="en-US" b="1" dirty="0">
                <a:solidFill>
                  <a:schemeClr val="accent2">
                    <a:lumMod val="75000"/>
                  </a:schemeClr>
                </a:solidFill>
              </a:rPr>
              <a:t>Institute 2018</a:t>
            </a:r>
            <a:endParaRPr lang="en-US" b="1" dirty="0" smtClean="0">
              <a:solidFill>
                <a:schemeClr val="accent2">
                  <a:lumMod val="75000"/>
                </a:schemeClr>
              </a:solidFill>
            </a:endParaRPr>
          </a:p>
          <a:p>
            <a:r>
              <a:rPr lang="en-US" b="1" dirty="0" smtClean="0">
                <a:solidFill>
                  <a:schemeClr val="accent2">
                    <a:lumMod val="75000"/>
                  </a:schemeClr>
                </a:solidFill>
              </a:rPr>
              <a:t>July 13, 2:15-3:30pm, Riverside, CA</a:t>
            </a:r>
          </a:p>
          <a:p>
            <a:endParaRPr lang="en-US" b="1" dirty="0" smtClean="0">
              <a:solidFill>
                <a:schemeClr val="accent2">
                  <a:lumMod val="75000"/>
                </a:schemeClr>
              </a:solidFill>
            </a:endParaRPr>
          </a:p>
          <a:p>
            <a:pPr marL="285750" indent="-285750">
              <a:buFont typeface="Arial" panose="020B0604020202020204" pitchFamily="34" charset="0"/>
              <a:buChar char="•"/>
            </a:pPr>
            <a:r>
              <a:rPr lang="en-US" dirty="0" smtClean="0"/>
              <a:t>Dr. Kim Harrell, Dean of Careers &amp; Technology, </a:t>
            </a:r>
            <a:r>
              <a:rPr lang="en-US" dirty="0" err="1" smtClean="0"/>
              <a:t>Cosumnes</a:t>
            </a:r>
            <a:r>
              <a:rPr lang="en-US" dirty="0" smtClean="0"/>
              <a:t> River College</a:t>
            </a:r>
          </a:p>
          <a:p>
            <a:pPr marL="285750" indent="-285750">
              <a:buFont typeface="Arial" panose="020B0604020202020204" pitchFamily="34" charset="0"/>
              <a:buChar char="•"/>
            </a:pPr>
            <a:r>
              <a:rPr lang="en-US" dirty="0" smtClean="0"/>
              <a:t>Dr. Daniel Keller, Dean of Curriculum and Instructional Support Services, Los Angeles Community College District</a:t>
            </a:r>
          </a:p>
          <a:p>
            <a:pPr marL="285750" indent="-285750">
              <a:buFont typeface="Arial" panose="020B0604020202020204" pitchFamily="34" charset="0"/>
              <a:buChar char="•"/>
            </a:pPr>
            <a:r>
              <a:rPr lang="en-US" dirty="0" smtClean="0"/>
              <a:t>Dr. Leandra Powell Martin, Vice President of Instruction, Mission College</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877670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Course Sequencing</a:t>
            </a:r>
            <a:endParaRPr lang="en-US" sz="2400" b="1"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1999" y="787783"/>
            <a:ext cx="3790950" cy="4881051"/>
          </a:xfrm>
        </p:spPr>
      </p:pic>
      <p:sp>
        <p:nvSpPr>
          <p:cNvPr id="9" name="Text Placeholder 8"/>
          <p:cNvSpPr>
            <a:spLocks noGrp="1"/>
          </p:cNvSpPr>
          <p:nvPr>
            <p:ph type="body" sz="half" idx="2"/>
          </p:nvPr>
        </p:nvSpPr>
        <p:spPr/>
        <p:txBody>
          <a:bodyPr/>
          <a:lstStyle/>
          <a:p>
            <a:r>
              <a:rPr lang="en-US" sz="2000" dirty="0"/>
              <a:t>Pre/Corequisite structure</a:t>
            </a:r>
          </a:p>
          <a:p>
            <a:r>
              <a:rPr lang="en-US" sz="2000" dirty="0"/>
              <a:t>SAM coding (of CTE courses)</a:t>
            </a:r>
          </a:p>
          <a:p>
            <a:r>
              <a:rPr lang="en-US" sz="2000" dirty="0"/>
              <a:t>Pathways</a:t>
            </a:r>
          </a:p>
          <a:p>
            <a:endParaRPr lang="en-US" dirty="0"/>
          </a:p>
        </p:txBody>
      </p:sp>
      <p:sp>
        <p:nvSpPr>
          <p:cNvPr id="4" name="Footer Placeholder 3"/>
          <p:cNvSpPr>
            <a:spLocks noGrp="1"/>
          </p:cNvSpPr>
          <p:nvPr>
            <p:ph type="ftr" sz="quarter" idx="11"/>
          </p:nvPr>
        </p:nvSpPr>
        <p:spPr/>
        <p:txBody>
          <a:bodyPr/>
          <a:lstStyle/>
          <a:p>
            <a:r>
              <a:rPr lang="en-US" smtClean="0"/>
              <a:t>Program Review Driving Curricular Revisions</a:t>
            </a:r>
            <a:endParaRPr lang="en-US"/>
          </a:p>
        </p:txBody>
      </p:sp>
      <p:sp>
        <p:nvSpPr>
          <p:cNvPr id="5" name="Slide Number Placeholder 4"/>
          <p:cNvSpPr>
            <a:spLocks noGrp="1"/>
          </p:cNvSpPr>
          <p:nvPr>
            <p:ph type="sldNum" sz="quarter" idx="12"/>
          </p:nvPr>
        </p:nvSpPr>
        <p:spPr/>
        <p:txBody>
          <a:bodyPr/>
          <a:lstStyle/>
          <a:p>
            <a:fld id="{7B0F4DA6-6BFD-4D1B-88BC-8A04D54064EA}" type="slidenum">
              <a:rPr lang="en-US" smtClean="0"/>
              <a:t>10</a:t>
            </a:fld>
            <a:endParaRPr lang="en-US"/>
          </a:p>
        </p:txBody>
      </p:sp>
    </p:spTree>
    <p:extLst>
      <p:ext uri="{BB962C8B-B14F-4D97-AF65-F5344CB8AC3E}">
        <p14:creationId xmlns:p14="http://schemas.microsoft.com/office/powerpoint/2010/main" val="4052384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Hours and Units</a:t>
            </a:r>
            <a:endParaRPr lang="en-US" dirty="0"/>
          </a:p>
        </p:txBody>
      </p:sp>
      <p:sp>
        <p:nvSpPr>
          <p:cNvPr id="3" name="Content Placeholder 2"/>
          <p:cNvSpPr>
            <a:spLocks noGrp="1"/>
          </p:cNvSpPr>
          <p:nvPr>
            <p:ph idx="1"/>
          </p:nvPr>
        </p:nvSpPr>
        <p:spPr/>
        <p:txBody>
          <a:bodyPr>
            <a:normAutofit/>
          </a:bodyPr>
          <a:lstStyle/>
          <a:p>
            <a:r>
              <a:rPr lang="en-US" dirty="0" smtClean="0"/>
              <a:t>More time or better time?</a:t>
            </a:r>
          </a:p>
          <a:p>
            <a:pPr lvl="1"/>
            <a:r>
              <a:rPr lang="en-US" dirty="0" smtClean="0"/>
              <a:t>Class time vs. number of classes</a:t>
            </a:r>
          </a:p>
          <a:p>
            <a:pPr lvl="1"/>
            <a:r>
              <a:rPr lang="en-US" dirty="0" smtClean="0"/>
              <a:t>Out-of-class </a:t>
            </a:r>
            <a:r>
              <a:rPr lang="en-US" dirty="0"/>
              <a:t>expectations</a:t>
            </a:r>
          </a:p>
          <a:p>
            <a:r>
              <a:rPr lang="en-US" dirty="0" smtClean="0"/>
              <a:t>Cost</a:t>
            </a:r>
          </a:p>
          <a:p>
            <a:pPr lvl="1"/>
            <a:r>
              <a:rPr lang="en-US" dirty="0" smtClean="0"/>
              <a:t>Per-unit tuition, fees</a:t>
            </a:r>
          </a:p>
          <a:p>
            <a:pPr lvl="1"/>
            <a:r>
              <a:rPr lang="en-US" dirty="0" smtClean="0"/>
              <a:t>Opportunity cost (time away from work)</a:t>
            </a:r>
          </a:p>
          <a:p>
            <a:r>
              <a:rPr lang="en-US" dirty="0" smtClean="0"/>
              <a:t>Full vs. part-time students</a:t>
            </a:r>
          </a:p>
          <a:p>
            <a:r>
              <a:rPr lang="en-US" dirty="0" smtClean="0"/>
              <a:t>Length of program</a:t>
            </a:r>
          </a:p>
        </p:txBody>
      </p:sp>
      <p:sp>
        <p:nvSpPr>
          <p:cNvPr id="4" name="Footer Placeholder 3"/>
          <p:cNvSpPr>
            <a:spLocks noGrp="1"/>
          </p:cNvSpPr>
          <p:nvPr>
            <p:ph type="ftr" sz="quarter" idx="11"/>
          </p:nvPr>
        </p:nvSpPr>
        <p:spPr/>
        <p:txBody>
          <a:bodyPr/>
          <a:lstStyle/>
          <a:p>
            <a:r>
              <a:rPr lang="en-US" smtClean="0"/>
              <a:t>Program Review Driving Curricular Revisions</a:t>
            </a:r>
            <a:endParaRPr lang="en-US"/>
          </a:p>
        </p:txBody>
      </p:sp>
      <p:sp>
        <p:nvSpPr>
          <p:cNvPr id="5" name="Slide Number Placeholder 4"/>
          <p:cNvSpPr>
            <a:spLocks noGrp="1"/>
          </p:cNvSpPr>
          <p:nvPr>
            <p:ph type="sldNum" sz="quarter" idx="12"/>
          </p:nvPr>
        </p:nvSpPr>
        <p:spPr/>
        <p:txBody>
          <a:bodyPr/>
          <a:lstStyle/>
          <a:p>
            <a:fld id="{7B0F4DA6-6BFD-4D1B-88BC-8A04D54064EA}" type="slidenum">
              <a:rPr lang="en-US" smtClean="0"/>
              <a:t>11</a:t>
            </a:fld>
            <a:endParaRPr lang="en-US"/>
          </a:p>
        </p:txBody>
      </p:sp>
    </p:spTree>
    <p:extLst>
      <p:ext uri="{BB962C8B-B14F-4D97-AF65-F5344CB8AC3E}">
        <p14:creationId xmlns:p14="http://schemas.microsoft.com/office/powerpoint/2010/main" val="3942608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63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415" y="787783"/>
            <a:ext cx="5837530" cy="2580803"/>
          </a:xfrm>
          <a:prstGeom prst="rect">
            <a:avLst/>
          </a:prstGeom>
        </p:spPr>
      </p:pic>
      <p:sp>
        <p:nvSpPr>
          <p:cNvPr id="7" name="Text Placeholder 6"/>
          <p:cNvSpPr>
            <a:spLocks noGrp="1"/>
          </p:cNvSpPr>
          <p:nvPr>
            <p:ph type="body" sz="half" idx="2"/>
          </p:nvPr>
        </p:nvSpPr>
        <p:spPr>
          <a:xfrm>
            <a:off x="1942415" y="4250242"/>
            <a:ext cx="3932292" cy="1885567"/>
          </a:xfrm>
        </p:spPr>
        <p:txBody>
          <a:bodyPr>
            <a:normAutofit/>
          </a:bodyPr>
          <a:lstStyle/>
          <a:p>
            <a:pPr marL="285750" indent="-285750">
              <a:buFont typeface="Wingdings" panose="05000000000000000000" pitchFamily="2" charset="2"/>
              <a:buChar char="Ø"/>
            </a:pPr>
            <a:r>
              <a:rPr lang="en-US" sz="1800" b="1" dirty="0"/>
              <a:t>Suitability</a:t>
            </a:r>
          </a:p>
          <a:p>
            <a:pPr marL="285750" indent="-285750">
              <a:buFont typeface="Wingdings" panose="05000000000000000000" pitchFamily="2" charset="2"/>
              <a:buChar char="Ø"/>
            </a:pPr>
            <a:r>
              <a:rPr lang="en-US" sz="1800" b="1" dirty="0"/>
              <a:t>Student success</a:t>
            </a:r>
          </a:p>
          <a:p>
            <a:pPr marL="628650" lvl="1" indent="-171450">
              <a:buFont typeface="Wingdings" panose="05000000000000000000" pitchFamily="2" charset="2"/>
              <a:buChar char="Ø"/>
            </a:pPr>
            <a:r>
              <a:rPr lang="en-US" sz="1800" b="1" dirty="0"/>
              <a:t>Convenience vs. attrition</a:t>
            </a:r>
          </a:p>
          <a:p>
            <a:pPr marL="628650" lvl="1" indent="-171450">
              <a:buFont typeface="Wingdings" panose="05000000000000000000" pitchFamily="2" charset="2"/>
              <a:buChar char="Ø"/>
            </a:pPr>
            <a:r>
              <a:rPr lang="en-US" sz="1800" b="1" dirty="0"/>
              <a:t>Support services</a:t>
            </a:r>
          </a:p>
          <a:p>
            <a:pPr marL="285750" indent="-285750">
              <a:buFont typeface="Wingdings" panose="05000000000000000000" pitchFamily="2" charset="2"/>
              <a:buChar char="Ø"/>
            </a:pPr>
            <a:endParaRPr lang="en-US" sz="1800" dirty="0"/>
          </a:p>
        </p:txBody>
      </p:sp>
      <p:sp>
        <p:nvSpPr>
          <p:cNvPr id="4" name="Footer Placeholder 3"/>
          <p:cNvSpPr>
            <a:spLocks noGrp="1"/>
          </p:cNvSpPr>
          <p:nvPr>
            <p:ph type="ftr" sz="quarter" idx="11"/>
          </p:nvPr>
        </p:nvSpPr>
        <p:spPr/>
        <p:txBody>
          <a:bodyPr/>
          <a:lstStyle/>
          <a:p>
            <a:r>
              <a:rPr lang="en-US" smtClean="0"/>
              <a:t>Program Review Driving Curricular Revisions</a:t>
            </a:r>
            <a:endParaRPr lang="en-US"/>
          </a:p>
        </p:txBody>
      </p:sp>
      <p:sp>
        <p:nvSpPr>
          <p:cNvPr id="5" name="Slide Number Placeholder 4"/>
          <p:cNvSpPr>
            <a:spLocks noGrp="1"/>
          </p:cNvSpPr>
          <p:nvPr>
            <p:ph type="sldNum" sz="quarter" idx="12"/>
          </p:nvPr>
        </p:nvSpPr>
        <p:spPr/>
        <p:txBody>
          <a:bodyPr/>
          <a:lstStyle/>
          <a:p>
            <a:fld id="{7B0F4DA6-6BFD-4D1B-88BC-8A04D54064EA}" type="slidenum">
              <a:rPr lang="en-US" smtClean="0"/>
              <a:t>12</a:t>
            </a:fld>
            <a:endParaRPr lang="en-US"/>
          </a:p>
        </p:txBody>
      </p:sp>
    </p:spTree>
    <p:extLst>
      <p:ext uri="{BB962C8B-B14F-4D97-AF65-F5344CB8AC3E}">
        <p14:creationId xmlns:p14="http://schemas.microsoft.com/office/powerpoint/2010/main" val="3670297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131" y="667467"/>
            <a:ext cx="2473174" cy="634617"/>
          </a:xfrm>
        </p:spPr>
        <p:txBody>
          <a:bodyPr>
            <a:normAutofit/>
          </a:bodyPr>
          <a:lstStyle/>
          <a:p>
            <a:r>
              <a:rPr lang="en-US" sz="2800" b="1" dirty="0" smtClean="0"/>
              <a:t>Support</a:t>
            </a:r>
            <a:endParaRPr lang="en-US" sz="2800" b="1" dirty="0"/>
          </a:p>
        </p:txBody>
      </p:sp>
      <p:sp>
        <p:nvSpPr>
          <p:cNvPr id="3" name="Content Placeholder 2"/>
          <p:cNvSpPr>
            <a:spLocks noGrp="1"/>
          </p:cNvSpPr>
          <p:nvPr>
            <p:ph type="body" sz="half" idx="2"/>
          </p:nvPr>
        </p:nvSpPr>
        <p:spPr>
          <a:xfrm>
            <a:off x="1942414" y="1598613"/>
            <a:ext cx="6924859" cy="1433345"/>
          </a:xfrm>
        </p:spPr>
        <p:txBody>
          <a:bodyPr>
            <a:normAutofit fontScale="32500" lnSpcReduction="20000"/>
          </a:bodyPr>
          <a:lstStyle/>
          <a:p>
            <a:r>
              <a:rPr lang="en-US" sz="5500" b="1" dirty="0" smtClean="0"/>
              <a:t>Courses						Services</a:t>
            </a:r>
          </a:p>
          <a:p>
            <a:pPr lvl="1"/>
            <a:r>
              <a:rPr lang="en-US" sz="5500" dirty="0" smtClean="0"/>
              <a:t>Noncredit vs. credit				Mentoring</a:t>
            </a:r>
          </a:p>
          <a:p>
            <a:pPr lvl="1"/>
            <a:r>
              <a:rPr lang="en-US" sz="5500" dirty="0" smtClean="0"/>
              <a:t>Pre- vs. Corequisite				Tutoring</a:t>
            </a:r>
          </a:p>
          <a:p>
            <a:pPr lvl="1"/>
            <a:r>
              <a:rPr lang="en-US" sz="5500" dirty="0" smtClean="0"/>
              <a:t>Other</a:t>
            </a: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Program Review Driving Curricular Revisions</a:t>
            </a:r>
            <a:endParaRPr lang="en-US"/>
          </a:p>
        </p:txBody>
      </p:sp>
      <p:sp>
        <p:nvSpPr>
          <p:cNvPr id="5" name="Slide Number Placeholder 4"/>
          <p:cNvSpPr>
            <a:spLocks noGrp="1"/>
          </p:cNvSpPr>
          <p:nvPr>
            <p:ph type="sldNum" sz="quarter" idx="12"/>
          </p:nvPr>
        </p:nvSpPr>
        <p:spPr/>
        <p:txBody>
          <a:bodyPr/>
          <a:lstStyle/>
          <a:p>
            <a:fld id="{7B0F4DA6-6BFD-4D1B-88BC-8A04D54064EA}" type="slidenum">
              <a:rPr lang="en-US" smtClean="0"/>
              <a:t>13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740" y="3040685"/>
            <a:ext cx="4914900" cy="2730500"/>
          </a:xfrm>
          <a:prstGeom prst="rect">
            <a:avLst/>
          </a:prstGeom>
        </p:spPr>
      </p:pic>
    </p:spTree>
    <p:extLst>
      <p:ext uri="{BB962C8B-B14F-4D97-AF65-F5344CB8AC3E}">
        <p14:creationId xmlns:p14="http://schemas.microsoft.com/office/powerpoint/2010/main" val="406431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best practices at your college?</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0096" y="2651627"/>
            <a:ext cx="2505075" cy="2381250"/>
          </a:xfrm>
        </p:spPr>
      </p:pic>
      <p:sp>
        <p:nvSpPr>
          <p:cNvPr id="4" name="Footer Placeholder 3"/>
          <p:cNvSpPr>
            <a:spLocks noGrp="1"/>
          </p:cNvSpPr>
          <p:nvPr>
            <p:ph type="ftr" sz="quarter" idx="11"/>
          </p:nvPr>
        </p:nvSpPr>
        <p:spPr/>
        <p:txBody>
          <a:bodyPr/>
          <a:lstStyle/>
          <a:p>
            <a:r>
              <a:rPr lang="en-US" smtClean="0"/>
              <a:t>Program Review Driving Curricular Revisions</a:t>
            </a:r>
            <a:endParaRPr lang="en-US"/>
          </a:p>
        </p:txBody>
      </p:sp>
      <p:sp>
        <p:nvSpPr>
          <p:cNvPr id="5" name="Slide Number Placeholder 4"/>
          <p:cNvSpPr>
            <a:spLocks noGrp="1"/>
          </p:cNvSpPr>
          <p:nvPr>
            <p:ph type="sldNum" sz="quarter" idx="12"/>
          </p:nvPr>
        </p:nvSpPr>
        <p:spPr/>
        <p:txBody>
          <a:bodyPr/>
          <a:lstStyle/>
          <a:p>
            <a:fld id="{7B0F4DA6-6BFD-4D1B-88BC-8A04D54064EA}" type="slidenum">
              <a:rPr lang="en-US" smtClean="0"/>
              <a:t>14</a:t>
            </a:fld>
            <a:endParaRPr lang="en-US"/>
          </a:p>
        </p:txBody>
      </p:sp>
    </p:spTree>
    <p:extLst>
      <p:ext uri="{BB962C8B-B14F-4D97-AF65-F5344CB8AC3E}">
        <p14:creationId xmlns:p14="http://schemas.microsoft.com/office/powerpoint/2010/main" val="3895684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don’t think my program is relevant any longer…</a:t>
            </a:r>
            <a:endParaRPr lang="en-US" dirty="0"/>
          </a:p>
        </p:txBody>
      </p:sp>
      <p:sp>
        <p:nvSpPr>
          <p:cNvPr id="3" name="Content Placeholder 2"/>
          <p:cNvSpPr>
            <a:spLocks noGrp="1"/>
          </p:cNvSpPr>
          <p:nvPr>
            <p:ph idx="1"/>
          </p:nvPr>
        </p:nvSpPr>
        <p:spPr>
          <a:xfrm>
            <a:off x="1942415" y="1905000"/>
            <a:ext cx="6591985" cy="2634573"/>
          </a:xfrm>
        </p:spPr>
        <p:txBody>
          <a:bodyPr>
            <a:normAutofit lnSpcReduction="10000"/>
          </a:bodyPr>
          <a:lstStyle/>
          <a:p>
            <a:endParaRPr lang="en-US" dirty="0" smtClean="0"/>
          </a:p>
          <a:p>
            <a:endParaRPr lang="en-US" dirty="0" smtClean="0"/>
          </a:p>
          <a:p>
            <a:r>
              <a:rPr lang="en-US" dirty="0" smtClean="0"/>
              <a:t>Now what?</a:t>
            </a:r>
          </a:p>
          <a:p>
            <a:r>
              <a:rPr lang="en-US" dirty="0" smtClean="0"/>
              <a:t>How can I best utilize this FTE for students?</a:t>
            </a:r>
          </a:p>
          <a:p>
            <a:r>
              <a:rPr lang="en-US" dirty="0" smtClean="0"/>
              <a:t>What is the difference between a viability study and program discontinuance?</a:t>
            </a:r>
          </a:p>
          <a:p>
            <a:r>
              <a:rPr lang="en-US" dirty="0" smtClean="0"/>
              <a:t>Why is “why” so important?</a:t>
            </a:r>
          </a:p>
        </p:txBody>
      </p:sp>
      <p:sp>
        <p:nvSpPr>
          <p:cNvPr id="4" name="Footer Placeholder 3"/>
          <p:cNvSpPr>
            <a:spLocks noGrp="1"/>
          </p:cNvSpPr>
          <p:nvPr>
            <p:ph type="ftr" sz="quarter" idx="11"/>
          </p:nvPr>
        </p:nvSpPr>
        <p:spPr/>
        <p:txBody>
          <a:bodyPr/>
          <a:lstStyle/>
          <a:p>
            <a:r>
              <a:rPr lang="en-US" dirty="0" smtClean="0"/>
              <a:t>Program Review Driving Curricular Revisions</a:t>
            </a:r>
            <a:endParaRPr lang="en-US" dirty="0"/>
          </a:p>
        </p:txBody>
      </p:sp>
      <p:sp>
        <p:nvSpPr>
          <p:cNvPr id="5" name="Slide Number Placeholder 4"/>
          <p:cNvSpPr>
            <a:spLocks noGrp="1"/>
          </p:cNvSpPr>
          <p:nvPr>
            <p:ph type="sldNum" sz="quarter" idx="12"/>
          </p:nvPr>
        </p:nvSpPr>
        <p:spPr/>
        <p:txBody>
          <a:bodyPr/>
          <a:lstStyle/>
          <a:p>
            <a:fld id="{7B0F4DA6-6BFD-4D1B-88BC-8A04D54064EA}" type="slidenum">
              <a:rPr lang="en-US" smtClean="0"/>
              <a:t>15</a:t>
            </a:fld>
            <a:endParaRPr lang="en-US"/>
          </a:p>
        </p:txBody>
      </p:sp>
      <p:pic>
        <p:nvPicPr>
          <p:cNvPr id="6" name="Picture 5" descr="https://nursebuddha.files.wordpress.com/2012/05/langmag_elephant_ro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340" y="4658770"/>
            <a:ext cx="2584450" cy="1722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509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a:xfrm>
            <a:off x="1942416" y="1423737"/>
            <a:ext cx="3110848" cy="4219074"/>
          </a:xfrm>
        </p:spPr>
        <p:txBody>
          <a:bodyPr/>
          <a:lstStyle/>
          <a:p>
            <a:pPr marL="0" indent="0">
              <a:buNone/>
            </a:pPr>
            <a:endParaRPr lang="en-US" dirty="0" smtClean="0"/>
          </a:p>
          <a:p>
            <a:r>
              <a:rPr lang="en-US" dirty="0" smtClean="0"/>
              <a:t>Enrollment is down, completers are down—why?</a:t>
            </a:r>
          </a:p>
          <a:p>
            <a:pPr lvl="1"/>
            <a:r>
              <a:rPr lang="en-US" dirty="0" smtClean="0"/>
              <a:t>Causes</a:t>
            </a:r>
          </a:p>
          <a:p>
            <a:pPr lvl="1"/>
            <a:r>
              <a:rPr lang="en-US" dirty="0" smtClean="0"/>
              <a:t>Solutions</a:t>
            </a:r>
          </a:p>
          <a:p>
            <a:r>
              <a:rPr lang="en-US" dirty="0" smtClean="0"/>
              <a:t>Committing resources for the right amount of time </a:t>
            </a:r>
          </a:p>
        </p:txBody>
      </p:sp>
      <p:sp>
        <p:nvSpPr>
          <p:cNvPr id="4" name="Footer Placeholder 3"/>
          <p:cNvSpPr>
            <a:spLocks noGrp="1"/>
          </p:cNvSpPr>
          <p:nvPr>
            <p:ph type="ftr" sz="quarter" idx="11"/>
          </p:nvPr>
        </p:nvSpPr>
        <p:spPr/>
        <p:txBody>
          <a:bodyPr/>
          <a:lstStyle/>
          <a:p>
            <a:r>
              <a:rPr lang="en-US" dirty="0" smtClean="0"/>
              <a:t>Program Review Driving Curricular Revisions</a:t>
            </a:r>
            <a:endParaRPr lang="en-US" dirty="0"/>
          </a:p>
        </p:txBody>
      </p:sp>
      <p:sp>
        <p:nvSpPr>
          <p:cNvPr id="5" name="Slide Number Placeholder 4"/>
          <p:cNvSpPr>
            <a:spLocks noGrp="1"/>
          </p:cNvSpPr>
          <p:nvPr>
            <p:ph type="sldNum" sz="quarter" idx="12"/>
          </p:nvPr>
        </p:nvSpPr>
        <p:spPr/>
        <p:txBody>
          <a:bodyPr/>
          <a:lstStyle/>
          <a:p>
            <a:fld id="{7B0F4DA6-6BFD-4D1B-88BC-8A04D54064EA}" type="slidenum">
              <a:rPr lang="en-US" smtClean="0"/>
              <a:t>16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1194" y="3135942"/>
            <a:ext cx="3345275" cy="3364992"/>
          </a:xfrm>
          <a:prstGeom prst="rect">
            <a:avLst/>
          </a:prstGeom>
        </p:spPr>
      </p:pic>
    </p:spTree>
    <p:extLst>
      <p:ext uri="{BB962C8B-B14F-4D97-AF65-F5344CB8AC3E}">
        <p14:creationId xmlns:p14="http://schemas.microsoft.com/office/powerpoint/2010/main" val="3510226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If</a:t>
            </a:r>
            <a:r>
              <a:rPr lang="en-US" dirty="0" smtClean="0"/>
              <a:t> discontinuance is the right choice…</a:t>
            </a:r>
            <a:endParaRPr lang="en-US" dirty="0"/>
          </a:p>
        </p:txBody>
      </p:sp>
      <p:sp>
        <p:nvSpPr>
          <p:cNvPr id="3" name="Content Placeholder 2"/>
          <p:cNvSpPr>
            <a:spLocks noGrp="1"/>
          </p:cNvSpPr>
          <p:nvPr>
            <p:ph idx="1"/>
          </p:nvPr>
        </p:nvSpPr>
        <p:spPr>
          <a:xfrm>
            <a:off x="1942415" y="1905000"/>
            <a:ext cx="3315385" cy="4006222"/>
          </a:xfrm>
        </p:spPr>
        <p:txBody>
          <a:bodyPr/>
          <a:lstStyle/>
          <a:p>
            <a:r>
              <a:rPr lang="en-US" dirty="0" smtClean="0"/>
              <a:t>How do you make it benefit your students?</a:t>
            </a:r>
          </a:p>
          <a:p>
            <a:pPr lvl="1"/>
            <a:r>
              <a:rPr lang="en-US" dirty="0" smtClean="0"/>
              <a:t>“Teach-out” process</a:t>
            </a:r>
          </a:p>
          <a:p>
            <a:pPr lvl="1"/>
            <a:r>
              <a:rPr lang="en-US" dirty="0" smtClean="0"/>
              <a:t>Course substitution</a:t>
            </a:r>
          </a:p>
          <a:p>
            <a:r>
              <a:rPr lang="en-US" dirty="0" smtClean="0"/>
              <a:t>Strengthening </a:t>
            </a:r>
            <a:r>
              <a:rPr lang="en-US" u="sng" dirty="0" smtClean="0"/>
              <a:t>other</a:t>
            </a:r>
            <a:r>
              <a:rPr lang="en-US" dirty="0" smtClean="0"/>
              <a:t> programs</a:t>
            </a:r>
          </a:p>
        </p:txBody>
      </p:sp>
      <p:sp>
        <p:nvSpPr>
          <p:cNvPr id="4" name="Footer Placeholder 3"/>
          <p:cNvSpPr>
            <a:spLocks noGrp="1"/>
          </p:cNvSpPr>
          <p:nvPr>
            <p:ph type="ftr" sz="quarter" idx="11"/>
          </p:nvPr>
        </p:nvSpPr>
        <p:spPr/>
        <p:txBody>
          <a:bodyPr/>
          <a:lstStyle/>
          <a:p>
            <a:r>
              <a:rPr lang="en-US" smtClean="0"/>
              <a:t>Program Review Driving Curricular Revisions</a:t>
            </a:r>
            <a:endParaRPr lang="en-US"/>
          </a:p>
        </p:txBody>
      </p:sp>
      <p:sp>
        <p:nvSpPr>
          <p:cNvPr id="5" name="Slide Number Placeholder 4"/>
          <p:cNvSpPr>
            <a:spLocks noGrp="1"/>
          </p:cNvSpPr>
          <p:nvPr>
            <p:ph type="sldNum" sz="quarter" idx="12"/>
          </p:nvPr>
        </p:nvSpPr>
        <p:spPr/>
        <p:txBody>
          <a:bodyPr/>
          <a:lstStyle/>
          <a:p>
            <a:fld id="{7B0F4DA6-6BFD-4D1B-88BC-8A04D54064EA}" type="slidenum">
              <a:rPr lang="en-US" smtClean="0"/>
              <a:t>17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148" y="1415422"/>
            <a:ext cx="3000375" cy="4495800"/>
          </a:xfrm>
          <a:prstGeom prst="rect">
            <a:avLst/>
          </a:prstGeom>
        </p:spPr>
      </p:pic>
    </p:spTree>
    <p:extLst>
      <p:ext uri="{BB962C8B-B14F-4D97-AF65-F5344CB8AC3E}">
        <p14:creationId xmlns:p14="http://schemas.microsoft.com/office/powerpoint/2010/main" val="2539967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you done in this situation?</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39815" y="1905000"/>
            <a:ext cx="3140670" cy="3778250"/>
          </a:xfrm>
        </p:spPr>
      </p:pic>
      <p:sp>
        <p:nvSpPr>
          <p:cNvPr id="4" name="Footer Placeholder 3"/>
          <p:cNvSpPr>
            <a:spLocks noGrp="1"/>
          </p:cNvSpPr>
          <p:nvPr>
            <p:ph type="ftr" sz="quarter" idx="11"/>
          </p:nvPr>
        </p:nvSpPr>
        <p:spPr/>
        <p:txBody>
          <a:bodyPr/>
          <a:lstStyle/>
          <a:p>
            <a:r>
              <a:rPr lang="en-US" smtClean="0"/>
              <a:t>Program Review Driving Curricular Revisions</a:t>
            </a:r>
            <a:endParaRPr lang="en-US"/>
          </a:p>
        </p:txBody>
      </p:sp>
      <p:sp>
        <p:nvSpPr>
          <p:cNvPr id="5" name="Slide Number Placeholder 4"/>
          <p:cNvSpPr>
            <a:spLocks noGrp="1"/>
          </p:cNvSpPr>
          <p:nvPr>
            <p:ph type="sldNum" sz="quarter" idx="12"/>
          </p:nvPr>
        </p:nvSpPr>
        <p:spPr/>
        <p:txBody>
          <a:bodyPr/>
          <a:lstStyle/>
          <a:p>
            <a:fld id="{7B0F4DA6-6BFD-4D1B-88BC-8A04D54064EA}" type="slidenum">
              <a:rPr lang="en-US" smtClean="0"/>
              <a:t>18</a:t>
            </a:fld>
            <a:endParaRPr lang="en-US"/>
          </a:p>
        </p:txBody>
      </p:sp>
    </p:spTree>
    <p:extLst>
      <p:ext uri="{BB962C8B-B14F-4D97-AF65-F5344CB8AC3E}">
        <p14:creationId xmlns:p14="http://schemas.microsoft.com/office/powerpoint/2010/main" val="2204821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u="sng" dirty="0" smtClean="0">
                <a:hlinkClick r:id="rId3"/>
              </a:rPr>
              <a:t>ACCJC Eligibility Requirements for Accreditation</a:t>
            </a:r>
            <a:endParaRPr lang="en-US" u="sng" dirty="0"/>
          </a:p>
          <a:p>
            <a:r>
              <a:rPr lang="en-US" dirty="0" smtClean="0">
                <a:hlinkClick r:id="rId4"/>
              </a:rPr>
              <a:t>Adopt "Program Review: Setting a Standard"</a:t>
            </a:r>
            <a:endParaRPr lang="en-US" dirty="0"/>
          </a:p>
          <a:p>
            <a:r>
              <a:rPr lang="en-US" dirty="0" smtClean="0">
                <a:hlinkClick r:id="rId5"/>
              </a:rPr>
              <a:t>Adoption of "Program Review: Developing a Faculty Driven Process"</a:t>
            </a:r>
            <a:endParaRPr lang="en-US" dirty="0" smtClean="0"/>
          </a:p>
          <a:p>
            <a:r>
              <a:rPr lang="en-US" dirty="0" smtClean="0">
                <a:hlinkClick r:id="rId6"/>
              </a:rPr>
              <a:t>Doing What Matters Program Viability Tool Kit</a:t>
            </a:r>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r>
              <a:rPr lang="en-US" smtClean="0"/>
              <a:t>Program Review Driving Curricular Revisions</a:t>
            </a:r>
            <a:endParaRPr lang="en-US"/>
          </a:p>
        </p:txBody>
      </p:sp>
      <p:sp>
        <p:nvSpPr>
          <p:cNvPr id="5" name="Slide Number Placeholder 4"/>
          <p:cNvSpPr>
            <a:spLocks noGrp="1"/>
          </p:cNvSpPr>
          <p:nvPr>
            <p:ph type="sldNum" sz="quarter" idx="12"/>
          </p:nvPr>
        </p:nvSpPr>
        <p:spPr/>
        <p:txBody>
          <a:bodyPr/>
          <a:lstStyle/>
          <a:p>
            <a:fld id="{7B0F4DA6-6BFD-4D1B-88BC-8A04D54064EA}" type="slidenum">
              <a:rPr lang="en-US" smtClean="0"/>
              <a:t>19</a:t>
            </a:fld>
            <a:endParaRPr lang="en-US"/>
          </a:p>
        </p:txBody>
      </p:sp>
    </p:spTree>
    <p:extLst>
      <p:ext uri="{BB962C8B-B14F-4D97-AF65-F5344CB8AC3E}">
        <p14:creationId xmlns:p14="http://schemas.microsoft.com/office/powerpoint/2010/main" val="79226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program review?</a:t>
            </a:r>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820562" y="1596724"/>
            <a:ext cx="3197225" cy="2123157"/>
          </a:xfrm>
        </p:spPr>
      </p:pic>
      <p:pic>
        <p:nvPicPr>
          <p:cNvPr id="10" name="Content Placeholder 9"/>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334000" y="3286744"/>
            <a:ext cx="3195638" cy="2132362"/>
          </a:xfrm>
        </p:spPr>
      </p:pic>
      <p:sp>
        <p:nvSpPr>
          <p:cNvPr id="4" name="Footer Placeholder 3"/>
          <p:cNvSpPr>
            <a:spLocks noGrp="1"/>
          </p:cNvSpPr>
          <p:nvPr>
            <p:ph type="ftr" sz="quarter" idx="11"/>
          </p:nvPr>
        </p:nvSpPr>
        <p:spPr/>
        <p:txBody>
          <a:bodyPr/>
          <a:lstStyle/>
          <a:p>
            <a:r>
              <a:rPr lang="en-US" smtClean="0"/>
              <a:t>Program Review Driving Curricular Revisions</a:t>
            </a:r>
            <a:endParaRPr lang="en-US"/>
          </a:p>
        </p:txBody>
      </p:sp>
      <p:sp>
        <p:nvSpPr>
          <p:cNvPr id="5" name="Slide Number Placeholder 4"/>
          <p:cNvSpPr>
            <a:spLocks noGrp="1"/>
          </p:cNvSpPr>
          <p:nvPr>
            <p:ph type="sldNum" sz="quarter" idx="12"/>
          </p:nvPr>
        </p:nvSpPr>
        <p:spPr/>
        <p:txBody>
          <a:bodyPr/>
          <a:lstStyle/>
          <a:p>
            <a:fld id="{7B0F4DA6-6BFD-4D1B-88BC-8A04D54064EA}" type="slidenum">
              <a:rPr lang="en-US" smtClean="0"/>
              <a:t>2</a:t>
            </a:fld>
            <a:endParaRPr lang="en-US"/>
          </a:p>
        </p:txBody>
      </p:sp>
    </p:spTree>
    <p:extLst>
      <p:ext uri="{BB962C8B-B14F-4D97-AF65-F5344CB8AC3E}">
        <p14:creationId xmlns:p14="http://schemas.microsoft.com/office/powerpoint/2010/main" val="1281143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carrot</a:t>
            </a:r>
            <a:endParaRPr lang="en-US" dirty="0"/>
          </a:p>
        </p:txBody>
      </p:sp>
      <p:sp>
        <p:nvSpPr>
          <p:cNvPr id="3" name="Content Placeholder 2"/>
          <p:cNvSpPr>
            <a:spLocks noGrp="1"/>
          </p:cNvSpPr>
          <p:nvPr>
            <p:ph idx="1"/>
          </p:nvPr>
        </p:nvSpPr>
        <p:spPr>
          <a:xfrm>
            <a:off x="1942415" y="1582454"/>
            <a:ext cx="6591985" cy="3777622"/>
          </a:xfrm>
        </p:spPr>
        <p:txBody>
          <a:bodyPr/>
          <a:lstStyle/>
          <a:p>
            <a:r>
              <a:rPr lang="en-US" dirty="0" smtClean="0"/>
              <a:t>How aligned are our academic programs in achieving the mission of the college?</a:t>
            </a:r>
          </a:p>
          <a:p>
            <a:r>
              <a:rPr lang="en-US" dirty="0"/>
              <a:t>What are the educational </a:t>
            </a:r>
            <a:r>
              <a:rPr lang="en-US" dirty="0" smtClean="0"/>
              <a:t>needs of students in </a:t>
            </a:r>
            <a:r>
              <a:rPr lang="en-US" dirty="0"/>
              <a:t>our region</a:t>
            </a:r>
            <a:r>
              <a:rPr lang="en-US" dirty="0" smtClean="0"/>
              <a:t>?</a:t>
            </a:r>
          </a:p>
          <a:p>
            <a:r>
              <a:rPr lang="en-US" dirty="0" smtClean="0"/>
              <a:t>What are the workforce needs in our region?</a:t>
            </a:r>
            <a:endParaRPr lang="en-US" dirty="0"/>
          </a:p>
          <a:p>
            <a:r>
              <a:rPr lang="en-US" dirty="0" smtClean="0"/>
              <a:t>What programs do we have?</a:t>
            </a:r>
          </a:p>
          <a:p>
            <a:pPr lvl="1"/>
            <a:r>
              <a:rPr lang="en-US" dirty="0" smtClean="0"/>
              <a:t>Are they thriving (high enrollment &amp; completers)?</a:t>
            </a:r>
          </a:p>
          <a:p>
            <a:pPr lvl="1"/>
            <a:r>
              <a:rPr lang="en-US" dirty="0" smtClean="0"/>
              <a:t>Are they struggling? If so why?</a:t>
            </a:r>
          </a:p>
          <a:p>
            <a:pPr lvl="1"/>
            <a:r>
              <a:rPr lang="en-US" dirty="0" smtClean="0"/>
              <a:t>Can a curricular fix rejuvenate the program?</a:t>
            </a:r>
          </a:p>
          <a:p>
            <a:pPr lvl="1"/>
            <a:r>
              <a:rPr lang="en-US" dirty="0" smtClean="0"/>
              <a:t>Is the program still relevant?</a:t>
            </a:r>
          </a:p>
          <a:p>
            <a:endParaRPr lang="en-US" dirty="0"/>
          </a:p>
        </p:txBody>
      </p:sp>
      <p:sp>
        <p:nvSpPr>
          <p:cNvPr id="4" name="Footer Placeholder 3"/>
          <p:cNvSpPr>
            <a:spLocks noGrp="1"/>
          </p:cNvSpPr>
          <p:nvPr>
            <p:ph type="ftr" sz="quarter" idx="11"/>
          </p:nvPr>
        </p:nvSpPr>
        <p:spPr/>
        <p:txBody>
          <a:bodyPr/>
          <a:lstStyle/>
          <a:p>
            <a:r>
              <a:rPr lang="en-US" smtClean="0"/>
              <a:t>Program Review Driving Curricular Revisions</a:t>
            </a:r>
            <a:endParaRPr lang="en-US"/>
          </a:p>
        </p:txBody>
      </p:sp>
      <p:sp>
        <p:nvSpPr>
          <p:cNvPr id="5" name="Slide Number Placeholder 4"/>
          <p:cNvSpPr>
            <a:spLocks noGrp="1"/>
          </p:cNvSpPr>
          <p:nvPr>
            <p:ph type="sldNum" sz="quarter" idx="12"/>
          </p:nvPr>
        </p:nvSpPr>
        <p:spPr/>
        <p:txBody>
          <a:bodyPr/>
          <a:lstStyle/>
          <a:p>
            <a:fld id="{7B0F4DA6-6BFD-4D1B-88BC-8A04D54064EA}" type="slidenum">
              <a:rPr lang="en-US" smtClean="0"/>
              <a:t>3</a:t>
            </a:fld>
            <a:endParaRPr lang="en-US"/>
          </a:p>
        </p:txBody>
      </p:sp>
    </p:spTree>
    <p:extLst>
      <p:ext uri="{BB962C8B-B14F-4D97-AF65-F5344CB8AC3E}">
        <p14:creationId xmlns:p14="http://schemas.microsoft.com/office/powerpoint/2010/main" val="1902016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stick</a:t>
            </a:r>
            <a:endParaRPr lang="en-US" dirty="0"/>
          </a:p>
        </p:txBody>
      </p:sp>
      <p:sp>
        <p:nvSpPr>
          <p:cNvPr id="3" name="Content Placeholder 2"/>
          <p:cNvSpPr>
            <a:spLocks noGrp="1"/>
          </p:cNvSpPr>
          <p:nvPr>
            <p:ph idx="1"/>
          </p:nvPr>
        </p:nvSpPr>
        <p:spPr>
          <a:xfrm>
            <a:off x="1942415" y="1407695"/>
            <a:ext cx="6591985" cy="4503527"/>
          </a:xfrm>
        </p:spPr>
        <p:txBody>
          <a:bodyPr>
            <a:normAutofit/>
          </a:bodyPr>
          <a:lstStyle/>
          <a:p>
            <a:r>
              <a:rPr lang="en-US" dirty="0" smtClean="0"/>
              <a:t>Accreditation</a:t>
            </a:r>
          </a:p>
          <a:p>
            <a:pPr lvl="1"/>
            <a:r>
              <a:rPr lang="en-US" dirty="0"/>
              <a:t>I.B.5: The institution assesses accomplishment of its mission through </a:t>
            </a:r>
            <a:r>
              <a:rPr lang="en-US" b="1" dirty="0"/>
              <a:t>program review </a:t>
            </a:r>
            <a:r>
              <a:rPr lang="en-US" dirty="0"/>
              <a:t>and evaluation of goals and objectives, student learning outcomes, and student achievement. Quantitative and qualitative data are disaggregated for analysis by program type and mode of delivery.</a:t>
            </a:r>
          </a:p>
          <a:p>
            <a:pPr lvl="1"/>
            <a:r>
              <a:rPr lang="en-US" dirty="0"/>
              <a:t>II.A.16:  The institution </a:t>
            </a:r>
            <a:r>
              <a:rPr lang="en-US" b="1" dirty="0"/>
              <a:t>regularly evaluates </a:t>
            </a:r>
            <a:r>
              <a:rPr lang="en-US" dirty="0"/>
              <a:t>the quality and currency of all instructional programs offered in the name of the institution, including collegiate, pre-collegiate, career-technical, and continuing and community education courses and programs regardless of delivery mode or location. The institution systematically strives to improve programs and courses to enhance learning outcomes and achievement for students. </a:t>
            </a:r>
          </a:p>
          <a:p>
            <a:endParaRPr lang="en-US" dirty="0"/>
          </a:p>
        </p:txBody>
      </p:sp>
      <p:sp>
        <p:nvSpPr>
          <p:cNvPr id="4" name="Footer Placeholder 3"/>
          <p:cNvSpPr>
            <a:spLocks noGrp="1"/>
          </p:cNvSpPr>
          <p:nvPr>
            <p:ph type="ftr" sz="quarter" idx="11"/>
          </p:nvPr>
        </p:nvSpPr>
        <p:spPr/>
        <p:txBody>
          <a:bodyPr/>
          <a:lstStyle/>
          <a:p>
            <a:r>
              <a:rPr lang="en-US" smtClean="0"/>
              <a:t>Program Review Driving Curricular Revisions</a:t>
            </a:r>
            <a:endParaRPr lang="en-US"/>
          </a:p>
        </p:txBody>
      </p:sp>
      <p:sp>
        <p:nvSpPr>
          <p:cNvPr id="5" name="Slide Number Placeholder 4"/>
          <p:cNvSpPr>
            <a:spLocks noGrp="1"/>
          </p:cNvSpPr>
          <p:nvPr>
            <p:ph type="sldNum" sz="quarter" idx="12"/>
          </p:nvPr>
        </p:nvSpPr>
        <p:spPr/>
        <p:txBody>
          <a:bodyPr/>
          <a:lstStyle/>
          <a:p>
            <a:fld id="{7B0F4DA6-6BFD-4D1B-88BC-8A04D54064EA}" type="slidenum">
              <a:rPr lang="en-US" smtClean="0"/>
              <a:t>4</a:t>
            </a:fld>
            <a:endParaRPr lang="en-US"/>
          </a:p>
        </p:txBody>
      </p:sp>
    </p:spTree>
    <p:extLst>
      <p:ext uri="{BB962C8B-B14F-4D97-AF65-F5344CB8AC3E}">
        <p14:creationId xmlns:p14="http://schemas.microsoft.com/office/powerpoint/2010/main" val="868766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stick</a:t>
            </a:r>
            <a:endParaRPr lang="en-US" dirty="0"/>
          </a:p>
        </p:txBody>
      </p:sp>
      <p:sp>
        <p:nvSpPr>
          <p:cNvPr id="3" name="Content Placeholder 2"/>
          <p:cNvSpPr>
            <a:spLocks noGrp="1"/>
          </p:cNvSpPr>
          <p:nvPr>
            <p:ph idx="1"/>
          </p:nvPr>
        </p:nvSpPr>
        <p:spPr>
          <a:xfrm>
            <a:off x="1942415" y="1263316"/>
            <a:ext cx="6591985" cy="4647906"/>
          </a:xfrm>
        </p:spPr>
        <p:txBody>
          <a:bodyPr>
            <a:normAutofit fontScale="92500" lnSpcReduction="20000"/>
          </a:bodyPr>
          <a:lstStyle/>
          <a:p>
            <a:r>
              <a:rPr lang="en-US" dirty="0"/>
              <a:t>§ 78016 (a) Every </a:t>
            </a:r>
            <a:r>
              <a:rPr lang="en-US" b="1" dirty="0"/>
              <a:t>vocational or occupational </a:t>
            </a:r>
            <a:r>
              <a:rPr lang="en-US" dirty="0"/>
              <a:t>training program offered by a community college district shall be reviewed </a:t>
            </a:r>
            <a:r>
              <a:rPr lang="en-US" b="1" dirty="0"/>
              <a:t>every two years </a:t>
            </a:r>
            <a:r>
              <a:rPr lang="en-US" dirty="0"/>
              <a:t>by the governing board of the district to ensure that each program, as demonstrated by the California Occupational Information System, including the State-Local Cooperative Labor Market Information Program established in Section 10533 of the Unemployment Insurance Code, or if this program is not available in the labor market area, other available sources of labor market information, does all of the following: </a:t>
            </a:r>
            <a:endParaRPr lang="en-US" dirty="0" smtClean="0"/>
          </a:p>
          <a:p>
            <a:r>
              <a:rPr lang="en-US" dirty="0" smtClean="0"/>
              <a:t>(</a:t>
            </a:r>
            <a:r>
              <a:rPr lang="en-US" dirty="0"/>
              <a:t>1) Meets a documented labor market demand. </a:t>
            </a:r>
            <a:endParaRPr lang="en-US" dirty="0" smtClean="0"/>
          </a:p>
          <a:p>
            <a:r>
              <a:rPr lang="en-US" dirty="0" smtClean="0"/>
              <a:t>(</a:t>
            </a:r>
            <a:r>
              <a:rPr lang="en-US" dirty="0"/>
              <a:t>2) Does not represent unnecessary duplication of other manpower training programs in the area. </a:t>
            </a:r>
            <a:endParaRPr lang="en-US" dirty="0" smtClean="0"/>
          </a:p>
          <a:p>
            <a:r>
              <a:rPr lang="en-US" dirty="0" smtClean="0"/>
              <a:t>(</a:t>
            </a:r>
            <a:r>
              <a:rPr lang="en-US" dirty="0"/>
              <a:t>3) Is of demonstrated effectiveness as measured by the employment and completion success of its students. </a:t>
            </a:r>
            <a:endParaRPr lang="en-US" dirty="0" smtClean="0"/>
          </a:p>
          <a:p>
            <a:r>
              <a:rPr lang="en-US" dirty="0" smtClean="0"/>
              <a:t>(</a:t>
            </a:r>
            <a:r>
              <a:rPr lang="en-US" dirty="0"/>
              <a:t>b) Any program that does not meet the requirements of subdivision (a) and the standards promulgated by the governing board shall be terminated within one year. </a:t>
            </a:r>
          </a:p>
        </p:txBody>
      </p:sp>
      <p:sp>
        <p:nvSpPr>
          <p:cNvPr id="4" name="Footer Placeholder 3"/>
          <p:cNvSpPr>
            <a:spLocks noGrp="1"/>
          </p:cNvSpPr>
          <p:nvPr>
            <p:ph type="ftr" sz="quarter" idx="11"/>
          </p:nvPr>
        </p:nvSpPr>
        <p:spPr/>
        <p:txBody>
          <a:bodyPr/>
          <a:lstStyle/>
          <a:p>
            <a:r>
              <a:rPr lang="en-US" smtClean="0"/>
              <a:t>Program Review Driving Curricular Revisions</a:t>
            </a:r>
            <a:endParaRPr lang="en-US"/>
          </a:p>
        </p:txBody>
      </p:sp>
      <p:sp>
        <p:nvSpPr>
          <p:cNvPr id="5" name="Slide Number Placeholder 4"/>
          <p:cNvSpPr>
            <a:spLocks noGrp="1"/>
          </p:cNvSpPr>
          <p:nvPr>
            <p:ph type="sldNum" sz="quarter" idx="12"/>
          </p:nvPr>
        </p:nvSpPr>
        <p:spPr/>
        <p:txBody>
          <a:bodyPr/>
          <a:lstStyle/>
          <a:p>
            <a:fld id="{7B0F4DA6-6BFD-4D1B-88BC-8A04D54064EA}" type="slidenum">
              <a:rPr lang="en-US" smtClean="0"/>
              <a:t>5</a:t>
            </a:fld>
            <a:endParaRPr lang="en-US"/>
          </a:p>
        </p:txBody>
      </p:sp>
    </p:spTree>
    <p:extLst>
      <p:ext uri="{BB962C8B-B14F-4D97-AF65-F5344CB8AC3E}">
        <p14:creationId xmlns:p14="http://schemas.microsoft.com/office/powerpoint/2010/main" val="1037728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Translating needs into curriculum</a:t>
            </a:r>
            <a:endParaRPr lang="en-US" dirty="0"/>
          </a:p>
        </p:txBody>
      </p:sp>
      <p:sp>
        <p:nvSpPr>
          <p:cNvPr id="3" name="Content Placeholder 2"/>
          <p:cNvSpPr>
            <a:spLocks noGrp="1"/>
          </p:cNvSpPr>
          <p:nvPr>
            <p:ph idx="1"/>
          </p:nvPr>
        </p:nvSpPr>
        <p:spPr/>
        <p:txBody>
          <a:bodyPr>
            <a:normAutofit/>
          </a:bodyPr>
          <a:lstStyle/>
          <a:p>
            <a:r>
              <a:rPr lang="en-US" dirty="0" smtClean="0"/>
              <a:t>Needs</a:t>
            </a:r>
          </a:p>
          <a:p>
            <a:pPr lvl="1"/>
            <a:r>
              <a:rPr lang="en-US" dirty="0" smtClean="0"/>
              <a:t>Advisory committee recommendations</a:t>
            </a:r>
          </a:p>
          <a:p>
            <a:pPr lvl="1"/>
            <a:r>
              <a:rPr lang="en-US" dirty="0" smtClean="0"/>
              <a:t>Lower-division transfer patterns</a:t>
            </a:r>
          </a:p>
          <a:p>
            <a:pPr lvl="1"/>
            <a:r>
              <a:rPr lang="en-US" dirty="0" smtClean="0"/>
              <a:t>Contract, AB288, community interest, etc.</a:t>
            </a:r>
          </a:p>
          <a:p>
            <a:r>
              <a:rPr lang="en-US" dirty="0" smtClean="0"/>
              <a:t>Objectives, learning outcomes</a:t>
            </a:r>
          </a:p>
          <a:p>
            <a:r>
              <a:rPr lang="en-US" dirty="0" smtClean="0"/>
              <a:t>Programs and courses</a:t>
            </a:r>
          </a:p>
        </p:txBody>
      </p:sp>
      <p:sp>
        <p:nvSpPr>
          <p:cNvPr id="4" name="Footer Placeholder 3"/>
          <p:cNvSpPr>
            <a:spLocks noGrp="1"/>
          </p:cNvSpPr>
          <p:nvPr>
            <p:ph type="ftr" sz="quarter" idx="11"/>
          </p:nvPr>
        </p:nvSpPr>
        <p:spPr/>
        <p:txBody>
          <a:bodyPr/>
          <a:lstStyle/>
          <a:p>
            <a:r>
              <a:rPr lang="en-US" smtClean="0"/>
              <a:t>Program Review Driving Curricular Revisions</a:t>
            </a:r>
            <a:endParaRPr lang="en-US"/>
          </a:p>
        </p:txBody>
      </p:sp>
      <p:sp>
        <p:nvSpPr>
          <p:cNvPr id="5" name="Slide Number Placeholder 4"/>
          <p:cNvSpPr>
            <a:spLocks noGrp="1"/>
          </p:cNvSpPr>
          <p:nvPr>
            <p:ph type="sldNum" sz="quarter" idx="12"/>
          </p:nvPr>
        </p:nvSpPr>
        <p:spPr/>
        <p:txBody>
          <a:bodyPr/>
          <a:lstStyle/>
          <a:p>
            <a:fld id="{7B0F4DA6-6BFD-4D1B-88BC-8A04D54064EA}" type="slidenum">
              <a:rPr lang="en-US" smtClean="0"/>
              <a:t>6</a:t>
            </a:fld>
            <a:endParaRPr lang="en-US"/>
          </a:p>
        </p:txBody>
      </p:sp>
    </p:spTree>
    <p:extLst>
      <p:ext uri="{BB962C8B-B14F-4D97-AF65-F5344CB8AC3E}">
        <p14:creationId xmlns:p14="http://schemas.microsoft.com/office/powerpoint/2010/main" val="3670912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a:xfrm>
            <a:off x="1943807" y="1326716"/>
            <a:ext cx="6591985" cy="3777622"/>
          </a:xfrm>
        </p:spPr>
        <p:txBody>
          <a:bodyPr/>
          <a:lstStyle/>
          <a:p>
            <a:r>
              <a:rPr lang="en-US" dirty="0" smtClean="0"/>
              <a:t>Completer trends</a:t>
            </a:r>
          </a:p>
          <a:p>
            <a:r>
              <a:rPr lang="en-US" dirty="0" smtClean="0"/>
              <a:t>Factors that affect them</a:t>
            </a:r>
          </a:p>
          <a:p>
            <a:pPr lvl="1"/>
            <a:r>
              <a:rPr lang="en-US" dirty="0"/>
              <a:t>Convenience of registration</a:t>
            </a:r>
          </a:p>
          <a:p>
            <a:pPr lvl="1"/>
            <a:r>
              <a:rPr lang="en-US" dirty="0" smtClean="0"/>
              <a:t>Availability of courses (open sections, scheduling)</a:t>
            </a:r>
          </a:p>
          <a:p>
            <a:pPr lvl="1"/>
            <a:r>
              <a:rPr lang="en-US" dirty="0"/>
              <a:t>Financial aid</a:t>
            </a:r>
          </a:p>
          <a:p>
            <a:pPr lvl="1"/>
            <a:r>
              <a:rPr lang="en-US" dirty="0" smtClean="0"/>
              <a:t>Support services</a:t>
            </a:r>
          </a:p>
          <a:p>
            <a:pPr lvl="1"/>
            <a:r>
              <a:rPr lang="en-US" dirty="0" smtClean="0"/>
              <a:t>Other								</a:t>
            </a:r>
          </a:p>
          <a:p>
            <a:pPr lvl="1"/>
            <a:endParaRPr lang="en-US" b="1" dirty="0"/>
          </a:p>
          <a:p>
            <a:pPr marL="3657600" lvl="8" indent="0">
              <a:buNone/>
            </a:pPr>
            <a:r>
              <a:rPr lang="en-US" sz="1800" b="1" dirty="0" smtClean="0"/>
              <a:t>                </a:t>
            </a:r>
            <a:r>
              <a:rPr lang="en-US" sz="2000" b="1" dirty="0" smtClean="0"/>
              <a:t>Doing it better</a:t>
            </a:r>
          </a:p>
        </p:txBody>
      </p:sp>
      <p:sp>
        <p:nvSpPr>
          <p:cNvPr id="4" name="Footer Placeholder 3"/>
          <p:cNvSpPr>
            <a:spLocks noGrp="1"/>
          </p:cNvSpPr>
          <p:nvPr>
            <p:ph type="ftr" sz="quarter" idx="11"/>
          </p:nvPr>
        </p:nvSpPr>
        <p:spPr/>
        <p:txBody>
          <a:bodyPr/>
          <a:lstStyle/>
          <a:p>
            <a:r>
              <a:rPr lang="en-US" dirty="0" smtClean="0"/>
              <a:t>Program Review Driving Curricular Revisions</a:t>
            </a:r>
            <a:endParaRPr lang="en-US" dirty="0"/>
          </a:p>
        </p:txBody>
      </p:sp>
      <p:sp>
        <p:nvSpPr>
          <p:cNvPr id="5" name="Slide Number Placeholder 4"/>
          <p:cNvSpPr>
            <a:spLocks noGrp="1"/>
          </p:cNvSpPr>
          <p:nvPr>
            <p:ph type="sldNum" sz="quarter" idx="12"/>
          </p:nvPr>
        </p:nvSpPr>
        <p:spPr/>
        <p:txBody>
          <a:bodyPr/>
          <a:lstStyle/>
          <a:p>
            <a:fld id="{7B0F4DA6-6BFD-4D1B-88BC-8A04D54064EA}" type="slidenum">
              <a:rPr lang="en-US" smtClean="0"/>
              <a:t>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415" y="4044881"/>
            <a:ext cx="4245864" cy="2090928"/>
          </a:xfrm>
          <a:prstGeom prst="rect">
            <a:avLst/>
          </a:prstGeom>
        </p:spPr>
      </p:pic>
    </p:spTree>
    <p:extLst>
      <p:ext uri="{BB962C8B-B14F-4D97-AF65-F5344CB8AC3E}">
        <p14:creationId xmlns:p14="http://schemas.microsoft.com/office/powerpoint/2010/main" val="754914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Required Coursework</a:t>
            </a:r>
            <a:endParaRPr lang="en-US" dirty="0"/>
          </a:p>
        </p:txBody>
      </p:sp>
      <p:sp>
        <p:nvSpPr>
          <p:cNvPr id="3" name="Content Placeholder 2"/>
          <p:cNvSpPr>
            <a:spLocks noGrp="1"/>
          </p:cNvSpPr>
          <p:nvPr>
            <p:ph idx="1"/>
          </p:nvPr>
        </p:nvSpPr>
        <p:spPr/>
        <p:txBody>
          <a:bodyPr>
            <a:normAutofit/>
          </a:bodyPr>
          <a:lstStyle/>
          <a:p>
            <a:r>
              <a:rPr lang="en-US" dirty="0" smtClean="0"/>
              <a:t>Credit vs. noncredit</a:t>
            </a:r>
          </a:p>
          <a:p>
            <a:r>
              <a:rPr lang="en-US" dirty="0" smtClean="0"/>
              <a:t>Core vs. elective</a:t>
            </a:r>
          </a:p>
          <a:p>
            <a:r>
              <a:rPr lang="en-US" dirty="0" smtClean="0"/>
              <a:t>Units, hours, and program length</a:t>
            </a:r>
          </a:p>
          <a:p>
            <a:r>
              <a:rPr lang="en-US" dirty="0" smtClean="0"/>
              <a:t>Are there some courses that should be added?</a:t>
            </a:r>
          </a:p>
          <a:p>
            <a:r>
              <a:rPr lang="en-US" dirty="0" smtClean="0"/>
              <a:t>Are there courses that are unnecessary?</a:t>
            </a:r>
          </a:p>
          <a:p>
            <a:r>
              <a:rPr lang="en-US" dirty="0" smtClean="0"/>
              <a:t>How do the required courses map to the program learning outcomes?</a:t>
            </a:r>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Program Review Driving Curricular Revisions</a:t>
            </a:r>
            <a:endParaRPr lang="en-US"/>
          </a:p>
        </p:txBody>
      </p:sp>
      <p:sp>
        <p:nvSpPr>
          <p:cNvPr id="5" name="Slide Number Placeholder 4"/>
          <p:cNvSpPr>
            <a:spLocks noGrp="1"/>
          </p:cNvSpPr>
          <p:nvPr>
            <p:ph type="sldNum" sz="quarter" idx="12"/>
          </p:nvPr>
        </p:nvSpPr>
        <p:spPr/>
        <p:txBody>
          <a:bodyPr/>
          <a:lstStyle/>
          <a:p>
            <a:fld id="{7B0F4DA6-6BFD-4D1B-88BC-8A04D54064EA}" type="slidenum">
              <a:rPr lang="en-US" smtClean="0"/>
              <a:t>8</a:t>
            </a:fld>
            <a:endParaRPr lang="en-US"/>
          </a:p>
        </p:txBody>
      </p:sp>
    </p:spTree>
    <p:extLst>
      <p:ext uri="{BB962C8B-B14F-4D97-AF65-F5344CB8AC3E}">
        <p14:creationId xmlns:p14="http://schemas.microsoft.com/office/powerpoint/2010/main" val="3615845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Limitations on Admission</a:t>
            </a:r>
            <a:endParaRPr lang="en-US" dirty="0"/>
          </a:p>
        </p:txBody>
      </p:sp>
      <p:sp>
        <p:nvSpPr>
          <p:cNvPr id="3" name="Content Placeholder 2"/>
          <p:cNvSpPr>
            <a:spLocks noGrp="1"/>
          </p:cNvSpPr>
          <p:nvPr>
            <p:ph idx="1"/>
          </p:nvPr>
        </p:nvSpPr>
        <p:spPr/>
        <p:txBody>
          <a:bodyPr>
            <a:normAutofit/>
          </a:bodyPr>
          <a:lstStyle/>
          <a:p>
            <a:r>
              <a:rPr lang="en-US" dirty="0" smtClean="0"/>
              <a:t>Mandated vs. self-imposed</a:t>
            </a:r>
          </a:p>
          <a:p>
            <a:r>
              <a:rPr lang="en-US" dirty="0" smtClean="0"/>
              <a:t>Clinical hours</a:t>
            </a:r>
          </a:p>
          <a:p>
            <a:r>
              <a:rPr lang="en-US" dirty="0" smtClean="0"/>
              <a:t>Prerequisite coursework</a:t>
            </a:r>
          </a:p>
          <a:p>
            <a:r>
              <a:rPr lang="en-US" dirty="0" smtClean="0"/>
              <a:t>Corequisites</a:t>
            </a:r>
          </a:p>
          <a:p>
            <a:r>
              <a:rPr lang="en-US" dirty="0" smtClean="0"/>
              <a:t>Certifications and clearances</a:t>
            </a:r>
            <a:endParaRPr lang="en-US" dirty="0"/>
          </a:p>
        </p:txBody>
      </p:sp>
      <p:sp>
        <p:nvSpPr>
          <p:cNvPr id="4" name="Footer Placeholder 3"/>
          <p:cNvSpPr>
            <a:spLocks noGrp="1"/>
          </p:cNvSpPr>
          <p:nvPr>
            <p:ph type="ftr" sz="quarter" idx="11"/>
          </p:nvPr>
        </p:nvSpPr>
        <p:spPr/>
        <p:txBody>
          <a:bodyPr/>
          <a:lstStyle/>
          <a:p>
            <a:r>
              <a:rPr lang="en-US" smtClean="0"/>
              <a:t>Program Review Driving Curricular Revisions</a:t>
            </a:r>
            <a:endParaRPr lang="en-US"/>
          </a:p>
        </p:txBody>
      </p:sp>
      <p:sp>
        <p:nvSpPr>
          <p:cNvPr id="5" name="Slide Number Placeholder 4"/>
          <p:cNvSpPr>
            <a:spLocks noGrp="1"/>
          </p:cNvSpPr>
          <p:nvPr>
            <p:ph type="sldNum" sz="quarter" idx="12"/>
          </p:nvPr>
        </p:nvSpPr>
        <p:spPr/>
        <p:txBody>
          <a:bodyPr/>
          <a:lstStyle/>
          <a:p>
            <a:fld id="{7B0F4DA6-6BFD-4D1B-88BC-8A04D54064EA}" type="slidenum">
              <a:rPr lang="en-US" smtClean="0"/>
              <a:t>9</a:t>
            </a:fld>
            <a:endParaRPr lang="en-US"/>
          </a:p>
        </p:txBody>
      </p:sp>
    </p:spTree>
    <p:extLst>
      <p:ext uri="{BB962C8B-B14F-4D97-AF65-F5344CB8AC3E}">
        <p14:creationId xmlns:p14="http://schemas.microsoft.com/office/powerpoint/2010/main" val="1655188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244</TotalTime>
  <Words>874</Words>
  <Application>Microsoft Office PowerPoint</Application>
  <PresentationFormat>On-screen Show (4:3)</PresentationFormat>
  <Paragraphs>178</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Wingdings</vt:lpstr>
      <vt:lpstr>Wingdings 3</vt:lpstr>
      <vt:lpstr>Wisp</vt:lpstr>
      <vt:lpstr>Program Review Driving Curricular Revisions</vt:lpstr>
      <vt:lpstr>Why program review?</vt:lpstr>
      <vt:lpstr>The carrot</vt:lpstr>
      <vt:lpstr>The stick</vt:lpstr>
      <vt:lpstr>The stick</vt:lpstr>
      <vt:lpstr>Translating needs into curriculum</vt:lpstr>
      <vt:lpstr>Data</vt:lpstr>
      <vt:lpstr>Required Coursework</vt:lpstr>
      <vt:lpstr>Limitations on Admission</vt:lpstr>
      <vt:lpstr>Course Sequencing</vt:lpstr>
      <vt:lpstr>Hours and Units</vt:lpstr>
      <vt:lpstr>PowerPoint Presentation</vt:lpstr>
      <vt:lpstr>Support</vt:lpstr>
      <vt:lpstr>What are some best practices at your college?</vt:lpstr>
      <vt:lpstr>I don’t think my program is relevant any longer…</vt:lpstr>
      <vt:lpstr>Why?</vt:lpstr>
      <vt:lpstr>If discontinuance is the right choice…</vt:lpstr>
      <vt:lpstr>What have you done in this situation?</vt:lpstr>
      <vt:lpstr>References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Keller</dc:creator>
  <cp:lastModifiedBy>Keller, Daniel</cp:lastModifiedBy>
  <cp:revision>39</cp:revision>
  <dcterms:created xsi:type="dcterms:W3CDTF">2018-06-21T05:23:47Z</dcterms:created>
  <dcterms:modified xsi:type="dcterms:W3CDTF">2018-07-13T21:05:18Z</dcterms:modified>
</cp:coreProperties>
</file>