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8" r:id="rId2"/>
    <p:sldId id="375" r:id="rId3"/>
    <p:sldId id="294" r:id="rId4"/>
    <p:sldId id="392" r:id="rId5"/>
    <p:sldId id="389" r:id="rId6"/>
    <p:sldId id="388" r:id="rId7"/>
    <p:sldId id="390" r:id="rId8"/>
    <p:sldId id="430" r:id="rId9"/>
    <p:sldId id="366" r:id="rId10"/>
    <p:sldId id="427" r:id="rId11"/>
    <p:sldId id="377" r:id="rId12"/>
    <p:sldId id="431" r:id="rId13"/>
    <p:sldId id="428" r:id="rId14"/>
    <p:sldId id="393" r:id="rId15"/>
    <p:sldId id="394" r:id="rId16"/>
    <p:sldId id="406" r:id="rId17"/>
    <p:sldId id="407" r:id="rId18"/>
    <p:sldId id="408" r:id="rId19"/>
    <p:sldId id="409" r:id="rId20"/>
    <p:sldId id="410" r:id="rId21"/>
    <p:sldId id="411" r:id="rId22"/>
    <p:sldId id="426" r:id="rId23"/>
    <p:sldId id="376" r:id="rId24"/>
    <p:sldId id="378" r:id="rId25"/>
    <p:sldId id="37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09" autoAdjust="0"/>
    <p:restoredTop sz="94660"/>
  </p:normalViewPr>
  <p:slideViewPr>
    <p:cSldViewPr snapToGrid="0">
      <p:cViewPr varScale="1">
        <p:scale>
          <a:sx n="52" d="100"/>
          <a:sy n="52" d="100"/>
        </p:scale>
        <p:origin x="192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9C9C9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15+ CL Units in 1st Year</c:v>
                </c:pt>
                <c:pt idx="1">
                  <c:v>24+ CL Units in 1st Year</c:v>
                </c:pt>
                <c:pt idx="2">
                  <c:v>30+ CL Units in 1st Year
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0.4856</c:v>
                </c:pt>
                <c:pt idx="1">
                  <c:v>0.2442</c:v>
                </c:pt>
                <c:pt idx="2">
                  <c:v>0.1251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64-4AE7-94AE-CC139FF565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1F0F0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15+ CL Units in 1st Year</c:v>
                </c:pt>
                <c:pt idx="1">
                  <c:v>24+ CL Units in 1st Year</c:v>
                </c:pt>
                <c:pt idx="2">
                  <c:v>30+ CL Units in 1st Year
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0.4913</c:v>
                </c:pt>
                <c:pt idx="1">
                  <c:v>0.2547</c:v>
                </c:pt>
                <c:pt idx="2">
                  <c:v>0.0873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64-4AE7-94AE-CC139FF565B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4472C4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15+ CL Units in 1st Year</c:v>
                </c:pt>
                <c:pt idx="1">
                  <c:v>24+ CL Units in 1st Year</c:v>
                </c:pt>
                <c:pt idx="2">
                  <c:v>30+ CL Units in 1st Year
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0.5034</c:v>
                </c:pt>
                <c:pt idx="1">
                  <c:v>0.2784</c:v>
                </c:pt>
                <c:pt idx="2">
                  <c:v>0.1139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64-4AE7-94AE-CC139FF565B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15+ CL Units in 1st Year</c:v>
                </c:pt>
                <c:pt idx="1">
                  <c:v>24+ CL Units in 1st Year</c:v>
                </c:pt>
                <c:pt idx="2">
                  <c:v>30+ CL Units in 1st Year
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0.5369</c:v>
                </c:pt>
                <c:pt idx="1">
                  <c:v>0.2866</c:v>
                </c:pt>
                <c:pt idx="2">
                  <c:v>0.1313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B64-4AE7-94AE-CC139FF565B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B9BD5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15+ CL Units in 1st Year</c:v>
                </c:pt>
                <c:pt idx="1">
                  <c:v>24+ CL Units in 1st Year</c:v>
                </c:pt>
                <c:pt idx="2">
                  <c:v>30+ CL Units in 1st Year
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0.54783</c:v>
                </c:pt>
                <c:pt idx="1">
                  <c:v>0.3145</c:v>
                </c:pt>
                <c:pt idx="2">
                  <c:v>0.1371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B64-4AE7-94AE-CC139FF565B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State Median</c:v>
                </c:pt>
              </c:strCache>
            </c:strRef>
          </c:tx>
          <c:spPr>
            <a:solidFill>
              <a:srgbClr val="70AD47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15+ CL Units in 1st Year</c:v>
                </c:pt>
                <c:pt idx="1">
                  <c:v>24+ CL Units in 1st Year</c:v>
                </c:pt>
                <c:pt idx="2">
                  <c:v>30+ CL Units in 1st Year
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0.3</c:v>
                </c:pt>
                <c:pt idx="1">
                  <c:v>0.13</c:v>
                </c:pt>
                <c:pt idx="2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B64-4AE7-94AE-CC139FF56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416278144"/>
        <c:axId val="1416282048"/>
      </c:barChart>
      <c:catAx>
        <c:axId val="141627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677">
            <a:solidFill>
              <a:srgbClr val="333333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282048"/>
        <c:crosses val="autoZero"/>
        <c:auto val="1"/>
        <c:lblAlgn val="ctr"/>
        <c:lblOffset val="100"/>
        <c:noMultiLvlLbl val="0"/>
      </c:catAx>
      <c:valAx>
        <c:axId val="1416282048"/>
        <c:scaling>
          <c:orientation val="minMax"/>
          <c:max val="1.0"/>
        </c:scaling>
        <c:delete val="0"/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633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278144"/>
        <c:crosses val="autoZero"/>
        <c:crossBetween val="between"/>
      </c:valAx>
      <c:spPr>
        <a:noFill/>
        <a:ln w="25354">
          <a:noFill/>
        </a:ln>
      </c:spPr>
    </c:plotArea>
    <c:legend>
      <c:legendPos val="r"/>
      <c:layout/>
      <c:overlay val="0"/>
      <c:spPr>
        <a:solidFill>
          <a:srgbClr val="F2F2F2">
            <a:alpha val="38824"/>
          </a:srgbClr>
        </a:solidFill>
        <a:ln w="25354">
          <a:noFill/>
        </a:ln>
      </c:spPr>
      <c:txPr>
        <a:bodyPr/>
        <a:lstStyle/>
        <a:p>
          <a:pPr>
            <a:defRPr sz="1093" b="1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1FB714" mc:Ignorable="a14" a14:legacySpreadsheetColorIndex="11"/>
        </a:gs>
        <a:gs pos="39000">
          <a:srgbClr xmlns:mc="http://schemas.openxmlformats.org/markup-compatibility/2006" xmlns:a14="http://schemas.microsoft.com/office/drawing/2010/main" val="1FB714" mc:Ignorable="a14" a14:legacySpreadsheetColorIndex="11"/>
        </a:gs>
        <a:gs pos="100000">
          <a:srgbClr val="BFBFBF"/>
        </a:gs>
      </a:gsLst>
      <a:path path="rect">
        <a:fillToRect l="50000" t="-80000" r="50000" b="180000"/>
      </a:path>
    </a:gradFill>
    <a:ln w="3169">
      <a:solidFill>
        <a:srgbClr val="C0C0C0"/>
      </a:solidFill>
      <a:prstDash val="solid"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9C9C9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6+ CL Units in 1st Term</c:v>
                </c:pt>
                <c:pt idx="1">
                  <c:v>12+ CL Units in 1st Term
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0.6277</c:v>
                </c:pt>
                <c:pt idx="1">
                  <c:v>0.2759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41-4113-A193-E992112EE9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1F0F0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6+ CL Units in 1st Term</c:v>
                </c:pt>
                <c:pt idx="1">
                  <c:v>12+ CL Units in 1st Term
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0.6237</c:v>
                </c:pt>
                <c:pt idx="1">
                  <c:v>0.293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41-4113-A193-E992112EE9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4472C4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6+ CL Units in 1st Term</c:v>
                </c:pt>
                <c:pt idx="1">
                  <c:v>12+ CL Units in 1st Term
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0.6385</c:v>
                </c:pt>
                <c:pt idx="1">
                  <c:v>0.2912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C41-4113-A193-E992112EE9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6+ CL Units in 1st Term</c:v>
                </c:pt>
                <c:pt idx="1">
                  <c:v>12+ CL Units in 1st Term
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0.6571</c:v>
                </c:pt>
                <c:pt idx="1">
                  <c:v>0.3115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C41-4113-A193-E992112EE91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B9BD5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6+ CL Units in 1st Term</c:v>
                </c:pt>
                <c:pt idx="1">
                  <c:v>12+ CL Units in 1st Term
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0.6692</c:v>
                </c:pt>
                <c:pt idx="1">
                  <c:v>0.3234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C41-4113-A193-E992112EE91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State Median</c:v>
                </c:pt>
              </c:strCache>
            </c:strRef>
          </c:tx>
          <c:spPr>
            <a:solidFill>
              <a:srgbClr val="70AD47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6+ CL Units in 1st Term</c:v>
                </c:pt>
                <c:pt idx="1">
                  <c:v>12+ CL Units in 1st Term
</c:v>
                </c:pt>
              </c:strCache>
            </c:strRef>
          </c:cat>
          <c:val>
            <c:numRef>
              <c:f>Sheet1!$G$2:$G$3</c:f>
              <c:numCache>
                <c:formatCode>0%</c:formatCode>
                <c:ptCount val="2"/>
                <c:pt idx="0">
                  <c:v>0.4</c:v>
                </c:pt>
                <c:pt idx="1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C41-4113-A193-E992112EE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418763248"/>
        <c:axId val="1418796336"/>
      </c:barChart>
      <c:catAx>
        <c:axId val="141876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677">
            <a:solidFill>
              <a:srgbClr val="333333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8796336"/>
        <c:crosses val="autoZero"/>
        <c:auto val="1"/>
        <c:lblAlgn val="ctr"/>
        <c:lblOffset val="100"/>
        <c:noMultiLvlLbl val="0"/>
      </c:catAx>
      <c:valAx>
        <c:axId val="1418796336"/>
        <c:scaling>
          <c:orientation val="minMax"/>
          <c:max val="1.0"/>
        </c:scaling>
        <c:delete val="0"/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633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8763248"/>
        <c:crosses val="autoZero"/>
        <c:crossBetween val="between"/>
      </c:valAx>
      <c:spPr>
        <a:noFill/>
        <a:ln w="25354">
          <a:noFill/>
        </a:ln>
      </c:spPr>
    </c:plotArea>
    <c:legend>
      <c:legendPos val="r"/>
      <c:layout/>
      <c:overlay val="0"/>
      <c:spPr>
        <a:solidFill>
          <a:srgbClr val="F2F2F2">
            <a:alpha val="38824"/>
          </a:srgbClr>
        </a:solidFill>
        <a:ln w="25354">
          <a:noFill/>
        </a:ln>
      </c:spPr>
      <c:txPr>
        <a:bodyPr/>
        <a:lstStyle/>
        <a:p>
          <a:pPr>
            <a:defRPr sz="1093" b="1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1FB714" mc:Ignorable="a14" a14:legacySpreadsheetColorIndex="11"/>
        </a:gs>
        <a:gs pos="39000">
          <a:srgbClr xmlns:mc="http://schemas.openxmlformats.org/markup-compatibility/2006" xmlns:a14="http://schemas.microsoft.com/office/drawing/2010/main" val="1FB714" mc:Ignorable="a14" a14:legacySpreadsheetColorIndex="11"/>
        </a:gs>
        <a:gs pos="100000">
          <a:srgbClr val="BFBFBF"/>
        </a:gs>
      </a:gsLst>
      <a:path path="rect">
        <a:fillToRect l="50000" t="-80000" r="50000" b="180000"/>
      </a:path>
    </a:gradFill>
    <a:ln w="3169">
      <a:solidFill>
        <a:srgbClr val="C0C0C0"/>
      </a:solidFill>
      <a:prstDash val="solid"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9C9C9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Pass CL English Year One</c:v>
                </c:pt>
                <c:pt idx="1">
                  <c:v>Pass CL Math Year One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0.542</c:v>
                </c:pt>
                <c:pt idx="1">
                  <c:v>0.2995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20-46E3-B40C-A27A9C0066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1F0F0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Pass CL English Year One</c:v>
                </c:pt>
                <c:pt idx="1">
                  <c:v>Pass CL Math Year One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0.5464</c:v>
                </c:pt>
                <c:pt idx="1">
                  <c:v>0.3616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20-46E3-B40C-A27A9C00664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4472C4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Pass CL English Year One</c:v>
                </c:pt>
                <c:pt idx="1">
                  <c:v>Pass CL Math Year One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0.5902</c:v>
                </c:pt>
                <c:pt idx="1">
                  <c:v>0.3661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20-46E3-B40C-A27A9C00664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Pass CL English Year One</c:v>
                </c:pt>
                <c:pt idx="1">
                  <c:v>Pass CL Math Year One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0.6166</c:v>
                </c:pt>
                <c:pt idx="1">
                  <c:v>0.3627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520-46E3-B40C-A27A9C00664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B9BD5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Pass CL English Year One</c:v>
                </c:pt>
                <c:pt idx="1">
                  <c:v>Pass CL Math Year One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0.6617</c:v>
                </c:pt>
                <c:pt idx="1">
                  <c:v>0.384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520-46E3-B40C-A27A9C00664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State Median</c:v>
                </c:pt>
              </c:strCache>
            </c:strRef>
          </c:tx>
          <c:spPr>
            <a:solidFill>
              <a:srgbClr val="70AD47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Pass CL English Year One</c:v>
                </c:pt>
                <c:pt idx="1">
                  <c:v>Pass CL Math Year One</c:v>
                </c:pt>
              </c:strCache>
            </c:strRef>
          </c:cat>
          <c:val>
            <c:numRef>
              <c:f>Sheet1!$G$2:$G$3</c:f>
              <c:numCache>
                <c:formatCode>0%</c:formatCode>
                <c:ptCount val="2"/>
                <c:pt idx="0">
                  <c:v>0.25</c:v>
                </c:pt>
                <c:pt idx="1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520-46E3-B40C-A27A9C006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417764624"/>
        <c:axId val="1417768528"/>
      </c:barChart>
      <c:catAx>
        <c:axId val="141776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677">
            <a:solidFill>
              <a:srgbClr val="333333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7768528"/>
        <c:crosses val="autoZero"/>
        <c:auto val="1"/>
        <c:lblAlgn val="ctr"/>
        <c:lblOffset val="100"/>
        <c:noMultiLvlLbl val="0"/>
      </c:catAx>
      <c:valAx>
        <c:axId val="1417768528"/>
        <c:scaling>
          <c:orientation val="minMax"/>
          <c:max val="1.0"/>
        </c:scaling>
        <c:delete val="0"/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633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7764624"/>
        <c:crosses val="autoZero"/>
        <c:crossBetween val="between"/>
      </c:valAx>
      <c:spPr>
        <a:noFill/>
        <a:ln w="25354">
          <a:noFill/>
        </a:ln>
      </c:spPr>
    </c:plotArea>
    <c:legend>
      <c:legendPos val="r"/>
      <c:layout/>
      <c:overlay val="0"/>
      <c:spPr>
        <a:solidFill>
          <a:srgbClr val="F2F2F2">
            <a:alpha val="38824"/>
          </a:srgbClr>
        </a:solidFill>
        <a:ln w="2535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5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1FB714" mc:Ignorable="a14" a14:legacySpreadsheetColorIndex="11"/>
        </a:gs>
        <a:gs pos="39000">
          <a:srgbClr xmlns:mc="http://schemas.openxmlformats.org/markup-compatibility/2006" xmlns:a14="http://schemas.microsoft.com/office/drawing/2010/main" val="1FB714" mc:Ignorable="a14" a14:legacySpreadsheetColorIndex="11"/>
        </a:gs>
        <a:gs pos="100000">
          <a:srgbClr val="BFBFBF"/>
        </a:gs>
      </a:gsLst>
      <a:path path="rect">
        <a:fillToRect l="50000" t="-80000" r="50000" b="180000"/>
      </a:path>
    </a:gradFill>
    <a:ln w="3169">
      <a:solidFill>
        <a:srgbClr val="C0C0C0"/>
      </a:solidFill>
      <a:prstDash val="solid"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9C9C9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Fall-to-Spring Persistence</c:v>
                </c:pt>
                <c:pt idx="1">
                  <c:v>Term 1 Course Completion Rate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0.6644</c:v>
                </c:pt>
                <c:pt idx="1">
                  <c:v>0.6932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99-42B1-822E-2BC3CB4902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472C4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Fall-to-Spring Persistence</c:v>
                </c:pt>
                <c:pt idx="1">
                  <c:v>Term 1 Course Completion Rate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0.6679</c:v>
                </c:pt>
                <c:pt idx="1">
                  <c:v>0.6881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999-42B1-822E-2BC3CB4902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5A5A5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Fall-to-Spring Persistence</c:v>
                </c:pt>
                <c:pt idx="1">
                  <c:v>Term 1 Course Completion Rate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0.6789</c:v>
                </c:pt>
                <c:pt idx="1">
                  <c:v>0.6959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999-42B1-822E-2BC3CB49026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Fall-to-Spring Persistence</c:v>
                </c:pt>
                <c:pt idx="1">
                  <c:v>Term 1 Course Completion Rate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0.7032</c:v>
                </c:pt>
                <c:pt idx="1">
                  <c:v>0.7174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999-42B1-822E-2BC3CB49026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B9BD5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Fall-to-Spring Persistence</c:v>
                </c:pt>
                <c:pt idx="1">
                  <c:v>Term 1 Course Completion Rate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0.713</c:v>
                </c:pt>
                <c:pt idx="1">
                  <c:v>0.7152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999-42B1-822E-2BC3CB49026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State Median</c:v>
                </c:pt>
              </c:strCache>
            </c:strRef>
          </c:tx>
          <c:spPr>
            <a:solidFill>
              <a:srgbClr val="70AD47">
                <a:alpha val="84706"/>
              </a:srgbClr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Lbls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Fall-to-Spring Persistence</c:v>
                </c:pt>
                <c:pt idx="1">
                  <c:v>Term 1 Course Completion Rate</c:v>
                </c:pt>
              </c:strCache>
            </c:strRef>
          </c:cat>
          <c:val>
            <c:numRef>
              <c:f>Sheet1!$G$2:$G$3</c:f>
              <c:numCache>
                <c:formatCode>0%</c:formatCode>
                <c:ptCount val="2"/>
                <c:pt idx="0">
                  <c:v>0.68</c:v>
                </c:pt>
                <c:pt idx="1">
                  <c:v>0.74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999-42B1-822E-2BC3CB490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416608704"/>
        <c:axId val="1416363488"/>
      </c:barChart>
      <c:catAx>
        <c:axId val="141660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677">
            <a:solidFill>
              <a:srgbClr val="333333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363488"/>
        <c:crosses val="autoZero"/>
        <c:auto val="1"/>
        <c:lblAlgn val="ctr"/>
        <c:lblOffset val="100"/>
        <c:noMultiLvlLbl val="0"/>
      </c:catAx>
      <c:valAx>
        <c:axId val="1416363488"/>
        <c:scaling>
          <c:orientation val="minMax"/>
          <c:max val="1.0"/>
        </c:scaling>
        <c:delete val="0"/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633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5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608704"/>
        <c:crosses val="autoZero"/>
        <c:crossBetween val="between"/>
      </c:valAx>
      <c:spPr>
        <a:noFill/>
        <a:ln w="25354">
          <a:noFill/>
        </a:ln>
      </c:spPr>
    </c:plotArea>
    <c:legend>
      <c:legendPos val="r"/>
      <c:layout/>
      <c:overlay val="0"/>
      <c:spPr>
        <a:solidFill>
          <a:srgbClr val="F2F2F2">
            <a:alpha val="38824"/>
          </a:srgbClr>
        </a:solidFill>
        <a:ln w="2535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5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1FB714" mc:Ignorable="a14" a14:legacySpreadsheetColorIndex="11"/>
        </a:gs>
        <a:gs pos="39000">
          <a:srgbClr xmlns:mc="http://schemas.openxmlformats.org/markup-compatibility/2006" xmlns:a14="http://schemas.microsoft.com/office/drawing/2010/main" val="1FB714" mc:Ignorable="a14" a14:legacySpreadsheetColorIndex="11"/>
        </a:gs>
        <a:gs pos="100000">
          <a:srgbClr val="BFBFBF"/>
        </a:gs>
      </a:gsLst>
      <a:path path="rect">
        <a:fillToRect l="50000" t="-80000" r="50000" b="180000"/>
      </a:path>
    </a:gradFill>
    <a:ln w="3169">
      <a:solidFill>
        <a:srgbClr val="C0C0C0"/>
      </a:solidFill>
      <a:prstDash val="solid"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CE65F-CFEF-4243-AECD-31BEA686892E}" type="doc">
      <dgm:prSet loTypeId="urn:microsoft.com/office/officeart/2005/8/layout/cycle4#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C05C51-BF6E-E449-A301-0F4BB6542C38}">
      <dgm:prSet phldrT="[Text]"/>
      <dgm:spPr/>
      <dgm:t>
        <a:bodyPr/>
        <a:lstStyle/>
        <a:p>
          <a:r>
            <a:rPr lang="en-US" dirty="0">
              <a:latin typeface="Arial"/>
            </a:rPr>
            <a:t>CLARIFY -Clear pathways and programs</a:t>
          </a:r>
        </a:p>
      </dgm:t>
    </dgm:pt>
    <dgm:pt modelId="{B59B4505-E813-064C-96D1-A6AC0B104DB6}" type="parTrans" cxnId="{E7F4DA84-81C9-BD4E-9808-3E5DA47444F4}">
      <dgm:prSet/>
      <dgm:spPr/>
      <dgm:t>
        <a:bodyPr/>
        <a:lstStyle/>
        <a:p>
          <a:endParaRPr lang="en-US"/>
        </a:p>
      </dgm:t>
    </dgm:pt>
    <dgm:pt modelId="{F79C4E78-F559-AA4E-BC2D-F78342EC830A}" type="sibTrans" cxnId="{E7F4DA84-81C9-BD4E-9808-3E5DA47444F4}">
      <dgm:prSet/>
      <dgm:spPr/>
      <dgm:t>
        <a:bodyPr/>
        <a:lstStyle/>
        <a:p>
          <a:endParaRPr lang="en-US"/>
        </a:p>
      </dgm:t>
    </dgm:pt>
    <dgm:pt modelId="{E2A28B8B-37A8-1B41-81C4-6AF1E4FEB0FA}">
      <dgm:prSet phldrT="[Text]" custT="1"/>
      <dgm:spPr/>
      <dgm:t>
        <a:bodyPr/>
        <a:lstStyle/>
        <a:p>
          <a:r>
            <a:rPr lang="en-US" sz="1400" dirty="0">
              <a:latin typeface="Arial"/>
            </a:rPr>
            <a:t>Curriculum</a:t>
          </a:r>
        </a:p>
      </dgm:t>
    </dgm:pt>
    <dgm:pt modelId="{EB124BF8-A84A-B443-B957-3EBB1F38139B}" type="parTrans" cxnId="{D3D65AA7-F77C-2C46-AA24-2EE77F5982DF}">
      <dgm:prSet/>
      <dgm:spPr/>
      <dgm:t>
        <a:bodyPr/>
        <a:lstStyle/>
        <a:p>
          <a:endParaRPr lang="en-US"/>
        </a:p>
      </dgm:t>
    </dgm:pt>
    <dgm:pt modelId="{B7663A3B-9785-C641-B84E-E94611BB3D6E}" type="sibTrans" cxnId="{D3D65AA7-F77C-2C46-AA24-2EE77F5982DF}">
      <dgm:prSet/>
      <dgm:spPr/>
      <dgm:t>
        <a:bodyPr/>
        <a:lstStyle/>
        <a:p>
          <a:endParaRPr lang="en-US"/>
        </a:p>
      </dgm:t>
    </dgm:pt>
    <dgm:pt modelId="{05BFC133-399A-0D47-B69E-BB11F649CBED}">
      <dgm:prSet phldrT="[Text]"/>
      <dgm:spPr/>
      <dgm:t>
        <a:bodyPr/>
        <a:lstStyle/>
        <a:p>
          <a:r>
            <a:rPr lang="en-US" dirty="0">
              <a:latin typeface="Arial"/>
            </a:rPr>
            <a:t>ENTER-Guided Exploration and Progress</a:t>
          </a:r>
        </a:p>
      </dgm:t>
    </dgm:pt>
    <dgm:pt modelId="{F0098D94-17DE-044C-BB6B-86E30E410F5D}" type="parTrans" cxnId="{A27ED0DE-9C96-9B44-87E8-F6E06CA7FDED}">
      <dgm:prSet/>
      <dgm:spPr/>
      <dgm:t>
        <a:bodyPr/>
        <a:lstStyle/>
        <a:p>
          <a:endParaRPr lang="en-US"/>
        </a:p>
      </dgm:t>
    </dgm:pt>
    <dgm:pt modelId="{612C8D6B-9495-514A-A5B4-4B9FD50AC390}" type="sibTrans" cxnId="{A27ED0DE-9C96-9B44-87E8-F6E06CA7FDED}">
      <dgm:prSet/>
      <dgm:spPr/>
      <dgm:t>
        <a:bodyPr/>
        <a:lstStyle/>
        <a:p>
          <a:endParaRPr lang="en-US"/>
        </a:p>
      </dgm:t>
    </dgm:pt>
    <dgm:pt modelId="{6AB71816-34A7-0C4E-81D5-9C8C133E3B25}">
      <dgm:prSet phldrT="[Text]" custT="1"/>
      <dgm:spPr/>
      <dgm:t>
        <a:bodyPr/>
        <a:lstStyle/>
        <a:p>
          <a:r>
            <a:rPr lang="en-US" sz="1400" dirty="0">
              <a:latin typeface="Arial"/>
            </a:rPr>
            <a:t>Curriculum</a:t>
          </a:r>
        </a:p>
      </dgm:t>
    </dgm:pt>
    <dgm:pt modelId="{9D8695C3-8740-3A47-B58E-38DABDE33116}" type="parTrans" cxnId="{EB155BBF-3748-2941-A2DF-101B3A54AE25}">
      <dgm:prSet/>
      <dgm:spPr/>
      <dgm:t>
        <a:bodyPr/>
        <a:lstStyle/>
        <a:p>
          <a:endParaRPr lang="en-US"/>
        </a:p>
      </dgm:t>
    </dgm:pt>
    <dgm:pt modelId="{134F6593-05F0-C549-BB66-36DE7A48325F}" type="sibTrans" cxnId="{EB155BBF-3748-2941-A2DF-101B3A54AE25}">
      <dgm:prSet/>
      <dgm:spPr/>
      <dgm:t>
        <a:bodyPr/>
        <a:lstStyle/>
        <a:p>
          <a:endParaRPr lang="en-US"/>
        </a:p>
      </dgm:t>
    </dgm:pt>
    <dgm:pt modelId="{F3D98577-6CBC-5C48-B36D-2C537012475E}">
      <dgm:prSet phldrT="[Text]"/>
      <dgm:spPr/>
      <dgm:t>
        <a:bodyPr/>
        <a:lstStyle/>
        <a:p>
          <a:r>
            <a:rPr lang="en-US" dirty="0">
              <a:latin typeface="Arial"/>
            </a:rPr>
            <a:t>ENSURE - Academic and Student Support</a:t>
          </a:r>
        </a:p>
      </dgm:t>
    </dgm:pt>
    <dgm:pt modelId="{BC55AF75-F510-A04E-A4FE-C155AC9D1E02}" type="parTrans" cxnId="{E8664606-6759-6340-ADE2-6D87F1A17DDD}">
      <dgm:prSet/>
      <dgm:spPr/>
      <dgm:t>
        <a:bodyPr/>
        <a:lstStyle/>
        <a:p>
          <a:endParaRPr lang="en-US"/>
        </a:p>
      </dgm:t>
    </dgm:pt>
    <dgm:pt modelId="{FAAB0B14-4AA4-934C-8691-C550B1493C9E}" type="sibTrans" cxnId="{E8664606-6759-6340-ADE2-6D87F1A17DDD}">
      <dgm:prSet/>
      <dgm:spPr/>
      <dgm:t>
        <a:bodyPr/>
        <a:lstStyle/>
        <a:p>
          <a:endParaRPr lang="en-US"/>
        </a:p>
      </dgm:t>
    </dgm:pt>
    <dgm:pt modelId="{7A57615B-4E59-C045-8E9A-3B80201363C3}">
      <dgm:prSet phldrT="[Text]" custT="1"/>
      <dgm:spPr/>
      <dgm:t>
        <a:bodyPr/>
        <a:lstStyle/>
        <a:p>
          <a:r>
            <a:rPr lang="en-US" sz="1400" dirty="0">
              <a:latin typeface="Arial"/>
            </a:rPr>
            <a:t>Curriculum</a:t>
          </a:r>
        </a:p>
      </dgm:t>
    </dgm:pt>
    <dgm:pt modelId="{CEB42F53-7123-884D-B719-FCE5E77627E7}" type="parTrans" cxnId="{EAF97366-A513-5949-A249-461055264157}">
      <dgm:prSet/>
      <dgm:spPr/>
      <dgm:t>
        <a:bodyPr/>
        <a:lstStyle/>
        <a:p>
          <a:endParaRPr lang="en-US"/>
        </a:p>
      </dgm:t>
    </dgm:pt>
    <dgm:pt modelId="{1342B31A-41C1-1143-A17E-055A878962CF}" type="sibTrans" cxnId="{EAF97366-A513-5949-A249-461055264157}">
      <dgm:prSet/>
      <dgm:spPr/>
      <dgm:t>
        <a:bodyPr/>
        <a:lstStyle/>
        <a:p>
          <a:endParaRPr lang="en-US"/>
        </a:p>
      </dgm:t>
    </dgm:pt>
    <dgm:pt modelId="{B74EDBB3-E128-DA45-82A4-8AD797CBA545}">
      <dgm:prSet phldrT="[Text]"/>
      <dgm:spPr/>
      <dgm:t>
        <a:bodyPr/>
        <a:lstStyle/>
        <a:p>
          <a:r>
            <a:rPr lang="en-US" dirty="0">
              <a:latin typeface="Arial"/>
            </a:rPr>
            <a:t>STAY-Teaching and Learning</a:t>
          </a:r>
        </a:p>
      </dgm:t>
    </dgm:pt>
    <dgm:pt modelId="{F542A9E6-7610-0240-9132-B6EE5EC86A67}" type="parTrans" cxnId="{BDA0AC30-89F9-A148-A203-DFDA3DC5AD8C}">
      <dgm:prSet/>
      <dgm:spPr/>
      <dgm:t>
        <a:bodyPr/>
        <a:lstStyle/>
        <a:p>
          <a:endParaRPr lang="en-US"/>
        </a:p>
      </dgm:t>
    </dgm:pt>
    <dgm:pt modelId="{88653128-1052-C54F-8A42-656D6B88E59D}" type="sibTrans" cxnId="{BDA0AC30-89F9-A148-A203-DFDA3DC5AD8C}">
      <dgm:prSet/>
      <dgm:spPr/>
      <dgm:t>
        <a:bodyPr/>
        <a:lstStyle/>
        <a:p>
          <a:endParaRPr lang="en-US"/>
        </a:p>
      </dgm:t>
    </dgm:pt>
    <dgm:pt modelId="{5FE18A65-22AC-C34D-9A8A-CA54BCBF719A}">
      <dgm:prSet custT="1"/>
      <dgm:spPr/>
      <dgm:t>
        <a:bodyPr/>
        <a:lstStyle/>
        <a:p>
          <a:r>
            <a:rPr lang="en-US" sz="1400" dirty="0">
              <a:latin typeface="Arial"/>
            </a:rPr>
            <a:t>Educational Programs</a:t>
          </a:r>
        </a:p>
      </dgm:t>
    </dgm:pt>
    <dgm:pt modelId="{E596220B-6725-5C4F-AE16-8F20863DFA6D}" type="parTrans" cxnId="{3F5C15B1-41DD-4E42-B641-C25A705F13C8}">
      <dgm:prSet/>
      <dgm:spPr/>
      <dgm:t>
        <a:bodyPr/>
        <a:lstStyle/>
        <a:p>
          <a:endParaRPr lang="en-US"/>
        </a:p>
      </dgm:t>
    </dgm:pt>
    <dgm:pt modelId="{8B23CF91-D0EC-F74C-A1DD-75304A38BCB2}" type="sibTrans" cxnId="{3F5C15B1-41DD-4E42-B641-C25A705F13C8}">
      <dgm:prSet/>
      <dgm:spPr/>
      <dgm:t>
        <a:bodyPr/>
        <a:lstStyle/>
        <a:p>
          <a:endParaRPr lang="en-US"/>
        </a:p>
      </dgm:t>
    </dgm:pt>
    <dgm:pt modelId="{8E7EE51A-958B-E140-A533-CCA84DE97297}">
      <dgm:prSet custT="1"/>
      <dgm:spPr/>
      <dgm:t>
        <a:bodyPr/>
        <a:lstStyle/>
        <a:p>
          <a:r>
            <a:rPr lang="en-US" sz="1400" dirty="0">
              <a:latin typeface="Arial"/>
            </a:rPr>
            <a:t>Degree and Certificate Requirements</a:t>
          </a:r>
        </a:p>
      </dgm:t>
    </dgm:pt>
    <dgm:pt modelId="{04EDD710-F34B-8E42-AE7B-0F334232689A}" type="parTrans" cxnId="{8D4794AC-3D14-9749-A211-B71ED8E6E4A6}">
      <dgm:prSet/>
      <dgm:spPr/>
      <dgm:t>
        <a:bodyPr/>
        <a:lstStyle/>
        <a:p>
          <a:endParaRPr lang="en-US"/>
        </a:p>
      </dgm:t>
    </dgm:pt>
    <dgm:pt modelId="{2EC525CA-3C04-B249-8BCF-7359A4ED0190}" type="sibTrans" cxnId="{8D4794AC-3D14-9749-A211-B71ED8E6E4A6}">
      <dgm:prSet/>
      <dgm:spPr/>
      <dgm:t>
        <a:bodyPr/>
        <a:lstStyle/>
        <a:p>
          <a:endParaRPr lang="en-US"/>
        </a:p>
      </dgm:t>
    </dgm:pt>
    <dgm:pt modelId="{A723BB35-C22E-4F43-91CB-49A4135F9DD9}">
      <dgm:prSet custT="1"/>
      <dgm:spPr/>
      <dgm:t>
        <a:bodyPr/>
        <a:lstStyle/>
        <a:p>
          <a:r>
            <a:rPr lang="en-US" sz="1400" dirty="0">
              <a:latin typeface="Arial"/>
            </a:rPr>
            <a:t>Student Preparation and Success</a:t>
          </a:r>
        </a:p>
      </dgm:t>
    </dgm:pt>
    <dgm:pt modelId="{E81A21B1-55B4-3C4A-8157-FF48A443F2DE}" type="parTrans" cxnId="{1C443E70-C79B-744D-A3CB-5A3DE85C0FAF}">
      <dgm:prSet/>
      <dgm:spPr/>
      <dgm:t>
        <a:bodyPr/>
        <a:lstStyle/>
        <a:p>
          <a:endParaRPr lang="en-US"/>
        </a:p>
      </dgm:t>
    </dgm:pt>
    <dgm:pt modelId="{2FFF4DCD-91D8-8F4E-BBE4-025DC7834B13}" type="sibTrans" cxnId="{1C443E70-C79B-744D-A3CB-5A3DE85C0FAF}">
      <dgm:prSet/>
      <dgm:spPr/>
      <dgm:t>
        <a:bodyPr/>
        <a:lstStyle/>
        <a:p>
          <a:endParaRPr lang="en-US"/>
        </a:p>
      </dgm:t>
    </dgm:pt>
    <dgm:pt modelId="{89FCA79A-04EE-C145-9760-87FB4AA2CC55}">
      <dgm:prSet custT="1"/>
      <dgm:spPr/>
      <dgm:t>
        <a:bodyPr/>
        <a:lstStyle/>
        <a:p>
          <a:r>
            <a:rPr lang="en-US" sz="1400" dirty="0">
              <a:latin typeface="Arial"/>
            </a:rPr>
            <a:t>Student Preparation and Success</a:t>
          </a:r>
        </a:p>
      </dgm:t>
    </dgm:pt>
    <dgm:pt modelId="{1108BFF4-B7B0-9746-B186-8D5D88211915}" type="parTrans" cxnId="{DB04D22E-E0A6-AE48-B787-ED7B09509804}">
      <dgm:prSet/>
      <dgm:spPr/>
      <dgm:t>
        <a:bodyPr/>
        <a:lstStyle/>
        <a:p>
          <a:endParaRPr lang="en-US"/>
        </a:p>
      </dgm:t>
    </dgm:pt>
    <dgm:pt modelId="{F9FD58A1-2431-EE41-BC15-210014A5F074}" type="sibTrans" cxnId="{DB04D22E-E0A6-AE48-B787-ED7B09509804}">
      <dgm:prSet/>
      <dgm:spPr/>
      <dgm:t>
        <a:bodyPr/>
        <a:lstStyle/>
        <a:p>
          <a:endParaRPr lang="en-US"/>
        </a:p>
      </dgm:t>
    </dgm:pt>
    <dgm:pt modelId="{9B467866-3DBB-FB47-B63D-0EC0241590CE}">
      <dgm:prSet custT="1"/>
      <dgm:spPr/>
      <dgm:t>
        <a:bodyPr/>
        <a:lstStyle/>
        <a:p>
          <a:r>
            <a:rPr lang="en-US" sz="1400" dirty="0">
              <a:latin typeface="Arial"/>
            </a:rPr>
            <a:t>Educational Programs</a:t>
          </a:r>
        </a:p>
      </dgm:t>
    </dgm:pt>
    <dgm:pt modelId="{4B14A92E-24E2-5A4C-AAA6-943E102FA9F3}" type="parTrans" cxnId="{F75B854C-BA16-0F4A-9E57-DE094DC34452}">
      <dgm:prSet/>
      <dgm:spPr/>
      <dgm:t>
        <a:bodyPr/>
        <a:lstStyle/>
        <a:p>
          <a:endParaRPr lang="en-US"/>
        </a:p>
      </dgm:t>
    </dgm:pt>
    <dgm:pt modelId="{8043E63C-FC4E-B844-A260-C75D9102E79C}" type="sibTrans" cxnId="{F75B854C-BA16-0F4A-9E57-DE094DC34452}">
      <dgm:prSet/>
      <dgm:spPr/>
      <dgm:t>
        <a:bodyPr/>
        <a:lstStyle/>
        <a:p>
          <a:endParaRPr lang="en-US"/>
        </a:p>
      </dgm:t>
    </dgm:pt>
    <dgm:pt modelId="{69A22550-D11B-B74B-8D27-51778B522887}">
      <dgm:prSet custT="1"/>
      <dgm:spPr/>
      <dgm:t>
        <a:bodyPr/>
        <a:lstStyle/>
        <a:p>
          <a:r>
            <a:rPr lang="en-US" sz="1400" dirty="0">
              <a:latin typeface="Arial"/>
            </a:rPr>
            <a:t>Student Preparation and Success</a:t>
          </a:r>
        </a:p>
      </dgm:t>
    </dgm:pt>
    <dgm:pt modelId="{E58122E2-BB28-234A-8093-A7F96BF39281}" type="parTrans" cxnId="{F8443FC6-E6F2-5E4E-924A-3BFE22878FC9}">
      <dgm:prSet/>
      <dgm:spPr/>
      <dgm:t>
        <a:bodyPr/>
        <a:lstStyle/>
        <a:p>
          <a:endParaRPr lang="en-US"/>
        </a:p>
      </dgm:t>
    </dgm:pt>
    <dgm:pt modelId="{23BA0530-5A99-7B4D-A663-9239FF76890C}" type="sibTrans" cxnId="{F8443FC6-E6F2-5E4E-924A-3BFE22878FC9}">
      <dgm:prSet/>
      <dgm:spPr/>
      <dgm:t>
        <a:bodyPr/>
        <a:lstStyle/>
        <a:p>
          <a:endParaRPr lang="en-US"/>
        </a:p>
      </dgm:t>
    </dgm:pt>
    <dgm:pt modelId="{F31D0E80-E037-F34C-8EDF-51DD1F803E66}">
      <dgm:prSet custT="1"/>
      <dgm:spPr/>
      <dgm:t>
        <a:bodyPr/>
        <a:lstStyle/>
        <a:p>
          <a:r>
            <a:rPr lang="en-US" sz="1400" dirty="0">
              <a:latin typeface="Arial"/>
            </a:rPr>
            <a:t>Educational Programs</a:t>
          </a:r>
        </a:p>
      </dgm:t>
    </dgm:pt>
    <dgm:pt modelId="{518339E1-9C0E-0345-B1DA-83384FFDE631}" type="parTrans" cxnId="{2794FA26-CB2C-954E-A32A-7A3DCDAB0D5A}">
      <dgm:prSet/>
      <dgm:spPr/>
      <dgm:t>
        <a:bodyPr/>
        <a:lstStyle/>
        <a:p>
          <a:endParaRPr lang="en-US"/>
        </a:p>
      </dgm:t>
    </dgm:pt>
    <dgm:pt modelId="{16757FC7-FA0B-AB4C-856A-7677639605CF}" type="sibTrans" cxnId="{2794FA26-CB2C-954E-A32A-7A3DCDAB0D5A}">
      <dgm:prSet/>
      <dgm:spPr/>
      <dgm:t>
        <a:bodyPr/>
        <a:lstStyle/>
        <a:p>
          <a:endParaRPr lang="en-US"/>
        </a:p>
      </dgm:t>
    </dgm:pt>
    <dgm:pt modelId="{DE3B4323-BDC6-3D4F-842E-4C28B7C1DFEE}">
      <dgm:prSet custT="1"/>
      <dgm:spPr/>
      <dgm:t>
        <a:bodyPr/>
        <a:lstStyle/>
        <a:p>
          <a:r>
            <a:rPr lang="en-US" sz="1400" dirty="0">
              <a:latin typeface="Arial"/>
            </a:rPr>
            <a:t>Student Preparation and Success</a:t>
          </a:r>
        </a:p>
      </dgm:t>
    </dgm:pt>
    <dgm:pt modelId="{51C87886-AC85-F34C-A110-91F14836F0D8}" type="parTrans" cxnId="{322FBA0F-3487-D341-B225-27AA46DF8188}">
      <dgm:prSet/>
      <dgm:spPr/>
      <dgm:t>
        <a:bodyPr/>
        <a:lstStyle/>
        <a:p>
          <a:endParaRPr lang="en-US"/>
        </a:p>
      </dgm:t>
    </dgm:pt>
    <dgm:pt modelId="{B6D28B62-1D3B-944E-BC49-20029F574BA2}" type="sibTrans" cxnId="{322FBA0F-3487-D341-B225-27AA46DF8188}">
      <dgm:prSet/>
      <dgm:spPr/>
      <dgm:t>
        <a:bodyPr/>
        <a:lstStyle/>
        <a:p>
          <a:endParaRPr lang="en-US"/>
        </a:p>
      </dgm:t>
    </dgm:pt>
    <dgm:pt modelId="{8FE4CFC5-C33D-EB41-819E-8A9A5A051B66}">
      <dgm:prSet phldrT="[Text]" custT="1"/>
      <dgm:spPr/>
      <dgm:t>
        <a:bodyPr/>
        <a:lstStyle/>
        <a:p>
          <a:r>
            <a:rPr lang="en-US" sz="1400" dirty="0">
              <a:latin typeface="Arial"/>
            </a:rPr>
            <a:t>Curriculum</a:t>
          </a:r>
        </a:p>
      </dgm:t>
    </dgm:pt>
    <dgm:pt modelId="{FD601784-877A-7F41-AD74-05FACECF6C31}" type="sibTrans" cxnId="{FC0A0E12-CC77-1641-A08A-713D8E9D8A91}">
      <dgm:prSet/>
      <dgm:spPr/>
      <dgm:t>
        <a:bodyPr/>
        <a:lstStyle/>
        <a:p>
          <a:endParaRPr lang="en-US"/>
        </a:p>
      </dgm:t>
    </dgm:pt>
    <dgm:pt modelId="{943EAEE8-9A91-CA46-AA3B-F2ABBEB9157D}" type="parTrans" cxnId="{FC0A0E12-CC77-1641-A08A-713D8E9D8A91}">
      <dgm:prSet/>
      <dgm:spPr/>
      <dgm:t>
        <a:bodyPr/>
        <a:lstStyle/>
        <a:p>
          <a:endParaRPr lang="en-US"/>
        </a:p>
      </dgm:t>
    </dgm:pt>
    <dgm:pt modelId="{9AB4C83A-6830-A94E-814B-2B579EB113A0}">
      <dgm:prSet phldrT="[Text]" custT="1"/>
      <dgm:spPr/>
      <dgm:t>
        <a:bodyPr/>
        <a:lstStyle/>
        <a:p>
          <a:r>
            <a:rPr lang="en-US" sz="1400" dirty="0">
              <a:latin typeface="Arial"/>
            </a:rPr>
            <a:t>Grading Policies</a:t>
          </a:r>
        </a:p>
      </dgm:t>
    </dgm:pt>
    <dgm:pt modelId="{7E2B67B0-32EA-EB44-B50B-AA98121CB941}" type="parTrans" cxnId="{E348D2F3-C0B7-6A44-8CD8-1C607281183D}">
      <dgm:prSet/>
      <dgm:spPr/>
      <dgm:t>
        <a:bodyPr/>
        <a:lstStyle/>
        <a:p>
          <a:endParaRPr lang="en-US"/>
        </a:p>
      </dgm:t>
    </dgm:pt>
    <dgm:pt modelId="{A2E42B14-9798-9546-956B-C624A551F0D6}" type="sibTrans" cxnId="{E348D2F3-C0B7-6A44-8CD8-1C607281183D}">
      <dgm:prSet/>
      <dgm:spPr/>
      <dgm:t>
        <a:bodyPr/>
        <a:lstStyle/>
        <a:p>
          <a:endParaRPr lang="en-US"/>
        </a:p>
      </dgm:t>
    </dgm:pt>
    <dgm:pt modelId="{EF7BB8C6-4848-7B47-AFB3-C2F8AB1D0C26}" type="pres">
      <dgm:prSet presAssocID="{F36CE65F-CFEF-4243-AECD-31BEA686892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2AA272-EE5E-114B-8DC5-32863548BF21}" type="pres">
      <dgm:prSet presAssocID="{F36CE65F-CFEF-4243-AECD-31BEA686892E}" presName="children" presStyleCnt="0"/>
      <dgm:spPr/>
    </dgm:pt>
    <dgm:pt modelId="{641E83A4-312F-6E4D-A003-BF552635FBA9}" type="pres">
      <dgm:prSet presAssocID="{F36CE65F-CFEF-4243-AECD-31BEA686892E}" presName="child1group" presStyleCnt="0"/>
      <dgm:spPr/>
    </dgm:pt>
    <dgm:pt modelId="{80B42364-F2F9-E84A-948B-597900802512}" type="pres">
      <dgm:prSet presAssocID="{F36CE65F-CFEF-4243-AECD-31BEA686892E}" presName="child1" presStyleLbl="bgAcc1" presStyleIdx="0" presStyleCnt="4" custScaleX="173400" custScaleY="174643" custLinFactNeighborX="-16586" custLinFactNeighborY="4612"/>
      <dgm:spPr/>
      <dgm:t>
        <a:bodyPr/>
        <a:lstStyle/>
        <a:p>
          <a:endParaRPr lang="en-US"/>
        </a:p>
      </dgm:t>
    </dgm:pt>
    <dgm:pt modelId="{ACD041F1-0CBD-D74A-A4BF-B19A6A6E4ABE}" type="pres">
      <dgm:prSet presAssocID="{F36CE65F-CFEF-4243-AECD-31BEA686892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F0276F-1107-C643-AE88-C1ACCE8868EB}" type="pres">
      <dgm:prSet presAssocID="{F36CE65F-CFEF-4243-AECD-31BEA686892E}" presName="child2group" presStyleCnt="0"/>
      <dgm:spPr/>
    </dgm:pt>
    <dgm:pt modelId="{33AF96FA-FFE6-C34E-BBBC-A7FE1809A2C0}" type="pres">
      <dgm:prSet presAssocID="{F36CE65F-CFEF-4243-AECD-31BEA686892E}" presName="child2" presStyleLbl="bgAcc1" presStyleIdx="1" presStyleCnt="4" custScaleX="170256" custScaleY="128053" custLinFactNeighborX="17887"/>
      <dgm:spPr/>
      <dgm:t>
        <a:bodyPr/>
        <a:lstStyle/>
        <a:p>
          <a:endParaRPr lang="en-US"/>
        </a:p>
      </dgm:t>
    </dgm:pt>
    <dgm:pt modelId="{0355A7F7-B51B-E644-81B7-C9960A7361B4}" type="pres">
      <dgm:prSet presAssocID="{F36CE65F-CFEF-4243-AECD-31BEA686892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76DAE-05F6-664A-84F6-77D74AE67CA5}" type="pres">
      <dgm:prSet presAssocID="{F36CE65F-CFEF-4243-AECD-31BEA686892E}" presName="child3group" presStyleCnt="0"/>
      <dgm:spPr/>
    </dgm:pt>
    <dgm:pt modelId="{D18DD8A1-DA29-B74E-8631-277C99C11976}" type="pres">
      <dgm:prSet presAssocID="{F36CE65F-CFEF-4243-AECD-31BEA686892E}" presName="child3" presStyleLbl="bgAcc1" presStyleIdx="2" presStyleCnt="4" custScaleX="137674" custScaleY="119491" custLinFactNeighborX="20630" custLinFactNeighborY="-1500"/>
      <dgm:spPr/>
      <dgm:t>
        <a:bodyPr/>
        <a:lstStyle/>
        <a:p>
          <a:endParaRPr lang="en-US"/>
        </a:p>
      </dgm:t>
    </dgm:pt>
    <dgm:pt modelId="{F302BA81-37F4-8F4D-B8A9-70EEEBC69C36}" type="pres">
      <dgm:prSet presAssocID="{F36CE65F-CFEF-4243-AECD-31BEA686892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1C03C-4451-CA4C-AC1B-F9ED1699E964}" type="pres">
      <dgm:prSet presAssocID="{F36CE65F-CFEF-4243-AECD-31BEA686892E}" presName="child4group" presStyleCnt="0"/>
      <dgm:spPr/>
    </dgm:pt>
    <dgm:pt modelId="{1B275871-E10B-3149-9F47-BCBA3FB813E4}" type="pres">
      <dgm:prSet presAssocID="{F36CE65F-CFEF-4243-AECD-31BEA686892E}" presName="child4" presStyleLbl="bgAcc1" presStyleIdx="3" presStyleCnt="4" custScaleX="174972" custScaleY="160566" custLinFactNeighborX="-14455" custLinFactNeighborY="1153"/>
      <dgm:spPr/>
      <dgm:t>
        <a:bodyPr/>
        <a:lstStyle/>
        <a:p>
          <a:endParaRPr lang="en-US"/>
        </a:p>
      </dgm:t>
    </dgm:pt>
    <dgm:pt modelId="{06B4635F-DBEB-3749-8013-582F3D87D356}" type="pres">
      <dgm:prSet presAssocID="{F36CE65F-CFEF-4243-AECD-31BEA686892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9CD47-FCDE-E74A-980C-31BEA5B0E9B5}" type="pres">
      <dgm:prSet presAssocID="{F36CE65F-CFEF-4243-AECD-31BEA686892E}" presName="childPlaceholder" presStyleCnt="0"/>
      <dgm:spPr/>
    </dgm:pt>
    <dgm:pt modelId="{ADE4AE70-A0D1-BF4B-81B6-028D8F9BFEE6}" type="pres">
      <dgm:prSet presAssocID="{F36CE65F-CFEF-4243-AECD-31BEA686892E}" presName="circle" presStyleCnt="0"/>
      <dgm:spPr/>
    </dgm:pt>
    <dgm:pt modelId="{9E6FBC5E-AFD8-224E-B38B-2688BF122A53}" type="pres">
      <dgm:prSet presAssocID="{F36CE65F-CFEF-4243-AECD-31BEA686892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9145D-538C-A44A-87FF-74C6D5CC5B54}" type="pres">
      <dgm:prSet presAssocID="{F36CE65F-CFEF-4243-AECD-31BEA686892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83B56-7564-C449-AC6E-423BBCEF5717}" type="pres">
      <dgm:prSet presAssocID="{F36CE65F-CFEF-4243-AECD-31BEA686892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C20FF-AA47-8340-803D-CF9568D13FD7}" type="pres">
      <dgm:prSet presAssocID="{F36CE65F-CFEF-4243-AECD-31BEA686892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7176C-6AE5-1A41-AF73-33AC281B25F1}" type="pres">
      <dgm:prSet presAssocID="{F36CE65F-CFEF-4243-AECD-31BEA686892E}" presName="quadrantPlaceholder" presStyleCnt="0"/>
      <dgm:spPr/>
    </dgm:pt>
    <dgm:pt modelId="{2F88C87E-C720-B44E-B2A9-1A1153783123}" type="pres">
      <dgm:prSet presAssocID="{F36CE65F-CFEF-4243-AECD-31BEA686892E}" presName="center1" presStyleLbl="fgShp" presStyleIdx="0" presStyleCnt="2"/>
      <dgm:spPr/>
    </dgm:pt>
    <dgm:pt modelId="{78BCF01A-CD1E-DF43-B23A-3259CC41584B}" type="pres">
      <dgm:prSet presAssocID="{F36CE65F-CFEF-4243-AECD-31BEA686892E}" presName="center2" presStyleLbl="fgShp" presStyleIdx="1" presStyleCnt="2"/>
      <dgm:spPr/>
    </dgm:pt>
  </dgm:ptLst>
  <dgm:cxnLst>
    <dgm:cxn modelId="{FC40AD93-DB44-C54C-BD25-1E58D691834F}" type="presOf" srcId="{F36CE65F-CFEF-4243-AECD-31BEA686892E}" destId="{EF7BB8C6-4848-7B47-AFB3-C2F8AB1D0C26}" srcOrd="0" destOrd="0" presId="urn:microsoft.com/office/officeart/2005/8/layout/cycle4#2"/>
    <dgm:cxn modelId="{CF3AEE20-0E63-234D-8207-E49D70B06D60}" type="presOf" srcId="{F31D0E80-E037-F34C-8EDF-51DD1F803E66}" destId="{1B275871-E10B-3149-9F47-BCBA3FB813E4}" srcOrd="0" destOrd="3" presId="urn:microsoft.com/office/officeart/2005/8/layout/cycle4#2"/>
    <dgm:cxn modelId="{E348D2F3-C0B7-6A44-8CD8-1C607281183D}" srcId="{B74EDBB3-E128-DA45-82A4-8AD797CBA545}" destId="{9AB4C83A-6830-A94E-814B-2B579EB113A0}" srcOrd="1" destOrd="0" parTransId="{7E2B67B0-32EA-EB44-B50B-AA98121CB941}" sibTransId="{A2E42B14-9798-9546-956B-C624A551F0D6}"/>
    <dgm:cxn modelId="{A6C6E332-ECAD-9C4E-AFA1-73EB8B9DC9CC}" type="presOf" srcId="{8FE4CFC5-C33D-EB41-819E-8A9A5A051B66}" destId="{06B4635F-DBEB-3749-8013-582F3D87D356}" srcOrd="1" destOrd="0" presId="urn:microsoft.com/office/officeart/2005/8/layout/cycle4#2"/>
    <dgm:cxn modelId="{9C4C6523-EBCE-8F43-B1E7-0E3599DA167E}" type="presOf" srcId="{69C05C51-BF6E-E449-A301-0F4BB6542C38}" destId="{9E6FBC5E-AFD8-224E-B38B-2688BF122A53}" srcOrd="0" destOrd="0" presId="urn:microsoft.com/office/officeart/2005/8/layout/cycle4#2"/>
    <dgm:cxn modelId="{F511DE62-1851-D74E-B991-FA60C3E9E37D}" type="presOf" srcId="{9B467866-3DBB-FB47-B63D-0EC0241590CE}" destId="{33AF96FA-FFE6-C34E-BBBC-A7FE1809A2C0}" srcOrd="0" destOrd="2" presId="urn:microsoft.com/office/officeart/2005/8/layout/cycle4#2"/>
    <dgm:cxn modelId="{2128645E-C6A9-9B41-983A-9EEE1FF2F943}" type="presOf" srcId="{A723BB35-C22E-4F43-91CB-49A4135F9DD9}" destId="{ACD041F1-0CBD-D74A-A4BF-B19A6A6E4ABE}" srcOrd="1" destOrd="3" presId="urn:microsoft.com/office/officeart/2005/8/layout/cycle4#2"/>
    <dgm:cxn modelId="{FC0A0E12-CC77-1641-A08A-713D8E9D8A91}" srcId="{B74EDBB3-E128-DA45-82A4-8AD797CBA545}" destId="{8FE4CFC5-C33D-EB41-819E-8A9A5A051B66}" srcOrd="0" destOrd="0" parTransId="{943EAEE8-9A91-CA46-AA3B-F2ABBEB9157D}" sibTransId="{FD601784-877A-7F41-AD74-05FACECF6C31}"/>
    <dgm:cxn modelId="{B30E3424-E1D1-3141-8673-0B7FB1F239B7}" type="presOf" srcId="{5FE18A65-22AC-C34D-9A8A-CA54BCBF719A}" destId="{80B42364-F2F9-E84A-948B-597900802512}" srcOrd="0" destOrd="1" presId="urn:microsoft.com/office/officeart/2005/8/layout/cycle4#2"/>
    <dgm:cxn modelId="{D2330A0B-B79F-EA4E-8801-8CBFFA519349}" type="presOf" srcId="{E2A28B8B-37A8-1B41-81C4-6AF1E4FEB0FA}" destId="{80B42364-F2F9-E84A-948B-597900802512}" srcOrd="0" destOrd="0" presId="urn:microsoft.com/office/officeart/2005/8/layout/cycle4#2"/>
    <dgm:cxn modelId="{8D4794AC-3D14-9749-A211-B71ED8E6E4A6}" srcId="{69C05C51-BF6E-E449-A301-0F4BB6542C38}" destId="{8E7EE51A-958B-E140-A533-CCA84DE97297}" srcOrd="2" destOrd="0" parTransId="{04EDD710-F34B-8E42-AE7B-0F334232689A}" sibTransId="{2EC525CA-3C04-B249-8BCF-7359A4ED0190}"/>
    <dgm:cxn modelId="{0170A394-A17E-7F48-AED7-3C433D072C18}" type="presOf" srcId="{6AB71816-34A7-0C4E-81D5-9C8C133E3B25}" destId="{33AF96FA-FFE6-C34E-BBBC-A7FE1809A2C0}" srcOrd="0" destOrd="0" presId="urn:microsoft.com/office/officeart/2005/8/layout/cycle4#2"/>
    <dgm:cxn modelId="{78548632-7188-E843-B204-170615723A99}" type="presOf" srcId="{69A22550-D11B-B74B-8D27-51778B522887}" destId="{1B275871-E10B-3149-9F47-BCBA3FB813E4}" srcOrd="0" destOrd="2" presId="urn:microsoft.com/office/officeart/2005/8/layout/cycle4#2"/>
    <dgm:cxn modelId="{C15BD000-D2B7-2C41-B052-FE733B4CAC9F}" type="presOf" srcId="{F3D98577-6CBC-5C48-B36D-2C537012475E}" destId="{2F583B56-7564-C449-AC6E-423BBCEF5717}" srcOrd="0" destOrd="0" presId="urn:microsoft.com/office/officeart/2005/8/layout/cycle4#2"/>
    <dgm:cxn modelId="{39F565E0-EDD8-1E49-BC72-6D37C047F151}" type="presOf" srcId="{7A57615B-4E59-C045-8E9A-3B80201363C3}" destId="{F302BA81-37F4-8F4D-B8A9-70EEEBC69C36}" srcOrd="1" destOrd="0" presId="urn:microsoft.com/office/officeart/2005/8/layout/cycle4#2"/>
    <dgm:cxn modelId="{E0DCB584-8BC8-CE4C-B10E-E6A90D724400}" type="presOf" srcId="{DE3B4323-BDC6-3D4F-842E-4C28B7C1DFEE}" destId="{F302BA81-37F4-8F4D-B8A9-70EEEBC69C36}" srcOrd="1" destOrd="1" presId="urn:microsoft.com/office/officeart/2005/8/layout/cycle4#2"/>
    <dgm:cxn modelId="{EAF97366-A513-5949-A249-461055264157}" srcId="{F3D98577-6CBC-5C48-B36D-2C537012475E}" destId="{7A57615B-4E59-C045-8E9A-3B80201363C3}" srcOrd="0" destOrd="0" parTransId="{CEB42F53-7123-884D-B719-FCE5E77627E7}" sibTransId="{1342B31A-41C1-1143-A17E-055A878962CF}"/>
    <dgm:cxn modelId="{EB155BBF-3748-2941-A2DF-101B3A54AE25}" srcId="{05BFC133-399A-0D47-B69E-BB11F649CBED}" destId="{6AB71816-34A7-0C4E-81D5-9C8C133E3B25}" srcOrd="0" destOrd="0" parTransId="{9D8695C3-8740-3A47-B58E-38DABDE33116}" sibTransId="{134F6593-05F0-C549-BB66-36DE7A48325F}"/>
    <dgm:cxn modelId="{033FB609-AD48-F644-BA6C-EC565330D304}" type="presOf" srcId="{9AB4C83A-6830-A94E-814B-2B579EB113A0}" destId="{1B275871-E10B-3149-9F47-BCBA3FB813E4}" srcOrd="0" destOrd="1" presId="urn:microsoft.com/office/officeart/2005/8/layout/cycle4#2"/>
    <dgm:cxn modelId="{E7F4DA84-81C9-BD4E-9808-3E5DA47444F4}" srcId="{F36CE65F-CFEF-4243-AECD-31BEA686892E}" destId="{69C05C51-BF6E-E449-A301-0F4BB6542C38}" srcOrd="0" destOrd="0" parTransId="{B59B4505-E813-064C-96D1-A6AC0B104DB6}" sibTransId="{F79C4E78-F559-AA4E-BC2D-F78342EC830A}"/>
    <dgm:cxn modelId="{66DF3018-4328-9944-BFB8-541AEB4CEE0E}" type="presOf" srcId="{89FCA79A-04EE-C145-9760-87FB4AA2CC55}" destId="{0355A7F7-B51B-E644-81B7-C9960A7361B4}" srcOrd="1" destOrd="1" presId="urn:microsoft.com/office/officeart/2005/8/layout/cycle4#2"/>
    <dgm:cxn modelId="{C8905D49-953A-7143-8C33-B2A30066E93B}" type="presOf" srcId="{F31D0E80-E037-F34C-8EDF-51DD1F803E66}" destId="{06B4635F-DBEB-3749-8013-582F3D87D356}" srcOrd="1" destOrd="3" presId="urn:microsoft.com/office/officeart/2005/8/layout/cycle4#2"/>
    <dgm:cxn modelId="{BDA0AC30-89F9-A148-A203-DFDA3DC5AD8C}" srcId="{F36CE65F-CFEF-4243-AECD-31BEA686892E}" destId="{B74EDBB3-E128-DA45-82A4-8AD797CBA545}" srcOrd="3" destOrd="0" parTransId="{F542A9E6-7610-0240-9132-B6EE5EC86A67}" sibTransId="{88653128-1052-C54F-8A42-656D6B88E59D}"/>
    <dgm:cxn modelId="{2794FA26-CB2C-954E-A32A-7A3DCDAB0D5A}" srcId="{B74EDBB3-E128-DA45-82A4-8AD797CBA545}" destId="{F31D0E80-E037-F34C-8EDF-51DD1F803E66}" srcOrd="3" destOrd="0" parTransId="{518339E1-9C0E-0345-B1DA-83384FFDE631}" sibTransId="{16757FC7-FA0B-AB4C-856A-7677639605CF}"/>
    <dgm:cxn modelId="{A4E658B5-2DDF-3343-9D6C-D1016A7A5F93}" type="presOf" srcId="{8FE4CFC5-C33D-EB41-819E-8A9A5A051B66}" destId="{1B275871-E10B-3149-9F47-BCBA3FB813E4}" srcOrd="0" destOrd="0" presId="urn:microsoft.com/office/officeart/2005/8/layout/cycle4#2"/>
    <dgm:cxn modelId="{8CD8D80E-A082-0241-9A59-6F9DCE693FFD}" type="presOf" srcId="{69A22550-D11B-B74B-8D27-51778B522887}" destId="{06B4635F-DBEB-3749-8013-582F3D87D356}" srcOrd="1" destOrd="2" presId="urn:microsoft.com/office/officeart/2005/8/layout/cycle4#2"/>
    <dgm:cxn modelId="{FA0C2879-A3AB-5240-955D-ABFBD53C063A}" type="presOf" srcId="{DE3B4323-BDC6-3D4F-842E-4C28B7C1DFEE}" destId="{D18DD8A1-DA29-B74E-8631-277C99C11976}" srcOrd="0" destOrd="1" presId="urn:microsoft.com/office/officeart/2005/8/layout/cycle4#2"/>
    <dgm:cxn modelId="{E8664606-6759-6340-ADE2-6D87F1A17DDD}" srcId="{F36CE65F-CFEF-4243-AECD-31BEA686892E}" destId="{F3D98577-6CBC-5C48-B36D-2C537012475E}" srcOrd="2" destOrd="0" parTransId="{BC55AF75-F510-A04E-A4FE-C155AC9D1E02}" sibTransId="{FAAB0B14-4AA4-934C-8691-C550B1493C9E}"/>
    <dgm:cxn modelId="{3F5C15B1-41DD-4E42-B641-C25A705F13C8}" srcId="{69C05C51-BF6E-E449-A301-0F4BB6542C38}" destId="{5FE18A65-22AC-C34D-9A8A-CA54BCBF719A}" srcOrd="1" destOrd="0" parTransId="{E596220B-6725-5C4F-AE16-8F20863DFA6D}" sibTransId="{8B23CF91-D0EC-F74C-A1DD-75304A38BCB2}"/>
    <dgm:cxn modelId="{EF69F2F1-8924-5D41-8787-57445A73FE4E}" type="presOf" srcId="{05BFC133-399A-0D47-B69E-BB11F649CBED}" destId="{0079145D-538C-A44A-87FF-74C6D5CC5B54}" srcOrd="0" destOrd="0" presId="urn:microsoft.com/office/officeart/2005/8/layout/cycle4#2"/>
    <dgm:cxn modelId="{322FBA0F-3487-D341-B225-27AA46DF8188}" srcId="{F3D98577-6CBC-5C48-B36D-2C537012475E}" destId="{DE3B4323-BDC6-3D4F-842E-4C28B7C1DFEE}" srcOrd="1" destOrd="0" parTransId="{51C87886-AC85-F34C-A110-91F14836F0D8}" sibTransId="{B6D28B62-1D3B-944E-BC49-20029F574BA2}"/>
    <dgm:cxn modelId="{A27ED0DE-9C96-9B44-87E8-F6E06CA7FDED}" srcId="{F36CE65F-CFEF-4243-AECD-31BEA686892E}" destId="{05BFC133-399A-0D47-B69E-BB11F649CBED}" srcOrd="1" destOrd="0" parTransId="{F0098D94-17DE-044C-BB6B-86E30E410F5D}" sibTransId="{612C8D6B-9495-514A-A5B4-4B9FD50AC390}"/>
    <dgm:cxn modelId="{C4975157-BFA6-A442-85C1-F0D0BFF164BE}" type="presOf" srcId="{6AB71816-34A7-0C4E-81D5-9C8C133E3B25}" destId="{0355A7F7-B51B-E644-81B7-C9960A7361B4}" srcOrd="1" destOrd="0" presId="urn:microsoft.com/office/officeart/2005/8/layout/cycle4#2"/>
    <dgm:cxn modelId="{F8443FC6-E6F2-5E4E-924A-3BFE22878FC9}" srcId="{B74EDBB3-E128-DA45-82A4-8AD797CBA545}" destId="{69A22550-D11B-B74B-8D27-51778B522887}" srcOrd="2" destOrd="0" parTransId="{E58122E2-BB28-234A-8093-A7F96BF39281}" sibTransId="{23BA0530-5A99-7B4D-A663-9239FF76890C}"/>
    <dgm:cxn modelId="{D3D65AA7-F77C-2C46-AA24-2EE77F5982DF}" srcId="{69C05C51-BF6E-E449-A301-0F4BB6542C38}" destId="{E2A28B8B-37A8-1B41-81C4-6AF1E4FEB0FA}" srcOrd="0" destOrd="0" parTransId="{EB124BF8-A84A-B443-B957-3EBB1F38139B}" sibTransId="{B7663A3B-9785-C641-B84E-E94611BB3D6E}"/>
    <dgm:cxn modelId="{58D99FAE-FFDB-4243-A297-2D2372022B59}" type="presOf" srcId="{7A57615B-4E59-C045-8E9A-3B80201363C3}" destId="{D18DD8A1-DA29-B74E-8631-277C99C11976}" srcOrd="0" destOrd="0" presId="urn:microsoft.com/office/officeart/2005/8/layout/cycle4#2"/>
    <dgm:cxn modelId="{9361A30D-CD62-8340-B1FC-947B2C70F5B9}" type="presOf" srcId="{5FE18A65-22AC-C34D-9A8A-CA54BCBF719A}" destId="{ACD041F1-0CBD-D74A-A4BF-B19A6A6E4ABE}" srcOrd="1" destOrd="1" presId="urn:microsoft.com/office/officeart/2005/8/layout/cycle4#2"/>
    <dgm:cxn modelId="{F75B854C-BA16-0F4A-9E57-DE094DC34452}" srcId="{05BFC133-399A-0D47-B69E-BB11F649CBED}" destId="{9B467866-3DBB-FB47-B63D-0EC0241590CE}" srcOrd="2" destOrd="0" parTransId="{4B14A92E-24E2-5A4C-AAA6-943E102FA9F3}" sibTransId="{8043E63C-FC4E-B844-A260-C75D9102E79C}"/>
    <dgm:cxn modelId="{76BA1E72-7968-D846-AF8D-FA5779CA14AE}" type="presOf" srcId="{E2A28B8B-37A8-1B41-81C4-6AF1E4FEB0FA}" destId="{ACD041F1-0CBD-D74A-A4BF-B19A6A6E4ABE}" srcOrd="1" destOrd="0" presId="urn:microsoft.com/office/officeart/2005/8/layout/cycle4#2"/>
    <dgm:cxn modelId="{F30CB6AA-A88D-184B-B073-412C2FFD86E1}" type="presOf" srcId="{8E7EE51A-958B-E140-A533-CCA84DE97297}" destId="{80B42364-F2F9-E84A-948B-597900802512}" srcOrd="0" destOrd="2" presId="urn:microsoft.com/office/officeart/2005/8/layout/cycle4#2"/>
    <dgm:cxn modelId="{CA9F3EE7-86DD-5A45-9053-9C560E782F65}" type="presOf" srcId="{89FCA79A-04EE-C145-9760-87FB4AA2CC55}" destId="{33AF96FA-FFE6-C34E-BBBC-A7FE1809A2C0}" srcOrd="0" destOrd="1" presId="urn:microsoft.com/office/officeart/2005/8/layout/cycle4#2"/>
    <dgm:cxn modelId="{3BC99BDC-C610-BA45-9633-D75C377A3841}" type="presOf" srcId="{B74EDBB3-E128-DA45-82A4-8AD797CBA545}" destId="{E81C20FF-AA47-8340-803D-CF9568D13FD7}" srcOrd="0" destOrd="0" presId="urn:microsoft.com/office/officeart/2005/8/layout/cycle4#2"/>
    <dgm:cxn modelId="{5BC59AF0-9BCC-F740-8586-CDDC9B0BB02A}" type="presOf" srcId="{9AB4C83A-6830-A94E-814B-2B579EB113A0}" destId="{06B4635F-DBEB-3749-8013-582F3D87D356}" srcOrd="1" destOrd="1" presId="urn:microsoft.com/office/officeart/2005/8/layout/cycle4#2"/>
    <dgm:cxn modelId="{DB04D22E-E0A6-AE48-B787-ED7B09509804}" srcId="{05BFC133-399A-0D47-B69E-BB11F649CBED}" destId="{89FCA79A-04EE-C145-9760-87FB4AA2CC55}" srcOrd="1" destOrd="0" parTransId="{1108BFF4-B7B0-9746-B186-8D5D88211915}" sibTransId="{F9FD58A1-2431-EE41-BC15-210014A5F074}"/>
    <dgm:cxn modelId="{8B5747A7-A10E-7047-8E5F-EDB76605FC9B}" type="presOf" srcId="{A723BB35-C22E-4F43-91CB-49A4135F9DD9}" destId="{80B42364-F2F9-E84A-948B-597900802512}" srcOrd="0" destOrd="3" presId="urn:microsoft.com/office/officeart/2005/8/layout/cycle4#2"/>
    <dgm:cxn modelId="{B2861951-1CB9-E24B-A526-CC8BFB1BD941}" type="presOf" srcId="{8E7EE51A-958B-E140-A533-CCA84DE97297}" destId="{ACD041F1-0CBD-D74A-A4BF-B19A6A6E4ABE}" srcOrd="1" destOrd="2" presId="urn:microsoft.com/office/officeart/2005/8/layout/cycle4#2"/>
    <dgm:cxn modelId="{1C443E70-C79B-744D-A3CB-5A3DE85C0FAF}" srcId="{69C05C51-BF6E-E449-A301-0F4BB6542C38}" destId="{A723BB35-C22E-4F43-91CB-49A4135F9DD9}" srcOrd="3" destOrd="0" parTransId="{E81A21B1-55B4-3C4A-8157-FF48A443F2DE}" sibTransId="{2FFF4DCD-91D8-8F4E-BBE4-025DC7834B13}"/>
    <dgm:cxn modelId="{7D931D4D-8C6D-C545-8D79-8C30C96E672A}" type="presOf" srcId="{9B467866-3DBB-FB47-B63D-0EC0241590CE}" destId="{0355A7F7-B51B-E644-81B7-C9960A7361B4}" srcOrd="1" destOrd="2" presId="urn:microsoft.com/office/officeart/2005/8/layout/cycle4#2"/>
    <dgm:cxn modelId="{CFD64487-F903-B341-BDFF-6155418E6AA4}" type="presParOf" srcId="{EF7BB8C6-4848-7B47-AFB3-C2F8AB1D0C26}" destId="{4C2AA272-EE5E-114B-8DC5-32863548BF21}" srcOrd="0" destOrd="0" presId="urn:microsoft.com/office/officeart/2005/8/layout/cycle4#2"/>
    <dgm:cxn modelId="{9EB46971-AF52-DE46-BBAD-6F192E2661F2}" type="presParOf" srcId="{4C2AA272-EE5E-114B-8DC5-32863548BF21}" destId="{641E83A4-312F-6E4D-A003-BF552635FBA9}" srcOrd="0" destOrd="0" presId="urn:microsoft.com/office/officeart/2005/8/layout/cycle4#2"/>
    <dgm:cxn modelId="{5944C0BB-49C7-4442-98DD-774646914420}" type="presParOf" srcId="{641E83A4-312F-6E4D-A003-BF552635FBA9}" destId="{80B42364-F2F9-E84A-948B-597900802512}" srcOrd="0" destOrd="0" presId="urn:microsoft.com/office/officeart/2005/8/layout/cycle4#2"/>
    <dgm:cxn modelId="{8D728B57-327E-6F4B-B2AC-9D12E47CD5BB}" type="presParOf" srcId="{641E83A4-312F-6E4D-A003-BF552635FBA9}" destId="{ACD041F1-0CBD-D74A-A4BF-B19A6A6E4ABE}" srcOrd="1" destOrd="0" presId="urn:microsoft.com/office/officeart/2005/8/layout/cycle4#2"/>
    <dgm:cxn modelId="{E68356D6-2072-9849-A441-942EF5B9A12D}" type="presParOf" srcId="{4C2AA272-EE5E-114B-8DC5-32863548BF21}" destId="{A8F0276F-1107-C643-AE88-C1ACCE8868EB}" srcOrd="1" destOrd="0" presId="urn:microsoft.com/office/officeart/2005/8/layout/cycle4#2"/>
    <dgm:cxn modelId="{63F46199-8C6C-314B-A2EE-5CE099E636DE}" type="presParOf" srcId="{A8F0276F-1107-C643-AE88-C1ACCE8868EB}" destId="{33AF96FA-FFE6-C34E-BBBC-A7FE1809A2C0}" srcOrd="0" destOrd="0" presId="urn:microsoft.com/office/officeart/2005/8/layout/cycle4#2"/>
    <dgm:cxn modelId="{C4518B10-72A1-1F46-98C4-58E0C527D32A}" type="presParOf" srcId="{A8F0276F-1107-C643-AE88-C1ACCE8868EB}" destId="{0355A7F7-B51B-E644-81B7-C9960A7361B4}" srcOrd="1" destOrd="0" presId="urn:microsoft.com/office/officeart/2005/8/layout/cycle4#2"/>
    <dgm:cxn modelId="{947B44F1-D8D7-B945-A0D6-B38510EF74A9}" type="presParOf" srcId="{4C2AA272-EE5E-114B-8DC5-32863548BF21}" destId="{B6C76DAE-05F6-664A-84F6-77D74AE67CA5}" srcOrd="2" destOrd="0" presId="urn:microsoft.com/office/officeart/2005/8/layout/cycle4#2"/>
    <dgm:cxn modelId="{127BE443-20F5-C243-9B81-DD056B023458}" type="presParOf" srcId="{B6C76DAE-05F6-664A-84F6-77D74AE67CA5}" destId="{D18DD8A1-DA29-B74E-8631-277C99C11976}" srcOrd="0" destOrd="0" presId="urn:microsoft.com/office/officeart/2005/8/layout/cycle4#2"/>
    <dgm:cxn modelId="{DBC3A691-C3DA-4448-9841-0ACFAE8DE78B}" type="presParOf" srcId="{B6C76DAE-05F6-664A-84F6-77D74AE67CA5}" destId="{F302BA81-37F4-8F4D-B8A9-70EEEBC69C36}" srcOrd="1" destOrd="0" presId="urn:microsoft.com/office/officeart/2005/8/layout/cycle4#2"/>
    <dgm:cxn modelId="{9035970C-736E-214C-88DC-2065C368C514}" type="presParOf" srcId="{4C2AA272-EE5E-114B-8DC5-32863548BF21}" destId="{91B1C03C-4451-CA4C-AC1B-F9ED1699E964}" srcOrd="3" destOrd="0" presId="urn:microsoft.com/office/officeart/2005/8/layout/cycle4#2"/>
    <dgm:cxn modelId="{27D53D02-6072-D347-9558-464E3FF0749F}" type="presParOf" srcId="{91B1C03C-4451-CA4C-AC1B-F9ED1699E964}" destId="{1B275871-E10B-3149-9F47-BCBA3FB813E4}" srcOrd="0" destOrd="0" presId="urn:microsoft.com/office/officeart/2005/8/layout/cycle4#2"/>
    <dgm:cxn modelId="{D0CF1445-BBCA-584A-81D4-550314E25F9F}" type="presParOf" srcId="{91B1C03C-4451-CA4C-AC1B-F9ED1699E964}" destId="{06B4635F-DBEB-3749-8013-582F3D87D356}" srcOrd="1" destOrd="0" presId="urn:microsoft.com/office/officeart/2005/8/layout/cycle4#2"/>
    <dgm:cxn modelId="{C02C3A39-9684-974A-9C59-21E846DEAE42}" type="presParOf" srcId="{4C2AA272-EE5E-114B-8DC5-32863548BF21}" destId="{8D09CD47-FCDE-E74A-980C-31BEA5B0E9B5}" srcOrd="4" destOrd="0" presId="urn:microsoft.com/office/officeart/2005/8/layout/cycle4#2"/>
    <dgm:cxn modelId="{8929D220-9190-5D4E-B8CE-20128872AF1A}" type="presParOf" srcId="{EF7BB8C6-4848-7B47-AFB3-C2F8AB1D0C26}" destId="{ADE4AE70-A0D1-BF4B-81B6-028D8F9BFEE6}" srcOrd="1" destOrd="0" presId="urn:microsoft.com/office/officeart/2005/8/layout/cycle4#2"/>
    <dgm:cxn modelId="{CFB99752-21E6-CB48-9356-F85D126A47F9}" type="presParOf" srcId="{ADE4AE70-A0D1-BF4B-81B6-028D8F9BFEE6}" destId="{9E6FBC5E-AFD8-224E-B38B-2688BF122A53}" srcOrd="0" destOrd="0" presId="urn:microsoft.com/office/officeart/2005/8/layout/cycle4#2"/>
    <dgm:cxn modelId="{7A4491B1-7878-5C43-AA81-BB905DE02480}" type="presParOf" srcId="{ADE4AE70-A0D1-BF4B-81B6-028D8F9BFEE6}" destId="{0079145D-538C-A44A-87FF-74C6D5CC5B54}" srcOrd="1" destOrd="0" presId="urn:microsoft.com/office/officeart/2005/8/layout/cycle4#2"/>
    <dgm:cxn modelId="{0B26B599-2C65-6C43-AA2F-796696BCBE56}" type="presParOf" srcId="{ADE4AE70-A0D1-BF4B-81B6-028D8F9BFEE6}" destId="{2F583B56-7564-C449-AC6E-423BBCEF5717}" srcOrd="2" destOrd="0" presId="urn:microsoft.com/office/officeart/2005/8/layout/cycle4#2"/>
    <dgm:cxn modelId="{C4B67F02-4E34-364C-8EA5-AA7FB10E022C}" type="presParOf" srcId="{ADE4AE70-A0D1-BF4B-81B6-028D8F9BFEE6}" destId="{E81C20FF-AA47-8340-803D-CF9568D13FD7}" srcOrd="3" destOrd="0" presId="urn:microsoft.com/office/officeart/2005/8/layout/cycle4#2"/>
    <dgm:cxn modelId="{44CCB0CF-B5AC-2442-BA6B-B177D7941B21}" type="presParOf" srcId="{ADE4AE70-A0D1-BF4B-81B6-028D8F9BFEE6}" destId="{E467176C-6AE5-1A41-AF73-33AC281B25F1}" srcOrd="4" destOrd="0" presId="urn:microsoft.com/office/officeart/2005/8/layout/cycle4#2"/>
    <dgm:cxn modelId="{DE1203AA-80FC-3147-8CCF-DAF9DD83D4A3}" type="presParOf" srcId="{EF7BB8C6-4848-7B47-AFB3-C2F8AB1D0C26}" destId="{2F88C87E-C720-B44E-B2A9-1A1153783123}" srcOrd="2" destOrd="0" presId="urn:microsoft.com/office/officeart/2005/8/layout/cycle4#2"/>
    <dgm:cxn modelId="{CFB90043-2E4A-814C-86B8-9F6F3AB81AE3}" type="presParOf" srcId="{EF7BB8C6-4848-7B47-AFB3-C2F8AB1D0C26}" destId="{78BCF01A-CD1E-DF43-B23A-3259CC41584B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6CE65F-CFEF-4243-AECD-31BEA686892E}" type="doc">
      <dgm:prSet loTypeId="urn:microsoft.com/office/officeart/2005/8/layout/cycle4#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C05C51-BF6E-E449-A301-0F4BB6542C38}">
      <dgm:prSet phldrT="[Text]"/>
      <dgm:spPr/>
      <dgm:t>
        <a:bodyPr/>
        <a:lstStyle/>
        <a:p>
          <a:r>
            <a:rPr lang="en-US" dirty="0">
              <a:latin typeface="Arial" charset="0"/>
              <a:ea typeface="Arial" charset="0"/>
              <a:cs typeface="Arial" charset="0"/>
            </a:rPr>
            <a:t>Clear pathways and programs</a:t>
          </a:r>
        </a:p>
      </dgm:t>
    </dgm:pt>
    <dgm:pt modelId="{B59B4505-E813-064C-96D1-A6AC0B104DB6}" type="parTrans" cxnId="{E7F4DA84-81C9-BD4E-9808-3E5DA47444F4}">
      <dgm:prSet/>
      <dgm:spPr/>
      <dgm:t>
        <a:bodyPr/>
        <a:lstStyle/>
        <a:p>
          <a:endParaRPr lang="en-US"/>
        </a:p>
      </dgm:t>
    </dgm:pt>
    <dgm:pt modelId="{F79C4E78-F559-AA4E-BC2D-F78342EC830A}" type="sibTrans" cxnId="{E7F4DA84-81C9-BD4E-9808-3E5DA47444F4}">
      <dgm:prSet/>
      <dgm:spPr/>
      <dgm:t>
        <a:bodyPr/>
        <a:lstStyle/>
        <a:p>
          <a:endParaRPr lang="en-US"/>
        </a:p>
      </dgm:t>
    </dgm:pt>
    <dgm:pt modelId="{E2A28B8B-37A8-1B41-81C4-6AF1E4FEB0FA}">
      <dgm:prSet phldrT="[Text]" custT="1"/>
      <dgm:spPr/>
      <dgm:t>
        <a:bodyPr/>
        <a:lstStyle/>
        <a:p>
          <a:r>
            <a:rPr lang="en-US" sz="1400" dirty="0">
              <a:latin typeface="Arial" charset="0"/>
              <a:ea typeface="Arial" charset="0"/>
              <a:cs typeface="Arial" charset="0"/>
            </a:rPr>
            <a:t>Curriculum Development</a:t>
          </a:r>
        </a:p>
      </dgm:t>
    </dgm:pt>
    <dgm:pt modelId="{EB124BF8-A84A-B443-B957-3EBB1F38139B}" type="parTrans" cxnId="{D3D65AA7-F77C-2C46-AA24-2EE77F5982DF}">
      <dgm:prSet/>
      <dgm:spPr/>
      <dgm:t>
        <a:bodyPr/>
        <a:lstStyle/>
        <a:p>
          <a:endParaRPr lang="en-US"/>
        </a:p>
      </dgm:t>
    </dgm:pt>
    <dgm:pt modelId="{B7663A3B-9785-C641-B84E-E94611BB3D6E}" type="sibTrans" cxnId="{D3D65AA7-F77C-2C46-AA24-2EE77F5982DF}">
      <dgm:prSet/>
      <dgm:spPr/>
      <dgm:t>
        <a:bodyPr/>
        <a:lstStyle/>
        <a:p>
          <a:endParaRPr lang="en-US"/>
        </a:p>
      </dgm:t>
    </dgm:pt>
    <dgm:pt modelId="{05BFC133-399A-0D47-B69E-BB11F649CBED}">
      <dgm:prSet phldrT="[Text]"/>
      <dgm:spPr/>
      <dgm:t>
        <a:bodyPr/>
        <a:lstStyle/>
        <a:p>
          <a:r>
            <a:rPr lang="en-US" dirty="0">
              <a:latin typeface="Arial" charset="0"/>
              <a:ea typeface="Arial" charset="0"/>
              <a:cs typeface="Arial" charset="0"/>
            </a:rPr>
            <a:t>Guided Exploration and Progress</a:t>
          </a:r>
        </a:p>
      </dgm:t>
    </dgm:pt>
    <dgm:pt modelId="{F0098D94-17DE-044C-BB6B-86E30E410F5D}" type="parTrans" cxnId="{A27ED0DE-9C96-9B44-87E8-F6E06CA7FDED}">
      <dgm:prSet/>
      <dgm:spPr/>
      <dgm:t>
        <a:bodyPr/>
        <a:lstStyle/>
        <a:p>
          <a:endParaRPr lang="en-US"/>
        </a:p>
      </dgm:t>
    </dgm:pt>
    <dgm:pt modelId="{612C8D6B-9495-514A-A5B4-4B9FD50AC390}" type="sibTrans" cxnId="{A27ED0DE-9C96-9B44-87E8-F6E06CA7FDED}">
      <dgm:prSet/>
      <dgm:spPr/>
      <dgm:t>
        <a:bodyPr/>
        <a:lstStyle/>
        <a:p>
          <a:endParaRPr lang="en-US"/>
        </a:p>
      </dgm:t>
    </dgm:pt>
    <dgm:pt modelId="{6AB71816-34A7-0C4E-81D5-9C8C133E3B25}">
      <dgm:prSet phldrT="[Text]" custT="1"/>
      <dgm:spPr/>
      <dgm:t>
        <a:bodyPr/>
        <a:lstStyle/>
        <a:p>
          <a:r>
            <a:rPr lang="en-US" sz="1400" dirty="0">
              <a:latin typeface="Arial" charset="0"/>
              <a:ea typeface="Arial" charset="0"/>
              <a:cs typeface="Arial" charset="0"/>
            </a:rPr>
            <a:t>Curriculum Development</a:t>
          </a:r>
        </a:p>
      </dgm:t>
    </dgm:pt>
    <dgm:pt modelId="{9D8695C3-8740-3A47-B58E-38DABDE33116}" type="parTrans" cxnId="{EB155BBF-3748-2941-A2DF-101B3A54AE25}">
      <dgm:prSet/>
      <dgm:spPr/>
      <dgm:t>
        <a:bodyPr/>
        <a:lstStyle/>
        <a:p>
          <a:endParaRPr lang="en-US"/>
        </a:p>
      </dgm:t>
    </dgm:pt>
    <dgm:pt modelId="{134F6593-05F0-C549-BB66-36DE7A48325F}" type="sibTrans" cxnId="{EB155BBF-3748-2941-A2DF-101B3A54AE25}">
      <dgm:prSet/>
      <dgm:spPr/>
      <dgm:t>
        <a:bodyPr/>
        <a:lstStyle/>
        <a:p>
          <a:endParaRPr lang="en-US"/>
        </a:p>
      </dgm:t>
    </dgm:pt>
    <dgm:pt modelId="{F3D98577-6CBC-5C48-B36D-2C537012475E}">
      <dgm:prSet phldrT="[Text]"/>
      <dgm:spPr/>
      <dgm:t>
        <a:bodyPr/>
        <a:lstStyle/>
        <a:p>
          <a:r>
            <a:rPr lang="en-US" dirty="0">
              <a:latin typeface="Arial" charset="0"/>
              <a:ea typeface="Arial" charset="0"/>
              <a:cs typeface="Arial" charset="0"/>
            </a:rPr>
            <a:t>Academic and Student Support</a:t>
          </a:r>
        </a:p>
      </dgm:t>
    </dgm:pt>
    <dgm:pt modelId="{BC55AF75-F510-A04E-A4FE-C155AC9D1E02}" type="parTrans" cxnId="{E8664606-6759-6340-ADE2-6D87F1A17DDD}">
      <dgm:prSet/>
      <dgm:spPr/>
      <dgm:t>
        <a:bodyPr/>
        <a:lstStyle/>
        <a:p>
          <a:endParaRPr lang="en-US"/>
        </a:p>
      </dgm:t>
    </dgm:pt>
    <dgm:pt modelId="{FAAB0B14-4AA4-934C-8691-C550B1493C9E}" type="sibTrans" cxnId="{E8664606-6759-6340-ADE2-6D87F1A17DDD}">
      <dgm:prSet/>
      <dgm:spPr/>
      <dgm:t>
        <a:bodyPr/>
        <a:lstStyle/>
        <a:p>
          <a:endParaRPr lang="en-US"/>
        </a:p>
      </dgm:t>
    </dgm:pt>
    <dgm:pt modelId="{7A57615B-4E59-C045-8E9A-3B80201363C3}">
      <dgm:prSet phldrT="[Text]" custT="1"/>
      <dgm:spPr/>
      <dgm:t>
        <a:bodyPr/>
        <a:lstStyle/>
        <a:p>
          <a:r>
            <a:rPr lang="en-US" sz="1400" dirty="0">
              <a:latin typeface="Arial" charset="0"/>
              <a:ea typeface="Arial" charset="0"/>
              <a:cs typeface="Arial" charset="0"/>
            </a:rPr>
            <a:t>Curriculum Development</a:t>
          </a:r>
        </a:p>
      </dgm:t>
    </dgm:pt>
    <dgm:pt modelId="{CEB42F53-7123-884D-B719-FCE5E77627E7}" type="parTrans" cxnId="{EAF97366-A513-5949-A249-461055264157}">
      <dgm:prSet/>
      <dgm:spPr/>
      <dgm:t>
        <a:bodyPr/>
        <a:lstStyle/>
        <a:p>
          <a:endParaRPr lang="en-US"/>
        </a:p>
      </dgm:t>
    </dgm:pt>
    <dgm:pt modelId="{1342B31A-41C1-1143-A17E-055A878962CF}" type="sibTrans" cxnId="{EAF97366-A513-5949-A249-461055264157}">
      <dgm:prSet/>
      <dgm:spPr/>
      <dgm:t>
        <a:bodyPr/>
        <a:lstStyle/>
        <a:p>
          <a:endParaRPr lang="en-US"/>
        </a:p>
      </dgm:t>
    </dgm:pt>
    <dgm:pt modelId="{B74EDBB3-E128-DA45-82A4-8AD797CBA545}">
      <dgm:prSet phldrT="[Text]"/>
      <dgm:spPr/>
      <dgm:t>
        <a:bodyPr/>
        <a:lstStyle/>
        <a:p>
          <a:r>
            <a:rPr lang="en-US" dirty="0">
              <a:latin typeface="Arial" charset="0"/>
              <a:ea typeface="Arial" charset="0"/>
              <a:cs typeface="Arial" charset="0"/>
            </a:rPr>
            <a:t>Teaching and Learning</a:t>
          </a:r>
        </a:p>
      </dgm:t>
    </dgm:pt>
    <dgm:pt modelId="{F542A9E6-7610-0240-9132-B6EE5EC86A67}" type="parTrans" cxnId="{BDA0AC30-89F9-A148-A203-DFDA3DC5AD8C}">
      <dgm:prSet/>
      <dgm:spPr/>
      <dgm:t>
        <a:bodyPr/>
        <a:lstStyle/>
        <a:p>
          <a:endParaRPr lang="en-US"/>
        </a:p>
      </dgm:t>
    </dgm:pt>
    <dgm:pt modelId="{88653128-1052-C54F-8A42-656D6B88E59D}" type="sibTrans" cxnId="{BDA0AC30-89F9-A148-A203-DFDA3DC5AD8C}">
      <dgm:prSet/>
      <dgm:spPr/>
      <dgm:t>
        <a:bodyPr/>
        <a:lstStyle/>
        <a:p>
          <a:endParaRPr lang="en-US"/>
        </a:p>
      </dgm:t>
    </dgm:pt>
    <dgm:pt modelId="{5FE18A65-22AC-C34D-9A8A-CA54BCBF719A}">
      <dgm:prSet custT="1"/>
      <dgm:spPr/>
      <dgm:t>
        <a:bodyPr/>
        <a:lstStyle/>
        <a:p>
          <a:r>
            <a:rPr lang="en-US" sz="1400" dirty="0">
              <a:latin typeface="Arial" charset="0"/>
              <a:ea typeface="Arial" charset="0"/>
              <a:cs typeface="Arial" charset="0"/>
            </a:rPr>
            <a:t>Course/Program Initiation or Discontinuance</a:t>
          </a:r>
        </a:p>
      </dgm:t>
    </dgm:pt>
    <dgm:pt modelId="{E596220B-6725-5C4F-AE16-8F20863DFA6D}" type="parTrans" cxnId="{3F5C15B1-41DD-4E42-B641-C25A705F13C8}">
      <dgm:prSet/>
      <dgm:spPr/>
      <dgm:t>
        <a:bodyPr/>
        <a:lstStyle/>
        <a:p>
          <a:endParaRPr lang="en-US"/>
        </a:p>
      </dgm:t>
    </dgm:pt>
    <dgm:pt modelId="{8B23CF91-D0EC-F74C-A1DD-75304A38BCB2}" type="sibTrans" cxnId="{3F5C15B1-41DD-4E42-B641-C25A705F13C8}">
      <dgm:prSet/>
      <dgm:spPr/>
      <dgm:t>
        <a:bodyPr/>
        <a:lstStyle/>
        <a:p>
          <a:endParaRPr lang="en-US"/>
        </a:p>
      </dgm:t>
    </dgm:pt>
    <dgm:pt modelId="{A723BB35-C22E-4F43-91CB-49A4135F9DD9}">
      <dgm:prSet custT="1"/>
      <dgm:spPr/>
      <dgm:t>
        <a:bodyPr/>
        <a:lstStyle/>
        <a:p>
          <a:r>
            <a:rPr lang="en-US" sz="1400" dirty="0">
              <a:latin typeface="Arial" charset="0"/>
              <a:ea typeface="Arial" charset="0"/>
              <a:cs typeface="Arial" charset="0"/>
            </a:rPr>
            <a:t>Student Preparation and Success</a:t>
          </a:r>
        </a:p>
      </dgm:t>
    </dgm:pt>
    <dgm:pt modelId="{E81A21B1-55B4-3C4A-8157-FF48A443F2DE}" type="parTrans" cxnId="{1C443E70-C79B-744D-A3CB-5A3DE85C0FAF}">
      <dgm:prSet/>
      <dgm:spPr/>
      <dgm:t>
        <a:bodyPr/>
        <a:lstStyle/>
        <a:p>
          <a:endParaRPr lang="en-US"/>
        </a:p>
      </dgm:t>
    </dgm:pt>
    <dgm:pt modelId="{2FFF4DCD-91D8-8F4E-BBE4-025DC7834B13}" type="sibTrans" cxnId="{1C443E70-C79B-744D-A3CB-5A3DE85C0FAF}">
      <dgm:prSet/>
      <dgm:spPr/>
      <dgm:t>
        <a:bodyPr/>
        <a:lstStyle/>
        <a:p>
          <a:endParaRPr lang="en-US"/>
        </a:p>
      </dgm:t>
    </dgm:pt>
    <dgm:pt modelId="{89FCA79A-04EE-C145-9760-87FB4AA2CC55}">
      <dgm:prSet custT="1"/>
      <dgm:spPr/>
      <dgm:t>
        <a:bodyPr/>
        <a:lstStyle/>
        <a:p>
          <a:r>
            <a:rPr lang="en-US" sz="1400" dirty="0">
              <a:latin typeface="Arial" charset="0"/>
              <a:ea typeface="Arial" charset="0"/>
              <a:cs typeface="Arial" charset="0"/>
            </a:rPr>
            <a:t>Student Preparation and Success</a:t>
          </a:r>
        </a:p>
      </dgm:t>
    </dgm:pt>
    <dgm:pt modelId="{1108BFF4-B7B0-9746-B186-8D5D88211915}" type="parTrans" cxnId="{DB04D22E-E0A6-AE48-B787-ED7B09509804}">
      <dgm:prSet/>
      <dgm:spPr/>
      <dgm:t>
        <a:bodyPr/>
        <a:lstStyle/>
        <a:p>
          <a:endParaRPr lang="en-US"/>
        </a:p>
      </dgm:t>
    </dgm:pt>
    <dgm:pt modelId="{F9FD58A1-2431-EE41-BC15-210014A5F074}" type="sibTrans" cxnId="{DB04D22E-E0A6-AE48-B787-ED7B09509804}">
      <dgm:prSet/>
      <dgm:spPr/>
      <dgm:t>
        <a:bodyPr/>
        <a:lstStyle/>
        <a:p>
          <a:endParaRPr lang="en-US"/>
        </a:p>
      </dgm:t>
    </dgm:pt>
    <dgm:pt modelId="{9B467866-3DBB-FB47-B63D-0EC0241590CE}">
      <dgm:prSet custT="1"/>
      <dgm:spPr/>
      <dgm:t>
        <a:bodyPr/>
        <a:lstStyle/>
        <a:p>
          <a:r>
            <a:rPr lang="en-US" sz="1400" dirty="0">
              <a:latin typeface="Arial" charset="0"/>
              <a:ea typeface="Arial" charset="0"/>
              <a:cs typeface="Arial" charset="0"/>
            </a:rPr>
            <a:t>Course/Program Initiation or Discontinuance</a:t>
          </a:r>
        </a:p>
      </dgm:t>
    </dgm:pt>
    <dgm:pt modelId="{4B14A92E-24E2-5A4C-AAA6-943E102FA9F3}" type="parTrans" cxnId="{F75B854C-BA16-0F4A-9E57-DE094DC34452}">
      <dgm:prSet/>
      <dgm:spPr/>
      <dgm:t>
        <a:bodyPr/>
        <a:lstStyle/>
        <a:p>
          <a:endParaRPr lang="en-US"/>
        </a:p>
      </dgm:t>
    </dgm:pt>
    <dgm:pt modelId="{8043E63C-FC4E-B844-A260-C75D9102E79C}" type="sibTrans" cxnId="{F75B854C-BA16-0F4A-9E57-DE094DC34452}">
      <dgm:prSet/>
      <dgm:spPr/>
      <dgm:t>
        <a:bodyPr/>
        <a:lstStyle/>
        <a:p>
          <a:endParaRPr lang="en-US"/>
        </a:p>
      </dgm:t>
    </dgm:pt>
    <dgm:pt modelId="{69A22550-D11B-B74B-8D27-51778B522887}">
      <dgm:prSet custT="1"/>
      <dgm:spPr/>
      <dgm:t>
        <a:bodyPr tIns="0" bIns="54864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dirty="0">
              <a:latin typeface="Arial" charset="0"/>
              <a:ea typeface="Arial" charset="0"/>
              <a:cs typeface="Arial" charset="0"/>
            </a:rPr>
            <a:t>Student Preparation and Success</a:t>
          </a:r>
        </a:p>
      </dgm:t>
    </dgm:pt>
    <dgm:pt modelId="{E58122E2-BB28-234A-8093-A7F96BF39281}" type="parTrans" cxnId="{F8443FC6-E6F2-5E4E-924A-3BFE22878FC9}">
      <dgm:prSet/>
      <dgm:spPr/>
      <dgm:t>
        <a:bodyPr/>
        <a:lstStyle/>
        <a:p>
          <a:endParaRPr lang="en-US"/>
        </a:p>
      </dgm:t>
    </dgm:pt>
    <dgm:pt modelId="{23BA0530-5A99-7B4D-A663-9239FF76890C}" type="sibTrans" cxnId="{F8443FC6-E6F2-5E4E-924A-3BFE22878FC9}">
      <dgm:prSet/>
      <dgm:spPr/>
      <dgm:t>
        <a:bodyPr/>
        <a:lstStyle/>
        <a:p>
          <a:endParaRPr lang="en-US"/>
        </a:p>
      </dgm:t>
    </dgm:pt>
    <dgm:pt modelId="{F31D0E80-E037-F34C-8EDF-51DD1F803E66}">
      <dgm:prSet custT="1"/>
      <dgm:spPr/>
      <dgm:t>
        <a:bodyPr tIns="0" bIns="54864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dirty="0">
              <a:latin typeface="Arial" charset="0"/>
              <a:ea typeface="Arial" charset="0"/>
              <a:cs typeface="Arial" charset="0"/>
            </a:rPr>
            <a:t>Course/Program Initiation or Discontinuance</a:t>
          </a:r>
        </a:p>
      </dgm:t>
    </dgm:pt>
    <dgm:pt modelId="{518339E1-9C0E-0345-B1DA-83384FFDE631}" type="parTrans" cxnId="{2794FA26-CB2C-954E-A32A-7A3DCDAB0D5A}">
      <dgm:prSet/>
      <dgm:spPr/>
      <dgm:t>
        <a:bodyPr/>
        <a:lstStyle/>
        <a:p>
          <a:endParaRPr lang="en-US"/>
        </a:p>
      </dgm:t>
    </dgm:pt>
    <dgm:pt modelId="{16757FC7-FA0B-AB4C-856A-7677639605CF}" type="sibTrans" cxnId="{2794FA26-CB2C-954E-A32A-7A3DCDAB0D5A}">
      <dgm:prSet/>
      <dgm:spPr/>
      <dgm:t>
        <a:bodyPr/>
        <a:lstStyle/>
        <a:p>
          <a:endParaRPr lang="en-US"/>
        </a:p>
      </dgm:t>
    </dgm:pt>
    <dgm:pt modelId="{DE3B4323-BDC6-3D4F-842E-4C28B7C1DFEE}">
      <dgm:prSet custT="1"/>
      <dgm:spPr/>
      <dgm:t>
        <a:bodyPr/>
        <a:lstStyle/>
        <a:p>
          <a:r>
            <a:rPr lang="en-US" sz="1400" dirty="0">
              <a:latin typeface="Arial" charset="0"/>
              <a:ea typeface="Arial" charset="0"/>
              <a:cs typeface="Arial" charset="0"/>
            </a:rPr>
            <a:t>Student Preparation and Success</a:t>
          </a:r>
        </a:p>
      </dgm:t>
    </dgm:pt>
    <dgm:pt modelId="{51C87886-AC85-F34C-A110-91F14836F0D8}" type="parTrans" cxnId="{322FBA0F-3487-D341-B225-27AA46DF8188}">
      <dgm:prSet/>
      <dgm:spPr/>
      <dgm:t>
        <a:bodyPr/>
        <a:lstStyle/>
        <a:p>
          <a:endParaRPr lang="en-US"/>
        </a:p>
      </dgm:t>
    </dgm:pt>
    <dgm:pt modelId="{B6D28B62-1D3B-944E-BC49-20029F574BA2}" type="sibTrans" cxnId="{322FBA0F-3487-D341-B225-27AA46DF8188}">
      <dgm:prSet/>
      <dgm:spPr/>
      <dgm:t>
        <a:bodyPr/>
        <a:lstStyle/>
        <a:p>
          <a:endParaRPr lang="en-US"/>
        </a:p>
      </dgm:t>
    </dgm:pt>
    <dgm:pt modelId="{8FE4CFC5-C33D-EB41-819E-8A9A5A051B66}">
      <dgm:prSet phldrT="[Text]" custT="1"/>
      <dgm:spPr/>
      <dgm:t>
        <a:bodyPr tIns="0" bIns="54864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dirty="0">
              <a:latin typeface="Arial" charset="0"/>
              <a:ea typeface="Arial" charset="0"/>
              <a:cs typeface="Arial" charset="0"/>
            </a:rPr>
            <a:t>Curriculum Development</a:t>
          </a:r>
        </a:p>
      </dgm:t>
    </dgm:pt>
    <dgm:pt modelId="{FD601784-877A-7F41-AD74-05FACECF6C31}" type="sibTrans" cxnId="{FC0A0E12-CC77-1641-A08A-713D8E9D8A91}">
      <dgm:prSet/>
      <dgm:spPr/>
      <dgm:t>
        <a:bodyPr/>
        <a:lstStyle/>
        <a:p>
          <a:endParaRPr lang="en-US"/>
        </a:p>
      </dgm:t>
    </dgm:pt>
    <dgm:pt modelId="{943EAEE8-9A91-CA46-AA3B-F2ABBEB9157D}" type="parTrans" cxnId="{FC0A0E12-CC77-1641-A08A-713D8E9D8A91}">
      <dgm:prSet/>
      <dgm:spPr/>
      <dgm:t>
        <a:bodyPr/>
        <a:lstStyle/>
        <a:p>
          <a:endParaRPr lang="en-US"/>
        </a:p>
      </dgm:t>
    </dgm:pt>
    <dgm:pt modelId="{9AB4C83A-6830-A94E-814B-2B579EB113A0}">
      <dgm:prSet phldrT="[Text]" custT="1"/>
      <dgm:spPr/>
      <dgm:t>
        <a:bodyPr tIns="0" bIns="54864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400" dirty="0">
              <a:latin typeface="Arial" charset="0"/>
              <a:ea typeface="Arial" charset="0"/>
              <a:cs typeface="Arial" charset="0"/>
            </a:rPr>
            <a:t>Grading Policies</a:t>
          </a:r>
        </a:p>
      </dgm:t>
    </dgm:pt>
    <dgm:pt modelId="{A2E42B14-9798-9546-956B-C624A551F0D6}" type="sibTrans" cxnId="{E348D2F3-C0B7-6A44-8CD8-1C607281183D}">
      <dgm:prSet/>
      <dgm:spPr/>
      <dgm:t>
        <a:bodyPr/>
        <a:lstStyle/>
        <a:p>
          <a:endParaRPr lang="en-US"/>
        </a:p>
      </dgm:t>
    </dgm:pt>
    <dgm:pt modelId="{7E2B67B0-32EA-EB44-B50B-AA98121CB941}" type="parTrans" cxnId="{E348D2F3-C0B7-6A44-8CD8-1C607281183D}">
      <dgm:prSet/>
      <dgm:spPr/>
      <dgm:t>
        <a:bodyPr/>
        <a:lstStyle/>
        <a:p>
          <a:endParaRPr lang="en-US"/>
        </a:p>
      </dgm:t>
    </dgm:pt>
    <dgm:pt modelId="{EF7BB8C6-4848-7B47-AFB3-C2F8AB1D0C26}" type="pres">
      <dgm:prSet presAssocID="{F36CE65F-CFEF-4243-AECD-31BEA686892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2AA272-EE5E-114B-8DC5-32863548BF21}" type="pres">
      <dgm:prSet presAssocID="{F36CE65F-CFEF-4243-AECD-31BEA686892E}" presName="children" presStyleCnt="0"/>
      <dgm:spPr/>
    </dgm:pt>
    <dgm:pt modelId="{641E83A4-312F-6E4D-A003-BF552635FBA9}" type="pres">
      <dgm:prSet presAssocID="{F36CE65F-CFEF-4243-AECD-31BEA686892E}" presName="child1group" presStyleCnt="0"/>
      <dgm:spPr/>
    </dgm:pt>
    <dgm:pt modelId="{80B42364-F2F9-E84A-948B-597900802512}" type="pres">
      <dgm:prSet presAssocID="{F36CE65F-CFEF-4243-AECD-31BEA686892E}" presName="child1" presStyleLbl="bgAcc1" presStyleIdx="0" presStyleCnt="4" custScaleX="139107" custScaleY="111998" custLinFactNeighborX="-16586" custLinFactNeighborY="4612"/>
      <dgm:spPr/>
      <dgm:t>
        <a:bodyPr/>
        <a:lstStyle/>
        <a:p>
          <a:endParaRPr lang="en-US"/>
        </a:p>
      </dgm:t>
    </dgm:pt>
    <dgm:pt modelId="{ACD041F1-0CBD-D74A-A4BF-B19A6A6E4ABE}" type="pres">
      <dgm:prSet presAssocID="{F36CE65F-CFEF-4243-AECD-31BEA686892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F0276F-1107-C643-AE88-C1ACCE8868EB}" type="pres">
      <dgm:prSet presAssocID="{F36CE65F-CFEF-4243-AECD-31BEA686892E}" presName="child2group" presStyleCnt="0"/>
      <dgm:spPr/>
    </dgm:pt>
    <dgm:pt modelId="{33AF96FA-FFE6-C34E-BBBC-A7FE1809A2C0}" type="pres">
      <dgm:prSet presAssocID="{F36CE65F-CFEF-4243-AECD-31BEA686892E}" presName="child2" presStyleLbl="bgAcc1" presStyleIdx="1" presStyleCnt="4" custScaleX="137750" custLinFactNeighborX="17887"/>
      <dgm:spPr/>
      <dgm:t>
        <a:bodyPr/>
        <a:lstStyle/>
        <a:p>
          <a:endParaRPr lang="en-US"/>
        </a:p>
      </dgm:t>
    </dgm:pt>
    <dgm:pt modelId="{0355A7F7-B51B-E644-81B7-C9960A7361B4}" type="pres">
      <dgm:prSet presAssocID="{F36CE65F-CFEF-4243-AECD-31BEA686892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76DAE-05F6-664A-84F6-77D74AE67CA5}" type="pres">
      <dgm:prSet presAssocID="{F36CE65F-CFEF-4243-AECD-31BEA686892E}" presName="child3group" presStyleCnt="0"/>
      <dgm:spPr/>
    </dgm:pt>
    <dgm:pt modelId="{D18DD8A1-DA29-B74E-8631-277C99C11976}" type="pres">
      <dgm:prSet presAssocID="{F36CE65F-CFEF-4243-AECD-31BEA686892E}" presName="child3" presStyleLbl="bgAcc1" presStyleIdx="2" presStyleCnt="4" custScaleX="137674" custScaleY="119491" custLinFactNeighborX="20630" custLinFactNeighborY="-1500"/>
      <dgm:spPr/>
      <dgm:t>
        <a:bodyPr/>
        <a:lstStyle/>
        <a:p>
          <a:endParaRPr lang="en-US"/>
        </a:p>
      </dgm:t>
    </dgm:pt>
    <dgm:pt modelId="{F302BA81-37F4-8F4D-B8A9-70EEEBC69C36}" type="pres">
      <dgm:prSet presAssocID="{F36CE65F-CFEF-4243-AECD-31BEA686892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1C03C-4451-CA4C-AC1B-F9ED1699E964}" type="pres">
      <dgm:prSet presAssocID="{F36CE65F-CFEF-4243-AECD-31BEA686892E}" presName="child4group" presStyleCnt="0"/>
      <dgm:spPr/>
    </dgm:pt>
    <dgm:pt modelId="{1B275871-E10B-3149-9F47-BCBA3FB813E4}" type="pres">
      <dgm:prSet presAssocID="{F36CE65F-CFEF-4243-AECD-31BEA686892E}" presName="child4" presStyleLbl="bgAcc1" presStyleIdx="3" presStyleCnt="4" custScaleX="156034" custScaleY="134090" custLinFactNeighborX="-17499" custLinFactNeighborY="-8760"/>
      <dgm:spPr/>
      <dgm:t>
        <a:bodyPr/>
        <a:lstStyle/>
        <a:p>
          <a:endParaRPr lang="en-US"/>
        </a:p>
      </dgm:t>
    </dgm:pt>
    <dgm:pt modelId="{06B4635F-DBEB-3749-8013-582F3D87D356}" type="pres">
      <dgm:prSet presAssocID="{F36CE65F-CFEF-4243-AECD-31BEA686892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9CD47-FCDE-E74A-980C-31BEA5B0E9B5}" type="pres">
      <dgm:prSet presAssocID="{F36CE65F-CFEF-4243-AECD-31BEA686892E}" presName="childPlaceholder" presStyleCnt="0"/>
      <dgm:spPr/>
    </dgm:pt>
    <dgm:pt modelId="{ADE4AE70-A0D1-BF4B-81B6-028D8F9BFEE6}" type="pres">
      <dgm:prSet presAssocID="{F36CE65F-CFEF-4243-AECD-31BEA686892E}" presName="circle" presStyleCnt="0"/>
      <dgm:spPr/>
    </dgm:pt>
    <dgm:pt modelId="{9E6FBC5E-AFD8-224E-B38B-2688BF122A53}" type="pres">
      <dgm:prSet presAssocID="{F36CE65F-CFEF-4243-AECD-31BEA686892E}" presName="quadrant1" presStyleLbl="node1" presStyleIdx="0" presStyleCnt="4" custScaleX="94530" custScaleY="977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9145D-538C-A44A-87FF-74C6D5CC5B54}" type="pres">
      <dgm:prSet presAssocID="{F36CE65F-CFEF-4243-AECD-31BEA686892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83B56-7564-C449-AC6E-423BBCEF5717}" type="pres">
      <dgm:prSet presAssocID="{F36CE65F-CFEF-4243-AECD-31BEA686892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C20FF-AA47-8340-803D-CF9568D13FD7}" type="pres">
      <dgm:prSet presAssocID="{F36CE65F-CFEF-4243-AECD-31BEA686892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7176C-6AE5-1A41-AF73-33AC281B25F1}" type="pres">
      <dgm:prSet presAssocID="{F36CE65F-CFEF-4243-AECD-31BEA686892E}" presName="quadrantPlaceholder" presStyleCnt="0"/>
      <dgm:spPr/>
    </dgm:pt>
    <dgm:pt modelId="{2F88C87E-C720-B44E-B2A9-1A1153783123}" type="pres">
      <dgm:prSet presAssocID="{F36CE65F-CFEF-4243-AECD-31BEA686892E}" presName="center1" presStyleLbl="fgShp" presStyleIdx="0" presStyleCnt="2"/>
      <dgm:spPr/>
    </dgm:pt>
    <dgm:pt modelId="{78BCF01A-CD1E-DF43-B23A-3259CC41584B}" type="pres">
      <dgm:prSet presAssocID="{F36CE65F-CFEF-4243-AECD-31BEA686892E}" presName="center2" presStyleLbl="fgShp" presStyleIdx="1" presStyleCnt="2"/>
      <dgm:spPr/>
    </dgm:pt>
  </dgm:ptLst>
  <dgm:cxnLst>
    <dgm:cxn modelId="{28DACA8D-ED35-B447-8B32-F73F5C2CE39B}" type="presOf" srcId="{E2A28B8B-37A8-1B41-81C4-6AF1E4FEB0FA}" destId="{80B42364-F2F9-E84A-948B-597900802512}" srcOrd="0" destOrd="0" presId="urn:microsoft.com/office/officeart/2005/8/layout/cycle4#2"/>
    <dgm:cxn modelId="{75D9D91B-3636-E044-BAA1-D2DE17BDAB78}" type="presOf" srcId="{7A57615B-4E59-C045-8E9A-3B80201363C3}" destId="{F302BA81-37F4-8F4D-B8A9-70EEEBC69C36}" srcOrd="1" destOrd="0" presId="urn:microsoft.com/office/officeart/2005/8/layout/cycle4#2"/>
    <dgm:cxn modelId="{DFE55EE6-1B22-BC42-977A-CB046FE34C71}" type="presOf" srcId="{F31D0E80-E037-F34C-8EDF-51DD1F803E66}" destId="{06B4635F-DBEB-3749-8013-582F3D87D356}" srcOrd="1" destOrd="3" presId="urn:microsoft.com/office/officeart/2005/8/layout/cycle4#2"/>
    <dgm:cxn modelId="{E348D2F3-C0B7-6A44-8CD8-1C607281183D}" srcId="{B74EDBB3-E128-DA45-82A4-8AD797CBA545}" destId="{9AB4C83A-6830-A94E-814B-2B579EB113A0}" srcOrd="1" destOrd="0" parTransId="{7E2B67B0-32EA-EB44-B50B-AA98121CB941}" sibTransId="{A2E42B14-9798-9546-956B-C624A551F0D6}"/>
    <dgm:cxn modelId="{5F958EC5-0D9B-1349-A092-55910DD0A53D}" type="presOf" srcId="{A723BB35-C22E-4F43-91CB-49A4135F9DD9}" destId="{ACD041F1-0CBD-D74A-A4BF-B19A6A6E4ABE}" srcOrd="1" destOrd="2" presId="urn:microsoft.com/office/officeart/2005/8/layout/cycle4#2"/>
    <dgm:cxn modelId="{C89167D2-DFF1-9B46-BAA4-5920D6033988}" type="presOf" srcId="{69C05C51-BF6E-E449-A301-0F4BB6542C38}" destId="{9E6FBC5E-AFD8-224E-B38B-2688BF122A53}" srcOrd="0" destOrd="0" presId="urn:microsoft.com/office/officeart/2005/8/layout/cycle4#2"/>
    <dgm:cxn modelId="{6B3D3688-3808-6640-A51D-F27239405558}" type="presOf" srcId="{E2A28B8B-37A8-1B41-81C4-6AF1E4FEB0FA}" destId="{ACD041F1-0CBD-D74A-A4BF-B19A6A6E4ABE}" srcOrd="1" destOrd="0" presId="urn:microsoft.com/office/officeart/2005/8/layout/cycle4#2"/>
    <dgm:cxn modelId="{1AD89FDB-1752-E343-8ACE-A2A1BAABC6B0}" type="presOf" srcId="{A723BB35-C22E-4F43-91CB-49A4135F9DD9}" destId="{80B42364-F2F9-E84A-948B-597900802512}" srcOrd="0" destOrd="2" presId="urn:microsoft.com/office/officeart/2005/8/layout/cycle4#2"/>
    <dgm:cxn modelId="{36E15FF5-7464-4842-A6B8-A87002749DA8}" type="presOf" srcId="{DE3B4323-BDC6-3D4F-842E-4C28B7C1DFEE}" destId="{F302BA81-37F4-8F4D-B8A9-70EEEBC69C36}" srcOrd="1" destOrd="1" presId="urn:microsoft.com/office/officeart/2005/8/layout/cycle4#2"/>
    <dgm:cxn modelId="{FC0A0E12-CC77-1641-A08A-713D8E9D8A91}" srcId="{B74EDBB3-E128-DA45-82A4-8AD797CBA545}" destId="{8FE4CFC5-C33D-EB41-819E-8A9A5A051B66}" srcOrd="0" destOrd="0" parTransId="{943EAEE8-9A91-CA46-AA3B-F2ABBEB9157D}" sibTransId="{FD601784-877A-7F41-AD74-05FACECF6C31}"/>
    <dgm:cxn modelId="{57D4F301-97A5-E845-9C0F-95845DFDE334}" type="presOf" srcId="{69A22550-D11B-B74B-8D27-51778B522887}" destId="{06B4635F-DBEB-3749-8013-582F3D87D356}" srcOrd="1" destOrd="2" presId="urn:microsoft.com/office/officeart/2005/8/layout/cycle4#2"/>
    <dgm:cxn modelId="{E337E6C9-8F90-F44A-8183-69211712777C}" type="presOf" srcId="{8FE4CFC5-C33D-EB41-819E-8A9A5A051B66}" destId="{1B275871-E10B-3149-9F47-BCBA3FB813E4}" srcOrd="0" destOrd="0" presId="urn:microsoft.com/office/officeart/2005/8/layout/cycle4#2"/>
    <dgm:cxn modelId="{AC1D5B4E-78BE-984E-B69B-7CAABA3AF3C9}" type="presOf" srcId="{69A22550-D11B-B74B-8D27-51778B522887}" destId="{1B275871-E10B-3149-9F47-BCBA3FB813E4}" srcOrd="0" destOrd="2" presId="urn:microsoft.com/office/officeart/2005/8/layout/cycle4#2"/>
    <dgm:cxn modelId="{B2EB44EE-AAD7-334F-B6DF-9C285094F875}" type="presOf" srcId="{7A57615B-4E59-C045-8E9A-3B80201363C3}" destId="{D18DD8A1-DA29-B74E-8631-277C99C11976}" srcOrd="0" destOrd="0" presId="urn:microsoft.com/office/officeart/2005/8/layout/cycle4#2"/>
    <dgm:cxn modelId="{EAF97366-A513-5949-A249-461055264157}" srcId="{F3D98577-6CBC-5C48-B36D-2C537012475E}" destId="{7A57615B-4E59-C045-8E9A-3B80201363C3}" srcOrd="0" destOrd="0" parTransId="{CEB42F53-7123-884D-B719-FCE5E77627E7}" sibTransId="{1342B31A-41C1-1143-A17E-055A878962CF}"/>
    <dgm:cxn modelId="{EB155BBF-3748-2941-A2DF-101B3A54AE25}" srcId="{05BFC133-399A-0D47-B69E-BB11F649CBED}" destId="{6AB71816-34A7-0C4E-81D5-9C8C133E3B25}" srcOrd="0" destOrd="0" parTransId="{9D8695C3-8740-3A47-B58E-38DABDE33116}" sibTransId="{134F6593-05F0-C549-BB66-36DE7A48325F}"/>
    <dgm:cxn modelId="{E7F4DA84-81C9-BD4E-9808-3E5DA47444F4}" srcId="{F36CE65F-CFEF-4243-AECD-31BEA686892E}" destId="{69C05C51-BF6E-E449-A301-0F4BB6542C38}" srcOrd="0" destOrd="0" parTransId="{B59B4505-E813-064C-96D1-A6AC0B104DB6}" sibTransId="{F79C4E78-F559-AA4E-BC2D-F78342EC830A}"/>
    <dgm:cxn modelId="{2BF0743C-24C9-2D48-814B-611D27DFB50C}" type="presOf" srcId="{9AB4C83A-6830-A94E-814B-2B579EB113A0}" destId="{1B275871-E10B-3149-9F47-BCBA3FB813E4}" srcOrd="0" destOrd="1" presId="urn:microsoft.com/office/officeart/2005/8/layout/cycle4#2"/>
    <dgm:cxn modelId="{BDA0AC30-89F9-A148-A203-DFDA3DC5AD8C}" srcId="{F36CE65F-CFEF-4243-AECD-31BEA686892E}" destId="{B74EDBB3-E128-DA45-82A4-8AD797CBA545}" srcOrd="3" destOrd="0" parTransId="{F542A9E6-7610-0240-9132-B6EE5EC86A67}" sibTransId="{88653128-1052-C54F-8A42-656D6B88E59D}"/>
    <dgm:cxn modelId="{2794FA26-CB2C-954E-A32A-7A3DCDAB0D5A}" srcId="{B74EDBB3-E128-DA45-82A4-8AD797CBA545}" destId="{F31D0E80-E037-F34C-8EDF-51DD1F803E66}" srcOrd="3" destOrd="0" parTransId="{518339E1-9C0E-0345-B1DA-83384FFDE631}" sibTransId="{16757FC7-FA0B-AB4C-856A-7677639605CF}"/>
    <dgm:cxn modelId="{E598BCAF-D678-D248-9E77-96515C33DF10}" type="presOf" srcId="{8FE4CFC5-C33D-EB41-819E-8A9A5A051B66}" destId="{06B4635F-DBEB-3749-8013-582F3D87D356}" srcOrd="1" destOrd="0" presId="urn:microsoft.com/office/officeart/2005/8/layout/cycle4#2"/>
    <dgm:cxn modelId="{E8664606-6759-6340-ADE2-6D87F1A17DDD}" srcId="{F36CE65F-CFEF-4243-AECD-31BEA686892E}" destId="{F3D98577-6CBC-5C48-B36D-2C537012475E}" srcOrd="2" destOrd="0" parTransId="{BC55AF75-F510-A04E-A4FE-C155AC9D1E02}" sibTransId="{FAAB0B14-4AA4-934C-8691-C550B1493C9E}"/>
    <dgm:cxn modelId="{3F5C15B1-41DD-4E42-B641-C25A705F13C8}" srcId="{69C05C51-BF6E-E449-A301-0F4BB6542C38}" destId="{5FE18A65-22AC-C34D-9A8A-CA54BCBF719A}" srcOrd="1" destOrd="0" parTransId="{E596220B-6725-5C4F-AE16-8F20863DFA6D}" sibTransId="{8B23CF91-D0EC-F74C-A1DD-75304A38BCB2}"/>
    <dgm:cxn modelId="{8139810F-0344-2640-8CAB-6480191F7994}" type="presOf" srcId="{DE3B4323-BDC6-3D4F-842E-4C28B7C1DFEE}" destId="{D18DD8A1-DA29-B74E-8631-277C99C11976}" srcOrd="0" destOrd="1" presId="urn:microsoft.com/office/officeart/2005/8/layout/cycle4#2"/>
    <dgm:cxn modelId="{E5D5C538-30A8-A045-9487-3CAC279A3D27}" type="presOf" srcId="{5FE18A65-22AC-C34D-9A8A-CA54BCBF719A}" destId="{80B42364-F2F9-E84A-948B-597900802512}" srcOrd="0" destOrd="1" presId="urn:microsoft.com/office/officeart/2005/8/layout/cycle4#2"/>
    <dgm:cxn modelId="{322FBA0F-3487-D341-B225-27AA46DF8188}" srcId="{F3D98577-6CBC-5C48-B36D-2C537012475E}" destId="{DE3B4323-BDC6-3D4F-842E-4C28B7C1DFEE}" srcOrd="1" destOrd="0" parTransId="{51C87886-AC85-F34C-A110-91F14836F0D8}" sibTransId="{B6D28B62-1D3B-944E-BC49-20029F574BA2}"/>
    <dgm:cxn modelId="{A27ED0DE-9C96-9B44-87E8-F6E06CA7FDED}" srcId="{F36CE65F-CFEF-4243-AECD-31BEA686892E}" destId="{05BFC133-399A-0D47-B69E-BB11F649CBED}" srcOrd="1" destOrd="0" parTransId="{F0098D94-17DE-044C-BB6B-86E30E410F5D}" sibTransId="{612C8D6B-9495-514A-A5B4-4B9FD50AC390}"/>
    <dgm:cxn modelId="{9FBAFE77-C206-744B-A115-885BA3149DFF}" type="presOf" srcId="{6AB71816-34A7-0C4E-81D5-9C8C133E3B25}" destId="{33AF96FA-FFE6-C34E-BBBC-A7FE1809A2C0}" srcOrd="0" destOrd="0" presId="urn:microsoft.com/office/officeart/2005/8/layout/cycle4#2"/>
    <dgm:cxn modelId="{F8443FC6-E6F2-5E4E-924A-3BFE22878FC9}" srcId="{B74EDBB3-E128-DA45-82A4-8AD797CBA545}" destId="{69A22550-D11B-B74B-8D27-51778B522887}" srcOrd="2" destOrd="0" parTransId="{E58122E2-BB28-234A-8093-A7F96BF39281}" sibTransId="{23BA0530-5A99-7B4D-A663-9239FF76890C}"/>
    <dgm:cxn modelId="{D3D65AA7-F77C-2C46-AA24-2EE77F5982DF}" srcId="{69C05C51-BF6E-E449-A301-0F4BB6542C38}" destId="{E2A28B8B-37A8-1B41-81C4-6AF1E4FEB0FA}" srcOrd="0" destOrd="0" parTransId="{EB124BF8-A84A-B443-B957-3EBB1F38139B}" sibTransId="{B7663A3B-9785-C641-B84E-E94611BB3D6E}"/>
    <dgm:cxn modelId="{5150662E-ADF5-5A4B-B1C4-757E9DA31203}" type="presOf" srcId="{9B467866-3DBB-FB47-B63D-0EC0241590CE}" destId="{33AF96FA-FFE6-C34E-BBBC-A7FE1809A2C0}" srcOrd="0" destOrd="2" presId="urn:microsoft.com/office/officeart/2005/8/layout/cycle4#2"/>
    <dgm:cxn modelId="{F75B854C-BA16-0F4A-9E57-DE094DC34452}" srcId="{05BFC133-399A-0D47-B69E-BB11F649CBED}" destId="{9B467866-3DBB-FB47-B63D-0EC0241590CE}" srcOrd="2" destOrd="0" parTransId="{4B14A92E-24E2-5A4C-AAA6-943E102FA9F3}" sibTransId="{8043E63C-FC4E-B844-A260-C75D9102E79C}"/>
    <dgm:cxn modelId="{F6BE4438-598D-FE48-881F-65C032BF9F1E}" type="presOf" srcId="{89FCA79A-04EE-C145-9760-87FB4AA2CC55}" destId="{33AF96FA-FFE6-C34E-BBBC-A7FE1809A2C0}" srcOrd="0" destOrd="1" presId="urn:microsoft.com/office/officeart/2005/8/layout/cycle4#2"/>
    <dgm:cxn modelId="{F5986173-09C9-6F4F-B4B0-1F5A2DDB1295}" type="presOf" srcId="{F36CE65F-CFEF-4243-AECD-31BEA686892E}" destId="{EF7BB8C6-4848-7B47-AFB3-C2F8AB1D0C26}" srcOrd="0" destOrd="0" presId="urn:microsoft.com/office/officeart/2005/8/layout/cycle4#2"/>
    <dgm:cxn modelId="{71082924-930C-514B-9019-4BC24F44D3BD}" type="presOf" srcId="{F31D0E80-E037-F34C-8EDF-51DD1F803E66}" destId="{1B275871-E10B-3149-9F47-BCBA3FB813E4}" srcOrd="0" destOrd="3" presId="urn:microsoft.com/office/officeart/2005/8/layout/cycle4#2"/>
    <dgm:cxn modelId="{C649B9F5-6192-7F4E-BFAA-08360D1F49E2}" type="presOf" srcId="{F3D98577-6CBC-5C48-B36D-2C537012475E}" destId="{2F583B56-7564-C449-AC6E-423BBCEF5717}" srcOrd="0" destOrd="0" presId="urn:microsoft.com/office/officeart/2005/8/layout/cycle4#2"/>
    <dgm:cxn modelId="{3E47F118-657A-BD44-B940-13C99FAD52C2}" type="presOf" srcId="{B74EDBB3-E128-DA45-82A4-8AD797CBA545}" destId="{E81C20FF-AA47-8340-803D-CF9568D13FD7}" srcOrd="0" destOrd="0" presId="urn:microsoft.com/office/officeart/2005/8/layout/cycle4#2"/>
    <dgm:cxn modelId="{1C1A52A2-4CBF-D946-8E1A-6C3C26E34F3F}" type="presOf" srcId="{05BFC133-399A-0D47-B69E-BB11F649CBED}" destId="{0079145D-538C-A44A-87FF-74C6D5CC5B54}" srcOrd="0" destOrd="0" presId="urn:microsoft.com/office/officeart/2005/8/layout/cycle4#2"/>
    <dgm:cxn modelId="{DA92DA4A-9994-8C4E-B4BD-F28B586BA7B8}" type="presOf" srcId="{5FE18A65-22AC-C34D-9A8A-CA54BCBF719A}" destId="{ACD041F1-0CBD-D74A-A4BF-B19A6A6E4ABE}" srcOrd="1" destOrd="1" presId="urn:microsoft.com/office/officeart/2005/8/layout/cycle4#2"/>
    <dgm:cxn modelId="{DB04D22E-E0A6-AE48-B787-ED7B09509804}" srcId="{05BFC133-399A-0D47-B69E-BB11F649CBED}" destId="{89FCA79A-04EE-C145-9760-87FB4AA2CC55}" srcOrd="1" destOrd="0" parTransId="{1108BFF4-B7B0-9746-B186-8D5D88211915}" sibTransId="{F9FD58A1-2431-EE41-BC15-210014A5F074}"/>
    <dgm:cxn modelId="{E1426C5F-6117-A846-BC27-05DC6117C285}" type="presOf" srcId="{89FCA79A-04EE-C145-9760-87FB4AA2CC55}" destId="{0355A7F7-B51B-E644-81B7-C9960A7361B4}" srcOrd="1" destOrd="1" presId="urn:microsoft.com/office/officeart/2005/8/layout/cycle4#2"/>
    <dgm:cxn modelId="{0D940978-FEFC-9B4E-AD11-0BE59B35F30C}" type="presOf" srcId="{6AB71816-34A7-0C4E-81D5-9C8C133E3B25}" destId="{0355A7F7-B51B-E644-81B7-C9960A7361B4}" srcOrd="1" destOrd="0" presId="urn:microsoft.com/office/officeart/2005/8/layout/cycle4#2"/>
    <dgm:cxn modelId="{80B49A92-661A-DB46-AACB-5F7144ABEE7A}" type="presOf" srcId="{9AB4C83A-6830-A94E-814B-2B579EB113A0}" destId="{06B4635F-DBEB-3749-8013-582F3D87D356}" srcOrd="1" destOrd="1" presId="urn:microsoft.com/office/officeart/2005/8/layout/cycle4#2"/>
    <dgm:cxn modelId="{1C443E70-C79B-744D-A3CB-5A3DE85C0FAF}" srcId="{69C05C51-BF6E-E449-A301-0F4BB6542C38}" destId="{A723BB35-C22E-4F43-91CB-49A4135F9DD9}" srcOrd="2" destOrd="0" parTransId="{E81A21B1-55B4-3C4A-8157-FF48A443F2DE}" sibTransId="{2FFF4DCD-91D8-8F4E-BBE4-025DC7834B13}"/>
    <dgm:cxn modelId="{DC44D056-17B8-1447-AA7A-03F6B999F54A}" type="presOf" srcId="{9B467866-3DBB-FB47-B63D-0EC0241590CE}" destId="{0355A7F7-B51B-E644-81B7-C9960A7361B4}" srcOrd="1" destOrd="2" presId="urn:microsoft.com/office/officeart/2005/8/layout/cycle4#2"/>
    <dgm:cxn modelId="{9668EC8F-26F5-074E-9F2F-9F70007CFA85}" type="presParOf" srcId="{EF7BB8C6-4848-7B47-AFB3-C2F8AB1D0C26}" destId="{4C2AA272-EE5E-114B-8DC5-32863548BF21}" srcOrd="0" destOrd="0" presId="urn:microsoft.com/office/officeart/2005/8/layout/cycle4#2"/>
    <dgm:cxn modelId="{6C6A0F1A-5850-9D4E-A49D-2CB64190377A}" type="presParOf" srcId="{4C2AA272-EE5E-114B-8DC5-32863548BF21}" destId="{641E83A4-312F-6E4D-A003-BF552635FBA9}" srcOrd="0" destOrd="0" presId="urn:microsoft.com/office/officeart/2005/8/layout/cycle4#2"/>
    <dgm:cxn modelId="{21799831-75C6-4F4D-BACD-D5B5D40F3F66}" type="presParOf" srcId="{641E83A4-312F-6E4D-A003-BF552635FBA9}" destId="{80B42364-F2F9-E84A-948B-597900802512}" srcOrd="0" destOrd="0" presId="urn:microsoft.com/office/officeart/2005/8/layout/cycle4#2"/>
    <dgm:cxn modelId="{1973CC1E-9560-7F4D-BA0C-CD3F556324A3}" type="presParOf" srcId="{641E83A4-312F-6E4D-A003-BF552635FBA9}" destId="{ACD041F1-0CBD-D74A-A4BF-B19A6A6E4ABE}" srcOrd="1" destOrd="0" presId="urn:microsoft.com/office/officeart/2005/8/layout/cycle4#2"/>
    <dgm:cxn modelId="{0189519B-2480-B742-8E93-90AB652B1BAA}" type="presParOf" srcId="{4C2AA272-EE5E-114B-8DC5-32863548BF21}" destId="{A8F0276F-1107-C643-AE88-C1ACCE8868EB}" srcOrd="1" destOrd="0" presId="urn:microsoft.com/office/officeart/2005/8/layout/cycle4#2"/>
    <dgm:cxn modelId="{23C3258F-D1FB-5C40-9DE6-D4704764F9C4}" type="presParOf" srcId="{A8F0276F-1107-C643-AE88-C1ACCE8868EB}" destId="{33AF96FA-FFE6-C34E-BBBC-A7FE1809A2C0}" srcOrd="0" destOrd="0" presId="urn:microsoft.com/office/officeart/2005/8/layout/cycle4#2"/>
    <dgm:cxn modelId="{8A322646-5813-8441-B32B-B65213F873BD}" type="presParOf" srcId="{A8F0276F-1107-C643-AE88-C1ACCE8868EB}" destId="{0355A7F7-B51B-E644-81B7-C9960A7361B4}" srcOrd="1" destOrd="0" presId="urn:microsoft.com/office/officeart/2005/8/layout/cycle4#2"/>
    <dgm:cxn modelId="{0D00C912-02ED-1D45-8792-C612B2ABBFF8}" type="presParOf" srcId="{4C2AA272-EE5E-114B-8DC5-32863548BF21}" destId="{B6C76DAE-05F6-664A-84F6-77D74AE67CA5}" srcOrd="2" destOrd="0" presId="urn:microsoft.com/office/officeart/2005/8/layout/cycle4#2"/>
    <dgm:cxn modelId="{68E0A504-6D8C-0F4E-91E3-5EA96B352967}" type="presParOf" srcId="{B6C76DAE-05F6-664A-84F6-77D74AE67CA5}" destId="{D18DD8A1-DA29-B74E-8631-277C99C11976}" srcOrd="0" destOrd="0" presId="urn:microsoft.com/office/officeart/2005/8/layout/cycle4#2"/>
    <dgm:cxn modelId="{9D0A0214-6DA5-514D-BB05-5C76D6C19100}" type="presParOf" srcId="{B6C76DAE-05F6-664A-84F6-77D74AE67CA5}" destId="{F302BA81-37F4-8F4D-B8A9-70EEEBC69C36}" srcOrd="1" destOrd="0" presId="urn:microsoft.com/office/officeart/2005/8/layout/cycle4#2"/>
    <dgm:cxn modelId="{22D2A40C-A574-6848-8B4B-2349FB803928}" type="presParOf" srcId="{4C2AA272-EE5E-114B-8DC5-32863548BF21}" destId="{91B1C03C-4451-CA4C-AC1B-F9ED1699E964}" srcOrd="3" destOrd="0" presId="urn:microsoft.com/office/officeart/2005/8/layout/cycle4#2"/>
    <dgm:cxn modelId="{AB3CFE30-C9D4-8D4D-83D5-102995AF7E28}" type="presParOf" srcId="{91B1C03C-4451-CA4C-AC1B-F9ED1699E964}" destId="{1B275871-E10B-3149-9F47-BCBA3FB813E4}" srcOrd="0" destOrd="0" presId="urn:microsoft.com/office/officeart/2005/8/layout/cycle4#2"/>
    <dgm:cxn modelId="{B96179F7-F6DC-C64A-9B28-6D7EA5E75D1A}" type="presParOf" srcId="{91B1C03C-4451-CA4C-AC1B-F9ED1699E964}" destId="{06B4635F-DBEB-3749-8013-582F3D87D356}" srcOrd="1" destOrd="0" presId="urn:microsoft.com/office/officeart/2005/8/layout/cycle4#2"/>
    <dgm:cxn modelId="{7CC4FC5F-6E3D-C745-89B6-9583AB6EE406}" type="presParOf" srcId="{4C2AA272-EE5E-114B-8DC5-32863548BF21}" destId="{8D09CD47-FCDE-E74A-980C-31BEA5B0E9B5}" srcOrd="4" destOrd="0" presId="urn:microsoft.com/office/officeart/2005/8/layout/cycle4#2"/>
    <dgm:cxn modelId="{7E4F911F-640F-334C-A78D-14107013B662}" type="presParOf" srcId="{EF7BB8C6-4848-7B47-AFB3-C2F8AB1D0C26}" destId="{ADE4AE70-A0D1-BF4B-81B6-028D8F9BFEE6}" srcOrd="1" destOrd="0" presId="urn:microsoft.com/office/officeart/2005/8/layout/cycle4#2"/>
    <dgm:cxn modelId="{1486167E-2058-4E42-A292-4707E9D4D842}" type="presParOf" srcId="{ADE4AE70-A0D1-BF4B-81B6-028D8F9BFEE6}" destId="{9E6FBC5E-AFD8-224E-B38B-2688BF122A53}" srcOrd="0" destOrd="0" presId="urn:microsoft.com/office/officeart/2005/8/layout/cycle4#2"/>
    <dgm:cxn modelId="{7F83CEEF-3201-874A-B0EE-E0ED97035401}" type="presParOf" srcId="{ADE4AE70-A0D1-BF4B-81B6-028D8F9BFEE6}" destId="{0079145D-538C-A44A-87FF-74C6D5CC5B54}" srcOrd="1" destOrd="0" presId="urn:microsoft.com/office/officeart/2005/8/layout/cycle4#2"/>
    <dgm:cxn modelId="{78E816AA-EE48-4342-A8A1-5CDA608CB448}" type="presParOf" srcId="{ADE4AE70-A0D1-BF4B-81B6-028D8F9BFEE6}" destId="{2F583B56-7564-C449-AC6E-423BBCEF5717}" srcOrd="2" destOrd="0" presId="urn:microsoft.com/office/officeart/2005/8/layout/cycle4#2"/>
    <dgm:cxn modelId="{1685E278-AABD-5F4A-A159-FDFCF2EB771A}" type="presParOf" srcId="{ADE4AE70-A0D1-BF4B-81B6-028D8F9BFEE6}" destId="{E81C20FF-AA47-8340-803D-CF9568D13FD7}" srcOrd="3" destOrd="0" presId="urn:microsoft.com/office/officeart/2005/8/layout/cycle4#2"/>
    <dgm:cxn modelId="{E992867D-54F3-2247-B491-DCDBDE70E616}" type="presParOf" srcId="{ADE4AE70-A0D1-BF4B-81B6-028D8F9BFEE6}" destId="{E467176C-6AE5-1A41-AF73-33AC281B25F1}" srcOrd="4" destOrd="0" presId="urn:microsoft.com/office/officeart/2005/8/layout/cycle4#2"/>
    <dgm:cxn modelId="{71354CFD-FD57-AC4E-B599-528F1FF3DB48}" type="presParOf" srcId="{EF7BB8C6-4848-7B47-AFB3-C2F8AB1D0C26}" destId="{2F88C87E-C720-B44E-B2A9-1A1153783123}" srcOrd="2" destOrd="0" presId="urn:microsoft.com/office/officeart/2005/8/layout/cycle4#2"/>
    <dgm:cxn modelId="{63FDB936-1105-1843-B03B-17DC1F51272C}" type="presParOf" srcId="{EF7BB8C6-4848-7B47-AFB3-C2F8AB1D0C26}" destId="{78BCF01A-CD1E-DF43-B23A-3259CC41584B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DD8A1-DA29-B74E-8631-277C99C11976}">
      <dsp:nvSpPr>
        <dsp:cNvPr id="0" name=""/>
        <dsp:cNvSpPr/>
      </dsp:nvSpPr>
      <dsp:spPr>
        <a:xfrm>
          <a:off x="4706671" y="2425205"/>
          <a:ext cx="2495669" cy="1403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Curriculum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Student Preparation and Success</a:t>
          </a:r>
        </a:p>
      </dsp:txBody>
      <dsp:txXfrm>
        <a:off x="5486194" y="2806805"/>
        <a:ext cx="1685324" cy="990692"/>
      </dsp:txXfrm>
    </dsp:sp>
    <dsp:sp modelId="{1B275871-E10B-3149-9F47-BCBA3FB813E4}">
      <dsp:nvSpPr>
        <dsp:cNvPr id="0" name=""/>
        <dsp:cNvSpPr/>
      </dsp:nvSpPr>
      <dsp:spPr>
        <a:xfrm>
          <a:off x="774988" y="2201658"/>
          <a:ext cx="3171785" cy="18854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Curriculum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Grading Policies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Student Preparation and Success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Educational Programs</a:t>
          </a:r>
        </a:p>
      </dsp:txBody>
      <dsp:txXfrm>
        <a:off x="816405" y="2714434"/>
        <a:ext cx="2137415" cy="1331243"/>
      </dsp:txXfrm>
    </dsp:sp>
    <dsp:sp modelId="{33AF96FA-FFE6-C34E-BBBC-A7FE1809A2C0}">
      <dsp:nvSpPr>
        <dsp:cNvPr id="0" name=""/>
        <dsp:cNvSpPr/>
      </dsp:nvSpPr>
      <dsp:spPr>
        <a:xfrm>
          <a:off x="4361635" y="-102718"/>
          <a:ext cx="3086296" cy="1503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Curriculum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Student Preparation and Success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Educational Programs</a:t>
          </a:r>
        </a:p>
      </dsp:txBody>
      <dsp:txXfrm>
        <a:off x="5320554" y="-69688"/>
        <a:ext cx="2094347" cy="1061680"/>
      </dsp:txXfrm>
    </dsp:sp>
    <dsp:sp modelId="{80B42364-F2F9-E84A-948B-597900802512}">
      <dsp:nvSpPr>
        <dsp:cNvPr id="0" name=""/>
        <dsp:cNvSpPr/>
      </dsp:nvSpPr>
      <dsp:spPr>
        <a:xfrm>
          <a:off x="750607" y="-322102"/>
          <a:ext cx="3143288" cy="2050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Curriculum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Educational Programs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Degree and Certificate Requirements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/>
            </a:rPr>
            <a:t>Student Preparation and Success</a:t>
          </a:r>
        </a:p>
      </dsp:txBody>
      <dsp:txXfrm>
        <a:off x="795655" y="-277054"/>
        <a:ext cx="2110206" cy="1447954"/>
      </dsp:txXfrm>
    </dsp:sp>
    <dsp:sp modelId="{9E6FBC5E-AFD8-224E-B38B-2688BF122A53}">
      <dsp:nvSpPr>
        <dsp:cNvPr id="0" name=""/>
        <dsp:cNvSpPr/>
      </dsp:nvSpPr>
      <dsp:spPr>
        <a:xfrm>
          <a:off x="2454759" y="229824"/>
          <a:ext cx="1588898" cy="158889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/>
            </a:rPr>
            <a:t>CLARIFY -Clear pathways and programs</a:t>
          </a:r>
        </a:p>
      </dsp:txBody>
      <dsp:txXfrm>
        <a:off x="2920136" y="695201"/>
        <a:ext cx="1123521" cy="1123521"/>
      </dsp:txXfrm>
    </dsp:sp>
    <dsp:sp modelId="{0079145D-538C-A44A-87FF-74C6D5CC5B54}">
      <dsp:nvSpPr>
        <dsp:cNvPr id="0" name=""/>
        <dsp:cNvSpPr/>
      </dsp:nvSpPr>
      <dsp:spPr>
        <a:xfrm rot="5400000">
          <a:off x="4117048" y="229824"/>
          <a:ext cx="1588898" cy="158889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/>
            </a:rPr>
            <a:t>ENTER-Guided Exploration and Progress</a:t>
          </a:r>
        </a:p>
      </dsp:txBody>
      <dsp:txXfrm rot="-5400000">
        <a:off x="4117048" y="695201"/>
        <a:ext cx="1123521" cy="1123521"/>
      </dsp:txXfrm>
    </dsp:sp>
    <dsp:sp modelId="{2F583B56-7564-C449-AC6E-423BBCEF5717}">
      <dsp:nvSpPr>
        <dsp:cNvPr id="0" name=""/>
        <dsp:cNvSpPr/>
      </dsp:nvSpPr>
      <dsp:spPr>
        <a:xfrm rot="10800000">
          <a:off x="4117048" y="1892113"/>
          <a:ext cx="1588898" cy="158889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/>
            </a:rPr>
            <a:t>ENSURE - Academic and Student Support</a:t>
          </a:r>
        </a:p>
      </dsp:txBody>
      <dsp:txXfrm rot="10800000">
        <a:off x="4117048" y="1892113"/>
        <a:ext cx="1123521" cy="1123521"/>
      </dsp:txXfrm>
    </dsp:sp>
    <dsp:sp modelId="{E81C20FF-AA47-8340-803D-CF9568D13FD7}">
      <dsp:nvSpPr>
        <dsp:cNvPr id="0" name=""/>
        <dsp:cNvSpPr/>
      </dsp:nvSpPr>
      <dsp:spPr>
        <a:xfrm rot="16200000">
          <a:off x="2454759" y="1892113"/>
          <a:ext cx="1588898" cy="158889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/>
            </a:rPr>
            <a:t>STAY-Teaching and Learning</a:t>
          </a:r>
        </a:p>
      </dsp:txBody>
      <dsp:txXfrm rot="5400000">
        <a:off x="2920136" y="1892113"/>
        <a:ext cx="1123521" cy="1123521"/>
      </dsp:txXfrm>
    </dsp:sp>
    <dsp:sp modelId="{2F88C87E-C720-B44E-B2A9-1A1153783123}">
      <dsp:nvSpPr>
        <dsp:cNvPr id="0" name=""/>
        <dsp:cNvSpPr/>
      </dsp:nvSpPr>
      <dsp:spPr>
        <a:xfrm>
          <a:off x="3806057" y="1525161"/>
          <a:ext cx="548591" cy="477036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8BCF01A-CD1E-DF43-B23A-3259CC41584B}">
      <dsp:nvSpPr>
        <dsp:cNvPr id="0" name=""/>
        <dsp:cNvSpPr/>
      </dsp:nvSpPr>
      <dsp:spPr>
        <a:xfrm rot="10800000">
          <a:off x="3806057" y="1708637"/>
          <a:ext cx="548591" cy="477036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DD8A1-DA29-B74E-8631-277C99C11976}">
      <dsp:nvSpPr>
        <dsp:cNvPr id="0" name=""/>
        <dsp:cNvSpPr/>
      </dsp:nvSpPr>
      <dsp:spPr>
        <a:xfrm>
          <a:off x="4820344" y="2961748"/>
          <a:ext cx="3171260" cy="1782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Curriculum Development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Student Preparation and Success</a:t>
          </a:r>
        </a:p>
      </dsp:txBody>
      <dsp:txXfrm>
        <a:off x="5810888" y="3446651"/>
        <a:ext cx="2141550" cy="1258877"/>
      </dsp:txXfrm>
    </dsp:sp>
    <dsp:sp modelId="{1B275871-E10B-3149-9F47-BCBA3FB813E4}">
      <dsp:nvSpPr>
        <dsp:cNvPr id="0" name=""/>
        <dsp:cNvSpPr/>
      </dsp:nvSpPr>
      <dsp:spPr>
        <a:xfrm>
          <a:off x="21788" y="2744504"/>
          <a:ext cx="3594175" cy="2000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0" rIns="53340" bIns="54864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Curriculum Development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Grading Policies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Student Preparation and Success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Course/Program Initiation or Discontinuance</a:t>
          </a:r>
        </a:p>
      </dsp:txBody>
      <dsp:txXfrm>
        <a:off x="65739" y="3288650"/>
        <a:ext cx="2428020" cy="1412683"/>
      </dsp:txXfrm>
    </dsp:sp>
    <dsp:sp modelId="{33AF96FA-FFE6-C34E-BBBC-A7FE1809A2C0}">
      <dsp:nvSpPr>
        <dsp:cNvPr id="0" name=""/>
        <dsp:cNvSpPr/>
      </dsp:nvSpPr>
      <dsp:spPr>
        <a:xfrm>
          <a:off x="4805742" y="-41204"/>
          <a:ext cx="3173011" cy="1492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Curriculum Development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Student Preparation and Success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Course/Program Initiation or Discontinuance</a:t>
          </a:r>
        </a:p>
      </dsp:txBody>
      <dsp:txXfrm>
        <a:off x="5790423" y="-8427"/>
        <a:ext cx="2155553" cy="1053534"/>
      </dsp:txXfrm>
    </dsp:sp>
    <dsp:sp modelId="{80B42364-F2F9-E84A-948B-597900802512}">
      <dsp:nvSpPr>
        <dsp:cNvPr id="0" name=""/>
        <dsp:cNvSpPr/>
      </dsp:nvSpPr>
      <dsp:spPr>
        <a:xfrm>
          <a:off x="237772" y="-61900"/>
          <a:ext cx="3204269" cy="167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Curriculum Development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Course/Program Initiation or Discontinuance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charset="0"/>
              <a:ea typeface="Arial" charset="0"/>
              <a:cs typeface="Arial" charset="0"/>
            </a:rPr>
            <a:t>Student Preparation and Success</a:t>
          </a:r>
        </a:p>
      </dsp:txBody>
      <dsp:txXfrm>
        <a:off x="274482" y="-25190"/>
        <a:ext cx="2169568" cy="1179936"/>
      </dsp:txXfrm>
    </dsp:sp>
    <dsp:sp modelId="{9E6FBC5E-AFD8-224E-B38B-2688BF122A53}">
      <dsp:nvSpPr>
        <dsp:cNvPr id="0" name=""/>
        <dsp:cNvSpPr/>
      </dsp:nvSpPr>
      <dsp:spPr>
        <a:xfrm>
          <a:off x="1985372" y="329853"/>
          <a:ext cx="1908581" cy="197329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charset="0"/>
              <a:ea typeface="Arial" charset="0"/>
              <a:cs typeface="Arial" charset="0"/>
            </a:rPr>
            <a:t>Clear pathways and programs</a:t>
          </a:r>
        </a:p>
      </dsp:txBody>
      <dsp:txXfrm>
        <a:off x="2544382" y="907816"/>
        <a:ext cx="1349571" cy="1395327"/>
      </dsp:txXfrm>
    </dsp:sp>
    <dsp:sp modelId="{0079145D-538C-A44A-87FF-74C6D5CC5B54}">
      <dsp:nvSpPr>
        <dsp:cNvPr id="0" name=""/>
        <dsp:cNvSpPr/>
      </dsp:nvSpPr>
      <dsp:spPr>
        <a:xfrm rot="5400000">
          <a:off x="4042431" y="306988"/>
          <a:ext cx="2019021" cy="201902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charset="0"/>
              <a:ea typeface="Arial" charset="0"/>
              <a:cs typeface="Arial" charset="0"/>
            </a:rPr>
            <a:t>Guided Exploration and Progress</a:t>
          </a:r>
        </a:p>
      </dsp:txBody>
      <dsp:txXfrm rot="-5400000">
        <a:off x="4042431" y="898346"/>
        <a:ext cx="1427663" cy="1427663"/>
      </dsp:txXfrm>
    </dsp:sp>
    <dsp:sp modelId="{2F583B56-7564-C449-AC6E-423BBCEF5717}">
      <dsp:nvSpPr>
        <dsp:cNvPr id="0" name=""/>
        <dsp:cNvSpPr/>
      </dsp:nvSpPr>
      <dsp:spPr>
        <a:xfrm rot="10800000">
          <a:off x="4042431" y="2419267"/>
          <a:ext cx="2019021" cy="201902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charset="0"/>
              <a:ea typeface="Arial" charset="0"/>
              <a:cs typeface="Arial" charset="0"/>
            </a:rPr>
            <a:t>Academic and Student Support</a:t>
          </a:r>
        </a:p>
      </dsp:txBody>
      <dsp:txXfrm rot="10800000">
        <a:off x="4042431" y="2419267"/>
        <a:ext cx="1427663" cy="1427663"/>
      </dsp:txXfrm>
    </dsp:sp>
    <dsp:sp modelId="{E81C20FF-AA47-8340-803D-CF9568D13FD7}">
      <dsp:nvSpPr>
        <dsp:cNvPr id="0" name=""/>
        <dsp:cNvSpPr/>
      </dsp:nvSpPr>
      <dsp:spPr>
        <a:xfrm rot="16200000">
          <a:off x="1930152" y="2419267"/>
          <a:ext cx="2019021" cy="201902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charset="0"/>
              <a:ea typeface="Arial" charset="0"/>
              <a:cs typeface="Arial" charset="0"/>
            </a:rPr>
            <a:t>Teaching and Learning</a:t>
          </a:r>
        </a:p>
      </dsp:txBody>
      <dsp:txXfrm rot="5400000">
        <a:off x="2521510" y="2419267"/>
        <a:ext cx="1427663" cy="1427663"/>
      </dsp:txXfrm>
    </dsp:sp>
    <dsp:sp modelId="{2F88C87E-C720-B44E-B2A9-1A1153783123}">
      <dsp:nvSpPr>
        <dsp:cNvPr id="0" name=""/>
        <dsp:cNvSpPr/>
      </dsp:nvSpPr>
      <dsp:spPr>
        <a:xfrm>
          <a:off x="3647253" y="1952980"/>
          <a:ext cx="697098" cy="60617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8BCF01A-CD1E-DF43-B23A-3259CC41584B}">
      <dsp:nvSpPr>
        <dsp:cNvPr id="0" name=""/>
        <dsp:cNvSpPr/>
      </dsp:nvSpPr>
      <dsp:spPr>
        <a:xfrm rot="10800000">
          <a:off x="3647253" y="2186123"/>
          <a:ext cx="697098" cy="60617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25FF5-2C5B-4F1F-A6B7-F13240D18C9D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057DD-A809-49CF-AC6A-A7AC0D1BC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7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xmlns="" id="{2D902750-B7C0-4996-B654-69E0FC03E2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xmlns="" id="{13933E4B-6AAE-4832-A3A3-0281B345F9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xmlns="" id="{F804DD88-C746-496D-B755-9F05BCFD17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E542907-1410-4B66-BB4C-0D60DC7F4BCB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788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xmlns="" id="{C4ABC1E5-44F3-4AD0-9C46-395A92D365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xmlns="" id="{E92F27CC-B748-4A34-BCFD-72B702567E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xmlns="" id="{CBE80ADC-C8B1-455A-8990-7A3009E435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A30AA25-878A-4744-A776-BBB4D90AF841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859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Sample data</a:t>
            </a:r>
          </a:p>
        </p:txBody>
      </p:sp>
      <p:sp>
        <p:nvSpPr>
          <p:cNvPr id="16387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22C46CC-9337-43C6-B12C-614892338F39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452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xmlns="" id="{AF4A6999-3699-4570-858E-861864A6FB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xmlns="" id="{97D2EFDE-360E-405C-B428-71A504BD9A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Sample data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xmlns="" id="{BDAE58EA-999B-4E7F-80B6-20DF4A8272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EC59000-AC09-4BCD-9C2A-B2133523090A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026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>
            <a:extLst>
              <a:ext uri="{FF2B5EF4-FFF2-40B4-BE49-F238E27FC236}">
                <a16:creationId xmlns:a16="http://schemas.microsoft.com/office/drawing/2014/main" xmlns="" id="{5738996D-221E-4E68-8998-1BDEB36756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>
            <a:extLst>
              <a:ext uri="{FF2B5EF4-FFF2-40B4-BE49-F238E27FC236}">
                <a16:creationId xmlns:a16="http://schemas.microsoft.com/office/drawing/2014/main" xmlns="" id="{0F22BF69-D8E1-4588-8998-006980AB1A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“First time ever in college”/CL – college level</a:t>
            </a:r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xmlns="" id="{ACBF313B-4851-4B01-8233-993585050F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CA3B6A-AA4C-4F80-942F-D379FC94869C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679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>
            <a:extLst>
              <a:ext uri="{FF2B5EF4-FFF2-40B4-BE49-F238E27FC236}">
                <a16:creationId xmlns:a16="http://schemas.microsoft.com/office/drawing/2014/main" xmlns="" id="{8977E226-B952-42CE-9318-9540A12AE5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es Placeholder 2">
            <a:extLst>
              <a:ext uri="{FF2B5EF4-FFF2-40B4-BE49-F238E27FC236}">
                <a16:creationId xmlns:a16="http://schemas.microsoft.com/office/drawing/2014/main" xmlns="" id="{11AC51F8-C270-4734-84DA-6D5F0197F6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xmlns="" id="{F4F27775-A031-46F4-9FB3-A9B981357C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ACB231-052E-4263-931E-B52457A454C5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12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xmlns="" id="{0D5FCB77-1EA9-4A14-ACD4-FF8C5E02F6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xmlns="" id="{AE211EB5-D02B-459A-9D96-E83A829BF7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xmlns="" id="{2FBA2698-C400-4CFF-9B06-7FFC6346F9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5F5B9A2-CB31-4097-8925-6D59A44B8D6E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059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xmlns="" id="{36E87963-7C8F-4602-B7CB-2A6F3DCA52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xmlns="" id="{E29F3167-5BD5-4556-A9FD-80263C8FE6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xmlns="" id="{23258759-5635-4827-9DE0-D9C008692F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7DB7A0A-C9C7-4E60-882D-9075D8BBE5D8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xmlns="" id="{55AE42D3-7038-4218-8244-551340410D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xmlns="" id="{FFA160E9-C3EB-49ED-A096-38DB2F7833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xmlns="" id="{F66B3837-1AFD-411E-9BB3-46AE424AB3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18A8F8E-C3E7-4831-858F-12C71CCB72C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915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xmlns="" id="{3884335F-4090-49F9-8478-E2806581B7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xmlns="" id="{2E345C4D-8933-4943-8188-0B8C752331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xmlns="" id="{265B1872-4558-4F5D-888D-F734FED330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03E1A3-16F7-4FFE-BE6F-CF21C8D74FAD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910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xmlns="" id="{DBF4A31F-A079-4A20-A8E2-BF7A2087CA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xmlns="" id="{37D964E6-93FF-4258-B77B-31D4F6974B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. 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xmlns="" id="{7544661C-69E1-4982-BD64-42225CB698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3CF241-27B6-4C8D-88BC-F7556D66FA5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635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223">
            <a:extLst>
              <a:ext uri="{FF2B5EF4-FFF2-40B4-BE49-F238E27FC236}">
                <a16:creationId xmlns:a16="http://schemas.microsoft.com/office/drawing/2014/main" xmlns="" id="{579E3558-3292-4608-B6FE-68E2D53E3787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04900" y="674688"/>
            <a:ext cx="4497388" cy="337343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Shape 224">
            <a:extLst>
              <a:ext uri="{FF2B5EF4-FFF2-40B4-BE49-F238E27FC236}">
                <a16:creationId xmlns:a16="http://schemas.microsoft.com/office/drawing/2014/main" xmlns="" id="{26D6D5E2-C792-4D9F-9EE2-79D4D17995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92" tIns="45646" rIns="91292" bIns="4564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6627" name="Shape 225">
            <a:extLst>
              <a:ext uri="{FF2B5EF4-FFF2-40B4-BE49-F238E27FC236}">
                <a16:creationId xmlns:a16="http://schemas.microsoft.com/office/drawing/2014/main" xmlns="" id="{7FFA1F9B-A3DB-49A3-AC2E-FFEFE4FD8F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2" tIns="45646" rIns="91292" bIns="45646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25000"/>
            </a:pPr>
            <a:fld id="{15721A54-1D63-4A80-9B27-C628AEA3CB82}" type="slidenum">
              <a:rPr lang="en-US" altLang="en-US">
                <a:sym typeface="Calibri" panose="020F0502020204030204" pitchFamily="34" charset="0"/>
              </a:rPr>
              <a:pPr>
                <a:spcBef>
                  <a:spcPct val="0"/>
                </a:spcBef>
                <a:buClr>
                  <a:srgbClr val="000000"/>
                </a:buClr>
                <a:buSzPct val="25000"/>
              </a:pPr>
              <a:t>6</a:t>
            </a:fld>
            <a:endParaRPr lang="en-US" altLang="en-US"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530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xmlns="" id="{A45844BC-78F0-4844-99F4-20B2F541FC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xmlns="" id="{EE2D3F31-5C39-4F14-BC8B-9A5F9B3F35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xmlns="" id="{3CD84AAB-2D7F-480D-B1C5-5878A075DB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D4D9D5-859B-4415-AC6E-1A3D5C369B78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571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>
            <a:extLst>
              <a:ext uri="{FF2B5EF4-FFF2-40B4-BE49-F238E27FC236}">
                <a16:creationId xmlns:a16="http://schemas.microsoft.com/office/drawing/2014/main" xmlns="" id="{1E81E0E9-EA10-4B44-8FC7-B449FD7DF9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Notes Placeholder 2">
            <a:extLst>
              <a:ext uri="{FF2B5EF4-FFF2-40B4-BE49-F238E27FC236}">
                <a16:creationId xmlns:a16="http://schemas.microsoft.com/office/drawing/2014/main" xmlns="" id="{E10262FB-8476-470C-A230-A8759A5F20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Title 5 § 51023.7 Students.</a:t>
            </a:r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xmlns="" id="{6CCAA5C1-057B-4B24-8FD3-2EE84C0195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309F485-ABB6-4D18-8B8E-0CBD71B9949A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84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xmlns="" id="{CDDAD0B0-E674-4CBA-8688-73D9F03CA0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xmlns="" id="{7CE3F48D-1914-48A3-8DDF-F80DDB1DFE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xmlns="" id="{58640C7D-82E7-4DF1-A4BC-847B476523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7E1D5A-8BDF-4CD5-8523-8D2F6B75CA38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11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D2910E-C59F-4B20-99D0-BFBED0464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E0DAAC-99B6-4AF2-80A6-5E4DD8423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0C737C-0C99-465E-ACCC-5BB6843C3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7A9DA6-A861-4D49-8EA5-22DC8894F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CF1C8D-2F25-4020-842B-A9FD8F3B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7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F7CFF9-7E56-4DEC-B6B5-162C91BAE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7FD6D2A-0ED5-4F2B-89B6-39FA4B7F4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54E60D-92E6-45FC-8D81-E5926617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42CD59-9D8B-4488-9FE5-6F50176E5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BF5686-18B8-4052-B9E0-E2685229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6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F16EAB5-BDB9-4D98-9E76-C6AC628CF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2132D5-72CB-4F94-A612-67F8AC83E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201D49-297A-4817-9C20-77CB65EED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2E2697-3216-40FB-8033-48115E45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5EA732-381C-448C-8EE2-A9717420D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2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144B99-9857-4BEB-AD91-F26E0DEC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89C16B-5CA1-49EB-9A44-38D7BB53D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AEC224-B2B8-4472-ACF0-2EED787F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BCA088-FC6B-4632-8F18-6EE38B54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508721-A978-4225-82F4-1ED46ED0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0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680FC3-B56E-4AC9-BCA3-B21920320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10001C-40BC-4B14-BC8B-5326FECE7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C51EF7-1633-4821-ADCA-AFF18F5E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7E3927-C326-44F6-A49E-2C2C82D4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BBD556-F2C4-4F64-8FE5-78000516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8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D80A52-AF63-42E7-AFDA-002B28A0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028182-50A3-4067-A9F8-10BD8DFB3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7E1475-C616-440E-AA0C-E3ACFCBE0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0CA207-2752-4F05-9A34-9A7DBCAE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D971E2-F7B4-4FD9-8EDD-87B825BA7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BB6CB6-A2E1-4834-BC37-F48A0B36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2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233F19-56A8-473F-96E8-2E2C6ACB5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0A24F9-28BE-426E-AE4C-40EC7C41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96FF61-4F75-4074-9139-A815DBFCD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98F04F2-EE7A-4E4B-89CA-6D523828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06E50B-BEBE-4701-8FF6-6CFAF66F1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F11E3E7-B334-4858-A658-B890EADE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ACC2303-2DA4-4D47-ACDB-ECEB67805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74E9BD4-77DB-4A2A-9639-63E1072F5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7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CA60E6-0E3D-4A09-894C-A863CD039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FFEB1A-775C-4468-8340-4F13316DA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24A1656-6BDE-4B4D-B5BD-7E96163E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F45ACE-98F9-4603-A566-FDFCD75BC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7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98F4726-D189-460E-ADA1-74DFA0B9E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DB51223-CF0C-4BC6-A27D-E265F6B4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A52BDC5-2FD5-4108-90F7-A98930546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8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E28D5F-F566-4831-BB1D-CDC26D488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397E31-FF80-4E2D-BC4A-D8734B2D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3C10E4-6635-4E13-A4E1-EF6961749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595FE4-BF49-40B9-AC9C-8C197DE8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C1A846-E53D-4657-B6DD-410F8243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97D6E0C-42BF-40D7-B157-308690C6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8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253464-D11E-41D0-A1BE-3A3316C79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2627E19-47BF-43D5-8BAA-A51285A77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CD8B9D-75BE-483A-BAAC-7D2C235C4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AACD4D-AD91-4710-A2BB-3EB83314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62483E-4A60-453B-9DF4-714AC455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A979EF-E8D8-4FF8-AC84-973A2B70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9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5C03FC6-64F8-4AC1-A536-B738B8E96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BC52F9-5018-45B2-A8E1-3A71BC674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96AD29-D691-4DEE-B673-EB174F141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59EB4-18C5-4113-BA26-05803FC4D048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8BD528-6464-400E-A892-E4CCB7DD6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08EB48-92C9-4CCE-995B-99D97D03F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74862-C1C5-402B-A050-6F72C4E2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lpassplus.org/LaunchBoard/guidedpathways.asp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xmlns="" id="{826AA4E9-FBB8-4EBE-8F86-72A1B9A01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2723" y="883085"/>
            <a:ext cx="7408706" cy="2656644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is our why?</a:t>
            </a:r>
            <a:b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10+1…and other numbers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xmlns="" id="{0F967D33-43B8-4823-B1B4-C44880332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8789" y="4240060"/>
            <a:ext cx="6421041" cy="2066795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Ginni May, Area A Representative, ASCCC Guided Pathways Task Force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Michelle </a:t>
            </a:r>
            <a:r>
              <a:rPr lang="en-US" altLang="en-US" sz="21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Pilati</a:t>
            </a:r>
            <a:r>
              <a:rPr lang="en-US" altLang="en-US" sz="21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Rio Hondo College, ASCCC Lead, Guided Pathways Tool Development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altLang="en-US" sz="15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ASCCC Guide Pathways Regional Meetings 2018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en-US" sz="15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May 11 (Pasadena City College) and May 12 (Evergreen Valley College)</a:t>
            </a:r>
          </a:p>
        </p:txBody>
      </p:sp>
      <p:pic>
        <p:nvPicPr>
          <p:cNvPr id="15363" name="Picture 3" descr="ASCCC_Logo">
            <a:extLst>
              <a:ext uri="{FF2B5EF4-FFF2-40B4-BE49-F238E27FC236}">
                <a16:creationId xmlns:a16="http://schemas.microsoft.com/office/drawing/2014/main" xmlns="" id="{7717F308-87DD-4666-B0C9-14A56ED85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170" y="451246"/>
            <a:ext cx="3173015" cy="58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>
            <a:extLst>
              <a:ext uri="{FF2B5EF4-FFF2-40B4-BE49-F238E27FC236}">
                <a16:creationId xmlns:a16="http://schemas.microsoft.com/office/drawing/2014/main" xmlns="" id="{544D6F3F-97FE-42A9-B5A5-FDD6B4E3FF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829" y="3417094"/>
            <a:ext cx="2191940" cy="2291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3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xmlns="" id="{E4798B9C-9610-4F01-BDA9-1E0BA8E96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Legislation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xmlns="" id="{68A1D80A-A9AE-480F-ABA0-2D1792897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AB 705</a:t>
            </a:r>
          </a:p>
          <a:p>
            <a:pPr lvl="1"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Speed up remediation</a:t>
            </a:r>
          </a:p>
          <a:p>
            <a:pPr marL="274320" lvl="1" indent="0"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AB 19</a:t>
            </a:r>
          </a:p>
          <a:p>
            <a:pPr lvl="1"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College Promise (formerly known as BOG Fee Waiver) funding is only available to colleges that are part of the Guided Pathways Award Program</a:t>
            </a:r>
          </a:p>
        </p:txBody>
      </p:sp>
    </p:spTree>
    <p:extLst>
      <p:ext uri="{BB962C8B-B14F-4D97-AF65-F5344CB8AC3E}">
        <p14:creationId xmlns:p14="http://schemas.microsoft.com/office/powerpoint/2010/main" val="1270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xmlns="" id="{F55C151A-CB2C-45AD-9A24-E41BACB1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Looking at the Numbers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xmlns="" id="{EF0E99E8-DA9B-4796-B042-DE2BB8C5E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992" y="1910220"/>
            <a:ext cx="5199198" cy="441438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do the legislators see?</a:t>
            </a:r>
          </a:p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Do you know the numbers at your college?</a:t>
            </a:r>
          </a:p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Anecdotal stories</a:t>
            </a:r>
          </a:p>
          <a:p>
            <a:pPr lvl="1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are you hearing?</a:t>
            </a:r>
          </a:p>
          <a:p>
            <a:pPr lvl="1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Are you listening?</a:t>
            </a:r>
          </a:p>
          <a:p>
            <a:pPr lvl="1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Should you listen?</a:t>
            </a:r>
          </a:p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Do the numbers tell you the “why”?</a:t>
            </a:r>
          </a:p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33795" name="Picture 4">
            <a:extLst>
              <a:ext uri="{FF2B5EF4-FFF2-40B4-BE49-F238E27FC236}">
                <a16:creationId xmlns:a16="http://schemas.microsoft.com/office/drawing/2014/main" xmlns="" id="{B265997C-353C-447E-8AD1-745411F50E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3470">
            <a:off x="6767345" y="2583494"/>
            <a:ext cx="3576007" cy="214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2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From CCCCO Data Mart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xmlns="" id="{7348E91E-A473-5142-B022-34FAFA4F19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2226469"/>
          <a:ext cx="7886700" cy="1821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xmlns="" val="1048639446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xmlns="" val="244812472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xmlns="" val="212905495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xmlns="" val="2944106728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xmlns="" val="3388736619"/>
                    </a:ext>
                  </a:extLst>
                </a:gridCol>
              </a:tblGrid>
              <a:tr h="480047">
                <a:tc>
                  <a:txBody>
                    <a:bodyPr/>
                    <a:lstStyle/>
                    <a:p>
                      <a:r>
                        <a:rPr lang="en-US" sz="1400" dirty="0"/>
                        <a:t>Student Unit Load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Fall 2015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Fall 2016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Fall 2017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Fall 2018</a:t>
                      </a:r>
                    </a:p>
                  </a:txBody>
                  <a:tcPr marL="68580" marR="68580" marT="34283" marB="34283"/>
                </a:tc>
                <a:extLst>
                  <a:ext uri="{0D108BD9-81ED-4DB2-BD59-A6C34878D82A}">
                    <a16:rowId xmlns:a16="http://schemas.microsoft.com/office/drawing/2014/main" xmlns="" val="1799572869"/>
                  </a:ext>
                </a:extLst>
              </a:tr>
              <a:tr h="278076">
                <a:tc>
                  <a:txBody>
                    <a:bodyPr/>
                    <a:lstStyle/>
                    <a:p>
                      <a:r>
                        <a:rPr lang="en-US" sz="1400" dirty="0"/>
                        <a:t>Less than 6 units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28.04%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29.09%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29.04%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 marL="68580" marR="68580" marT="34283" marB="34283"/>
                </a:tc>
                <a:extLst>
                  <a:ext uri="{0D108BD9-81ED-4DB2-BD59-A6C34878D82A}">
                    <a16:rowId xmlns:a16="http://schemas.microsoft.com/office/drawing/2014/main" xmlns="" val="4023989936"/>
                  </a:ext>
                </a:extLst>
              </a:tr>
              <a:tr h="480047">
                <a:tc>
                  <a:txBody>
                    <a:bodyPr/>
                    <a:lstStyle/>
                    <a:p>
                      <a:r>
                        <a:rPr lang="en-US" sz="1400" dirty="0"/>
                        <a:t>6 units to less than 12 units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33.27%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33.06%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32.75%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 marL="68580" marR="68580" marT="34283" marB="34283"/>
                </a:tc>
                <a:extLst>
                  <a:ext uri="{0D108BD9-81ED-4DB2-BD59-A6C34878D82A}">
                    <a16:rowId xmlns:a16="http://schemas.microsoft.com/office/drawing/2014/main" xmlns="" val="650617778"/>
                  </a:ext>
                </a:extLst>
              </a:tr>
              <a:tr h="278076">
                <a:tc>
                  <a:txBody>
                    <a:bodyPr/>
                    <a:lstStyle/>
                    <a:p>
                      <a:r>
                        <a:rPr lang="en-US" sz="1400" dirty="0"/>
                        <a:t>12 or more units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29.56%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28.85%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28.96%</a:t>
                      </a:r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 marL="68580" marR="68580" marT="34283" marB="34283"/>
                </a:tc>
                <a:extLst>
                  <a:ext uri="{0D108BD9-81ED-4DB2-BD59-A6C34878D82A}">
                    <a16:rowId xmlns:a16="http://schemas.microsoft.com/office/drawing/2014/main" xmlns="" val="2915115137"/>
                  </a:ext>
                </a:extLst>
              </a:tr>
              <a:tr h="27807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83" marB="34283"/>
                </a:tc>
                <a:extLst>
                  <a:ext uri="{0D108BD9-81ED-4DB2-BD59-A6C34878D82A}">
                    <a16:rowId xmlns:a16="http://schemas.microsoft.com/office/drawing/2014/main" xmlns="" val="327755937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49007C1C-28CF-4346-897D-7FF1AA47E345}"/>
              </a:ext>
            </a:extLst>
          </p:cNvPr>
          <p:cNvGraphicFramePr>
            <a:graphicFrameLocks noGrp="1"/>
          </p:cNvGraphicFramePr>
          <p:nvPr/>
        </p:nvGraphicFramePr>
        <p:xfrm>
          <a:off x="2152650" y="3845719"/>
          <a:ext cx="7886700" cy="160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xmlns="" val="141039873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xmlns="" val="327557970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xmlns="" val="154051481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xmlns="" val="358778348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xmlns="" val="2896217734"/>
                    </a:ext>
                  </a:extLst>
                </a:gridCol>
              </a:tblGrid>
              <a:tr h="480023">
                <a:tc>
                  <a:txBody>
                    <a:bodyPr/>
                    <a:lstStyle/>
                    <a:p>
                      <a:r>
                        <a:rPr lang="en-US" sz="1400" dirty="0"/>
                        <a:t>Enrollment Status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Fall 2015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Fall 2016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Fall 2017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Fall 2018</a:t>
                      </a:r>
                    </a:p>
                  </a:txBody>
                  <a:tcPr marL="68580" marR="68580" marT="34271" marB="34271"/>
                </a:tc>
                <a:extLst>
                  <a:ext uri="{0D108BD9-81ED-4DB2-BD59-A6C34878D82A}">
                    <a16:rowId xmlns:a16="http://schemas.microsoft.com/office/drawing/2014/main" xmlns="" val="3181367698"/>
                  </a:ext>
                </a:extLst>
              </a:tr>
              <a:tr h="277973">
                <a:tc>
                  <a:txBody>
                    <a:bodyPr/>
                    <a:lstStyle/>
                    <a:p>
                      <a:r>
                        <a:rPr lang="en-US" sz="1400" dirty="0"/>
                        <a:t>First-time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17.10%%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17.27%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17.09%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 marL="68580" marR="68580" marT="34271" marB="34271"/>
                </a:tc>
                <a:extLst>
                  <a:ext uri="{0D108BD9-81ED-4DB2-BD59-A6C34878D82A}">
                    <a16:rowId xmlns:a16="http://schemas.microsoft.com/office/drawing/2014/main" xmlns="" val="103677927"/>
                  </a:ext>
                </a:extLst>
              </a:tr>
              <a:tr h="277973">
                <a:tc>
                  <a:txBody>
                    <a:bodyPr/>
                    <a:lstStyle/>
                    <a:p>
                      <a:r>
                        <a:rPr lang="en-US" sz="1400" dirty="0"/>
                        <a:t>First-time transfer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8.07%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7.75%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8.23%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 marL="68580" marR="68580" marT="34271" marB="34271"/>
                </a:tc>
                <a:extLst>
                  <a:ext uri="{0D108BD9-81ED-4DB2-BD59-A6C34878D82A}">
                    <a16:rowId xmlns:a16="http://schemas.microsoft.com/office/drawing/2014/main" xmlns="" val="3940928444"/>
                  </a:ext>
                </a:extLst>
              </a:tr>
              <a:tr h="277973">
                <a:tc>
                  <a:txBody>
                    <a:bodyPr/>
                    <a:lstStyle/>
                    <a:p>
                      <a:r>
                        <a:rPr lang="en-US" sz="1400" dirty="0"/>
                        <a:t>Returning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11.13%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10.99%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11.69%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 marL="68580" marR="68580" marT="34271" marB="34271"/>
                </a:tc>
                <a:extLst>
                  <a:ext uri="{0D108BD9-81ED-4DB2-BD59-A6C34878D82A}">
                    <a16:rowId xmlns:a16="http://schemas.microsoft.com/office/drawing/2014/main" xmlns="" val="644943876"/>
                  </a:ext>
                </a:extLst>
              </a:tr>
              <a:tr h="277973">
                <a:tc>
                  <a:txBody>
                    <a:bodyPr/>
                    <a:lstStyle/>
                    <a:p>
                      <a:r>
                        <a:rPr lang="en-US" sz="1400" dirty="0"/>
                        <a:t>Continuing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57.01%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57.20%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55.62%</a:t>
                      </a:r>
                    </a:p>
                  </a:txBody>
                  <a:tcPr marL="68580" marR="68580" marT="34271" marB="3427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 marL="68580" marR="68580" marT="34271" marB="34271"/>
                </a:tc>
                <a:extLst>
                  <a:ext uri="{0D108BD9-81ED-4DB2-BD59-A6C34878D82A}">
                    <a16:rowId xmlns:a16="http://schemas.microsoft.com/office/drawing/2014/main" xmlns="" val="1651066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44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xmlns="" id="{F5F26E81-9586-4563-8C73-9B444D24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5842" name="Content Placeholder 1">
            <a:extLst>
              <a:ext uri="{FF2B5EF4-FFF2-40B4-BE49-F238E27FC236}">
                <a16:creationId xmlns:a16="http://schemas.microsoft.com/office/drawing/2014/main" xmlns="" id="{96E3BBFB-2F9C-43B0-AE25-98A3437629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0" y="607512"/>
            <a:ext cx="8147920" cy="5937337"/>
          </a:xfrm>
        </p:spPr>
      </p:pic>
    </p:spTree>
    <p:extLst>
      <p:ext uri="{BB962C8B-B14F-4D97-AF65-F5344CB8AC3E}">
        <p14:creationId xmlns:p14="http://schemas.microsoft.com/office/powerpoint/2010/main" val="17322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xmlns="" id="{3EA4F2EE-CFE6-41B6-A6CB-C4FC7752A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574" y="533400"/>
            <a:ext cx="8411227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Key Performance Indicators (KPI’s)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xmlns="" id="{AC8BCCFA-94AB-48BF-BB28-92CC52556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700">
                <a:latin typeface="Arial" panose="020B0604020202020204" pitchFamily="34" charset="0"/>
                <a:ea typeface="ＭＳ Ｐゴシック" panose="020B0600070205080204" pitchFamily="34" charset="-128"/>
              </a:rPr>
              <a:t>Available at the LaunchBoard Guided Pathways tab for all colleges </a:t>
            </a:r>
          </a:p>
          <a:p>
            <a:pPr eaLnBrk="1" hangingPunct="1"/>
            <a:r>
              <a:rPr lang="en-US" altLang="en-US" sz="270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www.calpassplus.org/LaunchBoard/guidedpathways.aspx</a:t>
            </a:r>
            <a:endParaRPr lang="en-US" altLang="en-US" sz="27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700">
                <a:latin typeface="Arial" panose="020B0604020202020204" pitchFamily="34" charset="0"/>
                <a:ea typeface="ＭＳ Ｐゴシック" panose="020B0600070205080204" pitchFamily="34" charset="-128"/>
              </a:rPr>
              <a:t>Cal-PASS Plus password needed</a:t>
            </a:r>
          </a:p>
          <a:p>
            <a:pPr eaLnBrk="1" hangingPunct="1"/>
            <a:r>
              <a:rPr lang="en-US" altLang="en-US" sz="2700">
                <a:latin typeface="Arial" panose="020B0604020202020204" pitchFamily="34" charset="0"/>
                <a:ea typeface="ＭＳ Ｐゴシック" panose="020B0600070205080204" pitchFamily="34" charset="-128"/>
              </a:rPr>
              <a:t>Have you considered your KPIs?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556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xmlns="" id="{6AC367A6-A953-4280-8F88-80F90E13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KPIs</a:t>
            </a:r>
          </a:p>
        </p:txBody>
      </p:sp>
      <p:pic>
        <p:nvPicPr>
          <p:cNvPr id="38914" name="Content Placeholder 3" descr="Screen Shot 2018-05-06 at 1.59.33 PM.png">
            <a:extLst>
              <a:ext uri="{FF2B5EF4-FFF2-40B4-BE49-F238E27FC236}">
                <a16:creationId xmlns:a16="http://schemas.microsoft.com/office/drawing/2014/main" xmlns="" id="{5CE35664-9A89-41BC-8006-FA1E70A04A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191" r="-39191"/>
          <a:stretch>
            <a:fillRect/>
          </a:stretch>
        </p:blipFill>
        <p:spPr>
          <a:xfrm>
            <a:off x="1524000" y="1033398"/>
            <a:ext cx="9284494" cy="5442559"/>
          </a:xfrm>
        </p:spPr>
      </p:pic>
    </p:spTree>
    <p:extLst>
      <p:ext uri="{BB962C8B-B14F-4D97-AF65-F5344CB8AC3E}">
        <p14:creationId xmlns:p14="http://schemas.microsoft.com/office/powerpoint/2010/main" val="30626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xmlns="" id="{2DC56326-39B5-48A5-A46D-21836CE8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1" y="857250"/>
            <a:ext cx="8595122" cy="10287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Completion &amp; Momentum Metrics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xmlns="" id="{EB3FBF54-7EE2-4237-92F5-FA6D14971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8338" y="1943101"/>
            <a:ext cx="8229600" cy="3693319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CCRC, NCII, &amp; others help identify shorter, more predictive set of </a:t>
            </a:r>
            <a:r>
              <a:rPr lang="en-US" altLang="en-US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“momentum”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metrics</a:t>
            </a:r>
          </a:p>
          <a:p>
            <a:pPr marL="547688" lvl="1" indent="-342900"/>
            <a:r>
              <a:rPr lang="en-US" altLang="en-US" sz="21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(*) College-level credit thresholds (15+, 24+, 30+ units in 1</a:t>
            </a:r>
            <a:r>
              <a:rPr lang="en-US" altLang="en-US" sz="2100" baseline="300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</a:t>
            </a:r>
            <a:r>
              <a:rPr lang="en-US" altLang="en-US" sz="21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year; 6+ and 12+ units in 1</a:t>
            </a:r>
            <a:r>
              <a:rPr lang="en-US" altLang="en-US" sz="2100" baseline="300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</a:t>
            </a:r>
            <a:r>
              <a:rPr lang="en-US" altLang="en-US" sz="21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term)</a:t>
            </a:r>
          </a:p>
          <a:p>
            <a:pPr marL="547688" lvl="1" indent="-342900"/>
            <a:r>
              <a:rPr lang="en-US" altLang="en-US" sz="21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(*) Gateway Math &amp; English Completion in 1</a:t>
            </a:r>
            <a:r>
              <a:rPr lang="en-US" altLang="en-US" sz="2100" baseline="300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</a:t>
            </a:r>
            <a:r>
              <a:rPr lang="en-US" altLang="en-US" sz="21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Year</a:t>
            </a:r>
          </a:p>
          <a:p>
            <a:pPr marL="547688" lvl="1" indent="-342900"/>
            <a:r>
              <a:rPr lang="en-US" altLang="en-US" sz="21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Fall-to-Spring Persistence</a:t>
            </a:r>
          </a:p>
          <a:p>
            <a:pPr marL="547688" lvl="1" indent="-342900"/>
            <a:r>
              <a:rPr lang="en-US" altLang="en-US" sz="21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College level Course Pass Rate</a:t>
            </a:r>
          </a:p>
          <a:p>
            <a:pPr marL="547688" lvl="1" indent="-342900"/>
            <a:r>
              <a:rPr lang="en-US" altLang="en-US" sz="21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Units Attempted in 1</a:t>
            </a:r>
            <a:r>
              <a:rPr lang="en-US" altLang="en-US" sz="2100" baseline="300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</a:t>
            </a:r>
            <a:r>
              <a:rPr lang="en-US" altLang="en-US" sz="21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Term / 1</a:t>
            </a:r>
            <a:r>
              <a:rPr lang="en-US" altLang="en-US" sz="2100" baseline="300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</a:t>
            </a:r>
            <a:r>
              <a:rPr lang="en-US" altLang="en-US" sz="2100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Year</a:t>
            </a:r>
          </a:p>
          <a:p>
            <a:pPr marL="342900" indent="-342900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 data that follows 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are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 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the Fall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2016 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cohort from an unidentified CCC</a:t>
            </a:r>
            <a:endParaRPr lang="en-US" altLang="en-US" dirty="0">
              <a:solidFill>
                <a:srgbClr val="2C7D88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51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xmlns="" id="{FCB81799-9820-45F2-9F1D-F1329457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724" y="1029892"/>
            <a:ext cx="8200471" cy="68460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FTEIC Credit Threshold Attainment in 1st Year</a:t>
            </a:r>
            <a:endParaRPr lang="en-US" altLang="en-US" sz="27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0962" name="Slide Number Placeholder 4">
            <a:extLst>
              <a:ext uri="{FF2B5EF4-FFF2-40B4-BE49-F238E27FC236}">
                <a16:creationId xmlns:a16="http://schemas.microsoft.com/office/drawing/2014/main" xmlns="" id="{DDCCA9FD-9152-4E52-AF84-7900B4B6D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8448794" indent="-28105894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95BE272-86CB-4831-AC57-CF017CA1812F}" type="slidenum">
              <a:rPr lang="en-US" altLang="en-US" sz="1350">
                <a:solidFill>
                  <a:srgbClr val="443C29"/>
                </a:solidFill>
                <a:latin typeface="Century Gothic" panose="020B0502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350">
              <a:solidFill>
                <a:srgbClr val="443C29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44877EB4-7162-4A1F-8EB9-119BC8972B0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71700" y="1733550"/>
          <a:ext cx="7848600" cy="4335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50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xmlns="" id="{3FD828A0-07E4-4206-A5CE-17A19A4C9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2" y="1140620"/>
            <a:ext cx="8261747" cy="6310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FTEIC Credit Threshold Attainment in 1st Term</a:t>
            </a:r>
            <a:endParaRPr lang="en-US" altLang="en-US" sz="27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010" name="Slide Number Placeholder 4">
            <a:extLst>
              <a:ext uri="{FF2B5EF4-FFF2-40B4-BE49-F238E27FC236}">
                <a16:creationId xmlns:a16="http://schemas.microsoft.com/office/drawing/2014/main" xmlns="" id="{34857B05-E41B-4C16-B31D-B4C59E093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8448794" indent="-28105894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8CB59D5-9645-413F-89E9-B30DCB4A020E}" type="slidenum">
              <a:rPr lang="en-US" altLang="en-US" sz="1350">
                <a:solidFill>
                  <a:srgbClr val="443C29"/>
                </a:solidFill>
                <a:latin typeface="Century Gothic" panose="020B0502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350">
              <a:solidFill>
                <a:srgbClr val="443C29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27341C97-3416-4D5C-A086-C279A8D2265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71700" y="1733550"/>
          <a:ext cx="7848600" cy="4635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708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xmlns="" id="{AAB92428-E410-4DF1-90D8-CC66FA46E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857250"/>
            <a:ext cx="77724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7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FTEIC Passing College Level Math &amp; English in Year One</a:t>
            </a:r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5058" name="Slide Number Placeholder 4">
            <a:extLst>
              <a:ext uri="{FF2B5EF4-FFF2-40B4-BE49-F238E27FC236}">
                <a16:creationId xmlns:a16="http://schemas.microsoft.com/office/drawing/2014/main" xmlns="" id="{79A00B32-EA6B-4F68-AAE1-5F34E1ABE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8448794" indent="-28105894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E17CC3C-F28C-41B3-B65E-2042EC1D29FD}" type="slidenum">
              <a:rPr lang="en-US" altLang="en-US" sz="1350">
                <a:solidFill>
                  <a:srgbClr val="443C29"/>
                </a:solidFill>
                <a:latin typeface="Century Gothic" panose="020B0502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350">
              <a:solidFill>
                <a:srgbClr val="443C29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CC22C9B5-A6D4-467C-91EB-4E17752E442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71700" y="1733550"/>
          <a:ext cx="7848600" cy="4598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93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xmlns="" id="{426DDACC-2F03-4FBC-A855-23DA036ED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Overview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xmlns="" id="{3D0B7111-36B4-4C6C-BC34-7329D5099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4767" y="2269332"/>
            <a:ext cx="5553075" cy="3449241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Why Guided Pathways?</a:t>
            </a:r>
          </a:p>
          <a:p>
            <a:pPr eaLnBrk="1" hangingPunct="1"/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ASCCC and Guided Pathways – By the Numbers..</a:t>
            </a:r>
          </a:p>
          <a:p>
            <a:pPr eaLnBrk="1" hangingPunct="1"/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KPIs</a:t>
            </a:r>
          </a:p>
          <a:p>
            <a:pPr eaLnBrk="1" hangingPunct="1"/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Making the Case</a:t>
            </a:r>
          </a:p>
          <a:p>
            <a:pPr eaLnBrk="1" hangingPunct="1"/>
            <a:r>
              <a:rPr lang="en-US" altLang="en-US" sz="3000">
                <a:latin typeface="Arial" panose="020B0604020202020204" pitchFamily="34" charset="0"/>
                <a:ea typeface="ＭＳ Ｐゴシック" panose="020B0600070205080204" pitchFamily="34" charset="-128"/>
              </a:rPr>
              <a:t>What is your why?</a:t>
            </a:r>
          </a:p>
        </p:txBody>
      </p:sp>
      <p:pic>
        <p:nvPicPr>
          <p:cNvPr id="17411" name="Picture 5">
            <a:extLst>
              <a:ext uri="{FF2B5EF4-FFF2-40B4-BE49-F238E27FC236}">
                <a16:creationId xmlns:a16="http://schemas.microsoft.com/office/drawing/2014/main" xmlns="" id="{BC2CB7AB-27D2-42D8-B153-E38ED2F88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6" y="2125266"/>
            <a:ext cx="2306241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7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xmlns="" id="{E5C63280-1082-49C2-87D2-F45526244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857250"/>
            <a:ext cx="8061722" cy="857250"/>
          </a:xfrm>
        </p:spPr>
        <p:txBody>
          <a:bodyPr/>
          <a:lstStyle/>
          <a:p>
            <a:pPr eaLnBrk="1" hangingPunct="1"/>
            <a:r>
              <a:rPr lang="en-US" altLang="en-US" sz="27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College Level Persistence  &amp; Course Pass Rate</a:t>
            </a:r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xmlns="" id="{B2166ED8-D323-4656-89BC-DF4D6C10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8448794" indent="-28105894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E4B63A6-2FB0-4BEB-94C8-CA4517C358FF}" type="slidenum">
              <a:rPr lang="en-US" altLang="en-US" sz="1350">
                <a:solidFill>
                  <a:srgbClr val="443C29"/>
                </a:solidFill>
                <a:latin typeface="Century Gothic" panose="020B0502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350">
              <a:solidFill>
                <a:srgbClr val="443C29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7A50F3C6-FE64-4926-96FC-2D1CE0B2764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71700" y="1733550"/>
          <a:ext cx="7848600" cy="4598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807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xmlns="" id="{B512F94E-673B-42AA-888A-8EC6652A7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1" y="857250"/>
            <a:ext cx="8595122" cy="1028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Fall 2016 Demographics for FTEIC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xmlns="" id="{67F28C47-38C1-47FB-BF46-4E5CF75DC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8338" y="1943101"/>
            <a:ext cx="8229600" cy="4432985"/>
          </a:xfrm>
        </p:spPr>
        <p:txBody>
          <a:bodyPr>
            <a:normAutofit fontScale="85000" lnSpcReduction="20000"/>
          </a:bodyPr>
          <a:lstStyle/>
          <a:p>
            <a:pPr marL="342900" indent="-342900"/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Note </a:t>
            </a:r>
            <a:r>
              <a:rPr lang="mr-IN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provided comparison data point is the “median”, ½ of our colleges are higher and ½ are lower. </a:t>
            </a:r>
          </a:p>
          <a:p>
            <a:pPr marL="342900" indent="-342900"/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Is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our sample college “typical”?</a:t>
            </a:r>
          </a:p>
          <a:p>
            <a:pPr marL="342900" indent="-342900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As a backdrop to the previous slides, here are some key demographics for the Fall 2016 FTEIC cohort:</a:t>
            </a:r>
          </a:p>
          <a:p>
            <a:pPr lvl="1" indent="-342900"/>
            <a:r>
              <a:rPr lang="en-US" altLang="en-US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55% male, 45% female</a:t>
            </a:r>
          </a:p>
          <a:p>
            <a:pPr lvl="1" indent="-342900"/>
            <a:r>
              <a:rPr lang="en-US" altLang="en-US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88% traditional college age</a:t>
            </a:r>
          </a:p>
          <a:p>
            <a:pPr lvl="1" indent="-342900"/>
            <a:r>
              <a:rPr lang="en-US" altLang="en-US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32% full-time</a:t>
            </a:r>
          </a:p>
          <a:p>
            <a:pPr lvl="1" indent="-342900"/>
            <a:r>
              <a:rPr lang="en-US" altLang="en-US" dirty="0">
                <a:solidFill>
                  <a:srgbClr val="2C7D88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95% college ready</a:t>
            </a:r>
          </a:p>
          <a:p>
            <a:pPr marL="342900" indent="-342900">
              <a:buClr>
                <a:schemeClr val="tx1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questions do you need answered to fully understand these data?</a:t>
            </a:r>
          </a:p>
          <a:p>
            <a:pPr marL="342900" indent="-342900">
              <a:buClr>
                <a:schemeClr val="tx1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conclusions can we make about the causal factors behind student success?</a:t>
            </a:r>
          </a:p>
        </p:txBody>
      </p:sp>
    </p:spTree>
    <p:extLst>
      <p:ext uri="{BB962C8B-B14F-4D97-AF65-F5344CB8AC3E}">
        <p14:creationId xmlns:p14="http://schemas.microsoft.com/office/powerpoint/2010/main" val="5299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xmlns="" id="{C879E757-3A78-46BE-82B2-B1CE4F15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What’s acceptable?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xmlns="" id="{16F6F54E-5F11-497E-8BF6-151CE53F2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Considering the course-taking patterns of your students, are you serving your students well?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there room for improvement?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Do your students believe they are well-served?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Could guided pathways be the answer?</a:t>
            </a:r>
          </a:p>
        </p:txBody>
      </p:sp>
    </p:spTree>
    <p:extLst>
      <p:ext uri="{BB962C8B-B14F-4D97-AF65-F5344CB8AC3E}">
        <p14:creationId xmlns:p14="http://schemas.microsoft.com/office/powerpoint/2010/main" val="15640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xmlns="" id="{52335D41-CD66-4BD3-A6DE-88005FA6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Determining your “why”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xmlns="" id="{4E88FB88-EB00-499D-AE02-CDF27F363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991" y="2240758"/>
            <a:ext cx="8560594" cy="3442097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  <a:buNone/>
            </a:pPr>
            <a:endParaRPr lang="en-US" altLang="en-US" sz="1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sz="2700">
                <a:latin typeface="Arial" panose="020B0604020202020204" pitchFamily="34" charset="0"/>
                <a:ea typeface="ＭＳ Ｐゴシック" panose="020B0600070205080204" pitchFamily="34" charset="-128"/>
              </a:rPr>
              <a:t>Improve student experience?</a:t>
            </a: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sz="2700">
                <a:latin typeface="Arial" panose="020B0604020202020204" pitchFamily="34" charset="0"/>
                <a:ea typeface="ＭＳ Ｐゴシック" panose="020B0600070205080204" pitchFamily="34" charset="-128"/>
              </a:rPr>
              <a:t>Optimize student success?</a:t>
            </a: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sz="2700">
                <a:latin typeface="Arial" panose="020B0604020202020204" pitchFamily="34" charset="0"/>
                <a:ea typeface="ＭＳ Ｐゴシック" panose="020B0600070205080204" pitchFamily="34" charset="-128"/>
              </a:rPr>
              <a:t>Required?</a:t>
            </a: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sz="2700">
                <a:latin typeface="Arial" panose="020B0604020202020204" pitchFamily="34" charset="0"/>
                <a:ea typeface="ＭＳ Ｐゴシック" panose="020B0600070205080204" pitchFamily="34" charset="-128"/>
              </a:rPr>
              <a:t>The 10+1…</a:t>
            </a: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endParaRPr lang="en-US" altLang="en-US" sz="1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endParaRPr lang="en-US" altLang="en-US" sz="1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8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xmlns="" id="{ECC072C4-94B1-4CEB-A5F9-29561369B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How do we start?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xmlns="" id="{93031D60-E0E6-469D-8A54-46734A0D3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991" y="2240758"/>
            <a:ext cx="8560594" cy="3442097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  <a:buNone/>
            </a:pP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Governance</a:t>
            </a: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Curriculum</a:t>
            </a: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Student Services</a:t>
            </a: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51203" name="Picture 3">
            <a:extLst>
              <a:ext uri="{FF2B5EF4-FFF2-40B4-BE49-F238E27FC236}">
                <a16:creationId xmlns:a16="http://schemas.microsoft.com/office/drawing/2014/main" xmlns="" id="{6539BDE9-5282-4B0D-ACC1-72B309C4F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942" y="3403999"/>
            <a:ext cx="4905375" cy="2082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118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xmlns="" id="{570B3197-EF78-4838-B02B-AB6ABD7ED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Questions and Comments</a:t>
            </a:r>
          </a:p>
        </p:txBody>
      </p:sp>
      <p:pic>
        <p:nvPicPr>
          <p:cNvPr id="52226" name="Content Placeholder 3">
            <a:extLst>
              <a:ext uri="{FF2B5EF4-FFF2-40B4-BE49-F238E27FC236}">
                <a16:creationId xmlns:a16="http://schemas.microsoft.com/office/drawing/2014/main" xmlns="" id="{EE999CF7-AEEA-4FDC-B51D-6D1EEA5561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7294" y="2452689"/>
            <a:ext cx="2482454" cy="3049191"/>
          </a:xfrm>
        </p:spPr>
      </p:pic>
    </p:spTree>
    <p:extLst>
      <p:ext uri="{BB962C8B-B14F-4D97-AF65-F5344CB8AC3E}">
        <p14:creationId xmlns:p14="http://schemas.microsoft.com/office/powerpoint/2010/main" val="323743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xmlns="" id="{9A888A48-B571-4597-9D47-9DE5C244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b="1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Governance – The 10+1: Title 5 §53200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xmlns="" id="{ADA8C5A8-37E9-4DD0-928A-2E4444A52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4773" y="1741119"/>
            <a:ext cx="8054578" cy="490394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(c) “Academic and professional matters” means the following policy development and implementation matters: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</a:p>
          <a:p>
            <a:pPr marL="0" indent="0">
              <a:spcBef>
                <a:spcPct val="0"/>
              </a:spcBef>
              <a:buFont typeface="Georgia" panose="02040502050405020303" pitchFamily="18" charset="0"/>
              <a:buAutoNum type="arabicPeriod"/>
            </a:pPr>
            <a:r>
              <a:rPr lang="en-US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curriculum, including establishing prerequisites and placing courses within disciplines;</a:t>
            </a:r>
          </a:p>
          <a:p>
            <a:pPr marL="0" indent="0">
              <a:spcBef>
                <a:spcPct val="0"/>
              </a:spcBef>
              <a:buFont typeface="Georgia" panose="02040502050405020303" pitchFamily="18" charset="0"/>
              <a:buAutoNum type="arabicPeriod"/>
            </a:pPr>
            <a:r>
              <a:rPr lang="en-US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degree and certificate requirements</a:t>
            </a: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</a:t>
            </a:r>
          </a:p>
          <a:p>
            <a:pPr marL="0" indent="0">
              <a:spcBef>
                <a:spcPct val="0"/>
              </a:spcBef>
              <a:buFont typeface="Georgia" panose="02040502050405020303" pitchFamily="18" charset="0"/>
              <a:buAutoNum type="arabicPeriod"/>
            </a:pP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grading policies;</a:t>
            </a:r>
          </a:p>
          <a:p>
            <a:pPr marL="0" indent="0">
              <a:spcBef>
                <a:spcPct val="0"/>
              </a:spcBef>
              <a:buFont typeface="Georgia" panose="02040502050405020303" pitchFamily="18" charset="0"/>
              <a:buAutoNum type="arabicPeriod"/>
            </a:pPr>
            <a:r>
              <a:rPr lang="en-US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educational program development</a:t>
            </a: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</a:t>
            </a:r>
          </a:p>
          <a:p>
            <a:pPr marL="0" indent="0">
              <a:spcBef>
                <a:spcPct val="0"/>
              </a:spcBef>
              <a:buFont typeface="Georgia" panose="02040502050405020303" pitchFamily="18" charset="0"/>
              <a:buAutoNum type="arabicPeriod"/>
            </a:pPr>
            <a:r>
              <a:rPr lang="en-US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standards or policies regarding student preparation and success</a:t>
            </a: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</a:t>
            </a:r>
          </a:p>
          <a:p>
            <a:pPr marL="0" indent="0">
              <a:spcBef>
                <a:spcPct val="0"/>
              </a:spcBef>
              <a:buFont typeface="Georgia" panose="02040502050405020303" pitchFamily="18" charset="0"/>
              <a:buAutoNum type="arabicPeriod"/>
            </a:pPr>
            <a:r>
              <a:rPr lang="en-US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district and college governance structures, as related to faculty roles</a:t>
            </a: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</a:t>
            </a:r>
          </a:p>
          <a:p>
            <a:pPr marL="0" indent="0">
              <a:spcBef>
                <a:spcPct val="0"/>
              </a:spcBef>
              <a:buFont typeface="Georgia" panose="02040502050405020303" pitchFamily="18" charset="0"/>
              <a:buAutoNum type="arabicPeriod"/>
            </a:pP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faculty roles and involvement in accreditation processes, including self-study and annual reports;</a:t>
            </a:r>
          </a:p>
          <a:p>
            <a:pPr marL="0" indent="0">
              <a:spcBef>
                <a:spcPct val="0"/>
              </a:spcBef>
              <a:buFont typeface="Georgia" panose="02040502050405020303" pitchFamily="18" charset="0"/>
              <a:buAutoNum type="arabicPeriod"/>
            </a:pP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policies for faculty professional development activities;</a:t>
            </a:r>
          </a:p>
          <a:p>
            <a:pPr marL="0" indent="0">
              <a:spcBef>
                <a:spcPct val="0"/>
              </a:spcBef>
              <a:buFont typeface="Georgia" panose="02040502050405020303" pitchFamily="18" charset="0"/>
              <a:buAutoNum type="arabicPeriod"/>
            </a:pP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processes for program review;</a:t>
            </a:r>
          </a:p>
          <a:p>
            <a:pPr marL="0" indent="0">
              <a:spcBef>
                <a:spcPct val="0"/>
              </a:spcBef>
              <a:buFont typeface="Georgia" panose="02040502050405020303" pitchFamily="18" charset="0"/>
              <a:buAutoNum type="arabicPeriod"/>
            </a:pPr>
            <a:r>
              <a:rPr lang="en-US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processes for institutional planning and budget development</a:t>
            </a: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; and</a:t>
            </a:r>
          </a:p>
          <a:p>
            <a:pPr marL="0" indent="0">
              <a:spcBef>
                <a:spcPct val="0"/>
              </a:spcBef>
              <a:buFont typeface="Georgia" panose="02040502050405020303" pitchFamily="18" charset="0"/>
              <a:buAutoNum type="arabicPeriod"/>
            </a:pP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other academic and professional matters as are mutually agreed upon between the governing board and the academic senate.</a:t>
            </a:r>
          </a:p>
        </p:txBody>
      </p:sp>
    </p:spTree>
    <p:extLst>
      <p:ext uri="{BB962C8B-B14F-4D97-AF65-F5344CB8AC3E}">
        <p14:creationId xmlns:p14="http://schemas.microsoft.com/office/powerpoint/2010/main" val="156336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4.jpg">
            <a:extLst>
              <a:ext uri="{FF2B5EF4-FFF2-40B4-BE49-F238E27FC236}">
                <a16:creationId xmlns:a16="http://schemas.microsoft.com/office/drawing/2014/main" xmlns="" id="{182E0596-208D-40ED-8CFA-F518D5ED05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392" y="1982392"/>
            <a:ext cx="2893219" cy="289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5" descr="OldifluffCloverLeaf-800px.png">
            <a:extLst>
              <a:ext uri="{FF2B5EF4-FFF2-40B4-BE49-F238E27FC236}">
                <a16:creationId xmlns:a16="http://schemas.microsoft.com/office/drawing/2014/main" xmlns="" id="{A0C891D4-8F09-4BDD-9646-26BB33D6E5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54" y="3071813"/>
            <a:ext cx="2005013" cy="2765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6" descr="Family_of_Four-800px.png">
            <a:extLst>
              <a:ext uri="{FF2B5EF4-FFF2-40B4-BE49-F238E27FC236}">
                <a16:creationId xmlns:a16="http://schemas.microsoft.com/office/drawing/2014/main" xmlns="" id="{BAC6E7A4-0BE2-4E61-903F-127A80523F6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6" y="1029892"/>
            <a:ext cx="2306241" cy="23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7" descr="kablam-Number-Animals-3-800px.png">
            <a:extLst>
              <a:ext uri="{FF2B5EF4-FFF2-40B4-BE49-F238E27FC236}">
                <a16:creationId xmlns:a16="http://schemas.microsoft.com/office/drawing/2014/main" xmlns="" id="{B3285BC6-49D5-4220-AC48-1710F59672D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06267" y="3606405"/>
            <a:ext cx="1140619" cy="168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8">
            <a:extLst>
              <a:ext uri="{FF2B5EF4-FFF2-40B4-BE49-F238E27FC236}">
                <a16:creationId xmlns:a16="http://schemas.microsoft.com/office/drawing/2014/main" xmlns="" id="{B8220473-CA3E-44B3-9327-6A0A4EB40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0" y="1291829"/>
            <a:ext cx="2190750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950">
                <a:solidFill>
                  <a:schemeClr val="accent1"/>
                </a:solidFill>
                <a:latin typeface="Georgia" panose="02040502050405020303" pitchFamily="18" charset="0"/>
              </a:rPr>
              <a:t>4.o</a:t>
            </a:r>
          </a:p>
        </p:txBody>
      </p:sp>
    </p:spTree>
    <p:extLst>
      <p:ext uri="{BB962C8B-B14F-4D97-AF65-F5344CB8AC3E}">
        <p14:creationId xmlns:p14="http://schemas.microsoft.com/office/powerpoint/2010/main" val="1583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1">
            <a:extLst>
              <a:ext uri="{FF2B5EF4-FFF2-40B4-BE49-F238E27FC236}">
                <a16:creationId xmlns:a16="http://schemas.microsoft.com/office/drawing/2014/main" xmlns="" id="{9BCC5253-0AEA-4876-9326-F5E134D2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8448794" indent="-28105894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B41E9ED-E032-4244-9B24-9DC32070F803}" type="slidenum">
              <a:rPr lang="en-US" altLang="en-US" sz="900">
                <a:solidFill>
                  <a:srgbClr val="898989"/>
                </a:solidFill>
                <a:latin typeface="Georgia" panose="02040502050405020303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900">
              <a:solidFill>
                <a:srgbClr val="898989"/>
              </a:solidFill>
              <a:latin typeface="Georgia" panose="02040502050405020303" pitchFamily="18" charset="0"/>
            </a:endParaRPr>
          </a:p>
        </p:txBody>
      </p:sp>
      <p:sp>
        <p:nvSpPr>
          <p:cNvPr id="23554" name="TextBox 4">
            <a:extLst>
              <a:ext uri="{FF2B5EF4-FFF2-40B4-BE49-F238E27FC236}">
                <a16:creationId xmlns:a16="http://schemas.microsoft.com/office/drawing/2014/main" xmlns="" id="{9C1F5054-5C2E-4984-8A56-CF180F4E6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719" y="1021558"/>
            <a:ext cx="59045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  <a:latin typeface="Copperplate Gothic Bold" panose="020E0705020206020404" pitchFamily="34" charset="0"/>
              </a:rPr>
              <a:t>Four Pillars of Guided Pathways</a:t>
            </a:r>
          </a:p>
        </p:txBody>
      </p:sp>
      <p:grpSp>
        <p:nvGrpSpPr>
          <p:cNvPr id="23555" name="Group 5">
            <a:extLst>
              <a:ext uri="{FF2B5EF4-FFF2-40B4-BE49-F238E27FC236}">
                <a16:creationId xmlns:a16="http://schemas.microsoft.com/office/drawing/2014/main" xmlns="" id="{B45D312D-09F2-4D39-8FD3-42EF5CD1A1AD}"/>
              </a:ext>
            </a:extLst>
          </p:cNvPr>
          <p:cNvGrpSpPr>
            <a:grpSpLocks/>
          </p:cNvGrpSpPr>
          <p:nvPr/>
        </p:nvGrpSpPr>
        <p:grpSpPr bwMode="auto">
          <a:xfrm>
            <a:off x="4064795" y="1612107"/>
            <a:ext cx="4062413" cy="3860006"/>
            <a:chOff x="1436594" y="803092"/>
            <a:chExt cx="6270812" cy="5959220"/>
          </a:xfrm>
        </p:grpSpPr>
        <p:pic>
          <p:nvPicPr>
            <p:cNvPr id="23556" name="Picture 6">
              <a:extLst>
                <a:ext uri="{FF2B5EF4-FFF2-40B4-BE49-F238E27FC236}">
                  <a16:creationId xmlns:a16="http://schemas.microsoft.com/office/drawing/2014/main" xmlns="" id="{45533066-63B9-4411-A7B7-EDE46C3D9A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6594" y="803092"/>
              <a:ext cx="6270812" cy="5959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7" name="Picture 7">
              <a:extLst>
                <a:ext uri="{FF2B5EF4-FFF2-40B4-BE49-F238E27FC236}">
                  <a16:creationId xmlns:a16="http://schemas.microsoft.com/office/drawing/2014/main" xmlns="" id="{7C234F78-CDF1-468A-AF01-198BB3EB01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2084832"/>
              <a:ext cx="969264" cy="402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Picture 8">
              <a:extLst>
                <a:ext uri="{FF2B5EF4-FFF2-40B4-BE49-F238E27FC236}">
                  <a16:creationId xmlns:a16="http://schemas.microsoft.com/office/drawing/2014/main" xmlns="" id="{80FF99A6-383B-44E4-A1A1-0BB3B2373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8200" y="2084836"/>
              <a:ext cx="969264" cy="402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9">
              <a:extLst>
                <a:ext uri="{FF2B5EF4-FFF2-40B4-BE49-F238E27FC236}">
                  <a16:creationId xmlns:a16="http://schemas.microsoft.com/office/drawing/2014/main" xmlns="" id="{61622475-01A7-4DB0-A768-045037965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400" y="2084836"/>
              <a:ext cx="969264" cy="402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10">
              <a:extLst>
                <a:ext uri="{FF2B5EF4-FFF2-40B4-BE49-F238E27FC236}">
                  <a16:creationId xmlns:a16="http://schemas.microsoft.com/office/drawing/2014/main" xmlns="" id="{2C20F2E2-772D-42D7-91A6-FC18805918E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00" y="2084832"/>
              <a:ext cx="969264" cy="402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45505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227">
            <a:extLst>
              <a:ext uri="{FF2B5EF4-FFF2-40B4-BE49-F238E27FC236}">
                <a16:creationId xmlns:a16="http://schemas.microsoft.com/office/drawing/2014/main" xmlns="" id="{B4164041-0435-4022-814D-637AE1861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595" y="1138238"/>
            <a:ext cx="87868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3000" b="1">
                <a:solidFill>
                  <a:srgbClr val="FFFFFF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Four Pillars of Guided Pathways</a:t>
            </a:r>
          </a:p>
        </p:txBody>
      </p:sp>
      <p:sp>
        <p:nvSpPr>
          <p:cNvPr id="25602" name="Shape 228">
            <a:extLst>
              <a:ext uri="{FF2B5EF4-FFF2-40B4-BE49-F238E27FC236}">
                <a16:creationId xmlns:a16="http://schemas.microsoft.com/office/drawing/2014/main" xmlns="" id="{FDDD8E0A-478A-4854-8D8B-F86030F88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1953" y="3576638"/>
            <a:ext cx="1271588" cy="108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613" tIns="26306" rIns="52613" bIns="2630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Create Clear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Curricular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Pathways to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Employment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and Further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Education</a:t>
            </a:r>
          </a:p>
        </p:txBody>
      </p:sp>
      <p:sp>
        <p:nvSpPr>
          <p:cNvPr id="25603" name="Shape 229">
            <a:extLst>
              <a:ext uri="{FF2B5EF4-FFF2-40B4-BE49-F238E27FC236}">
                <a16:creationId xmlns:a16="http://schemas.microsoft.com/office/drawing/2014/main" xmlns="" id="{5F514A99-DA4F-498A-A7F9-E03BA5F9A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2457" y="3577829"/>
            <a:ext cx="1429941" cy="73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613" tIns="26306" rIns="52613" bIns="2630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Help Students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Choose and Enter Their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Pathway</a:t>
            </a:r>
          </a:p>
        </p:txBody>
      </p:sp>
      <p:sp>
        <p:nvSpPr>
          <p:cNvPr id="25604" name="Shape 230">
            <a:extLst>
              <a:ext uri="{FF2B5EF4-FFF2-40B4-BE49-F238E27FC236}">
                <a16:creationId xmlns:a16="http://schemas.microsoft.com/office/drawing/2014/main" xmlns="" id="{5DA24E67-C0F5-459D-880B-18E24EB1A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397" y="3577830"/>
            <a:ext cx="1379934" cy="56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613" tIns="26306" rIns="52613" bIns="2630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 b="1">
                <a:solidFill>
                  <a:srgbClr val="FF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Help</a:t>
            </a: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 Students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Stay 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Their Path</a:t>
            </a:r>
          </a:p>
        </p:txBody>
      </p:sp>
      <p:sp>
        <p:nvSpPr>
          <p:cNvPr id="25605" name="Shape 231">
            <a:extLst>
              <a:ext uri="{FF2B5EF4-FFF2-40B4-BE49-F238E27FC236}">
                <a16:creationId xmlns:a16="http://schemas.microsoft.com/office/drawing/2014/main" xmlns="" id="{F2216B59-B50B-4097-B762-06C2F4CCA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6" y="3576638"/>
            <a:ext cx="1821656" cy="125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613" tIns="26306" rIns="52613" bIns="2630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Follow Through, and Ensure that Better Practices are Providing Improved Student Results.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350">
              <a:solidFill>
                <a:srgbClr val="242353"/>
              </a:solidFill>
              <a:latin typeface="Rockwell" panose="02060603020205020403" pitchFamily="18" charset="0"/>
              <a:sym typeface="Rockwell" panose="02060603020205020403" pitchFamily="18" charset="0"/>
            </a:endParaRPr>
          </a:p>
        </p:txBody>
      </p:sp>
      <p:pic>
        <p:nvPicPr>
          <p:cNvPr id="25606" name="Shape 232" descr="Guided Pathways 4 Pillars Icon">
            <a:extLst>
              <a:ext uri="{FF2B5EF4-FFF2-40B4-BE49-F238E27FC236}">
                <a16:creationId xmlns:a16="http://schemas.microsoft.com/office/drawing/2014/main" xmlns="" id="{DAC912C3-B9A8-4443-AAB0-966216A9CE6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954" y="2842022"/>
            <a:ext cx="771525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607" name="Shape 233">
            <a:extLst>
              <a:ext uri="{FF2B5EF4-FFF2-40B4-BE49-F238E27FC236}">
                <a16:creationId xmlns:a16="http://schemas.microsoft.com/office/drawing/2014/main" xmlns="" id="{3A71DFD9-8E94-4E30-8624-DC9D2DEB9A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2875" y="2777729"/>
            <a:ext cx="0" cy="1752600"/>
          </a:xfrm>
          <a:prstGeom prst="straightConnector1">
            <a:avLst/>
          </a:prstGeom>
          <a:noFill/>
          <a:ln w="25400">
            <a:solidFill>
              <a:srgbClr val="F6B3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Shape 234">
            <a:extLst>
              <a:ext uri="{FF2B5EF4-FFF2-40B4-BE49-F238E27FC236}">
                <a16:creationId xmlns:a16="http://schemas.microsoft.com/office/drawing/2014/main" xmlns="" id="{5055BC18-DA43-470B-B20A-C107D0E63B6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49579" y="2747963"/>
            <a:ext cx="0" cy="1752600"/>
          </a:xfrm>
          <a:prstGeom prst="straightConnector1">
            <a:avLst/>
          </a:prstGeom>
          <a:noFill/>
          <a:ln w="25400">
            <a:solidFill>
              <a:srgbClr val="F6B3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9" name="Shape 235">
            <a:extLst>
              <a:ext uri="{FF2B5EF4-FFF2-40B4-BE49-F238E27FC236}">
                <a16:creationId xmlns:a16="http://schemas.microsoft.com/office/drawing/2014/main" xmlns="" id="{719E4425-1C9D-46FA-BC9F-24EAA16D2E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92704" y="2747963"/>
            <a:ext cx="0" cy="1752600"/>
          </a:xfrm>
          <a:prstGeom prst="straightConnector1">
            <a:avLst/>
          </a:prstGeom>
          <a:noFill/>
          <a:ln w="25400">
            <a:solidFill>
              <a:srgbClr val="F6B3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0" name="Shape 236">
            <a:extLst>
              <a:ext uri="{FF2B5EF4-FFF2-40B4-BE49-F238E27FC236}">
                <a16:creationId xmlns:a16="http://schemas.microsoft.com/office/drawing/2014/main" xmlns="" id="{A80EFBD1-A46A-4A27-AFFB-DCD9BFCD2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7" y="2272904"/>
            <a:ext cx="1232297" cy="51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613" tIns="26306" rIns="52613" bIns="2630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875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Clarify the Path</a:t>
            </a:r>
          </a:p>
        </p:txBody>
      </p:sp>
      <p:sp>
        <p:nvSpPr>
          <p:cNvPr id="25611" name="Shape 237">
            <a:extLst>
              <a:ext uri="{FF2B5EF4-FFF2-40B4-BE49-F238E27FC236}">
                <a16:creationId xmlns:a16="http://schemas.microsoft.com/office/drawing/2014/main" xmlns="" id="{5727C662-F7AC-42EE-8E80-CAEF79F08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079" y="2276476"/>
            <a:ext cx="1232297" cy="5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613" tIns="26306" rIns="52613" bIns="2630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875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Enter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875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 the Path</a:t>
            </a:r>
          </a:p>
        </p:txBody>
      </p:sp>
      <p:sp>
        <p:nvSpPr>
          <p:cNvPr id="25612" name="Shape 238">
            <a:extLst>
              <a:ext uri="{FF2B5EF4-FFF2-40B4-BE49-F238E27FC236}">
                <a16:creationId xmlns:a16="http://schemas.microsoft.com/office/drawing/2014/main" xmlns="" id="{9FD30DE6-7696-4AC6-85B6-3BE1BB3ED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729" y="2272904"/>
            <a:ext cx="1232297" cy="51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613" tIns="26306" rIns="52613" bIns="2630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875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Stay on the Path</a:t>
            </a:r>
          </a:p>
        </p:txBody>
      </p:sp>
      <p:sp>
        <p:nvSpPr>
          <p:cNvPr id="25613" name="Shape 239">
            <a:extLst>
              <a:ext uri="{FF2B5EF4-FFF2-40B4-BE49-F238E27FC236}">
                <a16:creationId xmlns:a16="http://schemas.microsoft.com/office/drawing/2014/main" xmlns="" id="{B69CF19A-3A8D-4D78-B12F-FDB2DC177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4180" y="2272904"/>
            <a:ext cx="1400175" cy="51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613" tIns="26306" rIns="52613" bIns="26306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Pct val="25000"/>
              <a:buFontTx/>
              <a:buNone/>
            </a:pPr>
            <a:r>
              <a:rPr lang="en-US" altLang="en-US" sz="1875">
                <a:solidFill>
                  <a:srgbClr val="000000"/>
                </a:solidFill>
                <a:latin typeface="Rockwell" panose="02060603020205020403" pitchFamily="18" charset="0"/>
                <a:sym typeface="Rockwell" panose="02060603020205020403" pitchFamily="18" charset="0"/>
              </a:rPr>
              <a:t>Ensure Learning</a:t>
            </a:r>
          </a:p>
        </p:txBody>
      </p:sp>
      <p:sp>
        <p:nvSpPr>
          <p:cNvPr id="25614" name="Title 14">
            <a:extLst>
              <a:ext uri="{FF2B5EF4-FFF2-40B4-BE49-F238E27FC236}">
                <a16:creationId xmlns:a16="http://schemas.microsoft.com/office/drawing/2014/main" xmlns="" id="{3D251F41-1E43-4F61-87BE-1F6384698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Four “Pillars”</a:t>
            </a:r>
          </a:p>
        </p:txBody>
      </p:sp>
    </p:spTree>
    <p:extLst>
      <p:ext uri="{BB962C8B-B14F-4D97-AF65-F5344CB8AC3E}">
        <p14:creationId xmlns:p14="http://schemas.microsoft.com/office/powerpoint/2010/main" val="434249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109ED339-C9FB-421D-A35B-5F85D0E5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The 10+1 and Guided Pathways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EA112C4-D840-4C1C-95DF-09F9AD78033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50094" y="2004164"/>
          <a:ext cx="8160707" cy="3710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86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xmlns="" id="{9F5C0D56-5781-4356-ABD7-A5F3986A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Student 9+1 and Guided Pathways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5AA90B6-F8F3-4A1E-B756-67A95EFCB47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87672" y="1524000"/>
          <a:ext cx="7991605" cy="4745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3251" name="TextBox 4">
            <a:extLst>
              <a:ext uri="{FF2B5EF4-FFF2-40B4-BE49-F238E27FC236}">
                <a16:creationId xmlns:a16="http://schemas.microsoft.com/office/drawing/2014/main" xmlns="" id="{7B28FF25-C29A-4BC1-BB64-B57EFF8AF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108" y="5178028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10208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xmlns="" id="{D8446EFB-B7A0-4640-8361-D332676CB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25" b="1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Guided Pathways in CA – By the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76EDF0-7376-469B-AA08-CCA8EBD14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992" y="2240757"/>
            <a:ext cx="8023816" cy="356354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AACC Pathways Project  - 3 + 1</a:t>
            </a:r>
          </a:p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“Homegrown” Pathways  - 2</a:t>
            </a:r>
          </a:p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California Guided Pathways Project </a:t>
            </a:r>
            <a:r>
              <a:rPr lang="mr-IN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20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California Guided Pathways Award Program - 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114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Legislation</a:t>
            </a:r>
            <a:r>
              <a:rPr lang="mr-IN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…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288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842</Words>
  <Application>Microsoft Macintosh PowerPoint</Application>
  <PresentationFormat>Widescreen</PresentationFormat>
  <Paragraphs>220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Copperplate Gothic Bold</vt:lpstr>
      <vt:lpstr>Georgia</vt:lpstr>
      <vt:lpstr>Mangal</vt:lpstr>
      <vt:lpstr>ＭＳ Ｐゴシック</vt:lpstr>
      <vt:lpstr>Rockwell</vt:lpstr>
      <vt:lpstr>Times New Roman</vt:lpstr>
      <vt:lpstr>Office Theme</vt:lpstr>
      <vt:lpstr>What is our why? 10+1…and other numbers</vt:lpstr>
      <vt:lpstr>Overview</vt:lpstr>
      <vt:lpstr>Governance – The 10+1: Title 5 §53200</vt:lpstr>
      <vt:lpstr>PowerPoint Presentation</vt:lpstr>
      <vt:lpstr>PowerPoint Presentation</vt:lpstr>
      <vt:lpstr>The Four “Pillars”</vt:lpstr>
      <vt:lpstr>The 10+1 and Guided Pathways</vt:lpstr>
      <vt:lpstr>The Student 9+1 and Guided Pathways</vt:lpstr>
      <vt:lpstr>Guided Pathways in CA – By the numbers</vt:lpstr>
      <vt:lpstr>Legislation</vt:lpstr>
      <vt:lpstr>Looking at the Numbers</vt:lpstr>
      <vt:lpstr>From CCCCO Data Mart</vt:lpstr>
      <vt:lpstr>PowerPoint Presentation</vt:lpstr>
      <vt:lpstr>Key Performance Indicators (KPI’s)</vt:lpstr>
      <vt:lpstr>KPIs</vt:lpstr>
      <vt:lpstr>Completion &amp; Momentum Metrics</vt:lpstr>
      <vt:lpstr>FTEIC Credit Threshold Attainment in 1st Year</vt:lpstr>
      <vt:lpstr>FTEIC Credit Threshold Attainment in 1st Term</vt:lpstr>
      <vt:lpstr>FTEIC Passing College Level Math &amp; English in Year One</vt:lpstr>
      <vt:lpstr>College Level Persistence  &amp; Course Pass Rate</vt:lpstr>
      <vt:lpstr>Fall 2016 Demographics for FTEIC</vt:lpstr>
      <vt:lpstr>What’s acceptable?</vt:lpstr>
      <vt:lpstr>Determining your “why”</vt:lpstr>
      <vt:lpstr>How do we start?</vt:lpstr>
      <vt:lpstr>Questions and Comments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our why? 10+1…and other numbers</dc:title>
  <dc:creator>Roberson, Carrie</dc:creator>
  <cp:lastModifiedBy>Michelle Pilati</cp:lastModifiedBy>
  <cp:revision>2</cp:revision>
  <dcterms:created xsi:type="dcterms:W3CDTF">2018-05-17T20:58:06Z</dcterms:created>
  <dcterms:modified xsi:type="dcterms:W3CDTF">2018-05-17T22:51:58Z</dcterms:modified>
</cp:coreProperties>
</file>