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6"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Roboto"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05"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4-02T01:14:41.515" idx="3">
    <p:pos x="6000" y="200"/>
    <p:text>QUESTION FOR THE TEAM: Do we want to use BIPOC or students of color? BIPOC is not always commonly used, however, if we did want to go with this terminology I would suggest a slide that goes over some of the terms we’ll use in the presentation, and spell out that BIPOC means Black and Indigenous people of color
-Karla Kirk</p:text>
  </p:cm>
  <p:cm authorId="0" dt="2022-04-02T01:14:41.549" idx="5">
    <p:pos x="6000" y="400"/>
    <p:text>Good point Karla.  I'm also OK with saying "students of color" - especially if BIPOC is not a commonly used term.  I really want to highlight the importance of recognizing the representation gap of Black/African American and Latina/o/x students and faculty in STEM.  If it's also appropriate, this might be a time to also highlight the API Caucus resolution asking for data disaggregation because Southeast Asian and Pacific Islander students and faculty are also underrepresented in STEM.
-Eric Wada</p:text>
  </p:cm>
  <p:cm authorId="0" dt="2022-04-02T01:14:41.559" idx="2">
    <p:pos x="6000" y="100"/>
    <p:text>I'm interested in this topic - to both share and learn.  How do we challenge students to think about whether the benefits of STEM innovations are equitable, and how can we challenge students to think about using STEM to address questions/problems related to social inequity?  As higher education professionals, how do we work with other segments of higher education (UC/CSU colleagues) to continue the message of ensuring that access to STEM education and STEM innovations is inclusive of BIPOC students through students' upper division courses and research experiences at 4-year colleges?
-Eric Wada</p:text>
  </p:cm>
  <p:cm authorId="0" dt="2022-04-02T01:14:41.568" idx="1">
    <p:pos x="6000" y="0"/>
    <p:text>And to follow-up (based on our SSCCC presentation) - we could focus on the teaching part (curriculum desigh:  content, textbooks, etc...) and the assessment part of our roles as educators.  Both components need to be culturally relevant and equitable.
-Eric Wada</p:text>
  </p:cm>
  <p:cm authorId="0" dt="2022-04-02T01:14:41.572" idx="4">
    <p:pos x="6000" y="300"/>
    <p:text>We want to keep in mind 2 things. We only have 75 minutes and the Curriculum Institute will have a general session and a follow up session on this topic.
-Robert Stewart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9" name="Google Shape;129;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37" name="Google Shape;137;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100"/>
              <a:buFont typeface="Arial"/>
              <a:buNone/>
            </a:pPr>
            <a:endParaRPr dirty="0"/>
          </a:p>
        </p:txBody>
      </p:sp>
      <p:sp>
        <p:nvSpPr>
          <p:cNvPr id="146" name="Google Shape;146;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54" name="Google Shape;154;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75" name="Google Shape;175;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endParaRPr dirty="0"/>
          </a:p>
        </p:txBody>
      </p:sp>
      <p:sp>
        <p:nvSpPr>
          <p:cNvPr id="183" name="Google Shape;183;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91" name="Google Shape;191;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sz="1150" dirty="0">
              <a:solidFill>
                <a:srgbClr val="201F1E"/>
              </a:solidFill>
              <a:highlight>
                <a:srgbClr val="FFFFFF"/>
              </a:highlight>
              <a:latin typeface="Roboto"/>
              <a:ea typeface="Roboto"/>
              <a:cs typeface="Roboto"/>
              <a:sym typeface="Roboto"/>
            </a:endParaRPr>
          </a:p>
          <a:p>
            <a:pPr marL="0" lvl="0" indent="0" algn="l" rtl="0">
              <a:lnSpc>
                <a:spcPct val="100000"/>
              </a:lnSpc>
              <a:spcBef>
                <a:spcPts val="1200"/>
              </a:spcBef>
              <a:spcAft>
                <a:spcPts val="0"/>
              </a:spcAft>
              <a:buSzPts val="1400"/>
              <a:buNone/>
            </a:pPr>
            <a:endParaRPr sz="1150" dirty="0">
              <a:solidFill>
                <a:srgbClr val="201F1E"/>
              </a:solidFill>
              <a:highlight>
                <a:srgbClr val="FFFFFF"/>
              </a:highlight>
              <a:latin typeface="Roboto"/>
              <a:ea typeface="Roboto"/>
              <a:cs typeface="Roboto"/>
              <a:sym typeface="Roboto"/>
            </a:endParaRPr>
          </a:p>
        </p:txBody>
      </p:sp>
      <p:sp>
        <p:nvSpPr>
          <p:cNvPr id="199" name="Google Shape;19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231a82ff3f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231a82ff3f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g1231a82ff3f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15" name="Google Shape;2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65" name="Google Shape;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24" name="Google Shape;22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31" name="Google Shape;23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37" name="Google Shape;2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48" name="Google Shape;2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58" name="Google Shape;25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265" name="Google Shape;26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77" name="Google Shape;27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84" name="Google Shape;28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6" name="Google Shape;296;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3" name="Google Shape;30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22ce9f905d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22ce9f905d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1" name="Google Shape;311;g122ce9f905d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22ce9f905d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122ce9f905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9" name="Google Shape;319;g122ce9f905d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7" name="Google Shape;327;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79" name="Google Shape;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87" name="Google Shape;8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95" name="Google Shape;95;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2ce9f905d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2ce9f905d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 name="Google Shape;104;g122ce9f905d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5000"/>
              </a:lnSpc>
              <a:spcBef>
                <a:spcPts val="0"/>
              </a:spcBef>
              <a:spcAft>
                <a:spcPts val="0"/>
              </a:spcAft>
              <a:buSzPts val="1400"/>
              <a:buNone/>
            </a:pPr>
            <a:endParaRPr dirty="0">
              <a:solidFill>
                <a:srgbClr val="31313B"/>
              </a:solidFill>
              <a:highlight>
                <a:srgbClr val="FFFFFF"/>
              </a:highlight>
              <a:latin typeface="Arial"/>
              <a:ea typeface="Arial"/>
              <a:cs typeface="Arial"/>
              <a:sym typeface="Arial"/>
            </a:endParaRPr>
          </a:p>
        </p:txBody>
      </p:sp>
      <p:sp>
        <p:nvSpPr>
          <p:cNvPr id="112" name="Google Shape;11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500"/>
              </a:spcBef>
              <a:spcAft>
                <a:spcPts val="0"/>
              </a:spcAft>
              <a:buSzPts val="1400"/>
              <a:buNone/>
            </a:pPr>
            <a:endParaRPr dirty="0">
              <a:solidFill>
                <a:srgbClr val="31313B"/>
              </a:solidFill>
              <a:highlight>
                <a:srgbClr val="FFFFFF"/>
              </a:highlight>
              <a:latin typeface="Arial"/>
              <a:ea typeface="Arial"/>
              <a:cs typeface="Arial"/>
              <a:sym typeface="Arial"/>
            </a:endParaRPr>
          </a:p>
        </p:txBody>
      </p:sp>
      <p:sp>
        <p:nvSpPr>
          <p:cNvPr id="121" name="Google Shape;121;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959005" y="4683512"/>
            <a:ext cx="10432249" cy="173666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sz="44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A">
  <p:cSld name="Section Slide A">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0"/>
            <a:ext cx="3840163" cy="2352675"/>
          </a:xfrm>
          <a:prstGeom prst="rect">
            <a:avLst/>
          </a:prstGeom>
          <a:noFill/>
          <a:ln>
            <a:noFill/>
          </a:ln>
        </p:spPr>
      </p:pic>
      <p:sp>
        <p:nvSpPr>
          <p:cNvPr id="17" name="Google Shape;17;p3"/>
          <p:cNvSpPr/>
          <p:nvPr/>
        </p:nvSpPr>
        <p:spPr>
          <a:xfrm>
            <a:off x="3678238" y="0"/>
            <a:ext cx="8513762" cy="23526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 name="Google Shape;18;p3"/>
          <p:cNvPicPr preferRelativeResize="0"/>
          <p:nvPr/>
        </p:nvPicPr>
        <p:blipFill rotWithShape="1">
          <a:blip r:embed="rId3">
            <a:alphaModFix/>
          </a:blip>
          <a:srcRect/>
          <a:stretch/>
        </p:blipFill>
        <p:spPr>
          <a:xfrm>
            <a:off x="830263" y="6376988"/>
            <a:ext cx="377825" cy="377825"/>
          </a:xfrm>
          <a:prstGeom prst="rect">
            <a:avLst/>
          </a:prstGeom>
          <a:noFill/>
          <a:ln>
            <a:noFill/>
          </a:ln>
        </p:spPr>
      </p:pic>
      <p:sp>
        <p:nvSpPr>
          <p:cNvPr id="19" name="Google Shape;19;p3"/>
          <p:cNvSpPr txBox="1">
            <a:spLocks noGrp="1"/>
          </p:cNvSpPr>
          <p:nvPr>
            <p:ph type="title"/>
          </p:nvPr>
        </p:nvSpPr>
        <p:spPr>
          <a:xfrm>
            <a:off x="3295515" y="403412"/>
            <a:ext cx="8058283" cy="1685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3600">
                <a:solidFill>
                  <a:schemeClr val="lt1"/>
                </a:solidFill>
                <a:latin typeface="+mj-lt"/>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20" name="Google Shape;20;p3"/>
          <p:cNvSpPr txBox="1">
            <a:spLocks noGrp="1"/>
          </p:cNvSpPr>
          <p:nvPr>
            <p:ph type="body" idx="1"/>
          </p:nvPr>
        </p:nvSpPr>
        <p:spPr>
          <a:xfrm>
            <a:off x="829994" y="2662568"/>
            <a:ext cx="10523806" cy="356941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404040"/>
              </a:buClr>
              <a:buSzPts val="2400"/>
              <a:buFont typeface="Arial"/>
              <a:buNone/>
              <a:defRPr sz="2400"/>
            </a:lvl1pPr>
            <a:lvl2pPr marL="914400" lvl="1" indent="-381000" algn="l">
              <a:lnSpc>
                <a:spcPct val="90000"/>
              </a:lnSpc>
              <a:spcBef>
                <a:spcPts val="500"/>
              </a:spcBef>
              <a:spcAft>
                <a:spcPts val="0"/>
              </a:spcAft>
              <a:buClr>
                <a:srgbClr val="404040"/>
              </a:buClr>
              <a:buSzPts val="2400"/>
              <a:buChar char="•"/>
              <a:defRPr sz="2400"/>
            </a:lvl2pPr>
            <a:lvl3pPr marL="1371600" lvl="2" indent="-355600" algn="l">
              <a:lnSpc>
                <a:spcPct val="90000"/>
              </a:lnSpc>
              <a:spcBef>
                <a:spcPts val="500"/>
              </a:spcBef>
              <a:spcAft>
                <a:spcPts val="0"/>
              </a:spcAft>
              <a:buClr>
                <a:srgbClr val="404040"/>
              </a:buClr>
              <a:buSzPts val="2000"/>
              <a:buChar char="•"/>
              <a:defRPr sz="2000"/>
            </a:lvl3pPr>
            <a:lvl4pPr marL="1828800" lvl="3" indent="-342900" algn="l">
              <a:lnSpc>
                <a:spcPct val="90000"/>
              </a:lnSpc>
              <a:spcBef>
                <a:spcPts val="500"/>
              </a:spcBef>
              <a:spcAft>
                <a:spcPts val="0"/>
              </a:spcAft>
              <a:buClr>
                <a:srgbClr val="404040"/>
              </a:buClr>
              <a:buSzPts val="1800"/>
              <a:buChar char="•"/>
              <a:defRPr sz="1800"/>
            </a:lvl4pPr>
            <a:lvl5pPr marL="2286000" lvl="4" indent="-355600" algn="l">
              <a:lnSpc>
                <a:spcPct val="90000"/>
              </a:lnSpc>
              <a:spcBef>
                <a:spcPts val="500"/>
              </a:spcBef>
              <a:spcAft>
                <a:spcPts val="0"/>
              </a:spcAft>
              <a:buClr>
                <a:srgbClr val="40404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 name="Google Shape;21;p3"/>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1 Column Slide">
  <p:cSld name="Content 1 Column Slide">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1277938" y="6376988"/>
            <a:ext cx="377825" cy="377825"/>
          </a:xfrm>
          <a:prstGeom prst="rect">
            <a:avLst/>
          </a:prstGeom>
          <a:noFill/>
          <a:ln>
            <a:noFill/>
          </a:ln>
        </p:spPr>
      </p:pic>
      <p:pic>
        <p:nvPicPr>
          <p:cNvPr id="24" name="Google Shape;24;p4"/>
          <p:cNvPicPr preferRelativeResize="0"/>
          <p:nvPr/>
        </p:nvPicPr>
        <p:blipFill rotWithShape="1">
          <a:blip r:embed="rId3">
            <a:alphaModFix/>
          </a:blip>
          <a:srcRect/>
          <a:stretch/>
        </p:blipFill>
        <p:spPr>
          <a:xfrm>
            <a:off x="0" y="0"/>
            <a:ext cx="822325" cy="6858000"/>
          </a:xfrm>
          <a:prstGeom prst="rect">
            <a:avLst/>
          </a:prstGeom>
          <a:noFill/>
          <a:ln>
            <a:noFill/>
          </a:ln>
        </p:spPr>
      </p:pic>
      <p:sp>
        <p:nvSpPr>
          <p:cNvPr id="25" name="Google Shape;25;p4"/>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600">
                <a:solidFill>
                  <a:schemeClr val="dk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04040"/>
              </a:buClr>
              <a:buSzPts val="1800"/>
              <a:buChar char="•"/>
              <a:defRPr/>
            </a:lvl1pPr>
            <a:lvl2pPr marL="914400" lvl="1" indent="-342900" algn="l">
              <a:lnSpc>
                <a:spcPct val="90000"/>
              </a:lnSpc>
              <a:spcBef>
                <a:spcPts val="500"/>
              </a:spcBef>
              <a:spcAft>
                <a:spcPts val="0"/>
              </a:spcAft>
              <a:buClr>
                <a:srgbClr val="404040"/>
              </a:buClr>
              <a:buSzPts val="1800"/>
              <a:buChar char="•"/>
              <a:defRPr/>
            </a:lvl2pPr>
            <a:lvl3pPr marL="1371600" lvl="2" indent="-342900" algn="l">
              <a:lnSpc>
                <a:spcPct val="90000"/>
              </a:lnSpc>
              <a:spcBef>
                <a:spcPts val="500"/>
              </a:spcBef>
              <a:spcAft>
                <a:spcPts val="0"/>
              </a:spcAft>
              <a:buClr>
                <a:srgbClr val="404040"/>
              </a:buClr>
              <a:buSzPts val="1800"/>
              <a:buChar char="•"/>
              <a:defRPr/>
            </a:lvl3pPr>
            <a:lvl4pPr marL="1828800" lvl="3" indent="-342900" algn="l">
              <a:lnSpc>
                <a:spcPct val="90000"/>
              </a:lnSpc>
              <a:spcBef>
                <a:spcPts val="500"/>
              </a:spcBef>
              <a:spcAft>
                <a:spcPts val="0"/>
              </a:spcAft>
              <a:buClr>
                <a:srgbClr val="404040"/>
              </a:buClr>
              <a:buSzPts val="1800"/>
              <a:buChar char="•"/>
              <a:defRPr/>
            </a:lvl4pPr>
            <a:lvl5pPr marL="2286000" lvl="4" indent="-342900" algn="l">
              <a:lnSpc>
                <a:spcPct val="90000"/>
              </a:lnSpc>
              <a:spcBef>
                <a:spcPts val="500"/>
              </a:spcBef>
              <a:spcAft>
                <a:spcPts val="0"/>
              </a:spcAft>
              <a:buClr>
                <a:srgbClr val="40404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830263" y="6376988"/>
            <a:ext cx="377825" cy="377825"/>
          </a:xfrm>
          <a:prstGeom prst="rect">
            <a:avLst/>
          </a:prstGeom>
          <a:noFill/>
          <a:ln>
            <a:noFill/>
          </a:ln>
        </p:spPr>
      </p:pic>
      <p:sp>
        <p:nvSpPr>
          <p:cNvPr id="30" name="Google Shape;30;p5"/>
          <p:cNvSpPr txBox="1">
            <a:spLocks noGrp="1"/>
          </p:cNvSpPr>
          <p:nvPr>
            <p:ph type="sldNum" idx="12"/>
          </p:nvPr>
        </p:nvSpPr>
        <p:spPr>
          <a:xfrm>
            <a:off x="10298113" y="6356350"/>
            <a:ext cx="10556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2 Column Slide">
  <p:cSld name="Content 2 Column Slide">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a:stretch/>
        </p:blipFill>
        <p:spPr>
          <a:xfrm>
            <a:off x="1277938" y="6376988"/>
            <a:ext cx="377825" cy="377825"/>
          </a:xfrm>
          <a:prstGeom prst="rect">
            <a:avLst/>
          </a:prstGeom>
          <a:noFill/>
          <a:ln>
            <a:noFill/>
          </a:ln>
        </p:spPr>
      </p:pic>
      <p:pic>
        <p:nvPicPr>
          <p:cNvPr id="33" name="Google Shape;33;p6"/>
          <p:cNvPicPr preferRelativeResize="0"/>
          <p:nvPr/>
        </p:nvPicPr>
        <p:blipFill rotWithShape="1">
          <a:blip r:embed="rId3">
            <a:alphaModFix/>
          </a:blip>
          <a:srcRect/>
          <a:stretch/>
        </p:blipFill>
        <p:spPr>
          <a:xfrm>
            <a:off x="0" y="0"/>
            <a:ext cx="822325" cy="6858000"/>
          </a:xfrm>
          <a:prstGeom prst="rect">
            <a:avLst/>
          </a:prstGeom>
          <a:noFill/>
          <a:ln>
            <a:noFill/>
          </a:ln>
        </p:spPr>
      </p:pic>
      <p:sp>
        <p:nvSpPr>
          <p:cNvPr id="34" name="Google Shape;34;p6"/>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600">
                <a:solidFill>
                  <a:schemeClr val="dk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1277650" y="1798320"/>
            <a:ext cx="4922537" cy="439134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04040"/>
              </a:buClr>
              <a:buSzPts val="1800"/>
              <a:buChar char="•"/>
              <a:defRPr/>
            </a:lvl1pPr>
            <a:lvl2pPr marL="914400" lvl="1" indent="-342900" algn="l">
              <a:lnSpc>
                <a:spcPct val="90000"/>
              </a:lnSpc>
              <a:spcBef>
                <a:spcPts val="500"/>
              </a:spcBef>
              <a:spcAft>
                <a:spcPts val="0"/>
              </a:spcAft>
              <a:buClr>
                <a:srgbClr val="404040"/>
              </a:buClr>
              <a:buSzPts val="1800"/>
              <a:buChar char="•"/>
              <a:defRPr/>
            </a:lvl2pPr>
            <a:lvl3pPr marL="1371600" lvl="2" indent="-342900" algn="l">
              <a:lnSpc>
                <a:spcPct val="90000"/>
              </a:lnSpc>
              <a:spcBef>
                <a:spcPts val="500"/>
              </a:spcBef>
              <a:spcAft>
                <a:spcPts val="0"/>
              </a:spcAft>
              <a:buClr>
                <a:srgbClr val="404040"/>
              </a:buClr>
              <a:buSzPts val="1800"/>
              <a:buChar char="•"/>
              <a:defRPr/>
            </a:lvl3pPr>
            <a:lvl4pPr marL="1828800" lvl="3" indent="-342900" algn="l">
              <a:lnSpc>
                <a:spcPct val="90000"/>
              </a:lnSpc>
              <a:spcBef>
                <a:spcPts val="500"/>
              </a:spcBef>
              <a:spcAft>
                <a:spcPts val="0"/>
              </a:spcAft>
              <a:buClr>
                <a:srgbClr val="404040"/>
              </a:buClr>
              <a:buSzPts val="1800"/>
              <a:buChar char="•"/>
              <a:defRPr/>
            </a:lvl4pPr>
            <a:lvl5pPr marL="2286000" lvl="4" indent="-342900" algn="l">
              <a:lnSpc>
                <a:spcPct val="90000"/>
              </a:lnSpc>
              <a:spcBef>
                <a:spcPts val="500"/>
              </a:spcBef>
              <a:spcAft>
                <a:spcPts val="0"/>
              </a:spcAft>
              <a:buClr>
                <a:srgbClr val="40404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388259" y="1798320"/>
            <a:ext cx="4948881" cy="439134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404040"/>
              </a:buClr>
              <a:buSzPts val="1800"/>
              <a:buChar char="•"/>
              <a:defRPr/>
            </a:lvl1pPr>
            <a:lvl2pPr marL="914400" lvl="1" indent="-342900" algn="l">
              <a:lnSpc>
                <a:spcPct val="90000"/>
              </a:lnSpc>
              <a:spcBef>
                <a:spcPts val="500"/>
              </a:spcBef>
              <a:spcAft>
                <a:spcPts val="0"/>
              </a:spcAft>
              <a:buClr>
                <a:srgbClr val="404040"/>
              </a:buClr>
              <a:buSzPts val="1800"/>
              <a:buChar char="•"/>
              <a:defRPr/>
            </a:lvl2pPr>
            <a:lvl3pPr marL="1371600" lvl="2" indent="-342900" algn="l">
              <a:lnSpc>
                <a:spcPct val="90000"/>
              </a:lnSpc>
              <a:spcBef>
                <a:spcPts val="500"/>
              </a:spcBef>
              <a:spcAft>
                <a:spcPts val="0"/>
              </a:spcAft>
              <a:buClr>
                <a:srgbClr val="404040"/>
              </a:buClr>
              <a:buSzPts val="1800"/>
              <a:buChar char="•"/>
              <a:defRPr/>
            </a:lvl3pPr>
            <a:lvl4pPr marL="1828800" lvl="3" indent="-342900" algn="l">
              <a:lnSpc>
                <a:spcPct val="90000"/>
              </a:lnSpc>
              <a:spcBef>
                <a:spcPts val="500"/>
              </a:spcBef>
              <a:spcAft>
                <a:spcPts val="0"/>
              </a:spcAft>
              <a:buClr>
                <a:srgbClr val="404040"/>
              </a:buClr>
              <a:buSzPts val="1800"/>
              <a:buChar char="•"/>
              <a:defRPr/>
            </a:lvl4pPr>
            <a:lvl5pPr marL="2286000" lvl="4" indent="-342900" algn="l">
              <a:lnSpc>
                <a:spcPct val="90000"/>
              </a:lnSpc>
              <a:spcBef>
                <a:spcPts val="500"/>
              </a:spcBef>
              <a:spcAft>
                <a:spcPts val="0"/>
              </a:spcAft>
              <a:buClr>
                <a:srgbClr val="40404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1277938" y="365125"/>
            <a:ext cx="1007586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1289050" y="1825625"/>
            <a:ext cx="10064750" cy="435133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SzPts val="2400"/>
              <a:buChar char="•"/>
              <a:defRPr/>
            </a:lvl1pPr>
            <a:lvl2pPr marL="914400" lvl="1" indent="-368300" algn="l">
              <a:lnSpc>
                <a:spcPct val="90000"/>
              </a:lnSpc>
              <a:spcBef>
                <a:spcPts val="500"/>
              </a:spcBef>
              <a:spcAft>
                <a:spcPts val="0"/>
              </a:spcAft>
              <a:buSzPts val="22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1" name="Google Shape;41;p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 name="Google Shape;42;p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3" name="Google Shape;43;p7"/>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277938" y="365125"/>
            <a:ext cx="1007586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7" name="Google Shape;47;p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8" name="Google Shape;48;p8"/>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200"/>
              <a:buNone/>
              <a:defRPr sz="2000" b="1"/>
            </a:lvl2pPr>
            <a:lvl3pPr marL="1371600" lvl="2" indent="-228600" algn="l">
              <a:lnSpc>
                <a:spcPct val="90000"/>
              </a:lnSpc>
              <a:spcBef>
                <a:spcPts val="500"/>
              </a:spcBef>
              <a:spcAft>
                <a:spcPts val="0"/>
              </a:spcAft>
              <a:buSzPts val="2000"/>
              <a:buNone/>
              <a:defRPr sz="1800" b="1"/>
            </a:lvl3pPr>
            <a:lvl4pPr marL="1828800" lvl="3" indent="-228600" algn="l">
              <a:lnSpc>
                <a:spcPct val="90000"/>
              </a:lnSpc>
              <a:spcBef>
                <a:spcPts val="500"/>
              </a:spcBef>
              <a:spcAft>
                <a:spcPts val="0"/>
              </a:spcAft>
              <a:buSzPts val="1800"/>
              <a:buNone/>
              <a:defRPr sz="1600" b="1"/>
            </a:lvl4pPr>
            <a:lvl5pPr marL="2286000" lvl="4" indent="-228600" algn="l">
              <a:lnSpc>
                <a:spcPct val="90000"/>
              </a:lnSpc>
              <a:spcBef>
                <a:spcPts val="500"/>
              </a:spcBef>
              <a:spcAft>
                <a:spcPts val="0"/>
              </a:spcAft>
              <a:buSzPts val="18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52" name="Google Shape;52;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SzPts val="2400"/>
              <a:buChar char="•"/>
              <a:defRPr/>
            </a:lvl1pPr>
            <a:lvl2pPr marL="914400" lvl="1" indent="-368300" algn="l">
              <a:lnSpc>
                <a:spcPct val="90000"/>
              </a:lnSpc>
              <a:spcBef>
                <a:spcPts val="500"/>
              </a:spcBef>
              <a:spcAft>
                <a:spcPts val="0"/>
              </a:spcAft>
              <a:buSzPts val="22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 name="Google Shape;53;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200"/>
              <a:buNone/>
              <a:defRPr sz="2000" b="1"/>
            </a:lvl2pPr>
            <a:lvl3pPr marL="1371600" lvl="2" indent="-228600" algn="l">
              <a:lnSpc>
                <a:spcPct val="90000"/>
              </a:lnSpc>
              <a:spcBef>
                <a:spcPts val="500"/>
              </a:spcBef>
              <a:spcAft>
                <a:spcPts val="0"/>
              </a:spcAft>
              <a:buSzPts val="2000"/>
              <a:buNone/>
              <a:defRPr sz="1800" b="1"/>
            </a:lvl3pPr>
            <a:lvl4pPr marL="1828800" lvl="3" indent="-228600" algn="l">
              <a:lnSpc>
                <a:spcPct val="90000"/>
              </a:lnSpc>
              <a:spcBef>
                <a:spcPts val="500"/>
              </a:spcBef>
              <a:spcAft>
                <a:spcPts val="0"/>
              </a:spcAft>
              <a:buSzPts val="1800"/>
              <a:buNone/>
              <a:defRPr sz="1600" b="1"/>
            </a:lvl4pPr>
            <a:lvl5pPr marL="2286000" lvl="4" indent="-228600" algn="l">
              <a:lnSpc>
                <a:spcPct val="90000"/>
              </a:lnSpc>
              <a:spcBef>
                <a:spcPts val="500"/>
              </a:spcBef>
              <a:spcAft>
                <a:spcPts val="0"/>
              </a:spcAft>
              <a:buSzPts val="18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54" name="Google Shape;54;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SzPts val="2400"/>
              <a:buChar char="•"/>
              <a:defRPr/>
            </a:lvl1pPr>
            <a:lvl2pPr marL="914400" lvl="1" indent="-368300" algn="l">
              <a:lnSpc>
                <a:spcPct val="90000"/>
              </a:lnSpc>
              <a:spcBef>
                <a:spcPts val="500"/>
              </a:spcBef>
              <a:spcAft>
                <a:spcPts val="0"/>
              </a:spcAft>
              <a:buSzPts val="22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5" name="Google Shape;55;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6" name="Google Shape;56;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9"/>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277938" y="365125"/>
            <a:ext cx="10075862"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4400" b="0" i="0" u="none" strike="noStrike" cap="none">
                <a:solidFill>
                  <a:schemeClr val="dk2"/>
                </a:solidFill>
                <a:latin typeface="Palatino"/>
                <a:ea typeface="Palatino"/>
                <a:cs typeface="Palatino"/>
                <a:sym typeface="Palatino"/>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2"/>
                </a:solidFill>
                <a:latin typeface="Palatino"/>
                <a:ea typeface="Palatino"/>
                <a:cs typeface="Palatino"/>
                <a:sym typeface="Palatino"/>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2"/>
                </a:solidFill>
                <a:latin typeface="Palatino"/>
                <a:ea typeface="Palatino"/>
                <a:cs typeface="Palatino"/>
                <a:sym typeface="Palatino"/>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2"/>
                </a:solidFill>
                <a:latin typeface="Palatino"/>
                <a:ea typeface="Palatino"/>
                <a:cs typeface="Palatino"/>
                <a:sym typeface="Palatino"/>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2"/>
                </a:solidFill>
                <a:latin typeface="Palatino"/>
                <a:ea typeface="Palatino"/>
                <a:cs typeface="Palatino"/>
                <a:sym typeface="Palatino"/>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rgbClr val="10476C"/>
                </a:solidFill>
                <a:latin typeface="Palatino"/>
                <a:ea typeface="Palatino"/>
                <a:cs typeface="Palatino"/>
                <a:sym typeface="Palatino"/>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rgbClr val="10476C"/>
                </a:solidFill>
                <a:latin typeface="Palatino"/>
                <a:ea typeface="Palatino"/>
                <a:cs typeface="Palatino"/>
                <a:sym typeface="Palatino"/>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rgbClr val="10476C"/>
                </a:solidFill>
                <a:latin typeface="Palatino"/>
                <a:ea typeface="Palatino"/>
                <a:cs typeface="Palatino"/>
                <a:sym typeface="Palatino"/>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rgbClr val="10476C"/>
                </a:solidFill>
                <a:latin typeface="Palatino"/>
                <a:ea typeface="Palatino"/>
                <a:cs typeface="Palatino"/>
                <a:sym typeface="Palatino"/>
              </a:defRPr>
            </a:lvl9pPr>
          </a:lstStyle>
          <a:p>
            <a:endParaRPr/>
          </a:p>
        </p:txBody>
      </p:sp>
      <p:sp>
        <p:nvSpPr>
          <p:cNvPr id="11" name="Google Shape;11;p1"/>
          <p:cNvSpPr txBox="1">
            <a:spLocks noGrp="1"/>
          </p:cNvSpPr>
          <p:nvPr>
            <p:ph type="body" idx="1"/>
          </p:nvPr>
        </p:nvSpPr>
        <p:spPr>
          <a:xfrm>
            <a:off x="1289050" y="1825625"/>
            <a:ext cx="1006475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1pPr>
            <a:lvl2pPr marL="914400" marR="0" lvl="1" indent="-368300" algn="l" rtl="0">
              <a:lnSpc>
                <a:spcPct val="90000"/>
              </a:lnSpc>
              <a:spcBef>
                <a:spcPts val="500"/>
              </a:spcBef>
              <a:spcAft>
                <a:spcPts val="0"/>
              </a:spcAft>
              <a:buClr>
                <a:srgbClr val="404040"/>
              </a:buClr>
              <a:buSzPts val="2200"/>
              <a:buFont typeface="Arial"/>
              <a:buChar char="•"/>
              <a:defRPr sz="2200" b="0" i="0" u="none" strike="noStrike" cap="none">
                <a:solidFill>
                  <a:srgbClr val="404040"/>
                </a:solidFill>
                <a:latin typeface="Arial"/>
                <a:ea typeface="Arial"/>
                <a:cs typeface="Arial"/>
                <a:sym typeface="Arial"/>
              </a:defRPr>
            </a:lvl2pPr>
            <a:lvl3pPr marL="1371600" marR="0" lvl="2" indent="-355600" algn="l" rtl="0">
              <a:lnSpc>
                <a:spcPct val="90000"/>
              </a:lnSpc>
              <a:spcBef>
                <a:spcPts val="5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3pPr>
            <a:lvl4pPr marL="1828800" marR="0" lvl="3" indent="-342900" algn="l" rtl="0">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Arial"/>
                <a:ea typeface="Arial"/>
                <a:cs typeface="Arial"/>
                <a:sym typeface="Arial"/>
              </a:defRPr>
            </a:lvl4pPr>
            <a:lvl5pPr marL="2286000" marR="0" lvl="4" indent="-342900" algn="l" rtl="0">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s://padlet.com/stewarrl/r2itbpqx4bj5699i"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digitalcommons.imsa.edu/cgi/viewcontent.cgi?article=1057&amp;context=pres_pr"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J6W7vDSOXmI"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BoHjXIWrBvQ"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iversity.williams.edu/racial-justice/" TargetMode="External"/><Relationship Id="rId7" Type="http://schemas.openxmlformats.org/officeDocument/2006/relationships/hyperlink" Target="https://digitalcommons.imsa.edu/cgi/viewcontent.cgi?article=1057&amp;context=pres_pr"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pewresearch.org/science/2021/04/01/stem-jobs-see-uneven-progress-in-increasing-gender-racial-and-ethnic-diversity/ps_2021-04-01_diversity-in-stem_00-010/" TargetMode="External"/><Relationship Id="rId5" Type="http://schemas.openxmlformats.org/officeDocument/2006/relationships/hyperlink" Target="https://www.pewresearch.org/science/2021/04/01/stem-jobs-see-uneven-progress-in-increasing-gender-racial-and-ethnic-diversity/" TargetMode="External"/><Relationship Id="rId4" Type="http://schemas.openxmlformats.org/officeDocument/2006/relationships/hyperlink" Target="https://www.sciencenews.org/article/science-technology-math-race-ethnicity-gender-diversity-ga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jobs.newscientist.com/article/african-americans-and-stem-a-rich-past-a-bleak-present-and-a-bright-future-/" TargetMode="External"/><Relationship Id="rId7" Type="http://schemas.openxmlformats.org/officeDocument/2006/relationships/hyperlink" Target="https://blog.flocabulary.com/racial-justice-classroom-resource-gui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thestempedia.com/blog/stem-education-in-africa-the-past-present-and-future/" TargetMode="External"/><Relationship Id="rId5" Type="http://schemas.openxmlformats.org/officeDocument/2006/relationships/hyperlink" Target="https://www.smithsonianmag.com/history/earliest-and-greatest-engineers-were-incans-180947976/" TargetMode="External"/><Relationship Id="rId4" Type="http://schemas.openxmlformats.org/officeDocument/2006/relationships/hyperlink" Target="https://www.asbmb.org/asbmb-today/science/020113/great-achievements-in-stem-in-ancient-afric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mexicanhistory.org/" TargetMode="External"/><Relationship Id="rId3" Type="http://schemas.openxmlformats.org/officeDocument/2006/relationships/hyperlink" Target="https://rossier.usc.edu/racial-equity-in-education-seven-key-points/" TargetMode="External"/><Relationship Id="rId7" Type="http://schemas.openxmlformats.org/officeDocument/2006/relationships/hyperlink" Target="https://kushitenubian.org/category/ancient/classical-african-civilization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www.insightintodiversity.com/hesabu-circle-connects-black-mathematicians-and-students/" TargetMode="External"/><Relationship Id="rId5" Type="http://schemas.openxmlformats.org/officeDocument/2006/relationships/hyperlink" Target="https://www.theatlantic.com/ideas/archive/2019/11/how-umbc-got-minority-students-stick-stem/602635/" TargetMode="External"/><Relationship Id="rId10" Type="http://schemas.openxmlformats.org/officeDocument/2006/relationships/hyperlink" Target="https://www.culturalindia.net/indian-history/ancient-india/index.html" TargetMode="External"/><Relationship Id="rId4" Type="http://schemas.openxmlformats.org/officeDocument/2006/relationships/hyperlink" Target="https://meyerhoff.umbc.edu/" TargetMode="External"/><Relationship Id="rId9" Type="http://schemas.openxmlformats.org/officeDocument/2006/relationships/hyperlink" Target="https://www.ancienthistorylists.com/china-history/top-18-ancient-chinese-inven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iversity.williams.edu/racial-justic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rossier.usc.edu/racial-equity-in-education-seven-key-point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958850" y="4683125"/>
            <a:ext cx="10433050" cy="17367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35353"/>
              <a:buNone/>
            </a:pPr>
            <a:r>
              <a:rPr lang="en-US" dirty="0">
                <a:latin typeface="Arial" panose="020B0604020202020204" pitchFamily="34" charset="0"/>
                <a:cs typeface="Arial" panose="020B0604020202020204" pitchFamily="34" charset="0"/>
              </a:rPr>
              <a:t>Racial Justice Through Culturally Responsive Teaching &amp; Learning in STEM</a:t>
            </a:r>
            <a:endParaRPr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pic>
        <p:nvPicPr>
          <p:cNvPr id="132" name="Google Shape;132;p19"/>
          <p:cNvPicPr preferRelativeResize="0"/>
          <p:nvPr/>
        </p:nvPicPr>
        <p:blipFill rotWithShape="1">
          <a:blip r:embed="rId3">
            <a:alphaModFix/>
          </a:blip>
          <a:srcRect/>
          <a:stretch/>
        </p:blipFill>
        <p:spPr>
          <a:xfrm>
            <a:off x="6106250" y="187325"/>
            <a:ext cx="5039441" cy="6483325"/>
          </a:xfrm>
          <a:prstGeom prst="rect">
            <a:avLst/>
          </a:prstGeom>
          <a:noFill/>
          <a:ln>
            <a:noFill/>
          </a:ln>
        </p:spPr>
      </p:pic>
      <p:pic>
        <p:nvPicPr>
          <p:cNvPr id="133" name="Google Shape;133;p19"/>
          <p:cNvPicPr preferRelativeResize="0"/>
          <p:nvPr/>
        </p:nvPicPr>
        <p:blipFill rotWithShape="1">
          <a:blip r:embed="rId4">
            <a:alphaModFix/>
          </a:blip>
          <a:srcRect/>
          <a:stretch/>
        </p:blipFill>
        <p:spPr>
          <a:xfrm>
            <a:off x="1066800" y="3181350"/>
            <a:ext cx="5039450" cy="22082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1277650" y="365125"/>
            <a:ext cx="10046100" cy="76540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Why Are These Racial Gaps Present in STEM?</a:t>
            </a:r>
            <a:endParaRPr dirty="0">
              <a:latin typeface="+mj-lt"/>
            </a:endParaRPr>
          </a:p>
        </p:txBody>
      </p:sp>
      <p:sp>
        <p:nvSpPr>
          <p:cNvPr id="140" name="Google Shape;140;p20"/>
          <p:cNvSpPr txBox="1">
            <a:spLocks noGrp="1"/>
          </p:cNvSpPr>
          <p:nvPr>
            <p:ph type="body" idx="1"/>
          </p:nvPr>
        </p:nvSpPr>
        <p:spPr>
          <a:xfrm>
            <a:off x="1326625" y="121920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t>Padlet Activity: Why do you think there is a racial disparity in STEM Education and the STEM Workforce? What do you think motivates Black, Brown and Indigenous students to choose a STEM pathway or discourages them from a STEM pathway? (5 minute activity)</a:t>
            </a:r>
            <a:endParaRPr dirty="0"/>
          </a:p>
          <a:p>
            <a:pPr marL="0" lvl="0" indent="0" algn="l" rtl="0">
              <a:lnSpc>
                <a:spcPct val="90000"/>
              </a:lnSpc>
              <a:spcBef>
                <a:spcPts val="1000"/>
              </a:spcBef>
              <a:spcAft>
                <a:spcPts val="0"/>
              </a:spcAft>
              <a:buSzPts val="1800"/>
              <a:buNone/>
            </a:pPr>
            <a:r>
              <a:rPr lang="en-US" u="sng" dirty="0">
                <a:solidFill>
                  <a:schemeClr val="hlink"/>
                </a:solidFill>
                <a:hlinkClick r:id="rId3"/>
              </a:rPr>
              <a:t>https://padlet.com/stewarrl/r2itbpqx4bj5699i</a:t>
            </a:r>
            <a:endParaRPr lang="en-US" dirty="0"/>
          </a:p>
          <a:p>
            <a:r>
              <a:rPr lang="en-US" sz="1800" dirty="0"/>
              <a:t>For those in person, if you have your phone, table or laptop, please use the </a:t>
            </a:r>
            <a:r>
              <a:rPr lang="en-US" sz="1800" dirty="0" err="1"/>
              <a:t>padlet</a:t>
            </a:r>
            <a:r>
              <a:rPr lang="en-US" sz="1800" dirty="0"/>
              <a:t> link or QR Code. If you do not have access to the internet, please use the provided index cards and go old school</a:t>
            </a:r>
          </a:p>
          <a:p>
            <a:r>
              <a:rPr lang="en-US" sz="1800" dirty="0"/>
              <a:t>Please raise your hand to participate in the discussion</a:t>
            </a:r>
            <a:br>
              <a:rPr lang="en-US" dirty="0"/>
            </a:br>
            <a:endParaRPr dirty="0"/>
          </a:p>
        </p:txBody>
      </p:sp>
      <p:sp>
        <p:nvSpPr>
          <p:cNvPr id="141" name="Google Shape;141;p20"/>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pic>
        <p:nvPicPr>
          <p:cNvPr id="142" name="Google Shape;142;p20"/>
          <p:cNvPicPr preferRelativeResize="0"/>
          <p:nvPr/>
        </p:nvPicPr>
        <p:blipFill>
          <a:blip r:embed="rId4">
            <a:alphaModFix/>
          </a:blip>
          <a:stretch>
            <a:fillRect/>
          </a:stretch>
        </p:blipFill>
        <p:spPr>
          <a:xfrm>
            <a:off x="8009635" y="3966271"/>
            <a:ext cx="2428178" cy="24788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What is Culturally Responsive/Relevant Teaching &amp; Learning?</a:t>
            </a:r>
            <a:endParaRPr dirty="0">
              <a:latin typeface="+mj-lt"/>
            </a:endParaRPr>
          </a:p>
        </p:txBody>
      </p:sp>
      <p:sp>
        <p:nvSpPr>
          <p:cNvPr id="149" name="Google Shape;149;p21"/>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Clr>
                <a:schemeClr val="dk1"/>
              </a:buClr>
              <a:buSzPts val="1100"/>
              <a:buNone/>
            </a:pPr>
            <a:r>
              <a:rPr lang="en-US" dirty="0"/>
              <a:t>Instruction and interaction that allow students to maintain the</a:t>
            </a:r>
            <a:endParaRPr dirty="0"/>
          </a:p>
          <a:p>
            <a:pPr marL="0" lvl="0" indent="0" algn="l" rtl="0">
              <a:lnSpc>
                <a:spcPct val="90000"/>
              </a:lnSpc>
              <a:spcBef>
                <a:spcPts val="360"/>
              </a:spcBef>
              <a:spcAft>
                <a:spcPts val="0"/>
              </a:spcAft>
              <a:buClr>
                <a:schemeClr val="dk1"/>
              </a:buClr>
              <a:buSzPts val="1100"/>
              <a:buNone/>
            </a:pPr>
            <a:r>
              <a:rPr lang="en-US" dirty="0"/>
              <a:t>integrity of their cultural identity, while succeeding academically and</a:t>
            </a:r>
            <a:endParaRPr dirty="0"/>
          </a:p>
          <a:p>
            <a:pPr marL="0" lvl="0" indent="0" algn="l" rtl="0">
              <a:lnSpc>
                <a:spcPct val="90000"/>
              </a:lnSpc>
              <a:spcBef>
                <a:spcPts val="360"/>
              </a:spcBef>
              <a:spcAft>
                <a:spcPts val="0"/>
              </a:spcAft>
              <a:buClr>
                <a:schemeClr val="dk1"/>
              </a:buClr>
              <a:buSzPts val="1100"/>
              <a:buNone/>
            </a:pPr>
            <a:r>
              <a:rPr lang="en-US" dirty="0"/>
              <a:t>socially-emotionally. In culturally responsive pedagogy, faculty use</a:t>
            </a:r>
            <a:endParaRPr dirty="0"/>
          </a:p>
          <a:p>
            <a:pPr marL="0" lvl="0" indent="0" algn="l" rtl="0">
              <a:lnSpc>
                <a:spcPct val="90000"/>
              </a:lnSpc>
              <a:spcBef>
                <a:spcPts val="360"/>
              </a:spcBef>
              <a:spcAft>
                <a:spcPts val="0"/>
              </a:spcAft>
              <a:buClr>
                <a:schemeClr val="dk1"/>
              </a:buClr>
              <a:buSzPts val="1100"/>
              <a:buNone/>
            </a:pPr>
            <a:r>
              <a:rPr lang="en-US" dirty="0"/>
              <a:t>aspects of students’ cultures in an asset-based approach as</a:t>
            </a:r>
            <a:endParaRPr dirty="0"/>
          </a:p>
          <a:p>
            <a:pPr marL="0" lvl="0" indent="0" algn="l" rtl="0">
              <a:lnSpc>
                <a:spcPct val="90000"/>
              </a:lnSpc>
              <a:spcBef>
                <a:spcPts val="360"/>
              </a:spcBef>
              <a:spcAft>
                <a:spcPts val="0"/>
              </a:spcAft>
              <a:buClr>
                <a:schemeClr val="dk1"/>
              </a:buClr>
              <a:buSzPts val="1100"/>
              <a:buNone/>
            </a:pPr>
            <a:r>
              <a:rPr lang="en-US" dirty="0"/>
              <a:t>opposed to deficit-based to make academic and student life</a:t>
            </a:r>
            <a:endParaRPr dirty="0"/>
          </a:p>
          <a:p>
            <a:pPr marL="0" lvl="0" indent="0" algn="l" rtl="0">
              <a:lnSpc>
                <a:spcPct val="90000"/>
              </a:lnSpc>
              <a:spcBef>
                <a:spcPts val="360"/>
              </a:spcBef>
              <a:spcAft>
                <a:spcPts val="0"/>
              </a:spcAft>
              <a:buClr>
                <a:schemeClr val="dk1"/>
              </a:buClr>
              <a:buSzPts val="1100"/>
              <a:buNone/>
            </a:pPr>
            <a:r>
              <a:rPr lang="en-US" dirty="0"/>
              <a:t>relevant to them, and increase their skill acquisition,</a:t>
            </a:r>
            <a:endParaRPr dirty="0"/>
          </a:p>
          <a:p>
            <a:pPr marL="0" lvl="0" indent="0" algn="l" rtl="0">
              <a:lnSpc>
                <a:spcPct val="90000"/>
              </a:lnSpc>
              <a:spcBef>
                <a:spcPts val="360"/>
              </a:spcBef>
              <a:spcAft>
                <a:spcPts val="0"/>
              </a:spcAft>
              <a:buClr>
                <a:schemeClr val="dk1"/>
              </a:buClr>
              <a:buSzPts val="1100"/>
              <a:buNone/>
            </a:pPr>
            <a:r>
              <a:rPr lang="en-US" dirty="0"/>
              <a:t>engagement, and learning outcomes </a:t>
            </a:r>
            <a:endParaRPr dirty="0"/>
          </a:p>
          <a:p>
            <a:pPr marL="0" lvl="0" indent="0" algn="l" rtl="0">
              <a:lnSpc>
                <a:spcPct val="90000"/>
              </a:lnSpc>
              <a:spcBef>
                <a:spcPts val="360"/>
              </a:spcBef>
              <a:spcAft>
                <a:spcPts val="0"/>
              </a:spcAft>
              <a:buClr>
                <a:schemeClr val="dk1"/>
              </a:buClr>
              <a:buSzPts val="1100"/>
              <a:buNone/>
            </a:pPr>
            <a:endParaRPr dirty="0"/>
          </a:p>
          <a:p>
            <a:pPr marL="0" lvl="0" indent="0" algn="l" rtl="0">
              <a:lnSpc>
                <a:spcPct val="90000"/>
              </a:lnSpc>
              <a:spcBef>
                <a:spcPts val="360"/>
              </a:spcBef>
              <a:spcAft>
                <a:spcPts val="0"/>
              </a:spcAft>
              <a:buClr>
                <a:schemeClr val="dk1"/>
              </a:buClr>
              <a:buSzPts val="1100"/>
              <a:buNone/>
            </a:pPr>
            <a:r>
              <a:rPr lang="en-US" dirty="0"/>
              <a:t>National Institute for Learning Outcomes Assessment</a:t>
            </a:r>
            <a:endParaRPr dirty="0"/>
          </a:p>
          <a:p>
            <a:pPr marL="0" lvl="0" indent="0" algn="l" rtl="0">
              <a:lnSpc>
                <a:spcPct val="90000"/>
              </a:lnSpc>
              <a:spcBef>
                <a:spcPts val="1000"/>
              </a:spcBef>
              <a:spcAft>
                <a:spcPts val="0"/>
              </a:spcAft>
              <a:buSzPts val="1800"/>
              <a:buNone/>
            </a:pPr>
            <a:endParaRPr dirty="0"/>
          </a:p>
        </p:txBody>
      </p:sp>
      <p:sp>
        <p:nvSpPr>
          <p:cNvPr id="150" name="Google Shape;150;p21"/>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1112100" y="365125"/>
            <a:ext cx="10522200" cy="975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43209"/>
              <a:buNone/>
            </a:pPr>
            <a:r>
              <a:rPr lang="en-US" dirty="0">
                <a:latin typeface="+mj-lt"/>
              </a:rPr>
              <a:t>Why is Culturally Responsive/Relevant Teaching and Learning Important in STEM?</a:t>
            </a:r>
            <a:endParaRPr dirty="0">
              <a:latin typeface="+mj-lt"/>
            </a:endParaRPr>
          </a:p>
        </p:txBody>
      </p:sp>
      <p:sp>
        <p:nvSpPr>
          <p:cNvPr id="157" name="Google Shape;157;p22"/>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158" name="Google Shape;158;p22"/>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grpSp>
        <p:nvGrpSpPr>
          <p:cNvPr id="159" name="Google Shape;159;p22"/>
          <p:cNvGrpSpPr/>
          <p:nvPr/>
        </p:nvGrpSpPr>
        <p:grpSpPr>
          <a:xfrm>
            <a:off x="570300" y="1586620"/>
            <a:ext cx="3065083" cy="4631312"/>
            <a:chOff x="0" y="1189989"/>
            <a:chExt cx="2726700" cy="3473571"/>
          </a:xfrm>
        </p:grpSpPr>
        <p:sp>
          <p:nvSpPr>
            <p:cNvPr id="160" name="Google Shape;160;p22"/>
            <p:cNvSpPr/>
            <p:nvPr/>
          </p:nvSpPr>
          <p:spPr>
            <a:xfrm>
              <a:off x="0" y="1189989"/>
              <a:ext cx="2726700" cy="669000"/>
            </a:xfrm>
            <a:prstGeom prst="homePlate">
              <a:avLst>
                <a:gd name="adj" fmla="val 50000"/>
              </a:avLst>
            </a:prstGeom>
            <a:solidFill>
              <a:srgbClr val="6D9EEB"/>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Roboto"/>
                  <a:ea typeface="Roboto"/>
                  <a:cs typeface="Roboto"/>
                  <a:sym typeface="Roboto"/>
                </a:rPr>
                <a:t>IDENTITY</a:t>
              </a:r>
              <a:endParaRPr sz="1900" b="0" i="0" u="none" strike="noStrike" cap="none">
                <a:solidFill>
                  <a:srgbClr val="FFFFFF"/>
                </a:solidFill>
                <a:latin typeface="Roboto"/>
                <a:ea typeface="Roboto"/>
                <a:cs typeface="Roboto"/>
                <a:sym typeface="Roboto"/>
              </a:endParaRPr>
            </a:p>
          </p:txBody>
        </p:sp>
        <p:sp>
          <p:nvSpPr>
            <p:cNvPr id="161" name="Google Shape;161;p22"/>
            <p:cNvSpPr txBox="1"/>
            <p:nvPr/>
          </p:nvSpPr>
          <p:spPr>
            <a:xfrm>
              <a:off x="260982" y="2057160"/>
              <a:ext cx="2244300" cy="260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Students need to be able to identify themselves personally and culturally as competent learners in STEM classroom activities. So Historical context of contributions of Black, Brown and Indigenous people to STEM becomes a necessary part of the curriculum.</a:t>
              </a:r>
              <a:endParaRPr sz="1600" b="0" i="0" u="none" strike="noStrike" cap="none">
                <a:solidFill>
                  <a:srgbClr val="000000"/>
                </a:solidFill>
                <a:latin typeface="Roboto"/>
                <a:ea typeface="Roboto"/>
                <a:cs typeface="Roboto"/>
                <a:sym typeface="Roboto"/>
              </a:endParaRPr>
            </a:p>
          </p:txBody>
        </p:sp>
      </p:grpSp>
      <p:grpSp>
        <p:nvGrpSpPr>
          <p:cNvPr id="162" name="Google Shape;162;p22"/>
          <p:cNvGrpSpPr/>
          <p:nvPr/>
        </p:nvGrpSpPr>
        <p:grpSpPr>
          <a:xfrm>
            <a:off x="3300863" y="1586325"/>
            <a:ext cx="3300921" cy="4643951"/>
            <a:chOff x="2263435" y="1189775"/>
            <a:chExt cx="2703900" cy="3483050"/>
          </a:xfrm>
        </p:grpSpPr>
        <p:sp>
          <p:nvSpPr>
            <p:cNvPr id="163" name="Google Shape;163;p22"/>
            <p:cNvSpPr/>
            <p:nvPr/>
          </p:nvSpPr>
          <p:spPr>
            <a:xfrm>
              <a:off x="2263435" y="1189775"/>
              <a:ext cx="2703900" cy="669000"/>
            </a:xfrm>
            <a:prstGeom prst="chevron">
              <a:avLst>
                <a:gd name="adj" fmla="val 50000"/>
              </a:avLst>
            </a:prstGeom>
            <a:solidFill>
              <a:srgbClr val="3C78D8"/>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Roboto"/>
                  <a:ea typeface="Roboto"/>
                  <a:cs typeface="Roboto"/>
                  <a:sym typeface="Roboto"/>
                </a:rPr>
                <a:t>RESPONSIVENESS</a:t>
              </a:r>
              <a:endParaRPr sz="1900" b="0" i="0" u="none" strike="noStrike" cap="none" dirty="0">
                <a:solidFill>
                  <a:srgbClr val="FFFFFF"/>
                </a:solidFill>
                <a:latin typeface="Roboto"/>
                <a:ea typeface="Roboto"/>
                <a:cs typeface="Roboto"/>
                <a:sym typeface="Roboto"/>
              </a:endParaRPr>
            </a:p>
          </p:txBody>
        </p:sp>
        <p:sp>
          <p:nvSpPr>
            <p:cNvPr id="164" name="Google Shape;164;p22"/>
            <p:cNvSpPr txBox="1"/>
            <p:nvPr/>
          </p:nvSpPr>
          <p:spPr>
            <a:xfrm>
              <a:off x="2512202" y="2057125"/>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rgbClr val="000000"/>
                  </a:solidFill>
                  <a:latin typeface="Roboto"/>
                  <a:ea typeface="Roboto"/>
                  <a:cs typeface="Roboto"/>
                  <a:sym typeface="Roboto"/>
                </a:rPr>
                <a:t>STEM instructors should use various methods in order to maximize the opportunities the students have to learn the sometimes complex STEM concepts and literacies</a:t>
              </a:r>
              <a:endParaRPr sz="1600" b="0" i="0" u="none" strike="noStrike" cap="none" dirty="0">
                <a:solidFill>
                  <a:srgbClr val="000000"/>
                </a:solidFill>
                <a:latin typeface="Roboto"/>
                <a:ea typeface="Roboto"/>
                <a:cs typeface="Roboto"/>
                <a:sym typeface="Roboto"/>
              </a:endParaRPr>
            </a:p>
          </p:txBody>
        </p:sp>
      </p:grpSp>
      <p:grpSp>
        <p:nvGrpSpPr>
          <p:cNvPr id="165" name="Google Shape;165;p22"/>
          <p:cNvGrpSpPr/>
          <p:nvPr/>
        </p:nvGrpSpPr>
        <p:grpSpPr>
          <a:xfrm>
            <a:off x="6331422" y="1586325"/>
            <a:ext cx="2828975" cy="4643951"/>
            <a:chOff x="4329974" y="1189775"/>
            <a:chExt cx="2541300" cy="3483050"/>
          </a:xfrm>
        </p:grpSpPr>
        <p:sp>
          <p:nvSpPr>
            <p:cNvPr id="166" name="Google Shape;166;p22"/>
            <p:cNvSpPr/>
            <p:nvPr/>
          </p:nvSpPr>
          <p:spPr>
            <a:xfrm>
              <a:off x="4329974" y="1189775"/>
              <a:ext cx="2541300" cy="669000"/>
            </a:xfrm>
            <a:prstGeom prst="chevron">
              <a:avLst>
                <a:gd name="adj" fmla="val 50000"/>
              </a:avLst>
            </a:prstGeom>
            <a:solidFill>
              <a:srgbClr val="1155C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Roboto"/>
                  <a:ea typeface="Roboto"/>
                  <a:cs typeface="Roboto"/>
                  <a:sym typeface="Roboto"/>
                </a:rPr>
                <a:t>AGENCY</a:t>
              </a:r>
              <a:endParaRPr sz="1900" b="0" i="0" u="none" strike="noStrike" cap="none">
                <a:solidFill>
                  <a:srgbClr val="FFFFFF"/>
                </a:solidFill>
                <a:latin typeface="Roboto"/>
                <a:ea typeface="Roboto"/>
                <a:cs typeface="Roboto"/>
                <a:sym typeface="Roboto"/>
              </a:endParaRPr>
            </a:p>
          </p:txBody>
        </p:sp>
        <p:sp>
          <p:nvSpPr>
            <p:cNvPr id="167" name="Google Shape;167;p22"/>
            <p:cNvSpPr txBox="1"/>
            <p:nvPr/>
          </p:nvSpPr>
          <p:spPr>
            <a:xfrm>
              <a:off x="4613553" y="2057125"/>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Instructors should empower students to use STEM as a tool to understand the world as they see it, and also to solve community as well as global problems</a:t>
              </a:r>
              <a:endParaRPr sz="1600" b="0" i="0" u="none" strike="noStrike" cap="none">
                <a:solidFill>
                  <a:srgbClr val="000000"/>
                </a:solidFill>
                <a:latin typeface="Roboto"/>
                <a:ea typeface="Roboto"/>
                <a:cs typeface="Roboto"/>
                <a:sym typeface="Roboto"/>
              </a:endParaRPr>
            </a:p>
          </p:txBody>
        </p:sp>
      </p:grpSp>
      <p:grpSp>
        <p:nvGrpSpPr>
          <p:cNvPr id="168" name="Google Shape;168;p22"/>
          <p:cNvGrpSpPr/>
          <p:nvPr/>
        </p:nvGrpSpPr>
        <p:grpSpPr>
          <a:xfrm>
            <a:off x="8851942" y="1586325"/>
            <a:ext cx="3065062" cy="4643951"/>
            <a:chOff x="6396739" y="1189775"/>
            <a:chExt cx="2541300" cy="3483050"/>
          </a:xfrm>
        </p:grpSpPr>
        <p:sp>
          <p:nvSpPr>
            <p:cNvPr id="169" name="Google Shape;169;p22"/>
            <p:cNvSpPr/>
            <p:nvPr/>
          </p:nvSpPr>
          <p:spPr>
            <a:xfrm>
              <a:off x="6396739" y="1189775"/>
              <a:ext cx="2541300" cy="669000"/>
            </a:xfrm>
            <a:prstGeom prst="chevron">
              <a:avLst>
                <a:gd name="adj" fmla="val 50000"/>
              </a:avLst>
            </a:prstGeom>
            <a:solidFill>
              <a:srgbClr val="8E7C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Roboto"/>
                  <a:ea typeface="Roboto"/>
                  <a:cs typeface="Roboto"/>
                  <a:sym typeface="Roboto"/>
                </a:rPr>
                <a:t>RELEVANCE</a:t>
              </a:r>
              <a:endParaRPr sz="1900" b="0" i="0" u="none" strike="noStrike" cap="none">
                <a:solidFill>
                  <a:srgbClr val="FFFFFF"/>
                </a:solidFill>
                <a:latin typeface="Roboto"/>
                <a:ea typeface="Roboto"/>
                <a:cs typeface="Roboto"/>
                <a:sym typeface="Roboto"/>
              </a:endParaRPr>
            </a:p>
          </p:txBody>
        </p:sp>
        <p:sp>
          <p:nvSpPr>
            <p:cNvPr id="170" name="Google Shape;170;p22"/>
            <p:cNvSpPr txBox="1"/>
            <p:nvPr/>
          </p:nvSpPr>
          <p:spPr>
            <a:xfrm>
              <a:off x="6714905" y="2057125"/>
              <a:ext cx="1905000" cy="2615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Instructors should connect STEM concepts to their students’ lived experiences, thus connecting the students’ prior knowledge of their world to their new STEM learning experiences</a:t>
              </a:r>
              <a:endParaRPr sz="1600" b="0" i="0" u="none" strike="noStrike" cap="none">
                <a:solidFill>
                  <a:srgbClr val="000000"/>
                </a:solidFill>
                <a:latin typeface="Roboto"/>
                <a:ea typeface="Roboto"/>
                <a:cs typeface="Roboto"/>
                <a:sym typeface="Roboto"/>
              </a:endParaRPr>
            </a:p>
          </p:txBody>
        </p:sp>
      </p:grpSp>
      <p:sp>
        <p:nvSpPr>
          <p:cNvPr id="171" name="Google Shape;171;p22"/>
          <p:cNvSpPr txBox="1"/>
          <p:nvPr/>
        </p:nvSpPr>
        <p:spPr>
          <a:xfrm>
            <a:off x="2902550" y="6231100"/>
            <a:ext cx="7341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Arial"/>
                <a:ea typeface="Arial"/>
                <a:cs typeface="Arial"/>
                <a:sym typeface="Arial"/>
                <a:hlinkClick r:id="rId3"/>
              </a:rPr>
              <a:t>https://digitalcommons.imsa.edu/cgi/viewcontent.cgi?article=1057&amp;context=pres_pr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Example of Culturally Responsive/Relevant Teaching and Learning in STEM</a:t>
            </a:r>
            <a:endParaRPr dirty="0">
              <a:latin typeface="+mj-lt"/>
            </a:endParaRPr>
          </a:p>
        </p:txBody>
      </p:sp>
      <p:sp>
        <p:nvSpPr>
          <p:cNvPr id="178" name="Google Shape;178;p23"/>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t>HESABU Circle</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US" sz="2200" dirty="0" err="1">
                <a:solidFill>
                  <a:srgbClr val="222222"/>
                </a:solidFill>
                <a:highlight>
                  <a:srgbClr val="FFFFFF"/>
                </a:highlight>
              </a:rPr>
              <a:t>Hesabu</a:t>
            </a:r>
            <a:r>
              <a:rPr lang="en-US" sz="2200" dirty="0">
                <a:solidFill>
                  <a:srgbClr val="222222"/>
                </a:solidFill>
                <a:highlight>
                  <a:srgbClr val="FFFFFF"/>
                </a:highlight>
              </a:rPr>
              <a:t> Circle, named for the Kiswahili/Swahili word for mathematics, consists of virtual monthly meetings for Black math educators and professionals to connect with young African Americans of all ages. During the meetings, participants discuss a variety of topics that highlight how math is used beyond the classroom.</a:t>
            </a:r>
            <a:endParaRPr sz="3400" dirty="0"/>
          </a:p>
          <a:p>
            <a:pPr marL="0" lvl="0" indent="0" algn="l" rtl="0">
              <a:lnSpc>
                <a:spcPct val="90000"/>
              </a:lnSpc>
              <a:spcBef>
                <a:spcPts val="1000"/>
              </a:spcBef>
              <a:spcAft>
                <a:spcPts val="0"/>
              </a:spcAft>
              <a:buSzPts val="1800"/>
              <a:buNone/>
            </a:pPr>
            <a:endParaRPr dirty="0"/>
          </a:p>
        </p:txBody>
      </p:sp>
      <p:sp>
        <p:nvSpPr>
          <p:cNvPr id="179" name="Google Shape;179;p23"/>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Example of Culturally Responsive/Relevant Teaching and Learning in STEM</a:t>
            </a:r>
            <a:endParaRPr dirty="0">
              <a:latin typeface="+mj-lt"/>
            </a:endParaRPr>
          </a:p>
        </p:txBody>
      </p:sp>
      <p:sp>
        <p:nvSpPr>
          <p:cNvPr id="186" name="Google Shape;186;p24"/>
          <p:cNvSpPr txBox="1">
            <a:spLocks noGrp="1"/>
          </p:cNvSpPr>
          <p:nvPr>
            <p:ph type="body" idx="1"/>
          </p:nvPr>
        </p:nvSpPr>
        <p:spPr>
          <a:xfrm>
            <a:off x="13538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US" dirty="0"/>
              <a:t>Dr. Rob and Umoja Math Jams at San Diego City College:</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US" u="sng" dirty="0">
                <a:solidFill>
                  <a:schemeClr val="hlink"/>
                </a:solidFill>
                <a:hlinkClick r:id="rId3"/>
              </a:rPr>
              <a:t>https://www.youtube.com/watch?v=J6W7vDSOXmI</a:t>
            </a:r>
            <a:endParaRPr dirty="0"/>
          </a:p>
          <a:p>
            <a:pPr marL="0" lvl="0" indent="0" algn="l" rtl="0">
              <a:lnSpc>
                <a:spcPct val="90000"/>
              </a:lnSpc>
              <a:spcBef>
                <a:spcPts val="1000"/>
              </a:spcBef>
              <a:spcAft>
                <a:spcPts val="0"/>
              </a:spcAft>
              <a:buSzPts val="1800"/>
              <a:buNone/>
            </a:pPr>
            <a:endParaRPr dirty="0"/>
          </a:p>
        </p:txBody>
      </p:sp>
      <p:sp>
        <p:nvSpPr>
          <p:cNvPr id="187" name="Google Shape;187;p24"/>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Example of Culturally Responsive/Relevant Teaching and Learning in STEM</a:t>
            </a:r>
            <a:endParaRPr dirty="0">
              <a:latin typeface="+mj-lt"/>
            </a:endParaRPr>
          </a:p>
        </p:txBody>
      </p:sp>
      <p:sp>
        <p:nvSpPr>
          <p:cNvPr id="194" name="Google Shape;194;p25"/>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t>Culturally Relevant Pedagogy in STEM - Teaching STEM Concepts through hip hop - Dr. Christopher </a:t>
            </a:r>
            <a:r>
              <a:rPr lang="en-US" dirty="0" err="1"/>
              <a:t>Emdin</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US" u="sng" dirty="0">
                <a:solidFill>
                  <a:schemeClr val="hlink"/>
                </a:solidFill>
                <a:hlinkClick r:id="rId3"/>
              </a:rPr>
              <a:t>https://youtu.be/BoHjXIWrBvQ</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195" name="Google Shape;195;p25"/>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Black, Brown &amp; </a:t>
            </a:r>
            <a:r>
              <a:rPr lang="en-US" dirty="0" err="1">
                <a:latin typeface="+mj-lt"/>
              </a:rPr>
              <a:t>Indeginous</a:t>
            </a:r>
            <a:r>
              <a:rPr lang="en-US" dirty="0">
                <a:latin typeface="+mj-lt"/>
              </a:rPr>
              <a:t> People Cannot Do STEM?</a:t>
            </a:r>
            <a:endParaRPr dirty="0">
              <a:latin typeface="+mj-lt"/>
            </a:endParaRPr>
          </a:p>
        </p:txBody>
      </p:sp>
      <p:sp>
        <p:nvSpPr>
          <p:cNvPr id="202" name="Google Shape;202;p26"/>
          <p:cNvSpPr txBox="1">
            <a:spLocks noGrp="1"/>
          </p:cNvSpPr>
          <p:nvPr>
            <p:ph type="body" idx="1"/>
          </p:nvPr>
        </p:nvSpPr>
        <p:spPr>
          <a:xfrm>
            <a:off x="1418450" y="1869725"/>
            <a:ext cx="10531200" cy="161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t>To the contrary, there are rich examples of Black, Brown and Indigenous cultures who have contributed historically (and more recently) to the progress of STEM.</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203" name="Google Shape;203;p26"/>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pic>
        <p:nvPicPr>
          <p:cNvPr id="204" name="Google Shape;204;p26"/>
          <p:cNvPicPr preferRelativeResize="0"/>
          <p:nvPr/>
        </p:nvPicPr>
        <p:blipFill>
          <a:blip r:embed="rId3">
            <a:alphaModFix/>
          </a:blip>
          <a:stretch>
            <a:fillRect/>
          </a:stretch>
        </p:blipFill>
        <p:spPr>
          <a:xfrm>
            <a:off x="2958575" y="3054852"/>
            <a:ext cx="6801400" cy="3442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3295515" y="403412"/>
            <a:ext cx="8058300" cy="168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STEM in Classical Societies</a:t>
            </a:r>
            <a:endParaRPr dirty="0"/>
          </a:p>
        </p:txBody>
      </p:sp>
      <p:sp>
        <p:nvSpPr>
          <p:cNvPr id="211" name="Google Shape;211;p27"/>
          <p:cNvSpPr txBox="1">
            <a:spLocks noGrp="1"/>
          </p:cNvSpPr>
          <p:nvPr>
            <p:ph type="sldNum" idx="12"/>
          </p:nvPr>
        </p:nvSpPr>
        <p:spPr>
          <a:xfrm>
            <a:off x="10437813" y="6356350"/>
            <a:ext cx="9159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3295515" y="403412"/>
            <a:ext cx="8058283" cy="16857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t>What is Justice?</a:t>
            </a:r>
            <a:endParaRPr dirty="0"/>
          </a:p>
        </p:txBody>
      </p:sp>
      <p:sp>
        <p:nvSpPr>
          <p:cNvPr id="218" name="Google Shape;218;p28"/>
          <p:cNvSpPr txBox="1">
            <a:spLocks noGrp="1"/>
          </p:cNvSpPr>
          <p:nvPr>
            <p:ph type="body" idx="1"/>
          </p:nvPr>
        </p:nvSpPr>
        <p:spPr>
          <a:xfrm>
            <a:off x="829994" y="2662568"/>
            <a:ext cx="10523806" cy="35694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404040"/>
              </a:buClr>
              <a:buSzPts val="2400"/>
              <a:buFont typeface="Arial"/>
              <a:buNone/>
            </a:pPr>
            <a:endParaRPr/>
          </a:p>
        </p:txBody>
      </p:sp>
      <p:pic>
        <p:nvPicPr>
          <p:cNvPr id="219" name="Google Shape;219;p28"/>
          <p:cNvPicPr preferRelativeResize="0"/>
          <p:nvPr/>
        </p:nvPicPr>
        <p:blipFill rotWithShape="1">
          <a:blip r:embed="rId3">
            <a:alphaModFix/>
          </a:blip>
          <a:srcRect/>
          <a:stretch/>
        </p:blipFill>
        <p:spPr>
          <a:xfrm>
            <a:off x="471133" y="2528047"/>
            <a:ext cx="5504569" cy="3271861"/>
          </a:xfrm>
          <a:prstGeom prst="rect">
            <a:avLst/>
          </a:prstGeom>
          <a:noFill/>
          <a:ln>
            <a:noFill/>
          </a:ln>
        </p:spPr>
      </p:pic>
      <p:pic>
        <p:nvPicPr>
          <p:cNvPr id="220" name="Google Shape;220;p28" descr="A picture containing text&#10;&#10;Description automatically generated"/>
          <p:cNvPicPr preferRelativeResize="0"/>
          <p:nvPr/>
        </p:nvPicPr>
        <p:blipFill rotWithShape="1">
          <a:blip r:embed="rId4">
            <a:alphaModFix/>
          </a:blip>
          <a:srcRect/>
          <a:stretch/>
        </p:blipFill>
        <p:spPr>
          <a:xfrm>
            <a:off x="6278008" y="2528047"/>
            <a:ext cx="5602799" cy="39828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3295515" y="403412"/>
            <a:ext cx="8058283" cy="16857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latin typeface="+mj-lt"/>
              </a:rPr>
              <a:t>PRESENTERS</a:t>
            </a:r>
            <a:endParaRPr dirty="0">
              <a:latin typeface="+mj-lt"/>
            </a:endParaRPr>
          </a:p>
        </p:txBody>
      </p:sp>
      <p:sp>
        <p:nvSpPr>
          <p:cNvPr id="68" name="Google Shape;68;p11"/>
          <p:cNvSpPr txBox="1">
            <a:spLocks noGrp="1"/>
          </p:cNvSpPr>
          <p:nvPr>
            <p:ph type="body" idx="1"/>
          </p:nvPr>
        </p:nvSpPr>
        <p:spPr>
          <a:xfrm>
            <a:off x="1391479" y="2438055"/>
            <a:ext cx="9935818" cy="42211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404040"/>
              </a:buClr>
              <a:buSzPts val="2400"/>
              <a:buFont typeface="Noto Sans Symbols"/>
              <a:buChar char="❖"/>
            </a:pPr>
            <a:r>
              <a:rPr lang="en-US" b="1" dirty="0"/>
              <a:t>Angela </a:t>
            </a:r>
            <a:r>
              <a:rPr lang="en-US" b="1" dirty="0" err="1"/>
              <a:t>Echeverri</a:t>
            </a:r>
            <a:r>
              <a:rPr lang="en-US" b="1" dirty="0"/>
              <a:t>, Los Angeles Mission College</a:t>
            </a:r>
            <a:endParaRPr dirty="0"/>
          </a:p>
          <a:p>
            <a:pPr marL="342900" lvl="0" indent="-190500" algn="l" rtl="0">
              <a:lnSpc>
                <a:spcPct val="90000"/>
              </a:lnSpc>
              <a:spcBef>
                <a:spcPts val="1000"/>
              </a:spcBef>
              <a:spcAft>
                <a:spcPts val="0"/>
              </a:spcAft>
              <a:buClr>
                <a:srgbClr val="404040"/>
              </a:buClr>
              <a:buSzPts val="2400"/>
              <a:buFont typeface="Noto Sans Symbols"/>
              <a:buNone/>
            </a:pPr>
            <a:endParaRPr b="1" dirty="0"/>
          </a:p>
          <a:p>
            <a:pPr marL="342900" lvl="0" indent="-342900" algn="l" rtl="0">
              <a:lnSpc>
                <a:spcPct val="90000"/>
              </a:lnSpc>
              <a:spcBef>
                <a:spcPts val="1000"/>
              </a:spcBef>
              <a:spcAft>
                <a:spcPts val="0"/>
              </a:spcAft>
              <a:buClr>
                <a:srgbClr val="404040"/>
              </a:buClr>
              <a:buSzPts val="2400"/>
              <a:buFont typeface="Noto Sans Symbols"/>
              <a:buChar char="❖"/>
            </a:pPr>
            <a:r>
              <a:rPr lang="en-US" b="1" dirty="0"/>
              <a:t>Karla Kirk, ASCCC North Representative</a:t>
            </a:r>
            <a:endParaRPr dirty="0"/>
          </a:p>
          <a:p>
            <a:pPr marL="342900" lvl="0" indent="-190500" algn="l" rtl="0">
              <a:lnSpc>
                <a:spcPct val="90000"/>
              </a:lnSpc>
              <a:spcBef>
                <a:spcPts val="1000"/>
              </a:spcBef>
              <a:spcAft>
                <a:spcPts val="0"/>
              </a:spcAft>
              <a:buClr>
                <a:srgbClr val="404040"/>
              </a:buClr>
              <a:buSzPts val="2400"/>
              <a:buFont typeface="Noto Sans Symbols"/>
              <a:buNone/>
            </a:pPr>
            <a:endParaRPr b="1" dirty="0"/>
          </a:p>
          <a:p>
            <a:pPr marL="342900" lvl="0" indent="-342900" algn="l" rtl="0">
              <a:lnSpc>
                <a:spcPct val="90000"/>
              </a:lnSpc>
              <a:spcBef>
                <a:spcPts val="1000"/>
              </a:spcBef>
              <a:spcAft>
                <a:spcPts val="0"/>
              </a:spcAft>
              <a:buClr>
                <a:srgbClr val="404040"/>
              </a:buClr>
              <a:buSzPts val="2400"/>
              <a:buFont typeface="Noto Sans Symbols"/>
              <a:buChar char="❖"/>
            </a:pPr>
            <a:r>
              <a:rPr lang="en-US" b="1" dirty="0"/>
              <a:t>Roberto Rubalcaba, San Diego City College</a:t>
            </a:r>
            <a:endParaRPr dirty="0"/>
          </a:p>
          <a:p>
            <a:pPr marL="342900" lvl="0" indent="-190500" algn="l" rtl="0">
              <a:lnSpc>
                <a:spcPct val="90000"/>
              </a:lnSpc>
              <a:spcBef>
                <a:spcPts val="1000"/>
              </a:spcBef>
              <a:spcAft>
                <a:spcPts val="0"/>
              </a:spcAft>
              <a:buClr>
                <a:srgbClr val="404040"/>
              </a:buClr>
              <a:buSzPts val="2400"/>
              <a:buFont typeface="Noto Sans Symbols"/>
              <a:buNone/>
            </a:pPr>
            <a:endParaRPr b="1" dirty="0"/>
          </a:p>
          <a:p>
            <a:pPr marL="342900" lvl="0" indent="-342900" algn="l" rtl="0">
              <a:lnSpc>
                <a:spcPct val="90000"/>
              </a:lnSpc>
              <a:spcBef>
                <a:spcPts val="1000"/>
              </a:spcBef>
              <a:spcAft>
                <a:spcPts val="0"/>
              </a:spcAft>
              <a:buClr>
                <a:srgbClr val="404040"/>
              </a:buClr>
              <a:buSzPts val="2400"/>
              <a:buFont typeface="Noto Sans Symbols"/>
              <a:buChar char="❖"/>
            </a:pPr>
            <a:r>
              <a:rPr lang="en-US" b="1" dirty="0"/>
              <a:t>Robert L Stewart Jr, ASCCC Area C Representative</a:t>
            </a:r>
            <a:endParaRPr dirty="0"/>
          </a:p>
          <a:p>
            <a:pPr marL="342900" lvl="0" indent="-190500" algn="l" rtl="0">
              <a:lnSpc>
                <a:spcPct val="90000"/>
              </a:lnSpc>
              <a:spcBef>
                <a:spcPts val="1000"/>
              </a:spcBef>
              <a:spcAft>
                <a:spcPts val="0"/>
              </a:spcAft>
              <a:buClr>
                <a:srgbClr val="404040"/>
              </a:buClr>
              <a:buSzPts val="2400"/>
              <a:buFont typeface="Noto Sans Symbols"/>
              <a:buNone/>
            </a:pPr>
            <a:endParaRPr b="1" dirty="0"/>
          </a:p>
          <a:p>
            <a:pPr marL="342900" lvl="0" indent="-342900" algn="l" rtl="0">
              <a:lnSpc>
                <a:spcPct val="90000"/>
              </a:lnSpc>
              <a:spcBef>
                <a:spcPts val="1000"/>
              </a:spcBef>
              <a:spcAft>
                <a:spcPts val="0"/>
              </a:spcAft>
              <a:buClr>
                <a:srgbClr val="404040"/>
              </a:buClr>
              <a:buSzPts val="2400"/>
              <a:buFont typeface="Noto Sans Symbols"/>
              <a:buChar char="❖"/>
            </a:pPr>
            <a:r>
              <a:rPr lang="en-US" b="1" dirty="0"/>
              <a:t>Eric Wada, Folsom Lake College</a:t>
            </a:r>
            <a:endParaRPr dirty="0"/>
          </a:p>
          <a:p>
            <a:pPr marL="0" marR="0" lvl="0" indent="0" algn="l" rtl="0">
              <a:lnSpc>
                <a:spcPct val="90000"/>
              </a:lnSpc>
              <a:spcBef>
                <a:spcPts val="1000"/>
              </a:spcBef>
              <a:spcAft>
                <a:spcPts val="0"/>
              </a:spcAft>
              <a:buClr>
                <a:srgbClr val="404040"/>
              </a:buClr>
              <a:buSzPts val="2400"/>
              <a:buFont typeface="Arial"/>
              <a:buNone/>
            </a:pPr>
            <a:endParaRPr dirty="0"/>
          </a:p>
        </p:txBody>
      </p:sp>
      <p:sp>
        <p:nvSpPr>
          <p:cNvPr id="69" name="Google Shape;69;p11"/>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p:nvPr/>
        </p:nvSpPr>
        <p:spPr>
          <a:xfrm>
            <a:off x="397327" y="1883228"/>
            <a:ext cx="4860471" cy="23622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2000" b="0" i="0" u="none" strike="noStrike" cap="none" dirty="0">
                <a:solidFill>
                  <a:srgbClr val="000000"/>
                </a:solidFill>
                <a:latin typeface="Arial"/>
                <a:ea typeface="Arial"/>
                <a:cs typeface="Arial"/>
                <a:sym typeface="Arial"/>
              </a:rPr>
              <a:t>The Nile Valley Complex of Civilizations</a:t>
            </a:r>
            <a:endParaRPr dirty="0"/>
          </a:p>
          <a:p>
            <a:pPr marL="274320" marR="0" lvl="0" indent="-274320" algn="l" rtl="0">
              <a:lnSpc>
                <a:spcPct val="200000"/>
              </a:lnSpc>
              <a:spcBef>
                <a:spcPts val="600"/>
              </a:spcBef>
              <a:spcAft>
                <a:spcPts val="0"/>
              </a:spcAft>
              <a:buClr>
                <a:schemeClr val="accent1"/>
              </a:buClr>
              <a:buSzPts val="1520"/>
              <a:buFont typeface="Noto Sans Symbols"/>
              <a:buChar char="🞂"/>
            </a:pPr>
            <a:r>
              <a:rPr lang="en-US" sz="2000" b="0" i="0" u="none" strike="noStrike" cap="none" dirty="0">
                <a:solidFill>
                  <a:srgbClr val="000000"/>
                </a:solidFill>
                <a:latin typeface="Arial"/>
                <a:ea typeface="Arial"/>
                <a:cs typeface="Arial"/>
                <a:sym typeface="Arial"/>
              </a:rPr>
              <a:t>Kush/Nubia: 3900 BCE</a:t>
            </a:r>
            <a:endParaRPr dirty="0"/>
          </a:p>
          <a:p>
            <a:pPr marL="274320" marR="0" lvl="0" indent="-274320" algn="l" rtl="0">
              <a:lnSpc>
                <a:spcPct val="200000"/>
              </a:lnSpc>
              <a:spcBef>
                <a:spcPts val="600"/>
              </a:spcBef>
              <a:spcAft>
                <a:spcPts val="0"/>
              </a:spcAft>
              <a:buClr>
                <a:schemeClr val="accent1"/>
              </a:buClr>
              <a:buSzPts val="1520"/>
              <a:buFont typeface="Noto Sans Symbols"/>
              <a:buChar char="🞂"/>
            </a:pPr>
            <a:r>
              <a:rPr lang="en-US" sz="2000" b="0" i="0" u="none" strike="noStrike" cap="none" dirty="0">
                <a:solidFill>
                  <a:srgbClr val="000000"/>
                </a:solidFill>
                <a:latin typeface="Arial"/>
                <a:ea typeface="Arial"/>
                <a:cs typeface="Arial"/>
                <a:sym typeface="Arial"/>
              </a:rPr>
              <a:t>Kemet/Egypt: 3100 BCE</a:t>
            </a:r>
            <a:endParaRPr dirty="0"/>
          </a:p>
          <a:p>
            <a:pPr marL="274320" marR="0" lvl="0" indent="-274320" algn="l" rtl="0">
              <a:lnSpc>
                <a:spcPct val="200000"/>
              </a:lnSpc>
              <a:spcBef>
                <a:spcPts val="600"/>
              </a:spcBef>
              <a:spcAft>
                <a:spcPts val="0"/>
              </a:spcAft>
              <a:buClr>
                <a:schemeClr val="accent1"/>
              </a:buClr>
              <a:buSzPts val="1520"/>
              <a:buFont typeface="Noto Sans Symbols"/>
              <a:buChar char="🞂"/>
            </a:pPr>
            <a:r>
              <a:rPr lang="en-US" sz="2000" b="0" i="0" u="none" strike="noStrike" cap="none" dirty="0">
                <a:solidFill>
                  <a:srgbClr val="000000"/>
                </a:solidFill>
                <a:latin typeface="Arial"/>
                <a:ea typeface="Arial"/>
                <a:cs typeface="Arial"/>
                <a:sym typeface="Arial"/>
              </a:rPr>
              <a:t>Axum/Ethiopia: 500 BCE</a:t>
            </a:r>
            <a:endParaRPr dirty="0"/>
          </a:p>
        </p:txBody>
      </p:sp>
      <p:pic>
        <p:nvPicPr>
          <p:cNvPr id="227" name="Google Shape;227;p29" descr="Diagram, map&#10;&#10;Description automatically generated"/>
          <p:cNvPicPr preferRelativeResize="0"/>
          <p:nvPr/>
        </p:nvPicPr>
        <p:blipFill rotWithShape="1">
          <a:blip r:embed="rId3">
            <a:alphaModFix/>
          </a:blip>
          <a:srcRect/>
          <a:stretch/>
        </p:blipFill>
        <p:spPr>
          <a:xfrm>
            <a:off x="5997967" y="211332"/>
            <a:ext cx="4398484" cy="64951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3295515" y="403412"/>
            <a:ext cx="8058283" cy="16857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t>STEM in the Nile Valley Complex</a:t>
            </a:r>
            <a:endParaRPr dirty="0"/>
          </a:p>
        </p:txBody>
      </p:sp>
      <p:sp>
        <p:nvSpPr>
          <p:cNvPr id="234" name="Google Shape;234;p30"/>
          <p:cNvSpPr txBox="1">
            <a:spLocks noGrp="1"/>
          </p:cNvSpPr>
          <p:nvPr>
            <p:ph type="body" idx="1"/>
          </p:nvPr>
        </p:nvSpPr>
        <p:spPr>
          <a:xfrm>
            <a:off x="829994" y="2662568"/>
            <a:ext cx="10523806" cy="35694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404040"/>
              </a:buClr>
              <a:buSzPts val="2400"/>
              <a:buFont typeface="Arial"/>
              <a:buNone/>
            </a:pPr>
            <a:r>
              <a:rPr lang="en-US" dirty="0"/>
              <a:t>Agriculture: irrigation, crop rotation, surplus storage, 365 day calendar system</a:t>
            </a:r>
            <a:endParaRPr dirty="0"/>
          </a:p>
          <a:p>
            <a:pPr marL="914400" lvl="1" indent="-381000" algn="l" rtl="0">
              <a:lnSpc>
                <a:spcPct val="90000"/>
              </a:lnSpc>
              <a:spcBef>
                <a:spcPts val="500"/>
              </a:spcBef>
              <a:spcAft>
                <a:spcPts val="0"/>
              </a:spcAft>
              <a:buSzPts val="2400"/>
              <a:buChar char="•"/>
            </a:pPr>
            <a:r>
              <a:rPr lang="en-US" dirty="0"/>
              <a:t>Institutions: Education, Science, Social Structure</a:t>
            </a:r>
            <a:endParaRPr dirty="0"/>
          </a:p>
          <a:p>
            <a:pPr marL="457200" marR="0" lvl="0" indent="-228600" algn="l" rtl="0">
              <a:lnSpc>
                <a:spcPct val="90000"/>
              </a:lnSpc>
              <a:spcBef>
                <a:spcPts val="1000"/>
              </a:spcBef>
              <a:spcAft>
                <a:spcPts val="0"/>
              </a:spcAft>
              <a:buClr>
                <a:srgbClr val="404040"/>
              </a:buClr>
              <a:buSzPts val="2400"/>
              <a:buFont typeface="Arial"/>
              <a:buNone/>
            </a:pPr>
            <a:r>
              <a:rPr lang="en-US" dirty="0"/>
              <a:t>Technology: Architecture, Astronomy, Geology, Human Anatomy, Civil Engineering</a:t>
            </a:r>
            <a:endParaRPr dirty="0"/>
          </a:p>
          <a:p>
            <a:pPr marL="914400" lvl="1" indent="-381000" algn="l" rtl="0">
              <a:lnSpc>
                <a:spcPct val="90000"/>
              </a:lnSpc>
              <a:spcBef>
                <a:spcPts val="500"/>
              </a:spcBef>
              <a:spcAft>
                <a:spcPts val="0"/>
              </a:spcAft>
              <a:buSzPts val="2400"/>
              <a:buChar char="•"/>
            </a:pPr>
            <a:r>
              <a:rPr lang="en-US" dirty="0"/>
              <a:t>Institutions: Religion, Health and Human Services, Governance</a:t>
            </a:r>
            <a:endParaRPr dirty="0"/>
          </a:p>
          <a:p>
            <a:pPr marL="457200" marR="0" lvl="0" indent="-228600" algn="l" rtl="0">
              <a:lnSpc>
                <a:spcPct val="90000"/>
              </a:lnSpc>
              <a:spcBef>
                <a:spcPts val="1000"/>
              </a:spcBef>
              <a:spcAft>
                <a:spcPts val="0"/>
              </a:spcAft>
              <a:buClr>
                <a:srgbClr val="404040"/>
              </a:buClr>
              <a:buSzPts val="2400"/>
              <a:buFont typeface="Arial"/>
              <a:buNone/>
            </a:pPr>
            <a:r>
              <a:rPr lang="en-US" dirty="0"/>
              <a:t>Metal Work (iron, gold, silver), skilled artisans (glasswork, pottery, jewelry, sculpture)</a:t>
            </a:r>
            <a:endParaRPr dirty="0"/>
          </a:p>
          <a:p>
            <a:pPr marL="914400" lvl="1" indent="-381000" algn="l" rtl="0">
              <a:lnSpc>
                <a:spcPct val="90000"/>
              </a:lnSpc>
              <a:spcBef>
                <a:spcPts val="500"/>
              </a:spcBef>
              <a:spcAft>
                <a:spcPts val="0"/>
              </a:spcAft>
              <a:buSzPts val="2400"/>
              <a:buChar char="•"/>
            </a:pPr>
            <a:r>
              <a:rPr lang="en-US" dirty="0"/>
              <a:t>Institutions: Creative Arts, Commerce, Industry</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1" descr="A picture containing text, outdoor&#10;&#10;Description automatically generated"/>
          <p:cNvPicPr preferRelativeResize="0"/>
          <p:nvPr/>
        </p:nvPicPr>
        <p:blipFill rotWithShape="1">
          <a:blip r:embed="rId3">
            <a:alphaModFix/>
          </a:blip>
          <a:srcRect/>
          <a:stretch/>
        </p:blipFill>
        <p:spPr>
          <a:xfrm>
            <a:off x="650875" y="642938"/>
            <a:ext cx="1860550" cy="1220788"/>
          </a:xfrm>
          <a:prstGeom prst="rect">
            <a:avLst/>
          </a:prstGeom>
          <a:noFill/>
          <a:ln>
            <a:noFill/>
          </a:ln>
        </p:spPr>
      </p:pic>
      <p:pic>
        <p:nvPicPr>
          <p:cNvPr id="240" name="Google Shape;240;p31" descr="A picture containing text, painting&#10;&#10;Description automatically generated"/>
          <p:cNvPicPr preferRelativeResize="0"/>
          <p:nvPr/>
        </p:nvPicPr>
        <p:blipFill rotWithShape="1">
          <a:blip r:embed="rId4">
            <a:alphaModFix/>
          </a:blip>
          <a:srcRect/>
          <a:stretch/>
        </p:blipFill>
        <p:spPr>
          <a:xfrm>
            <a:off x="2586038" y="642938"/>
            <a:ext cx="2070100" cy="1220788"/>
          </a:xfrm>
          <a:prstGeom prst="rect">
            <a:avLst/>
          </a:prstGeom>
          <a:noFill/>
          <a:ln>
            <a:noFill/>
          </a:ln>
        </p:spPr>
      </p:pic>
      <p:pic>
        <p:nvPicPr>
          <p:cNvPr id="241" name="Google Shape;241;p31" descr="A group of people standing in front of a pyramid&#10;&#10;Description automatically generated with low confidence"/>
          <p:cNvPicPr preferRelativeResize="0"/>
          <p:nvPr/>
        </p:nvPicPr>
        <p:blipFill rotWithShape="1">
          <a:blip r:embed="rId5">
            <a:alphaModFix/>
          </a:blip>
          <a:srcRect/>
          <a:stretch/>
        </p:blipFill>
        <p:spPr>
          <a:xfrm>
            <a:off x="4729163" y="642938"/>
            <a:ext cx="1651000" cy="1220788"/>
          </a:xfrm>
          <a:prstGeom prst="rect">
            <a:avLst/>
          </a:prstGeom>
          <a:noFill/>
          <a:ln>
            <a:noFill/>
          </a:ln>
        </p:spPr>
      </p:pic>
      <p:pic>
        <p:nvPicPr>
          <p:cNvPr id="242" name="Google Shape;242;p31" descr="A picture containing outdoor, rock, mountain, nature&#10;&#10;Description automatically generated"/>
          <p:cNvPicPr preferRelativeResize="0"/>
          <p:nvPr/>
        </p:nvPicPr>
        <p:blipFill rotWithShape="1">
          <a:blip r:embed="rId6">
            <a:alphaModFix/>
          </a:blip>
          <a:srcRect/>
          <a:stretch/>
        </p:blipFill>
        <p:spPr>
          <a:xfrm>
            <a:off x="650875" y="1938338"/>
            <a:ext cx="5729288" cy="4275138"/>
          </a:xfrm>
          <a:prstGeom prst="rect">
            <a:avLst/>
          </a:prstGeom>
          <a:noFill/>
          <a:ln>
            <a:noFill/>
          </a:ln>
        </p:spPr>
      </p:pic>
      <p:pic>
        <p:nvPicPr>
          <p:cNvPr id="243" name="Google Shape;243;p31" descr="A picture containing sky, outdoor, place of worship, building&#10;&#10;Description automatically generated"/>
          <p:cNvPicPr preferRelativeResize="0"/>
          <p:nvPr/>
        </p:nvPicPr>
        <p:blipFill rotWithShape="1">
          <a:blip r:embed="rId7">
            <a:alphaModFix/>
          </a:blip>
          <a:srcRect/>
          <a:stretch/>
        </p:blipFill>
        <p:spPr>
          <a:xfrm>
            <a:off x="6454775" y="642938"/>
            <a:ext cx="5086350" cy="3357563"/>
          </a:xfrm>
          <a:prstGeom prst="rect">
            <a:avLst/>
          </a:prstGeom>
          <a:noFill/>
          <a:ln>
            <a:noFill/>
          </a:ln>
        </p:spPr>
      </p:pic>
      <p:pic>
        <p:nvPicPr>
          <p:cNvPr id="244" name="Google Shape;244;p31" descr="A picture containing ground, beach, brick, building material&#10;&#10;Description automatically generated"/>
          <p:cNvPicPr preferRelativeResize="0"/>
          <p:nvPr/>
        </p:nvPicPr>
        <p:blipFill rotWithShape="1">
          <a:blip r:embed="rId8">
            <a:alphaModFix/>
          </a:blip>
          <a:srcRect/>
          <a:stretch/>
        </p:blipFill>
        <p:spPr>
          <a:xfrm>
            <a:off x="6454775" y="4075113"/>
            <a:ext cx="2136775" cy="2138363"/>
          </a:xfrm>
          <a:prstGeom prst="rect">
            <a:avLst/>
          </a:prstGeom>
          <a:noFill/>
          <a:ln>
            <a:noFill/>
          </a:ln>
        </p:spPr>
      </p:pic>
      <p:pic>
        <p:nvPicPr>
          <p:cNvPr id="245" name="Google Shape;245;p31" descr="A picture containing text, monitor, image&#10;&#10;Description automatically generated"/>
          <p:cNvPicPr preferRelativeResize="0"/>
          <p:nvPr/>
        </p:nvPicPr>
        <p:blipFill rotWithShape="1">
          <a:blip r:embed="rId9">
            <a:alphaModFix/>
          </a:blip>
          <a:srcRect/>
          <a:stretch/>
        </p:blipFill>
        <p:spPr>
          <a:xfrm>
            <a:off x="8666163" y="4075113"/>
            <a:ext cx="2874963" cy="21383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Teaching STEM in Classical Africa: The Mystery System</a:t>
            </a:r>
            <a:endParaRPr dirty="0">
              <a:latin typeface="+mj-lt"/>
            </a:endParaRPr>
          </a:p>
        </p:txBody>
      </p:sp>
      <p:sp>
        <p:nvSpPr>
          <p:cNvPr id="251" name="Google Shape;251;p32"/>
          <p:cNvSpPr txBox="1">
            <a:spLocks noGrp="1"/>
          </p:cNvSpPr>
          <p:nvPr>
            <p:ph type="body" idx="1"/>
          </p:nvPr>
        </p:nvSpPr>
        <p:spPr>
          <a:xfrm>
            <a:off x="1277650" y="1798320"/>
            <a:ext cx="4922537" cy="439134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rgbClr val="404040"/>
              </a:buClr>
              <a:buSzPts val="1800"/>
              <a:buChar char="•"/>
            </a:pPr>
            <a:r>
              <a:rPr lang="en-US"/>
              <a:t>Model for Education</a:t>
            </a:r>
            <a:endParaRPr/>
          </a:p>
        </p:txBody>
      </p:sp>
      <p:sp>
        <p:nvSpPr>
          <p:cNvPr id="252" name="Google Shape;252;p32"/>
          <p:cNvSpPr txBox="1">
            <a:spLocks noGrp="1"/>
          </p:cNvSpPr>
          <p:nvPr>
            <p:ph type="body" idx="2"/>
          </p:nvPr>
        </p:nvSpPr>
        <p:spPr>
          <a:xfrm>
            <a:off x="6388259" y="1798320"/>
            <a:ext cx="4948881" cy="439134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rgbClr val="404040"/>
              </a:buClr>
              <a:buSzPts val="1800"/>
              <a:buChar char="•"/>
            </a:pPr>
            <a:r>
              <a:rPr lang="en-US"/>
              <a:t>Grade Levels of the Mystery System</a:t>
            </a:r>
            <a:endParaRPr/>
          </a:p>
        </p:txBody>
      </p:sp>
      <p:sp>
        <p:nvSpPr>
          <p:cNvPr id="253" name="Google Shape;253;p32"/>
          <p:cNvSpPr txBox="1">
            <a:spLocks noGrp="1"/>
          </p:cNvSpPr>
          <p:nvPr>
            <p:ph type="body" idx="4294967295"/>
          </p:nvPr>
        </p:nvSpPr>
        <p:spPr>
          <a:xfrm>
            <a:off x="1277650" y="2505075"/>
            <a:ext cx="51577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a:t>A model for the modern university system, the Mystery System was the center of organized culture.  Candidates within the Mystery System underwent years of disciplinary intellectual exercises and bodily asceticism with intervals of tests and ordeals to determine their fitness to proceed to more serious, solemn process of initiation. </a:t>
            </a:r>
            <a:endParaRPr/>
          </a:p>
          <a:p>
            <a:pPr marL="457200" marR="0" lvl="0" indent="-228600" algn="l" rtl="0">
              <a:lnSpc>
                <a:spcPct val="90000"/>
              </a:lnSpc>
              <a:spcBef>
                <a:spcPts val="1000"/>
              </a:spcBef>
              <a:spcAft>
                <a:spcPts val="0"/>
              </a:spcAft>
              <a:buClr>
                <a:srgbClr val="404040"/>
              </a:buClr>
              <a:buSzPts val="2400"/>
              <a:buFont typeface="Arial"/>
              <a:buNone/>
            </a:pPr>
            <a:endParaRPr/>
          </a:p>
        </p:txBody>
      </p:sp>
      <p:sp>
        <p:nvSpPr>
          <p:cNvPr id="254" name="Google Shape;254;p32"/>
          <p:cNvSpPr txBox="1">
            <a:spLocks noGrp="1"/>
          </p:cNvSpPr>
          <p:nvPr>
            <p:ph type="body" idx="4294967295"/>
          </p:nvPr>
        </p:nvSpPr>
        <p:spPr>
          <a:xfrm>
            <a:off x="7008813" y="2505075"/>
            <a:ext cx="5183187" cy="3684588"/>
          </a:xfrm>
          <a:prstGeom prst="rect">
            <a:avLst/>
          </a:prstGeom>
          <a:noFill/>
          <a:ln>
            <a:noFill/>
          </a:ln>
        </p:spPr>
        <p:txBody>
          <a:bodyPr spcFirstLastPara="1" wrap="square" lIns="91425" tIns="45700" rIns="91425" bIns="45700" anchor="t" anchorCtr="0">
            <a:normAutofit fontScale="92500"/>
          </a:bodyPr>
          <a:lstStyle/>
          <a:p>
            <a:pPr marL="457200" marR="0" lvl="0" indent="-381000" algn="l" rtl="0">
              <a:lnSpc>
                <a:spcPct val="90000"/>
              </a:lnSpc>
              <a:spcBef>
                <a:spcPts val="1000"/>
              </a:spcBef>
              <a:spcAft>
                <a:spcPts val="0"/>
              </a:spcAft>
              <a:buClr>
                <a:srgbClr val="404040"/>
              </a:buClr>
              <a:buSzPct val="108108"/>
              <a:buFont typeface="Arial"/>
              <a:buChar char="•"/>
            </a:pPr>
            <a:r>
              <a:rPr lang="en-US"/>
              <a:t>The Mortals (Initiation)</a:t>
            </a:r>
            <a:endParaRPr/>
          </a:p>
          <a:p>
            <a:pPr marL="914400" lvl="1" indent="-368300" algn="l" rtl="0">
              <a:lnSpc>
                <a:spcPct val="90000"/>
              </a:lnSpc>
              <a:spcBef>
                <a:spcPts val="500"/>
              </a:spcBef>
              <a:spcAft>
                <a:spcPts val="0"/>
              </a:spcAft>
              <a:buSzPct val="108108"/>
              <a:buChar char="•"/>
            </a:pPr>
            <a:r>
              <a:rPr lang="en-US"/>
              <a:t>Probationary students who were being instructed, but had not yet experienced an inner vision.</a:t>
            </a:r>
            <a:endParaRPr/>
          </a:p>
          <a:p>
            <a:pPr marL="457200" marR="0" lvl="0" indent="-381000" algn="l" rtl="0">
              <a:lnSpc>
                <a:spcPct val="90000"/>
              </a:lnSpc>
              <a:spcBef>
                <a:spcPts val="1000"/>
              </a:spcBef>
              <a:spcAft>
                <a:spcPts val="0"/>
              </a:spcAft>
              <a:buClr>
                <a:srgbClr val="404040"/>
              </a:buClr>
              <a:buSzPct val="108108"/>
              <a:buFont typeface="Arial"/>
              <a:buChar char="•"/>
            </a:pPr>
            <a:r>
              <a:rPr lang="en-US"/>
              <a:t>The Intelligences (Illumination)</a:t>
            </a:r>
            <a:endParaRPr/>
          </a:p>
          <a:p>
            <a:pPr marL="914400" lvl="1" indent="-368300" algn="l" rtl="0">
              <a:lnSpc>
                <a:spcPct val="90000"/>
              </a:lnSpc>
              <a:spcBef>
                <a:spcPts val="500"/>
              </a:spcBef>
              <a:spcAft>
                <a:spcPts val="0"/>
              </a:spcAft>
              <a:buSzPct val="108108"/>
              <a:buChar char="•"/>
            </a:pPr>
            <a:r>
              <a:rPr lang="en-US"/>
              <a:t>Those who had attained the inner vision.</a:t>
            </a:r>
            <a:endParaRPr/>
          </a:p>
          <a:p>
            <a:pPr marL="457200" marR="0" lvl="0" indent="-381000" algn="l" rtl="0">
              <a:lnSpc>
                <a:spcPct val="90000"/>
              </a:lnSpc>
              <a:spcBef>
                <a:spcPts val="1000"/>
              </a:spcBef>
              <a:spcAft>
                <a:spcPts val="0"/>
              </a:spcAft>
              <a:buClr>
                <a:srgbClr val="404040"/>
              </a:buClr>
              <a:buSzPct val="108108"/>
              <a:buFont typeface="Arial"/>
              <a:buChar char="•"/>
            </a:pPr>
            <a:r>
              <a:rPr lang="en-US"/>
              <a:t>The Creators (Perfection)</a:t>
            </a:r>
            <a:endParaRPr/>
          </a:p>
          <a:p>
            <a:pPr marL="914400" lvl="1" indent="-368300" algn="l" rtl="0">
              <a:lnSpc>
                <a:spcPct val="90000"/>
              </a:lnSpc>
              <a:spcBef>
                <a:spcPts val="500"/>
              </a:spcBef>
              <a:spcAft>
                <a:spcPts val="0"/>
              </a:spcAft>
              <a:buSzPct val="108108"/>
              <a:buChar char="•"/>
            </a:pPr>
            <a:r>
              <a:rPr lang="en-US"/>
              <a:t>Those who had become identified with or united with the light.</a:t>
            </a:r>
            <a:endParaRPr/>
          </a:p>
          <a:p>
            <a:pPr marL="457200" marR="0" lvl="0" indent="-228600" algn="l" rtl="0">
              <a:lnSpc>
                <a:spcPct val="90000"/>
              </a:lnSpc>
              <a:spcBef>
                <a:spcPts val="1000"/>
              </a:spcBef>
              <a:spcAft>
                <a:spcPts val="0"/>
              </a:spcAft>
              <a:buClr>
                <a:srgbClr val="404040"/>
              </a:buClr>
              <a:buSzPct val="108108"/>
              <a:buFont typeface="Arial"/>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xfrm>
            <a:off x="3295515" y="403412"/>
            <a:ext cx="8058283" cy="16857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t>STEM Study in Classical Africa</a:t>
            </a:r>
            <a:endParaRPr dirty="0"/>
          </a:p>
        </p:txBody>
      </p:sp>
      <p:sp>
        <p:nvSpPr>
          <p:cNvPr id="261" name="Google Shape;261;p33"/>
          <p:cNvSpPr txBox="1"/>
          <p:nvPr/>
        </p:nvSpPr>
        <p:spPr>
          <a:xfrm>
            <a:off x="724196" y="2507640"/>
            <a:ext cx="4778829"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sng" strike="noStrike" cap="none" dirty="0" err="1">
                <a:solidFill>
                  <a:srgbClr val="000000"/>
                </a:solidFill>
                <a:latin typeface="Arial"/>
                <a:ea typeface="Arial"/>
                <a:cs typeface="Arial"/>
                <a:sym typeface="Arial"/>
              </a:rPr>
              <a:t>Quadrum</a:t>
            </a:r>
            <a:r>
              <a:rPr lang="en-US" sz="2400" b="0" i="0" u="none" strike="noStrike" cap="none" dirty="0">
                <a:solidFill>
                  <a:srgbClr val="000000"/>
                </a:solidFill>
                <a:latin typeface="Arial"/>
                <a:ea typeface="Arial"/>
                <a:cs typeface="Arial"/>
                <a:sym typeface="Arial"/>
              </a:rPr>
              <a:t>:</a:t>
            </a:r>
            <a:endParaRPr dirty="0"/>
          </a:p>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Grammar</a:t>
            </a:r>
            <a:endParaRPr dirty="0"/>
          </a:p>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Arithmetic</a:t>
            </a:r>
            <a:endParaRPr dirty="0"/>
          </a:p>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Rhetoric</a:t>
            </a:r>
            <a:endParaRPr dirty="0"/>
          </a:p>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Logic</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Disciplines of moral nature to purge away irrational tendencies of human beings</a:t>
            </a:r>
            <a:endParaRPr dirty="0"/>
          </a:p>
        </p:txBody>
      </p:sp>
      <p:sp>
        <p:nvSpPr>
          <p:cNvPr id="262" name="Google Shape;262;p33"/>
          <p:cNvSpPr txBox="1"/>
          <p:nvPr/>
        </p:nvSpPr>
        <p:spPr>
          <a:xfrm>
            <a:off x="6818217" y="2405673"/>
            <a:ext cx="4869477"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0" i="0" u="sng" strike="noStrike" cap="none" dirty="0" err="1">
                <a:solidFill>
                  <a:srgbClr val="000000"/>
                </a:solidFill>
                <a:latin typeface="Arial"/>
                <a:ea typeface="Arial"/>
                <a:cs typeface="Arial"/>
                <a:sym typeface="Arial"/>
              </a:rPr>
              <a:t>Tribum</a:t>
            </a:r>
            <a:r>
              <a:rPr lang="en-US" sz="2200" b="0" i="0" u="none" strike="noStrike" cap="none" dirty="0">
                <a:solidFill>
                  <a:srgbClr val="000000"/>
                </a:solidFill>
                <a:latin typeface="Arial"/>
                <a:ea typeface="Arial"/>
                <a:cs typeface="Arial"/>
                <a:sym typeface="Arial"/>
              </a:rPr>
              <a:t>:</a:t>
            </a:r>
            <a:endParaRPr dirty="0"/>
          </a:p>
          <a:p>
            <a:pPr marL="0" marR="0" lvl="0" indent="0" algn="ctr" rtl="0">
              <a:lnSpc>
                <a:spcPct val="100000"/>
              </a:lnSpc>
              <a:spcBef>
                <a:spcPts val="0"/>
              </a:spcBef>
              <a:spcAft>
                <a:spcPts val="0"/>
              </a:spcAft>
              <a:buNone/>
            </a:pPr>
            <a:r>
              <a:rPr lang="en-US" sz="2200" b="0" i="0" u="none" strike="noStrike" cap="none" dirty="0">
                <a:solidFill>
                  <a:srgbClr val="000000"/>
                </a:solidFill>
                <a:latin typeface="Arial"/>
                <a:ea typeface="Arial"/>
                <a:cs typeface="Arial"/>
                <a:sym typeface="Arial"/>
              </a:rPr>
              <a:t>Geometry</a:t>
            </a:r>
            <a:endParaRPr dirty="0"/>
          </a:p>
          <a:p>
            <a:pPr marL="0" marR="0" lvl="0" indent="0" algn="ctr" rtl="0">
              <a:lnSpc>
                <a:spcPct val="100000"/>
              </a:lnSpc>
              <a:spcBef>
                <a:spcPts val="0"/>
              </a:spcBef>
              <a:spcAft>
                <a:spcPts val="0"/>
              </a:spcAft>
              <a:buNone/>
            </a:pPr>
            <a:r>
              <a:rPr lang="en-US" sz="2200" b="0" i="0" u="none" strike="noStrike" cap="none" dirty="0">
                <a:solidFill>
                  <a:srgbClr val="000000"/>
                </a:solidFill>
                <a:latin typeface="Arial"/>
                <a:ea typeface="Arial"/>
                <a:cs typeface="Arial"/>
                <a:sym typeface="Arial"/>
              </a:rPr>
              <a:t>Astronomy</a:t>
            </a:r>
            <a:endParaRPr dirty="0"/>
          </a:p>
          <a:p>
            <a:pPr marL="0" marR="0" lvl="0" indent="0" algn="ctr" rtl="0">
              <a:lnSpc>
                <a:spcPct val="100000"/>
              </a:lnSpc>
              <a:spcBef>
                <a:spcPts val="0"/>
              </a:spcBef>
              <a:spcAft>
                <a:spcPts val="0"/>
              </a:spcAft>
              <a:buNone/>
            </a:pPr>
            <a:r>
              <a:rPr lang="en-US" sz="2200" b="0" i="0" u="none" strike="noStrike" cap="none" dirty="0">
                <a:solidFill>
                  <a:srgbClr val="000000"/>
                </a:solidFill>
                <a:latin typeface="Arial"/>
                <a:ea typeface="Arial"/>
                <a:cs typeface="Arial"/>
                <a:sym typeface="Arial"/>
              </a:rPr>
              <a:t>Music</a:t>
            </a:r>
            <a:endParaRPr dirty="0"/>
          </a:p>
          <a:p>
            <a:pPr marL="0" marR="0" lvl="0" indent="0" algn="l" rtl="0">
              <a:lnSpc>
                <a:spcPct val="100000"/>
              </a:lnSpc>
              <a:spcBef>
                <a:spcPts val="0"/>
              </a:spcBef>
              <a:spcAft>
                <a:spcPts val="0"/>
              </a:spcAft>
              <a:buNone/>
            </a:pP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200" b="0" i="0" u="none" strike="noStrike" cap="none" dirty="0">
                <a:solidFill>
                  <a:srgbClr val="000000"/>
                </a:solidFill>
                <a:latin typeface="Arial"/>
                <a:ea typeface="Arial"/>
                <a:cs typeface="Arial"/>
                <a:sym typeface="Arial"/>
              </a:rPr>
              <a:t>Science of transcendental space and numeration.  They addressed knowledge on earth, in space, and the vibrations that connect the spiritual realm.</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4" descr="A picture containing text&#10;&#10;Description automatically generated"/>
          <p:cNvPicPr preferRelativeResize="0"/>
          <p:nvPr/>
        </p:nvPicPr>
        <p:blipFill rotWithShape="1">
          <a:blip r:embed="rId3">
            <a:alphaModFix/>
          </a:blip>
          <a:srcRect/>
          <a:stretch/>
        </p:blipFill>
        <p:spPr>
          <a:xfrm>
            <a:off x="1119188" y="1214438"/>
            <a:ext cx="3303588" cy="1590675"/>
          </a:xfrm>
          <a:prstGeom prst="rect">
            <a:avLst/>
          </a:prstGeom>
          <a:noFill/>
          <a:ln>
            <a:noFill/>
          </a:ln>
        </p:spPr>
      </p:pic>
      <p:pic>
        <p:nvPicPr>
          <p:cNvPr id="268" name="Google Shape;268;p34" descr="A picture containing text&#10;&#10;Description automatically generated"/>
          <p:cNvPicPr preferRelativeResize="0"/>
          <p:nvPr/>
        </p:nvPicPr>
        <p:blipFill rotWithShape="1">
          <a:blip r:embed="rId4">
            <a:alphaModFix/>
          </a:blip>
          <a:srcRect/>
          <a:stretch/>
        </p:blipFill>
        <p:spPr>
          <a:xfrm>
            <a:off x="1119188" y="2871788"/>
            <a:ext cx="3303588" cy="2760663"/>
          </a:xfrm>
          <a:prstGeom prst="rect">
            <a:avLst/>
          </a:prstGeom>
          <a:noFill/>
          <a:ln>
            <a:noFill/>
          </a:ln>
        </p:spPr>
      </p:pic>
      <p:pic>
        <p:nvPicPr>
          <p:cNvPr id="269" name="Google Shape;269;p34" descr="A picture containing text&#10;&#10;Description automatically generated"/>
          <p:cNvPicPr preferRelativeResize="0"/>
          <p:nvPr/>
        </p:nvPicPr>
        <p:blipFill rotWithShape="1">
          <a:blip r:embed="rId5">
            <a:alphaModFix/>
          </a:blip>
          <a:srcRect/>
          <a:stretch/>
        </p:blipFill>
        <p:spPr>
          <a:xfrm>
            <a:off x="4491038" y="1214438"/>
            <a:ext cx="1652588" cy="2701925"/>
          </a:xfrm>
          <a:prstGeom prst="rect">
            <a:avLst/>
          </a:prstGeom>
          <a:noFill/>
          <a:ln>
            <a:noFill/>
          </a:ln>
        </p:spPr>
      </p:pic>
      <p:pic>
        <p:nvPicPr>
          <p:cNvPr id="270" name="Google Shape;270;p34" descr="A picture containing text, fabric&#10;&#10;Description automatically generated"/>
          <p:cNvPicPr preferRelativeResize="0"/>
          <p:nvPr/>
        </p:nvPicPr>
        <p:blipFill rotWithShape="1">
          <a:blip r:embed="rId6">
            <a:alphaModFix/>
          </a:blip>
          <a:srcRect/>
          <a:stretch/>
        </p:blipFill>
        <p:spPr>
          <a:xfrm>
            <a:off x="6210300" y="1214438"/>
            <a:ext cx="4859338" cy="2701925"/>
          </a:xfrm>
          <a:prstGeom prst="rect">
            <a:avLst/>
          </a:prstGeom>
          <a:noFill/>
          <a:ln>
            <a:noFill/>
          </a:ln>
        </p:spPr>
      </p:pic>
      <p:pic>
        <p:nvPicPr>
          <p:cNvPr id="271" name="Google Shape;271;p34" descr="A close-up of a statue&#10;&#10;Description automatically generated with medium confidence"/>
          <p:cNvPicPr preferRelativeResize="0"/>
          <p:nvPr/>
        </p:nvPicPr>
        <p:blipFill rotWithShape="1">
          <a:blip r:embed="rId7">
            <a:alphaModFix/>
          </a:blip>
          <a:srcRect/>
          <a:stretch/>
        </p:blipFill>
        <p:spPr>
          <a:xfrm>
            <a:off x="4491038" y="3983038"/>
            <a:ext cx="1077913" cy="1649413"/>
          </a:xfrm>
          <a:prstGeom prst="rect">
            <a:avLst/>
          </a:prstGeom>
          <a:noFill/>
          <a:ln>
            <a:noFill/>
          </a:ln>
        </p:spPr>
      </p:pic>
      <p:pic>
        <p:nvPicPr>
          <p:cNvPr id="272" name="Google Shape;272;p34" descr="A picture containing text&#10;&#10;Description automatically generated"/>
          <p:cNvPicPr preferRelativeResize="0"/>
          <p:nvPr/>
        </p:nvPicPr>
        <p:blipFill rotWithShape="1">
          <a:blip r:embed="rId8">
            <a:alphaModFix/>
          </a:blip>
          <a:srcRect/>
          <a:stretch/>
        </p:blipFill>
        <p:spPr>
          <a:xfrm>
            <a:off x="5635625" y="3983038"/>
            <a:ext cx="2792413" cy="1649413"/>
          </a:xfrm>
          <a:prstGeom prst="rect">
            <a:avLst/>
          </a:prstGeom>
          <a:noFill/>
          <a:ln>
            <a:noFill/>
          </a:ln>
        </p:spPr>
      </p:pic>
      <p:pic>
        <p:nvPicPr>
          <p:cNvPr id="273" name="Google Shape;273;p34"/>
          <p:cNvPicPr preferRelativeResize="0"/>
          <p:nvPr/>
        </p:nvPicPr>
        <p:blipFill rotWithShape="1">
          <a:blip r:embed="rId9">
            <a:alphaModFix/>
          </a:blip>
          <a:srcRect/>
          <a:stretch/>
        </p:blipFill>
        <p:spPr>
          <a:xfrm>
            <a:off x="8496300" y="3983038"/>
            <a:ext cx="2573338" cy="16494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sz="4000" dirty="0" err="1">
                <a:solidFill>
                  <a:srgbClr val="FFFFFF"/>
                </a:solidFill>
                <a:latin typeface="Arial"/>
                <a:ea typeface="Arial"/>
                <a:cs typeface="Arial"/>
                <a:sym typeface="Arial"/>
              </a:rPr>
              <a:t>StudeClant</a:t>
            </a:r>
            <a:r>
              <a:rPr lang="en-US" sz="4000" dirty="0">
                <a:solidFill>
                  <a:srgbClr val="FFFFFF"/>
                </a:solidFill>
                <a:latin typeface="Arial"/>
                <a:ea typeface="Arial"/>
                <a:cs typeface="Arial"/>
                <a:sym typeface="Arial"/>
              </a:rPr>
              <a:t> Learning Outcomes of Classical </a:t>
            </a:r>
            <a:r>
              <a:rPr lang="en-US" sz="3000" dirty="0">
                <a:solidFill>
                  <a:srgbClr val="404040"/>
                </a:solidFill>
                <a:latin typeface="Arial"/>
                <a:ea typeface="Arial"/>
                <a:cs typeface="Arial"/>
                <a:sym typeface="Arial"/>
              </a:rPr>
              <a:t>Student Learning Outcomes from Classical Societies</a:t>
            </a:r>
            <a:endParaRPr sz="4200" dirty="0"/>
          </a:p>
        </p:txBody>
      </p:sp>
      <p:sp>
        <p:nvSpPr>
          <p:cNvPr id="280" name="Google Shape;280;p35"/>
          <p:cNvSpPr txBox="1"/>
          <p:nvPr/>
        </p:nvSpPr>
        <p:spPr>
          <a:xfrm>
            <a:off x="1371599" y="2318197"/>
            <a:ext cx="9724031" cy="3683358"/>
          </a:xfrm>
          <a:prstGeom prst="rect">
            <a:avLst/>
          </a:prstGeom>
          <a:noFill/>
          <a:ln>
            <a:noFill/>
          </a:ln>
        </p:spPr>
        <p:txBody>
          <a:bodyPr spcFirstLastPara="1" wrap="square" lIns="91425" tIns="45700" rIns="91425" bIns="45700" anchor="ctr" anchorCtr="0">
            <a:normAutofit/>
          </a:bodyPr>
          <a:lstStyle/>
          <a:p>
            <a:pPr marL="342900" marR="0" lvl="0" indent="-228600" algn="l" rtl="0">
              <a:lnSpc>
                <a:spcPct val="9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Control of thought.</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Control of Action.</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Steadfastness of purpose.</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Identity with spiritual life or higher ideals.</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Evidence of having a mission in life.</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Evidence of a call to spiritual orders.</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Freedom from resentment.</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Confidence in the power of the master (teacher).</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Confidence in ones ability to learn.</a:t>
            </a:r>
            <a:endParaRPr dirty="0"/>
          </a:p>
          <a:p>
            <a:pPr marL="34290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Readiness or preparedness for initiation.</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p:nvPr/>
        </p:nvSpPr>
        <p:spPr>
          <a:xfrm>
            <a:off x="4603468" y="4741948"/>
            <a:ext cx="6829520"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4000" b="0" i="0" u="none" strike="noStrike" cap="none">
                <a:solidFill>
                  <a:srgbClr val="FFFFFF"/>
                </a:solidFill>
                <a:latin typeface="Arial"/>
                <a:ea typeface="Arial"/>
                <a:cs typeface="Arial"/>
                <a:sym typeface="Arial"/>
              </a:rPr>
              <a:t>STEM in Classical Societies</a:t>
            </a:r>
            <a:endParaRPr/>
          </a:p>
        </p:txBody>
      </p:sp>
      <p:pic>
        <p:nvPicPr>
          <p:cNvPr id="287" name="Google Shape;287;p36" descr="A table full of food&#10;&#10;Description automatically generated with low confidence"/>
          <p:cNvPicPr preferRelativeResize="0"/>
          <p:nvPr/>
        </p:nvPicPr>
        <p:blipFill rotWithShape="1">
          <a:blip r:embed="rId3">
            <a:alphaModFix/>
          </a:blip>
          <a:srcRect t="5771" r="1" b="14913"/>
          <a:stretch/>
        </p:blipFill>
        <p:spPr>
          <a:xfrm>
            <a:off x="317636" y="321734"/>
            <a:ext cx="3797570" cy="2010551"/>
          </a:xfrm>
          <a:prstGeom prst="rect">
            <a:avLst/>
          </a:prstGeom>
          <a:noFill/>
          <a:ln>
            <a:noFill/>
          </a:ln>
        </p:spPr>
      </p:pic>
      <p:pic>
        <p:nvPicPr>
          <p:cNvPr id="288" name="Google Shape;288;p36" descr="A picture containing text&#10;&#10;Description automatically generated"/>
          <p:cNvPicPr preferRelativeResize="0"/>
          <p:nvPr/>
        </p:nvPicPr>
        <p:blipFill rotWithShape="1">
          <a:blip r:embed="rId4">
            <a:alphaModFix/>
          </a:blip>
          <a:srcRect l="15894" r="16058" b="2"/>
          <a:stretch/>
        </p:blipFill>
        <p:spPr>
          <a:xfrm>
            <a:off x="4202549" y="321732"/>
            <a:ext cx="3793472" cy="4111323"/>
          </a:xfrm>
          <a:prstGeom prst="rect">
            <a:avLst/>
          </a:prstGeom>
          <a:noFill/>
          <a:ln>
            <a:noFill/>
          </a:ln>
        </p:spPr>
      </p:pic>
      <p:pic>
        <p:nvPicPr>
          <p:cNvPr id="289" name="Google Shape;289;p36" descr="A picture containing grass, sky, stone, building&#10;&#10;Description automatically generated"/>
          <p:cNvPicPr preferRelativeResize="0"/>
          <p:nvPr/>
        </p:nvPicPr>
        <p:blipFill rotWithShape="1">
          <a:blip r:embed="rId5">
            <a:alphaModFix/>
          </a:blip>
          <a:srcRect t="9497" b="11197"/>
          <a:stretch/>
        </p:blipFill>
        <p:spPr>
          <a:xfrm>
            <a:off x="8086176" y="321733"/>
            <a:ext cx="3797984" cy="2010552"/>
          </a:xfrm>
          <a:prstGeom prst="rect">
            <a:avLst/>
          </a:prstGeom>
          <a:noFill/>
          <a:ln>
            <a:noFill/>
          </a:ln>
        </p:spPr>
      </p:pic>
      <p:pic>
        <p:nvPicPr>
          <p:cNvPr id="290" name="Google Shape;290;p36" descr="A picture containing sky, building, outdoor, place of worship&#10;&#10;Description automatically generated"/>
          <p:cNvPicPr preferRelativeResize="0"/>
          <p:nvPr/>
        </p:nvPicPr>
        <p:blipFill rotWithShape="1">
          <a:blip r:embed="rId6">
            <a:alphaModFix/>
          </a:blip>
          <a:srcRect t="28790" r="-3" b="25968"/>
          <a:stretch/>
        </p:blipFill>
        <p:spPr>
          <a:xfrm>
            <a:off x="317634" y="2422097"/>
            <a:ext cx="3794760" cy="2013804"/>
          </a:xfrm>
          <a:prstGeom prst="rect">
            <a:avLst/>
          </a:prstGeom>
          <a:noFill/>
          <a:ln>
            <a:noFill/>
          </a:ln>
        </p:spPr>
      </p:pic>
      <p:pic>
        <p:nvPicPr>
          <p:cNvPr id="291" name="Google Shape;291;p36" descr="A picture containing grass, outdoor, sky, tree&#10;&#10;Description automatically generated"/>
          <p:cNvPicPr preferRelativeResize="0"/>
          <p:nvPr/>
        </p:nvPicPr>
        <p:blipFill rotWithShape="1">
          <a:blip r:embed="rId7">
            <a:alphaModFix/>
          </a:blip>
          <a:srcRect t="9103" b="20651"/>
          <a:stretch/>
        </p:blipFill>
        <p:spPr>
          <a:xfrm>
            <a:off x="8082952" y="2431705"/>
            <a:ext cx="3797983" cy="2000947"/>
          </a:xfrm>
          <a:prstGeom prst="rect">
            <a:avLst/>
          </a:prstGeom>
          <a:noFill/>
          <a:ln>
            <a:noFill/>
          </a:ln>
        </p:spPr>
      </p:pic>
      <p:pic>
        <p:nvPicPr>
          <p:cNvPr id="292" name="Google Shape;292;p36" descr="A picture containing stone&#10;&#10;Description automatically generated"/>
          <p:cNvPicPr preferRelativeResize="0"/>
          <p:nvPr/>
        </p:nvPicPr>
        <p:blipFill rotWithShape="1">
          <a:blip r:embed="rId8">
            <a:alphaModFix/>
          </a:blip>
          <a:srcRect t="11683" r="1" b="17674"/>
          <a:stretch/>
        </p:blipFill>
        <p:spPr>
          <a:xfrm>
            <a:off x="317634" y="4525716"/>
            <a:ext cx="3794760" cy="2010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Wrap-Up/Questions?</a:t>
            </a:r>
            <a:endParaRPr dirty="0">
              <a:latin typeface="+mj-lt"/>
            </a:endParaRPr>
          </a:p>
        </p:txBody>
      </p:sp>
      <p:sp>
        <p:nvSpPr>
          <p:cNvPr id="299" name="Google Shape;299;p37"/>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8"/>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References &amp; Resources</a:t>
            </a:r>
            <a:endParaRPr dirty="0">
              <a:latin typeface="+mj-lt"/>
            </a:endParaRPr>
          </a:p>
        </p:txBody>
      </p:sp>
      <p:sp>
        <p:nvSpPr>
          <p:cNvPr id="306" name="Google Shape;306;p38"/>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u="sng" dirty="0">
                <a:solidFill>
                  <a:schemeClr val="hlink"/>
                </a:solidFill>
                <a:hlinkClick r:id="rId3"/>
              </a:rPr>
              <a:t>https://diversity.williams.edu/racial-justice/</a:t>
            </a:r>
            <a:endParaRPr dirty="0"/>
          </a:p>
          <a:p>
            <a:pPr marL="0" lvl="0" indent="0" algn="l" rtl="0">
              <a:lnSpc>
                <a:spcPct val="90000"/>
              </a:lnSpc>
              <a:spcBef>
                <a:spcPts val="1000"/>
              </a:spcBef>
              <a:spcAft>
                <a:spcPts val="0"/>
              </a:spcAft>
              <a:buSzPts val="1800"/>
              <a:buNone/>
            </a:pPr>
            <a:r>
              <a:rPr lang="en-US" u="sng" dirty="0">
                <a:solidFill>
                  <a:schemeClr val="hlink"/>
                </a:solidFill>
                <a:hlinkClick r:id="rId4"/>
              </a:rPr>
              <a:t>https://www.sciencenews.org/article/science-technology-math-race-ethnicity-gender-diversity-gap</a:t>
            </a:r>
            <a:endParaRPr dirty="0"/>
          </a:p>
          <a:p>
            <a:pPr marL="0" lvl="0" indent="0" algn="l" rtl="0">
              <a:lnSpc>
                <a:spcPct val="90000"/>
              </a:lnSpc>
              <a:spcBef>
                <a:spcPts val="1000"/>
              </a:spcBef>
              <a:spcAft>
                <a:spcPts val="0"/>
              </a:spcAft>
              <a:buSzPts val="1800"/>
              <a:buNone/>
            </a:pPr>
            <a:r>
              <a:rPr lang="en-US" u="sng" dirty="0">
                <a:solidFill>
                  <a:schemeClr val="hlink"/>
                </a:solidFill>
                <a:hlinkClick r:id="rId5"/>
              </a:rPr>
              <a:t>https://www.pewresearch.org/science/2021/04/01/stem-jobs-see-uneven-progress-in-increasing-gender-racial-and-ethnic-diversity/</a:t>
            </a:r>
            <a:endParaRPr dirty="0"/>
          </a:p>
          <a:p>
            <a:pPr marL="0" lvl="0" indent="0" algn="l" rtl="0">
              <a:lnSpc>
                <a:spcPct val="90000"/>
              </a:lnSpc>
              <a:spcBef>
                <a:spcPts val="1000"/>
              </a:spcBef>
              <a:spcAft>
                <a:spcPts val="0"/>
              </a:spcAft>
              <a:buSzPts val="1800"/>
              <a:buNone/>
            </a:pPr>
            <a:r>
              <a:rPr lang="en-US" u="sng" dirty="0">
                <a:solidFill>
                  <a:schemeClr val="hlink"/>
                </a:solidFill>
                <a:hlinkClick r:id="rId6"/>
              </a:rPr>
              <a:t>https://www.pewresearch.org/science/2021/04/01/stem-jobs-see-uneven-progress-in-increasing-gender-racial-and-ethnic-diversity/ps_2021-04-01_diversity-in-stem_00-010/</a:t>
            </a:r>
            <a:endParaRPr dirty="0"/>
          </a:p>
          <a:p>
            <a:pPr marL="0" lvl="0" indent="0" algn="l" rtl="0">
              <a:lnSpc>
                <a:spcPct val="90000"/>
              </a:lnSpc>
              <a:spcBef>
                <a:spcPts val="1000"/>
              </a:spcBef>
              <a:spcAft>
                <a:spcPts val="0"/>
              </a:spcAft>
              <a:buSzPts val="1800"/>
              <a:buNone/>
            </a:pPr>
            <a:r>
              <a:rPr lang="en-US" u="sng" dirty="0">
                <a:solidFill>
                  <a:schemeClr val="hlink"/>
                </a:solidFill>
                <a:hlinkClick r:id="rId7"/>
              </a:rPr>
              <a:t>https://digitalcommons.imsa.edu/cgi/viewcontent.cgi?article=1057&amp;context=pres_pr</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307" name="Google Shape;307;p38"/>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3295515" y="403412"/>
            <a:ext cx="8058283" cy="16857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dirty="0">
                <a:latin typeface="+mj-lt"/>
              </a:rPr>
              <a:t>Breakout Session Description</a:t>
            </a:r>
            <a:endParaRPr dirty="0">
              <a:latin typeface="+mj-lt"/>
            </a:endParaRPr>
          </a:p>
        </p:txBody>
      </p:sp>
      <p:sp>
        <p:nvSpPr>
          <p:cNvPr id="75" name="Google Shape;75;p12"/>
          <p:cNvSpPr txBox="1">
            <a:spLocks noGrp="1"/>
          </p:cNvSpPr>
          <p:nvPr>
            <p:ph type="body" idx="1"/>
          </p:nvPr>
        </p:nvSpPr>
        <p:spPr>
          <a:xfrm>
            <a:off x="829994" y="2450188"/>
            <a:ext cx="11222858" cy="400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04040"/>
              </a:buClr>
              <a:buSzPts val="2200"/>
              <a:buFont typeface="Arial"/>
              <a:buNone/>
            </a:pPr>
            <a:r>
              <a:rPr lang="en-US" sz="2200" dirty="0"/>
              <a:t>STEM (Science, Technology, Engineering and Math) is an interdisciplinary approach to learning where rigorous academic concepts are coupled with real-world lessons as students apply science, technology, engineering, and mathematics in contexts that make connections between school, community, work, and the global enterprise. This enables the development of STEM literacy and with it the ability to compete in the international STEM economy. It is important that the instruction and interaction in our classrooms allow students to maintain the integrity of their cultural identity, while succeeding academically and socially-emotionally. Culturally responsive STEM teaching and learning allows faculty to use aspects of students’ cultures in an asset-based approach as opposed to deficit-based to make STEM concepts relevant to them, and increase their skill acquisition, engagement, and learning outcomes. Please join us in this very important conversation about decreasing the racial divide and increasing racial justice in STEM teaching and learning.</a:t>
            </a:r>
            <a:endParaRPr dirty="0"/>
          </a:p>
          <a:p>
            <a:pPr marL="0" marR="0" lvl="0" indent="0" algn="l" rtl="0">
              <a:lnSpc>
                <a:spcPct val="90000"/>
              </a:lnSpc>
              <a:spcBef>
                <a:spcPts val="1000"/>
              </a:spcBef>
              <a:spcAft>
                <a:spcPts val="0"/>
              </a:spcAft>
              <a:buClr>
                <a:srgbClr val="404040"/>
              </a:buClr>
              <a:buSzPts val="2400"/>
              <a:buFont typeface="Arial"/>
              <a:buNone/>
            </a:pPr>
            <a:endParaRPr dirty="0"/>
          </a:p>
        </p:txBody>
      </p:sp>
      <p:sp>
        <p:nvSpPr>
          <p:cNvPr id="76" name="Google Shape;76;p12"/>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9"/>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References &amp; Resources</a:t>
            </a:r>
            <a:endParaRPr dirty="0">
              <a:latin typeface="+mj-lt"/>
            </a:endParaRPr>
          </a:p>
        </p:txBody>
      </p:sp>
      <p:sp>
        <p:nvSpPr>
          <p:cNvPr id="314" name="Google Shape;314;p39"/>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u="sng" dirty="0">
                <a:solidFill>
                  <a:schemeClr val="hlink"/>
                </a:solidFill>
                <a:hlinkClick r:id="rId3"/>
              </a:rPr>
              <a:t>https://jobs.newscientist.com/article/african-americans-and-stem-a-rich-past-a-bleak-present-and-a-bright-future-/</a:t>
            </a:r>
            <a:endParaRPr dirty="0"/>
          </a:p>
          <a:p>
            <a:pPr marL="0" lvl="0" indent="0" algn="l" rtl="0">
              <a:lnSpc>
                <a:spcPct val="90000"/>
              </a:lnSpc>
              <a:spcBef>
                <a:spcPts val="1000"/>
              </a:spcBef>
              <a:spcAft>
                <a:spcPts val="0"/>
              </a:spcAft>
              <a:buSzPts val="1800"/>
              <a:buNone/>
            </a:pPr>
            <a:r>
              <a:rPr lang="en-US" u="sng" dirty="0">
                <a:solidFill>
                  <a:schemeClr val="hlink"/>
                </a:solidFill>
                <a:hlinkClick r:id="rId4"/>
              </a:rPr>
              <a:t>https://www.asbmb.org/asbmb-today/science/020113/great-achievements-in-stem-in-ancient-africa</a:t>
            </a:r>
            <a:endParaRPr dirty="0"/>
          </a:p>
          <a:p>
            <a:pPr marL="0" lvl="0" indent="0" algn="l" rtl="0">
              <a:lnSpc>
                <a:spcPct val="90000"/>
              </a:lnSpc>
              <a:spcBef>
                <a:spcPts val="1000"/>
              </a:spcBef>
              <a:spcAft>
                <a:spcPts val="0"/>
              </a:spcAft>
              <a:buSzPts val="1800"/>
              <a:buNone/>
            </a:pPr>
            <a:r>
              <a:rPr lang="en-US" u="sng" dirty="0">
                <a:solidFill>
                  <a:schemeClr val="hlink"/>
                </a:solidFill>
                <a:hlinkClick r:id="rId5"/>
              </a:rPr>
              <a:t>https://www.smithsonianmag.com/history/earliest-and-greatest-engineers-were-incans-180947976/</a:t>
            </a:r>
            <a:endParaRPr dirty="0"/>
          </a:p>
          <a:p>
            <a:pPr marL="0" lvl="0" indent="0" algn="l" rtl="0">
              <a:lnSpc>
                <a:spcPct val="90000"/>
              </a:lnSpc>
              <a:spcBef>
                <a:spcPts val="1000"/>
              </a:spcBef>
              <a:spcAft>
                <a:spcPts val="0"/>
              </a:spcAft>
              <a:buSzPts val="1800"/>
              <a:buNone/>
            </a:pPr>
            <a:r>
              <a:rPr lang="en-US" u="sng" dirty="0">
                <a:solidFill>
                  <a:schemeClr val="hlink"/>
                </a:solidFill>
                <a:hlinkClick r:id="rId6"/>
              </a:rPr>
              <a:t>https://thestempedia.com/blog/stem-education-in-africa-the-past-present-and-future/</a:t>
            </a:r>
            <a:endParaRPr dirty="0"/>
          </a:p>
          <a:p>
            <a:pPr marL="0" lvl="0" indent="0" algn="l" rtl="0">
              <a:lnSpc>
                <a:spcPct val="90000"/>
              </a:lnSpc>
              <a:spcBef>
                <a:spcPts val="1000"/>
              </a:spcBef>
              <a:spcAft>
                <a:spcPts val="0"/>
              </a:spcAft>
              <a:buSzPts val="1800"/>
              <a:buNone/>
            </a:pPr>
            <a:r>
              <a:rPr lang="en-US" u="sng" dirty="0">
                <a:solidFill>
                  <a:schemeClr val="hlink"/>
                </a:solidFill>
                <a:hlinkClick r:id="rId7"/>
              </a:rPr>
              <a:t>https://blog.flocabulary.com/racial-justice-classroom-resource-guide/</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315" name="Google Shape;315;p39"/>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1277650" y="365125"/>
            <a:ext cx="10046100" cy="597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References &amp; Resources</a:t>
            </a:r>
            <a:endParaRPr dirty="0">
              <a:latin typeface="+mj-lt"/>
            </a:endParaRPr>
          </a:p>
        </p:txBody>
      </p:sp>
      <p:sp>
        <p:nvSpPr>
          <p:cNvPr id="322" name="Google Shape;322;p40"/>
          <p:cNvSpPr txBox="1">
            <a:spLocks noGrp="1"/>
          </p:cNvSpPr>
          <p:nvPr>
            <p:ph type="body" idx="1"/>
          </p:nvPr>
        </p:nvSpPr>
        <p:spPr>
          <a:xfrm>
            <a:off x="1271500" y="1056576"/>
            <a:ext cx="10058400" cy="520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u="sng" dirty="0">
                <a:solidFill>
                  <a:schemeClr val="hlink"/>
                </a:solidFill>
                <a:hlinkClick r:id="rId3"/>
              </a:rPr>
              <a:t>https://rossier.usc.edu/racial-equity-in-education-seven-key-points/</a:t>
            </a:r>
            <a:endParaRPr dirty="0"/>
          </a:p>
          <a:p>
            <a:pPr marL="0" lvl="0" indent="0" algn="l" rtl="0">
              <a:lnSpc>
                <a:spcPct val="90000"/>
              </a:lnSpc>
              <a:spcBef>
                <a:spcPts val="1000"/>
              </a:spcBef>
              <a:spcAft>
                <a:spcPts val="0"/>
              </a:spcAft>
              <a:buSzPts val="1800"/>
              <a:buNone/>
            </a:pPr>
            <a:r>
              <a:rPr lang="en-US" u="sng" dirty="0">
                <a:solidFill>
                  <a:schemeClr val="hlink"/>
                </a:solidFill>
                <a:hlinkClick r:id="rId4"/>
              </a:rPr>
              <a:t>https://meyerhoff.umbc.edu/</a:t>
            </a:r>
            <a:endParaRPr dirty="0"/>
          </a:p>
          <a:p>
            <a:pPr marL="0" lvl="0" indent="0" algn="l" rtl="0">
              <a:lnSpc>
                <a:spcPct val="90000"/>
              </a:lnSpc>
              <a:spcBef>
                <a:spcPts val="1000"/>
              </a:spcBef>
              <a:spcAft>
                <a:spcPts val="0"/>
              </a:spcAft>
              <a:buSzPts val="1800"/>
              <a:buNone/>
            </a:pPr>
            <a:r>
              <a:rPr lang="en-US" u="sng" dirty="0">
                <a:solidFill>
                  <a:schemeClr val="hlink"/>
                </a:solidFill>
                <a:hlinkClick r:id="rId5"/>
              </a:rPr>
              <a:t>https://www.theatlantic.com/ideas/archive/2019/11/how-umbc-got-minority-students-stick-stem/602635/</a:t>
            </a:r>
            <a:endParaRPr dirty="0"/>
          </a:p>
          <a:p>
            <a:pPr marL="0" lvl="0" indent="0" algn="l" rtl="0">
              <a:lnSpc>
                <a:spcPct val="90000"/>
              </a:lnSpc>
              <a:spcBef>
                <a:spcPts val="1000"/>
              </a:spcBef>
              <a:spcAft>
                <a:spcPts val="0"/>
              </a:spcAft>
              <a:buSzPts val="1800"/>
              <a:buNone/>
            </a:pPr>
            <a:r>
              <a:rPr lang="en-US" u="sng" dirty="0">
                <a:solidFill>
                  <a:schemeClr val="hlink"/>
                </a:solidFill>
                <a:hlinkClick r:id="rId6"/>
              </a:rPr>
              <a:t>https://www.insightintodiversity.com/hesabu-circle-connects-black-mathematicians-and-students/</a:t>
            </a:r>
            <a:endParaRPr dirty="0"/>
          </a:p>
          <a:p>
            <a:pPr marL="0" lvl="0" indent="0" algn="l" rtl="0">
              <a:lnSpc>
                <a:spcPct val="90000"/>
              </a:lnSpc>
              <a:spcBef>
                <a:spcPts val="1000"/>
              </a:spcBef>
              <a:spcAft>
                <a:spcPts val="0"/>
              </a:spcAft>
              <a:buSzPts val="1800"/>
              <a:buNone/>
            </a:pPr>
            <a:r>
              <a:rPr lang="en-US" dirty="0"/>
              <a:t>Historical Resources</a:t>
            </a:r>
            <a:endParaRPr dirty="0"/>
          </a:p>
          <a:p>
            <a:pPr marL="0" lvl="0" indent="0" algn="l" rtl="0">
              <a:lnSpc>
                <a:spcPct val="90000"/>
              </a:lnSpc>
              <a:spcBef>
                <a:spcPts val="1000"/>
              </a:spcBef>
              <a:spcAft>
                <a:spcPts val="0"/>
              </a:spcAft>
              <a:buSzPts val="1800"/>
              <a:buNone/>
            </a:pPr>
            <a:r>
              <a:rPr lang="en-US" sz="2200" u="sng" dirty="0">
                <a:solidFill>
                  <a:schemeClr val="hlink"/>
                </a:solidFill>
                <a:hlinkClick r:id="rId7"/>
              </a:rPr>
              <a:t>Classical African Civilizations Archives - KNC (kushitenubian.org)</a:t>
            </a:r>
            <a:endParaRPr sz="2200" dirty="0"/>
          </a:p>
          <a:p>
            <a:pPr marL="0" lvl="0" indent="0" algn="l" rtl="0">
              <a:lnSpc>
                <a:spcPct val="90000"/>
              </a:lnSpc>
              <a:spcBef>
                <a:spcPts val="1000"/>
              </a:spcBef>
              <a:spcAft>
                <a:spcPts val="0"/>
              </a:spcAft>
              <a:buSzPts val="1800"/>
              <a:buNone/>
            </a:pPr>
            <a:r>
              <a:rPr lang="en-US" sz="2200" u="sng" dirty="0">
                <a:solidFill>
                  <a:schemeClr val="hlink"/>
                </a:solidFill>
                <a:hlinkClick r:id="rId8"/>
              </a:rPr>
              <a:t>MexicanHistory.org Mexican history from ancient times to today</a:t>
            </a:r>
            <a:endParaRPr sz="2200" dirty="0"/>
          </a:p>
          <a:p>
            <a:pPr marL="0" lvl="0" indent="0" algn="l" rtl="0">
              <a:lnSpc>
                <a:spcPct val="90000"/>
              </a:lnSpc>
              <a:spcBef>
                <a:spcPts val="1000"/>
              </a:spcBef>
              <a:spcAft>
                <a:spcPts val="0"/>
              </a:spcAft>
              <a:buSzPts val="1800"/>
              <a:buNone/>
            </a:pPr>
            <a:r>
              <a:rPr lang="en-US" sz="2200" u="sng" dirty="0">
                <a:solidFill>
                  <a:schemeClr val="hlink"/>
                </a:solidFill>
                <a:hlinkClick r:id="rId9"/>
              </a:rPr>
              <a:t>Top 18 Ancient Chinese Inventions and Discoveries (ancienthistorylists.com)</a:t>
            </a:r>
            <a:endParaRPr sz="2200" dirty="0"/>
          </a:p>
          <a:p>
            <a:pPr marL="0" lvl="0" indent="0" algn="l" rtl="0">
              <a:lnSpc>
                <a:spcPct val="90000"/>
              </a:lnSpc>
              <a:spcBef>
                <a:spcPts val="1000"/>
              </a:spcBef>
              <a:spcAft>
                <a:spcPts val="0"/>
              </a:spcAft>
              <a:buSzPts val="1800"/>
              <a:buNone/>
            </a:pPr>
            <a:r>
              <a:rPr lang="en-US" sz="2200" u="sng" dirty="0">
                <a:solidFill>
                  <a:schemeClr val="hlink"/>
                </a:solidFill>
                <a:hlinkClick r:id="rId10"/>
              </a:rPr>
              <a:t>Ancient India- Ancient India History, History of Ancient India, Ancient India Culture, Ancient Indian Civilization (culturalindia.net)</a:t>
            </a:r>
            <a:endParaRPr sz="2200"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323" name="Google Shape;323;p40"/>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7" name="Picture 6">
            <a:extLst>
              <a:ext uri="{FF2B5EF4-FFF2-40B4-BE49-F238E27FC236}">
                <a16:creationId xmlns:a16="http://schemas.microsoft.com/office/drawing/2014/main" id="{307DF31F-56C4-4AA2-8898-4F6009C58AA6}"/>
              </a:ext>
            </a:extLst>
          </p:cNvPr>
          <p:cNvPicPr>
            <a:picLocks noChangeAspect="1"/>
          </p:cNvPicPr>
          <p:nvPr/>
        </p:nvPicPr>
        <p:blipFill>
          <a:blip r:embed="rId3"/>
          <a:stretch>
            <a:fillRect/>
          </a:stretch>
        </p:blipFill>
        <p:spPr>
          <a:xfrm>
            <a:off x="3846008" y="1362489"/>
            <a:ext cx="6096000" cy="2381250"/>
          </a:xfrm>
          <a:prstGeom prst="rect">
            <a:avLst/>
          </a:prstGeom>
        </p:spPr>
      </p:pic>
      <p:pic>
        <p:nvPicPr>
          <p:cNvPr id="5" name="Picture 4">
            <a:extLst>
              <a:ext uri="{FF2B5EF4-FFF2-40B4-BE49-F238E27FC236}">
                <a16:creationId xmlns:a16="http://schemas.microsoft.com/office/drawing/2014/main" id="{8650057F-3A52-4A48-BBBC-2CC5534E8EA3}"/>
              </a:ext>
            </a:extLst>
          </p:cNvPr>
          <p:cNvPicPr>
            <a:picLocks noChangeAspect="1"/>
          </p:cNvPicPr>
          <p:nvPr/>
        </p:nvPicPr>
        <p:blipFill>
          <a:blip r:embed="rId4"/>
          <a:stretch>
            <a:fillRect/>
          </a:stretch>
        </p:blipFill>
        <p:spPr>
          <a:xfrm>
            <a:off x="2576945" y="1382772"/>
            <a:ext cx="2360966" cy="2360966"/>
          </a:xfrm>
          <a:prstGeom prst="rect">
            <a:avLst/>
          </a:prstGeom>
        </p:spPr>
      </p:pic>
      <p:sp>
        <p:nvSpPr>
          <p:cNvPr id="329" name="Google Shape;329;p41"/>
          <p:cNvSpPr txBox="1">
            <a:spLocks noGrp="1"/>
          </p:cNvSpPr>
          <p:nvPr>
            <p:ph type="title"/>
          </p:nvPr>
        </p:nvSpPr>
        <p:spPr>
          <a:xfrm>
            <a:off x="1277650" y="365125"/>
            <a:ext cx="10046100" cy="7598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Thank You!</a:t>
            </a:r>
            <a:endParaRPr dirty="0">
              <a:latin typeface="+mj-lt"/>
            </a:endParaRPr>
          </a:p>
        </p:txBody>
      </p:sp>
      <p:sp>
        <p:nvSpPr>
          <p:cNvPr id="330" name="Google Shape;330;p41"/>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pic>
        <p:nvPicPr>
          <p:cNvPr id="3" name="Picture 2">
            <a:extLst>
              <a:ext uri="{FF2B5EF4-FFF2-40B4-BE49-F238E27FC236}">
                <a16:creationId xmlns:a16="http://schemas.microsoft.com/office/drawing/2014/main" id="{7B233051-F495-4CF8-9477-F1E2B675CAD9}"/>
              </a:ext>
            </a:extLst>
          </p:cNvPr>
          <p:cNvPicPr>
            <a:picLocks noChangeAspect="1"/>
          </p:cNvPicPr>
          <p:nvPr/>
        </p:nvPicPr>
        <p:blipFill>
          <a:blip r:embed="rId5"/>
          <a:stretch>
            <a:fillRect/>
          </a:stretch>
        </p:blipFill>
        <p:spPr>
          <a:xfrm>
            <a:off x="8872452" y="1362489"/>
            <a:ext cx="2859549" cy="5083642"/>
          </a:xfrm>
          <a:prstGeom prst="rect">
            <a:avLst/>
          </a:prstGeom>
        </p:spPr>
      </p:pic>
      <p:pic>
        <p:nvPicPr>
          <p:cNvPr id="9" name="Picture 8">
            <a:extLst>
              <a:ext uri="{FF2B5EF4-FFF2-40B4-BE49-F238E27FC236}">
                <a16:creationId xmlns:a16="http://schemas.microsoft.com/office/drawing/2014/main" id="{98AE87BA-3AE3-4AE2-BDD3-024BFB454639}"/>
              </a:ext>
            </a:extLst>
          </p:cNvPr>
          <p:cNvPicPr>
            <a:picLocks noChangeAspect="1"/>
          </p:cNvPicPr>
          <p:nvPr/>
        </p:nvPicPr>
        <p:blipFill>
          <a:blip r:embed="rId6"/>
          <a:stretch>
            <a:fillRect/>
          </a:stretch>
        </p:blipFill>
        <p:spPr>
          <a:xfrm>
            <a:off x="2576945" y="3743738"/>
            <a:ext cx="2702392" cy="2702392"/>
          </a:xfrm>
          <a:prstGeom prst="rect">
            <a:avLst/>
          </a:prstGeom>
        </p:spPr>
      </p:pic>
      <p:pic>
        <p:nvPicPr>
          <p:cNvPr id="11" name="Picture 10">
            <a:extLst>
              <a:ext uri="{FF2B5EF4-FFF2-40B4-BE49-F238E27FC236}">
                <a16:creationId xmlns:a16="http://schemas.microsoft.com/office/drawing/2014/main" id="{BB650756-8B9C-4936-98F6-2EA88EFBDC3D}"/>
              </a:ext>
            </a:extLst>
          </p:cNvPr>
          <p:cNvPicPr>
            <a:picLocks noChangeAspect="1"/>
          </p:cNvPicPr>
          <p:nvPr/>
        </p:nvPicPr>
        <p:blipFill>
          <a:blip r:embed="rId7"/>
          <a:stretch>
            <a:fillRect/>
          </a:stretch>
        </p:blipFill>
        <p:spPr>
          <a:xfrm>
            <a:off x="4849091" y="3764021"/>
            <a:ext cx="4023361" cy="26815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277650" y="365125"/>
            <a:ext cx="10046043"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Session Outcomes</a:t>
            </a:r>
            <a:endParaRPr dirty="0">
              <a:latin typeface="+mj-lt"/>
            </a:endParaRPr>
          </a:p>
        </p:txBody>
      </p:sp>
      <p:sp>
        <p:nvSpPr>
          <p:cNvPr id="82" name="Google Shape;82;p13"/>
          <p:cNvSpPr txBox="1">
            <a:spLocks noGrp="1"/>
          </p:cNvSpPr>
          <p:nvPr>
            <p:ph type="body" idx="1"/>
          </p:nvPr>
        </p:nvSpPr>
        <p:spPr>
          <a:xfrm>
            <a:off x="1277650" y="1798325"/>
            <a:ext cx="10058400" cy="4788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404040"/>
              </a:buClr>
              <a:buSzPts val="1600"/>
              <a:buChar char="•"/>
            </a:pPr>
            <a:r>
              <a:rPr lang="en-US" sz="1600" dirty="0"/>
              <a:t>Understand what STEM means and some examples of areas of study</a:t>
            </a:r>
            <a:endParaRPr dirty="0"/>
          </a:p>
          <a:p>
            <a:pPr marL="228600" lvl="0" indent="-228600" algn="l" rtl="0">
              <a:lnSpc>
                <a:spcPct val="90000"/>
              </a:lnSpc>
              <a:spcBef>
                <a:spcPts val="1000"/>
              </a:spcBef>
              <a:spcAft>
                <a:spcPts val="0"/>
              </a:spcAft>
              <a:buClr>
                <a:srgbClr val="404040"/>
              </a:buClr>
              <a:buSzPts val="1600"/>
              <a:buChar char="•"/>
            </a:pPr>
            <a:r>
              <a:rPr lang="en-US" sz="1600" dirty="0"/>
              <a:t>Understand that there are disproportionate numbers of Black, Brown and Indigenous student representation in STEM majors, STEM postsecondary and graduate degrees, and subsequently STEM faculty and STEM jobs, relative to their white counterparts</a:t>
            </a:r>
          </a:p>
          <a:p>
            <a:pPr marL="228600" lvl="0" indent="-228600" algn="l" rtl="0">
              <a:lnSpc>
                <a:spcPct val="90000"/>
              </a:lnSpc>
              <a:spcBef>
                <a:spcPts val="1000"/>
              </a:spcBef>
              <a:spcAft>
                <a:spcPts val="0"/>
              </a:spcAft>
              <a:buClr>
                <a:srgbClr val="404040"/>
              </a:buClr>
              <a:buSzPts val="1600"/>
              <a:buChar char="•"/>
            </a:pPr>
            <a:r>
              <a:rPr lang="en-US" sz="1600" dirty="0"/>
              <a:t>Understand Racial Justice and how it applies to the Racial Equity gaps in STEM</a:t>
            </a:r>
            <a:endParaRPr dirty="0"/>
          </a:p>
          <a:p>
            <a:pPr marL="228600" lvl="0" indent="-228600" algn="l" rtl="0">
              <a:lnSpc>
                <a:spcPct val="90000"/>
              </a:lnSpc>
              <a:spcBef>
                <a:spcPts val="1000"/>
              </a:spcBef>
              <a:spcAft>
                <a:spcPts val="0"/>
              </a:spcAft>
              <a:buClr>
                <a:srgbClr val="404040"/>
              </a:buClr>
              <a:buSzPts val="1600"/>
              <a:buChar char="•"/>
            </a:pPr>
            <a:r>
              <a:rPr lang="en-US" sz="1600" dirty="0"/>
              <a:t>Contemplate and Discuss potential reasons for the racial equity gap in STEM students in higher education, STEM faculty at any level of education, and non-faculty STEM jobs?</a:t>
            </a:r>
            <a:endParaRPr dirty="0"/>
          </a:p>
          <a:p>
            <a:pPr marL="228600" lvl="0" indent="-228600" algn="l" rtl="0">
              <a:lnSpc>
                <a:spcPct val="90000"/>
              </a:lnSpc>
              <a:spcBef>
                <a:spcPts val="1000"/>
              </a:spcBef>
              <a:spcAft>
                <a:spcPts val="0"/>
              </a:spcAft>
              <a:buClr>
                <a:srgbClr val="404040"/>
              </a:buClr>
              <a:buSzPts val="1600"/>
              <a:buChar char="•"/>
            </a:pPr>
            <a:r>
              <a:rPr lang="en-US" sz="1600" dirty="0"/>
              <a:t>Define Culturally Responsive Teaching and Learning and understand why Culturally Responsive Teaching and Learning in STEM is important for Black, Brown and Indigenous students? </a:t>
            </a:r>
            <a:endParaRPr dirty="0"/>
          </a:p>
          <a:p>
            <a:pPr marL="228600" lvl="0" indent="-228600" algn="l" rtl="0">
              <a:lnSpc>
                <a:spcPct val="90000"/>
              </a:lnSpc>
              <a:spcBef>
                <a:spcPts val="1000"/>
              </a:spcBef>
              <a:spcAft>
                <a:spcPts val="0"/>
              </a:spcAft>
              <a:buClr>
                <a:srgbClr val="404040"/>
              </a:buClr>
              <a:buSzPts val="1600"/>
              <a:buChar char="•"/>
            </a:pPr>
            <a:r>
              <a:rPr lang="en-US" sz="1600" dirty="0"/>
              <a:t>View demonstrations of Culturally Responsive Teaching in STEM</a:t>
            </a:r>
            <a:endParaRPr sz="1600" dirty="0"/>
          </a:p>
          <a:p>
            <a:pPr marL="228600" lvl="0" indent="-228600" algn="l" rtl="0">
              <a:lnSpc>
                <a:spcPct val="90000"/>
              </a:lnSpc>
              <a:spcBef>
                <a:spcPts val="1000"/>
              </a:spcBef>
              <a:spcAft>
                <a:spcPts val="0"/>
              </a:spcAft>
              <a:buSzPts val="1600"/>
              <a:buChar char="•"/>
            </a:pPr>
            <a:r>
              <a:rPr lang="en-US" sz="1600" dirty="0"/>
              <a:t>Gain some historical context for Black, Brown and Indigenous peoples and STEM to counter the narrative that underrepresented students of color cannot do STEM.</a:t>
            </a:r>
            <a:endParaRPr sz="1600" dirty="0"/>
          </a:p>
          <a:p>
            <a:pPr marL="228600" lvl="0" indent="0" algn="l" rtl="0">
              <a:lnSpc>
                <a:spcPct val="90000"/>
              </a:lnSpc>
              <a:spcBef>
                <a:spcPts val="1000"/>
              </a:spcBef>
              <a:spcAft>
                <a:spcPts val="0"/>
              </a:spcAft>
              <a:buSzPts val="1800"/>
              <a:buNone/>
            </a:pPr>
            <a:endParaRPr dirty="0"/>
          </a:p>
          <a:p>
            <a:pPr marL="228600" lvl="0" indent="-76200" algn="l" rtl="0">
              <a:lnSpc>
                <a:spcPct val="90000"/>
              </a:lnSpc>
              <a:spcBef>
                <a:spcPts val="1000"/>
              </a:spcBef>
              <a:spcAft>
                <a:spcPts val="0"/>
              </a:spcAft>
              <a:buClr>
                <a:srgbClr val="404040"/>
              </a:buClr>
              <a:buSzPts val="2400"/>
              <a:buNone/>
            </a:pPr>
            <a:endParaRPr dirty="0"/>
          </a:p>
        </p:txBody>
      </p:sp>
      <p:sp>
        <p:nvSpPr>
          <p:cNvPr id="83" name="Google Shape;83;p13"/>
          <p:cNvSpPr txBox="1">
            <a:spLocks noGrp="1"/>
          </p:cNvSpPr>
          <p:nvPr>
            <p:ph type="sldNum" idx="12"/>
          </p:nvPr>
        </p:nvSpPr>
        <p:spPr>
          <a:xfrm>
            <a:off x="10437813" y="6356350"/>
            <a:ext cx="915987" cy="365125"/>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What In The World Is STEM?</a:t>
            </a:r>
            <a:endParaRPr dirty="0">
              <a:latin typeface="+mj-lt"/>
            </a:endParaRPr>
          </a:p>
        </p:txBody>
      </p:sp>
      <p:sp>
        <p:nvSpPr>
          <p:cNvPr id="90" name="Google Shape;90;p14"/>
          <p:cNvSpPr txBox="1">
            <a:spLocks noGrp="1"/>
          </p:cNvSpPr>
          <p:nvPr>
            <p:ph type="body" idx="1"/>
          </p:nvPr>
        </p:nvSpPr>
        <p:spPr>
          <a:xfrm>
            <a:off x="1277650" y="1798320"/>
            <a:ext cx="10058400" cy="44196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0"/>
              </a:spcBef>
              <a:spcAft>
                <a:spcPts val="0"/>
              </a:spcAft>
              <a:buSzPts val="2200"/>
              <a:buChar char="•"/>
            </a:pPr>
            <a:r>
              <a:rPr lang="en-US" sz="2200"/>
              <a:t>STEM (Science, Technology, Engineering and Math) is an interdisciplinary approach to learning where rigorous academic concepts are coupled with real-world lessons as students apply science, technology, engineering, and mathematics in contexts that make connections between school, community, work, and the global enterprise.</a:t>
            </a:r>
            <a:endParaRPr sz="2200"/>
          </a:p>
          <a:p>
            <a:pPr marL="457200" lvl="0" indent="-368300" algn="l" rtl="0">
              <a:lnSpc>
                <a:spcPct val="90000"/>
              </a:lnSpc>
              <a:spcBef>
                <a:spcPts val="0"/>
              </a:spcBef>
              <a:spcAft>
                <a:spcPts val="0"/>
              </a:spcAft>
              <a:buSzPts val="2200"/>
              <a:buChar char="•"/>
            </a:pPr>
            <a:r>
              <a:rPr lang="en-US" sz="2200"/>
              <a:t>Some areas of discipline that fall under STEM would be: Biology, Chemistry, Mathematics, Computer Science, Computer Technology, Civil Engineering, Biomechanical-engineering, Chemical Engineering, Electrical Engineering, Mechanical Engineering, Aerospace Engineering, Physics, Astronomy, Geology, Information Technology, Biotechnology, Nuclear Technology, Communication Technology, Medical Technology, Electronics Technology, Health Sciences, etc.</a:t>
            </a:r>
            <a:endParaRPr sz="2200"/>
          </a:p>
        </p:txBody>
      </p:sp>
      <p:sp>
        <p:nvSpPr>
          <p:cNvPr id="91" name="Google Shape;91;p14"/>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What is Racial Justice?</a:t>
            </a:r>
            <a:endParaRPr dirty="0">
              <a:latin typeface="+mj-lt"/>
            </a:endParaRPr>
          </a:p>
        </p:txBody>
      </p:sp>
      <p:sp>
        <p:nvSpPr>
          <p:cNvPr id="98" name="Google Shape;98;p15"/>
          <p:cNvSpPr txBox="1">
            <a:spLocks noGrp="1"/>
          </p:cNvSpPr>
          <p:nvPr>
            <p:ph type="body" idx="1"/>
          </p:nvPr>
        </p:nvSpPr>
        <p:spPr>
          <a:xfrm>
            <a:off x="1277650" y="1798323"/>
            <a:ext cx="10058400" cy="29256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1A1A1A"/>
              </a:buClr>
              <a:buSzPts val="2200"/>
              <a:buChar char="•"/>
            </a:pPr>
            <a:r>
              <a:rPr lang="en-US" sz="2200" dirty="0">
                <a:solidFill>
                  <a:srgbClr val="1A1A1A"/>
                </a:solidFill>
                <a:highlight>
                  <a:srgbClr val="FFFFFF"/>
                </a:highlight>
              </a:rPr>
              <a:t>Williams Colleges’ Diversity, Inclusion and Equity statement says that “Racial justice is the systematic fair treatment of people of all races, resulting in equitable opportunities and outcomes for all. Racial justice initiatives address structural and systemic changes to ensure equal access to opportunities, eliminate disparities, and advance racial equity—thus ensuring that all people, regardless of their race, can prosper and reach their full potential”.</a:t>
            </a:r>
            <a:endParaRPr sz="2200" dirty="0">
              <a:solidFill>
                <a:srgbClr val="1A1A1A"/>
              </a:solidFill>
              <a:highlight>
                <a:srgbClr val="FFFFFF"/>
              </a:highlight>
            </a:endParaRPr>
          </a:p>
          <a:p>
            <a:pPr marL="457200" lvl="0" indent="-368300" algn="l" rtl="0">
              <a:lnSpc>
                <a:spcPct val="90000"/>
              </a:lnSpc>
              <a:spcBef>
                <a:spcPts val="0"/>
              </a:spcBef>
              <a:spcAft>
                <a:spcPts val="0"/>
              </a:spcAft>
              <a:buClr>
                <a:srgbClr val="1A1A1A"/>
              </a:buClr>
              <a:buSzPts val="2200"/>
              <a:buChar char="•"/>
            </a:pPr>
            <a:r>
              <a:rPr lang="en-US" sz="2200" dirty="0">
                <a:solidFill>
                  <a:srgbClr val="1A1A1A"/>
                </a:solidFill>
                <a:highlight>
                  <a:srgbClr val="FFFFFF"/>
                </a:highlight>
              </a:rPr>
              <a:t>What then does Racial Justice have to do with STEM education, or education in general?</a:t>
            </a:r>
            <a:endParaRPr sz="2200" dirty="0">
              <a:solidFill>
                <a:srgbClr val="1A1A1A"/>
              </a:solidFill>
              <a:highlight>
                <a:srgbClr val="FFFFFF"/>
              </a:highlight>
            </a:endParaRPr>
          </a:p>
          <a:p>
            <a:pPr marL="457200" lvl="0" indent="0" algn="l" rtl="0">
              <a:lnSpc>
                <a:spcPct val="90000"/>
              </a:lnSpc>
              <a:spcBef>
                <a:spcPts val="1000"/>
              </a:spcBef>
              <a:spcAft>
                <a:spcPts val="0"/>
              </a:spcAft>
              <a:buSzPts val="1800"/>
              <a:buNone/>
            </a:pPr>
            <a:r>
              <a:rPr lang="en-US" sz="2200" dirty="0">
                <a:solidFill>
                  <a:srgbClr val="1A1A1A"/>
                </a:solidFill>
                <a:highlight>
                  <a:srgbClr val="FFFFFF"/>
                </a:highlight>
              </a:rPr>
              <a:t> </a:t>
            </a:r>
            <a:endParaRPr sz="2200" dirty="0"/>
          </a:p>
        </p:txBody>
      </p:sp>
      <p:sp>
        <p:nvSpPr>
          <p:cNvPr id="99" name="Google Shape;99;p15"/>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
        <p:nvSpPr>
          <p:cNvPr id="100" name="Google Shape;100;p15"/>
          <p:cNvSpPr txBox="1"/>
          <p:nvPr/>
        </p:nvSpPr>
        <p:spPr>
          <a:xfrm>
            <a:off x="1938975" y="5192325"/>
            <a:ext cx="56739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u="sng">
                <a:solidFill>
                  <a:schemeClr val="hlink"/>
                </a:solidFill>
                <a:hlinkClick r:id="rId3"/>
              </a:rPr>
              <a:t>https://diversity.williams.edu/racial-justice/</a:t>
            </a:r>
            <a:endParaRPr sz="2200"/>
          </a:p>
          <a:p>
            <a:pPr marL="0" lvl="0" indent="0" algn="l" rtl="0">
              <a:spcBef>
                <a:spcPts val="0"/>
              </a:spcBef>
              <a:spcAft>
                <a:spcPts val="0"/>
              </a:spcAft>
              <a:buNone/>
            </a:pP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1277650" y="365125"/>
            <a:ext cx="100461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latin typeface="+mj-lt"/>
              </a:rPr>
              <a:t>Equity Is Rooted In Racial Justice</a:t>
            </a:r>
            <a:endParaRPr dirty="0">
              <a:latin typeface="+mj-lt"/>
            </a:endParaRPr>
          </a:p>
        </p:txBody>
      </p:sp>
      <p:sp>
        <p:nvSpPr>
          <p:cNvPr id="107" name="Google Shape;107;p16"/>
          <p:cNvSpPr txBox="1">
            <a:spLocks noGrp="1"/>
          </p:cNvSpPr>
          <p:nvPr>
            <p:ph type="body" idx="1"/>
          </p:nvPr>
        </p:nvSpPr>
        <p:spPr>
          <a:xfrm>
            <a:off x="1277650" y="1798325"/>
            <a:ext cx="10058400" cy="4148700"/>
          </a:xfrm>
          <a:prstGeom prst="rect">
            <a:avLst/>
          </a:prstGeom>
        </p:spPr>
        <p:txBody>
          <a:bodyPr spcFirstLastPara="1" wrap="square" lIns="91425" tIns="45700" rIns="91425" bIns="45700" anchor="t" anchorCtr="0">
            <a:noAutofit/>
          </a:bodyPr>
          <a:lstStyle/>
          <a:p>
            <a:pPr marL="0" marR="228600" lvl="0" indent="0" algn="l" rtl="0">
              <a:lnSpc>
                <a:spcPct val="112500"/>
              </a:lnSpc>
              <a:spcBef>
                <a:spcPts val="0"/>
              </a:spcBef>
              <a:spcAft>
                <a:spcPts val="0"/>
              </a:spcAft>
              <a:buNone/>
            </a:pPr>
            <a:r>
              <a:rPr lang="en-US" sz="2200">
                <a:solidFill>
                  <a:srgbClr val="373737"/>
                </a:solidFill>
                <a:highlight>
                  <a:srgbClr val="FFFFFF"/>
                </a:highlight>
              </a:rPr>
              <a:t>Estela M. Bensimon at USC’s Center for Urban Education calls for Racial Equity and Racial Justice in Education</a:t>
            </a:r>
            <a:endParaRPr sz="2200">
              <a:solidFill>
                <a:srgbClr val="373737"/>
              </a:solidFill>
              <a:highlight>
                <a:srgbClr val="FFFFFF"/>
              </a:highlight>
            </a:endParaRPr>
          </a:p>
          <a:p>
            <a:pPr marL="0" marR="228600" lvl="0" indent="0" algn="l" rtl="0">
              <a:lnSpc>
                <a:spcPct val="112500"/>
              </a:lnSpc>
              <a:spcBef>
                <a:spcPts val="4200"/>
              </a:spcBef>
              <a:spcAft>
                <a:spcPts val="0"/>
              </a:spcAft>
              <a:buNone/>
            </a:pPr>
            <a:r>
              <a:rPr lang="en-US" sz="2200">
                <a:solidFill>
                  <a:srgbClr val="373737"/>
                </a:solidFill>
                <a:highlight>
                  <a:srgbClr val="FFFFFF"/>
                </a:highlight>
              </a:rPr>
              <a:t>What should colleges be doing:</a:t>
            </a:r>
            <a:endParaRPr sz="2200">
              <a:solidFill>
                <a:srgbClr val="373737"/>
              </a:solidFill>
              <a:highlight>
                <a:srgbClr val="FFFFFF"/>
              </a:highlight>
            </a:endParaRPr>
          </a:p>
          <a:p>
            <a:pPr marL="457200" marR="228600" lvl="0" indent="-368300" algn="l" rtl="0">
              <a:lnSpc>
                <a:spcPct val="100000"/>
              </a:lnSpc>
              <a:spcBef>
                <a:spcPts val="4200"/>
              </a:spcBef>
              <a:spcAft>
                <a:spcPts val="0"/>
              </a:spcAft>
              <a:buClr>
                <a:srgbClr val="373737"/>
              </a:buClr>
              <a:buSzPts val="2200"/>
              <a:buChar char="•"/>
            </a:pPr>
            <a:r>
              <a:rPr lang="en-US" sz="2200" b="1">
                <a:solidFill>
                  <a:srgbClr val="373737"/>
                </a:solidFill>
                <a:highlight>
                  <a:srgbClr val="FFFFFF"/>
                </a:highlight>
              </a:rPr>
              <a:t>Acknowledge that equity is rooted in racial justice</a:t>
            </a:r>
            <a:endParaRPr sz="2200" b="1">
              <a:solidFill>
                <a:srgbClr val="373737"/>
              </a:solidFill>
              <a:highlight>
                <a:srgbClr val="FFFFFF"/>
              </a:highlight>
            </a:endParaRPr>
          </a:p>
          <a:p>
            <a:pPr marL="457200" marR="228600" lvl="0" indent="-368300" algn="l" rtl="0">
              <a:lnSpc>
                <a:spcPct val="100000"/>
              </a:lnSpc>
              <a:spcBef>
                <a:spcPts val="0"/>
              </a:spcBef>
              <a:spcAft>
                <a:spcPts val="0"/>
              </a:spcAft>
              <a:buClr>
                <a:srgbClr val="373737"/>
              </a:buClr>
              <a:buSzPts val="2200"/>
              <a:buChar char="•"/>
            </a:pPr>
            <a:r>
              <a:rPr lang="en-US" sz="2200">
                <a:solidFill>
                  <a:srgbClr val="373737"/>
                </a:solidFill>
                <a:highlight>
                  <a:srgbClr val="FFFFFF"/>
                </a:highlight>
              </a:rPr>
              <a:t>Value work by faculty done on behalf of racial equity</a:t>
            </a:r>
            <a:endParaRPr sz="2200">
              <a:solidFill>
                <a:srgbClr val="373737"/>
              </a:solidFill>
              <a:highlight>
                <a:srgbClr val="FFFFFF"/>
              </a:highlight>
            </a:endParaRPr>
          </a:p>
          <a:p>
            <a:pPr marL="457200" marR="228600" lvl="0" indent="-368300" algn="l" rtl="0">
              <a:lnSpc>
                <a:spcPct val="100000"/>
              </a:lnSpc>
              <a:spcBef>
                <a:spcPts val="0"/>
              </a:spcBef>
              <a:spcAft>
                <a:spcPts val="0"/>
              </a:spcAft>
              <a:buClr>
                <a:srgbClr val="373737"/>
              </a:buClr>
              <a:buSzPts val="2200"/>
              <a:buChar char="•"/>
            </a:pPr>
            <a:r>
              <a:rPr lang="en-US" sz="2200">
                <a:solidFill>
                  <a:srgbClr val="373737"/>
                </a:solidFill>
                <a:highlight>
                  <a:srgbClr val="FFFFFF"/>
                </a:highlight>
              </a:rPr>
              <a:t>Hire more faculty of color and faculty who are equity-minded</a:t>
            </a:r>
            <a:endParaRPr sz="2200">
              <a:solidFill>
                <a:srgbClr val="373737"/>
              </a:solidFill>
              <a:highlight>
                <a:srgbClr val="FFFFFF"/>
              </a:highlight>
            </a:endParaRPr>
          </a:p>
          <a:p>
            <a:pPr marL="457200" marR="228600" lvl="0" indent="-368300" algn="l" rtl="0">
              <a:lnSpc>
                <a:spcPct val="100000"/>
              </a:lnSpc>
              <a:spcBef>
                <a:spcPts val="0"/>
              </a:spcBef>
              <a:spcAft>
                <a:spcPts val="0"/>
              </a:spcAft>
              <a:buClr>
                <a:srgbClr val="373737"/>
              </a:buClr>
              <a:buSzPts val="2200"/>
              <a:buChar char="•"/>
            </a:pPr>
            <a:r>
              <a:rPr lang="en-US" sz="2200">
                <a:solidFill>
                  <a:srgbClr val="373737"/>
                </a:solidFill>
                <a:highlight>
                  <a:srgbClr val="FFFFFF"/>
                </a:highlight>
              </a:rPr>
              <a:t>Prioritize hiring first-generation faculty who are also people of color</a:t>
            </a:r>
            <a:endParaRPr sz="2200">
              <a:solidFill>
                <a:srgbClr val="373737"/>
              </a:solidFill>
              <a:highlight>
                <a:srgbClr val="FFFFFF"/>
              </a:highlight>
            </a:endParaRPr>
          </a:p>
          <a:p>
            <a:pPr marL="0" lvl="0" indent="0" algn="l" rtl="0">
              <a:spcBef>
                <a:spcPts val="4200"/>
              </a:spcBef>
              <a:spcAft>
                <a:spcPts val="0"/>
              </a:spcAft>
              <a:buNone/>
            </a:pPr>
            <a:r>
              <a:rPr lang="en-US" u="sng">
                <a:solidFill>
                  <a:schemeClr val="hlink"/>
                </a:solidFill>
                <a:hlinkClick r:id="rId3"/>
              </a:rPr>
              <a:t>https://rossier.usc.edu/racial-equity-in-education-seven-key-points/</a:t>
            </a:r>
            <a:endParaRPr/>
          </a:p>
          <a:p>
            <a:pPr marL="0" lvl="0" indent="0" algn="l" rtl="0">
              <a:spcBef>
                <a:spcPts val="1000"/>
              </a:spcBef>
              <a:spcAft>
                <a:spcPts val="0"/>
              </a:spcAft>
              <a:buNone/>
            </a:pPr>
            <a:endParaRPr/>
          </a:p>
        </p:txBody>
      </p:sp>
      <p:sp>
        <p:nvSpPr>
          <p:cNvPr id="108" name="Google Shape;108;p16"/>
          <p:cNvSpPr txBox="1">
            <a:spLocks noGrp="1"/>
          </p:cNvSpPr>
          <p:nvPr>
            <p:ph type="sldNum" idx="12"/>
          </p:nvPr>
        </p:nvSpPr>
        <p:spPr>
          <a:xfrm>
            <a:off x="10437813" y="6356350"/>
            <a:ext cx="9159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1400"/>
              <a:buNone/>
            </a:pPr>
            <a:r>
              <a:rPr lang="en-US" dirty="0">
                <a:latin typeface="+mj-lt"/>
              </a:rPr>
              <a:t>STEM DATA</a:t>
            </a:r>
            <a:endParaRPr dirty="0">
              <a:latin typeface="+mj-lt"/>
            </a:endParaRPr>
          </a:p>
        </p:txBody>
      </p:sp>
      <p:sp>
        <p:nvSpPr>
          <p:cNvPr id="115" name="Google Shape;115;p17"/>
          <p:cNvSpPr txBox="1">
            <a:spLocks noGrp="1"/>
          </p:cNvSpPr>
          <p:nvPr>
            <p:ph type="body" idx="1"/>
          </p:nvPr>
        </p:nvSpPr>
        <p:spPr>
          <a:xfrm>
            <a:off x="1277650" y="1798336"/>
            <a:ext cx="10058400" cy="492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200">
                <a:solidFill>
                  <a:srgbClr val="31313B"/>
                </a:solidFill>
                <a:highlight>
                  <a:srgbClr val="FFFFFF"/>
                </a:highlight>
              </a:rPr>
              <a:t>Employment data from 2017-2019 show that Black and Hispanic professionals are underrepresented in STEM, compared with their share of the overall U.S. workforce. Asian and white workers, on the other hand, are overrepresented in STEM. </a:t>
            </a:r>
            <a:endParaRPr sz="220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endParaRPr sz="750">
              <a:solidFill>
                <a:srgbClr val="31313B"/>
              </a:solidFill>
              <a:highlight>
                <a:srgbClr val="FFFFFF"/>
              </a:highlight>
            </a:endParaRPr>
          </a:p>
          <a:p>
            <a:pPr marL="0" lvl="0" indent="0" algn="l" rtl="0">
              <a:lnSpc>
                <a:spcPct val="90000"/>
              </a:lnSpc>
              <a:spcBef>
                <a:spcPts val="1000"/>
              </a:spcBef>
              <a:spcAft>
                <a:spcPts val="0"/>
              </a:spcAft>
              <a:buSzPts val="1800"/>
              <a:buNone/>
            </a:pPr>
            <a:r>
              <a:rPr lang="en-US" sz="750">
                <a:solidFill>
                  <a:srgbClr val="31313B"/>
                </a:solidFill>
                <a:highlight>
                  <a:srgbClr val="FFFFFF"/>
                </a:highlight>
              </a:rPr>
              <a:t>                                                       </a:t>
            </a:r>
            <a:r>
              <a:rPr lang="en-US" sz="1050">
                <a:solidFill>
                  <a:srgbClr val="31313B"/>
                </a:solidFill>
                <a:highlight>
                  <a:srgbClr val="FFFFFF"/>
                </a:highlight>
              </a:rPr>
              <a:t>PEW RESEARCH CENTER, E. OTWELL/</a:t>
            </a:r>
            <a:r>
              <a:rPr lang="en-US" sz="1050" i="1">
                <a:solidFill>
                  <a:srgbClr val="31313B"/>
                </a:solidFill>
                <a:highlight>
                  <a:srgbClr val="FFFFFF"/>
                </a:highlight>
              </a:rPr>
              <a:t>SCIENCE NEWS</a:t>
            </a:r>
            <a:endParaRPr sz="3700"/>
          </a:p>
        </p:txBody>
      </p:sp>
      <p:sp>
        <p:nvSpPr>
          <p:cNvPr id="116" name="Google Shape;116;p17"/>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pic>
        <p:nvPicPr>
          <p:cNvPr id="117" name="Google Shape;117;p17"/>
          <p:cNvPicPr preferRelativeResize="0"/>
          <p:nvPr/>
        </p:nvPicPr>
        <p:blipFill rotWithShape="1">
          <a:blip r:embed="rId3">
            <a:alphaModFix/>
          </a:blip>
          <a:srcRect/>
          <a:stretch/>
        </p:blipFill>
        <p:spPr>
          <a:xfrm>
            <a:off x="2412976" y="2849150"/>
            <a:ext cx="8735875" cy="350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1277650" y="472625"/>
            <a:ext cx="10046100" cy="1325700"/>
          </a:xfrm>
          <a:prstGeom prst="rect">
            <a:avLst/>
          </a:prstGeom>
          <a:noFill/>
          <a:ln>
            <a:noFill/>
          </a:ln>
        </p:spPr>
        <p:txBody>
          <a:bodyPr spcFirstLastPara="1" wrap="square" lIns="91425" tIns="45700" rIns="91425" bIns="45700" anchor="b" anchorCtr="0">
            <a:normAutofit/>
          </a:bodyPr>
          <a:lstStyle/>
          <a:p>
            <a:pPr marL="0" lvl="0" indent="0" algn="l" rtl="0">
              <a:lnSpc>
                <a:spcPct val="135000"/>
              </a:lnSpc>
              <a:spcBef>
                <a:spcPts val="0"/>
              </a:spcBef>
              <a:spcAft>
                <a:spcPts val="0"/>
              </a:spcAft>
              <a:buSzPts val="1400"/>
              <a:buNone/>
            </a:pPr>
            <a:r>
              <a:rPr lang="en-US" dirty="0">
                <a:latin typeface="+mj-lt"/>
              </a:rPr>
              <a:t>STEM Education Diversity </a:t>
            </a:r>
            <a:endParaRPr dirty="0">
              <a:latin typeface="+mj-lt"/>
            </a:endParaRPr>
          </a:p>
        </p:txBody>
      </p:sp>
      <p:sp>
        <p:nvSpPr>
          <p:cNvPr id="124" name="Google Shape;124;p18"/>
          <p:cNvSpPr txBox="1">
            <a:spLocks noGrp="1"/>
          </p:cNvSpPr>
          <p:nvPr>
            <p:ph type="body" idx="1"/>
          </p:nvPr>
        </p:nvSpPr>
        <p:spPr>
          <a:xfrm>
            <a:off x="1277650" y="1798326"/>
            <a:ext cx="10058400" cy="4923000"/>
          </a:xfrm>
          <a:prstGeom prst="rect">
            <a:avLst/>
          </a:prstGeom>
          <a:noFill/>
          <a:ln>
            <a:noFill/>
          </a:ln>
        </p:spPr>
        <p:txBody>
          <a:bodyPr spcFirstLastPara="1" wrap="square" lIns="91425" tIns="45700" rIns="91425" bIns="45700" anchor="t" anchorCtr="0">
            <a:noAutofit/>
          </a:bodyPr>
          <a:lstStyle/>
          <a:p>
            <a:pPr marL="457200" lvl="0" indent="-368300" algn="l" rtl="0">
              <a:lnSpc>
                <a:spcPct val="135000"/>
              </a:lnSpc>
              <a:spcBef>
                <a:spcPts val="0"/>
              </a:spcBef>
              <a:spcAft>
                <a:spcPts val="0"/>
              </a:spcAft>
              <a:buClr>
                <a:srgbClr val="31313B"/>
              </a:buClr>
              <a:buSzPts val="2200"/>
              <a:buChar char="•"/>
            </a:pPr>
            <a:r>
              <a:rPr lang="en-US" sz="2200" dirty="0">
                <a:solidFill>
                  <a:srgbClr val="31313B"/>
                </a:solidFill>
                <a:highlight>
                  <a:srgbClr val="FFFFFF"/>
                </a:highlight>
              </a:rPr>
              <a:t>Current diversity in STEM education mirrors gaps in workforce representation</a:t>
            </a:r>
            <a:endParaRPr sz="2200" dirty="0">
              <a:solidFill>
                <a:srgbClr val="31313B"/>
              </a:solidFill>
              <a:highlight>
                <a:srgbClr val="FFFFFF"/>
              </a:highlight>
            </a:endParaRPr>
          </a:p>
          <a:p>
            <a:pPr marL="457200" lvl="0" indent="-368300" algn="l" rtl="0">
              <a:lnSpc>
                <a:spcPct val="135000"/>
              </a:lnSpc>
              <a:spcBef>
                <a:spcPts val="0"/>
              </a:spcBef>
              <a:spcAft>
                <a:spcPts val="0"/>
              </a:spcAft>
              <a:buClr>
                <a:srgbClr val="31313B"/>
              </a:buClr>
              <a:buSzPts val="2200"/>
              <a:buChar char="•"/>
            </a:pPr>
            <a:r>
              <a:rPr lang="en-US" sz="2200" dirty="0">
                <a:solidFill>
                  <a:srgbClr val="31313B"/>
                </a:solidFill>
                <a:highlight>
                  <a:srgbClr val="FFFFFF"/>
                </a:highlight>
              </a:rPr>
              <a:t>Black and Hispanic students are less likely to earn degrees in STEM than in other fields. For instance, Black students earned 7 percent of bachelor’s degrees in STEM in 2018 (the most recent year with available data) — lower than their 10 percent share of all bachelor’s degrees that year. White and Asian students, on the other hand, are overrepresented among STEM college graduates.</a:t>
            </a:r>
            <a:endParaRPr sz="2200" dirty="0">
              <a:solidFill>
                <a:srgbClr val="31313B"/>
              </a:solidFill>
              <a:highlight>
                <a:srgbClr val="FFFFFF"/>
              </a:highlight>
            </a:endParaRPr>
          </a:p>
          <a:p>
            <a:pPr marL="457200" lvl="0" indent="-368300" algn="l" rtl="0">
              <a:lnSpc>
                <a:spcPct val="135000"/>
              </a:lnSpc>
              <a:spcBef>
                <a:spcPts val="0"/>
              </a:spcBef>
              <a:spcAft>
                <a:spcPts val="0"/>
              </a:spcAft>
              <a:buClr>
                <a:srgbClr val="31313B"/>
              </a:buClr>
              <a:buSzPts val="2200"/>
              <a:buChar char="•"/>
            </a:pPr>
            <a:r>
              <a:rPr lang="en-US" sz="2200" dirty="0">
                <a:solidFill>
                  <a:srgbClr val="31313B"/>
                </a:solidFill>
                <a:highlight>
                  <a:srgbClr val="FFFFFF"/>
                </a:highlight>
              </a:rPr>
              <a:t>Black and Hispanic students are also underrepresented among those earning advanced STEM degrees.</a:t>
            </a:r>
            <a:endParaRPr sz="2200" dirty="0">
              <a:solidFill>
                <a:srgbClr val="31313B"/>
              </a:solidFill>
              <a:highlight>
                <a:srgbClr val="FFFFFF"/>
              </a:highlight>
            </a:endParaRPr>
          </a:p>
          <a:p>
            <a:pPr marL="0" lvl="0" indent="0" algn="l" rtl="0">
              <a:lnSpc>
                <a:spcPct val="90000"/>
              </a:lnSpc>
              <a:spcBef>
                <a:spcPts val="1000"/>
              </a:spcBef>
              <a:spcAft>
                <a:spcPts val="0"/>
              </a:spcAft>
              <a:buSzPts val="1800"/>
              <a:buNone/>
            </a:pPr>
            <a:endParaRPr dirty="0"/>
          </a:p>
        </p:txBody>
      </p:sp>
      <p:sp>
        <p:nvSpPr>
          <p:cNvPr id="125" name="Google Shape;125;p18"/>
          <p:cNvSpPr txBox="1">
            <a:spLocks noGrp="1"/>
          </p:cNvSpPr>
          <p:nvPr>
            <p:ph type="sldNum" idx="12"/>
          </p:nvPr>
        </p:nvSpPr>
        <p:spPr>
          <a:xfrm>
            <a:off x="10437813" y="6356350"/>
            <a:ext cx="915900" cy="365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ASCCC Curriculum Inst. 2020 Theme">
  <a:themeElements>
    <a:clrScheme name="ASCCC Plenary Spring 2022">
      <a:dk1>
        <a:srgbClr val="0D0C36"/>
      </a:dk1>
      <a:lt1>
        <a:srgbClr val="FFFFFF"/>
      </a:lt1>
      <a:dk2>
        <a:srgbClr val="1E3C8C"/>
      </a:dk2>
      <a:lt2>
        <a:srgbClr val="7E48AA"/>
      </a:lt2>
      <a:accent1>
        <a:srgbClr val="3065CE"/>
      </a:accent1>
      <a:accent2>
        <a:srgbClr val="FF478B"/>
      </a:accent2>
      <a:accent3>
        <a:srgbClr val="4BE3E7"/>
      </a:accent3>
      <a:accent4>
        <a:srgbClr val="D1E2E9"/>
      </a:accent4>
      <a:accent5>
        <a:srgbClr val="4BE3E7"/>
      </a:accent5>
      <a:accent6>
        <a:srgbClr val="D0AAEE"/>
      </a:accent6>
      <a:hlink>
        <a:srgbClr val="2F65CE"/>
      </a:hlink>
      <a:folHlink>
        <a:srgbClr val="7E48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2050</Words>
  <Application>Microsoft Office PowerPoint</Application>
  <PresentationFormat>Widescreen</PresentationFormat>
  <Paragraphs>238</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Roboto</vt:lpstr>
      <vt:lpstr>Noto Sans Symbols</vt:lpstr>
      <vt:lpstr>Palatino</vt:lpstr>
      <vt:lpstr>Arial</vt:lpstr>
      <vt:lpstr>Calibri</vt:lpstr>
      <vt:lpstr>ASCCC Curriculum Inst. 2020 Theme</vt:lpstr>
      <vt:lpstr>Racial Justice Through Culturally Responsive Teaching &amp; Learning in STEM</vt:lpstr>
      <vt:lpstr>PRESENTERS</vt:lpstr>
      <vt:lpstr>Breakout Session Description</vt:lpstr>
      <vt:lpstr>Session Outcomes</vt:lpstr>
      <vt:lpstr>What In The World Is STEM?</vt:lpstr>
      <vt:lpstr>What is Racial Justice?</vt:lpstr>
      <vt:lpstr>Equity Is Rooted In Racial Justice</vt:lpstr>
      <vt:lpstr>STEM DATA</vt:lpstr>
      <vt:lpstr>STEM Education Diversity </vt:lpstr>
      <vt:lpstr>PowerPoint Presentation</vt:lpstr>
      <vt:lpstr>Why Are These Racial Gaps Present in STEM?</vt:lpstr>
      <vt:lpstr>What is Culturally Responsive/Relevant Teaching &amp; Learning?</vt:lpstr>
      <vt:lpstr>Why is Culturally Responsive/Relevant Teaching and Learning Important in STEM?</vt:lpstr>
      <vt:lpstr>Example of Culturally Responsive/Relevant Teaching and Learning in STEM</vt:lpstr>
      <vt:lpstr>Example of Culturally Responsive/Relevant Teaching and Learning in STEM</vt:lpstr>
      <vt:lpstr>Example of Culturally Responsive/Relevant Teaching and Learning in STEM</vt:lpstr>
      <vt:lpstr>Black, Brown &amp; Indeginous People Cannot Do STEM?</vt:lpstr>
      <vt:lpstr>STEM in Classical Societies</vt:lpstr>
      <vt:lpstr>What is Justice?</vt:lpstr>
      <vt:lpstr>PowerPoint Presentation</vt:lpstr>
      <vt:lpstr>STEM in the Nile Valley Complex</vt:lpstr>
      <vt:lpstr>PowerPoint Presentation</vt:lpstr>
      <vt:lpstr>Teaching STEM in Classical Africa: The Mystery System</vt:lpstr>
      <vt:lpstr>STEM Study in Classical Africa</vt:lpstr>
      <vt:lpstr>PowerPoint Presentation</vt:lpstr>
      <vt:lpstr>StudeClant Learning Outcomes of Classical Student Learning Outcomes from Classical Societies</vt:lpstr>
      <vt:lpstr>PowerPoint Presentation</vt:lpstr>
      <vt:lpstr>Wrap-Up/Questions?</vt:lpstr>
      <vt:lpstr>References &amp; Resources</vt:lpstr>
      <vt:lpstr>References &amp; Resources</vt:lpstr>
      <vt:lpstr>References &amp;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Racial Justice Through Culturally Responsive Teaching &amp; Learning in STEM</dc:title>
  <dc:creator>Natural Sci</dc:creator>
  <cp:lastModifiedBy>Stewart, Robert L</cp:lastModifiedBy>
  <cp:revision>11</cp:revision>
  <dcterms:modified xsi:type="dcterms:W3CDTF">2022-04-06T04:11:26Z</dcterms:modified>
</cp:coreProperties>
</file>