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60" r:id="rId2"/>
    <p:sldId id="261" r:id="rId3"/>
    <p:sldId id="262" r:id="rId4"/>
    <p:sldId id="264" r:id="rId5"/>
    <p:sldId id="265" r:id="rId6"/>
    <p:sldId id="285" r:id="rId7"/>
    <p:sldId id="274" r:id="rId8"/>
    <p:sldId id="273" r:id="rId9"/>
    <p:sldId id="266" r:id="rId10"/>
    <p:sldId id="267" r:id="rId11"/>
    <p:sldId id="268" r:id="rId12"/>
    <p:sldId id="269" r:id="rId13"/>
    <p:sldId id="275" r:id="rId14"/>
    <p:sldId id="270" r:id="rId15"/>
    <p:sldId id="276" r:id="rId16"/>
    <p:sldId id="277" r:id="rId17"/>
    <p:sldId id="278" r:id="rId18"/>
    <p:sldId id="280" r:id="rId19"/>
    <p:sldId id="279" r:id="rId20"/>
    <p:sldId id="281" r:id="rId21"/>
    <p:sldId id="282" r:id="rId22"/>
    <p:sldId id="283"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AA8EE9"/>
    <a:srgbClr val="3EBFD6"/>
    <a:srgbClr val="EA831C"/>
    <a:srgbClr val="E16C1C"/>
    <a:srgbClr val="674831"/>
    <a:srgbClr val="FFDE62"/>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B8C98-95E8-4122-BF6F-C81DB757C92B}" v="4462" dt="2020-10-27T01:47:41.444"/>
    <p1510:client id="{315B265A-B14A-B226-9B3A-3ECDD229E06A}" v="578" dt="2020-10-26T18:34:29.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1"/>
    <p:restoredTop sz="94747"/>
  </p:normalViewPr>
  <p:slideViewPr>
    <p:cSldViewPr snapToGrid="0" snapToObjects="1">
      <p:cViewPr varScale="1">
        <p:scale>
          <a:sx n="88" d="100"/>
          <a:sy n="88" d="100"/>
        </p:scale>
        <p:origin x="200" y="24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62A8E-3209-6746-8509-93E4FFDCE76A}" type="datetimeFigureOut">
              <a:rPr lang="en-US" smtClean="0"/>
              <a:t>10/26/20</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D69CE0-0121-F64A-8600-2026D3E0A156}" type="slidenum">
              <a:rPr lang="en-US" smtClean="0"/>
              <a:t>‹#›</a:t>
            </a:fld>
            <a:endParaRPr lang="en-US"/>
          </a:p>
        </p:txBody>
      </p:sp>
    </p:spTree>
    <p:extLst>
      <p:ext uri="{BB962C8B-B14F-4D97-AF65-F5344CB8AC3E}">
        <p14:creationId xmlns:p14="http://schemas.microsoft.com/office/powerpoint/2010/main" val="360254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10/26/20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11646"/>
            <a:ext cx="10547847" cy="1573967"/>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2124222" y="0"/>
            <a:ext cx="10067778" cy="2355163"/>
          </a:xfrm>
          <a:prstGeom prst="rect">
            <a:avLst/>
          </a:prstGeom>
          <a:solidFill>
            <a:schemeClr val="tx1"/>
          </a:solidFill>
          <a:ln>
            <a:noFill/>
          </a:ln>
          <a:effectLst>
            <a:outerShdw blurRad="190500" dist="38100" dir="108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895600" y="403412"/>
            <a:ext cx="8458198" cy="1685768"/>
          </a:xfrm>
        </p:spPr>
        <p:txBody>
          <a:bodyPr anchor="b">
            <a:normAutofit/>
          </a:bodyPr>
          <a:lstStyle>
            <a:lvl1pPr algn="l">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13" name="Slide Number Placeholder 12">
            <a:extLst>
              <a:ext uri="{FF2B5EF4-FFF2-40B4-BE49-F238E27FC236}">
                <a16:creationId xmlns:a16="http://schemas.microsoft.com/office/drawing/2014/main" id="{C3C1541F-F77A-344A-8F9A-D04E1F2A695E}"/>
              </a:ext>
            </a:extLst>
          </p:cNvPr>
          <p:cNvSpPr>
            <a:spLocks noGrp="1"/>
          </p:cNvSpPr>
          <p:nvPr>
            <p:ph type="sldNum" sz="quarter" idx="14"/>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ECF9E8AB-2CC4-DA4F-92B8-926F9ABF7535}"/>
              </a:ext>
            </a:extLst>
          </p:cNvPr>
          <p:cNvPicPr>
            <a:picLocks noChangeAspect="1"/>
          </p:cNvPicPr>
          <p:nvPr userDrawn="1"/>
        </p:nvPicPr>
        <p:blipFill>
          <a:blip r:embed="rId2"/>
          <a:stretch>
            <a:fillRect/>
          </a:stretch>
        </p:blipFill>
        <p:spPr>
          <a:xfrm>
            <a:off x="829994" y="6377118"/>
            <a:ext cx="344357" cy="344357"/>
          </a:xfrm>
          <a:prstGeom prst="rect">
            <a:avLst/>
          </a:prstGeom>
        </p:spPr>
      </p:pic>
      <p:sp>
        <p:nvSpPr>
          <p:cNvPr id="19" name="Footer Placeholder 18">
            <a:extLst>
              <a:ext uri="{FF2B5EF4-FFF2-40B4-BE49-F238E27FC236}">
                <a16:creationId xmlns:a16="http://schemas.microsoft.com/office/drawing/2014/main" id="{D4ECC588-56B2-DB42-87C0-4CEC36E12646}"/>
              </a:ext>
            </a:extLst>
          </p:cNvPr>
          <p:cNvSpPr>
            <a:spLocks noGrp="1"/>
          </p:cNvSpPr>
          <p:nvPr>
            <p:ph type="ftr" sz="quarter" idx="15"/>
          </p:nvPr>
        </p:nvSpPr>
        <p:spPr>
          <a:xfrm>
            <a:off x="1267265" y="6356350"/>
            <a:ext cx="4114800" cy="365125"/>
          </a:xfrm>
          <a:prstGeom prst="rect">
            <a:avLst/>
          </a:prstGeom>
        </p:spPr>
        <p:txBody>
          <a:bodyPr/>
          <a:lstStyle/>
          <a:p>
            <a:r>
              <a:rPr lang="en-US"/>
              <a:t>ASCCC Fall Plenary Session 2020</a:t>
            </a:r>
            <a:endParaRPr lang="en-US" dirty="0"/>
          </a:p>
        </p:txBody>
      </p:sp>
      <p:pic>
        <p:nvPicPr>
          <p:cNvPr id="5" name="Picture 4">
            <a:extLst>
              <a:ext uri="{FF2B5EF4-FFF2-40B4-BE49-F238E27FC236}">
                <a16:creationId xmlns:a16="http://schemas.microsoft.com/office/drawing/2014/main" id="{7FC2623C-20FC-0641-87CE-02BAED272BBC}"/>
              </a:ext>
            </a:extLst>
          </p:cNvPr>
          <p:cNvPicPr>
            <a:picLocks noChangeAspect="1"/>
          </p:cNvPicPr>
          <p:nvPr userDrawn="1"/>
        </p:nvPicPr>
        <p:blipFill rotWithShape="1">
          <a:blip r:embed="rId3"/>
          <a:srcRect l="22088" t="18379" r="12913" b="15201"/>
          <a:stretch/>
        </p:blipFill>
        <p:spPr>
          <a:xfrm>
            <a:off x="0" y="0"/>
            <a:ext cx="2729345" cy="2355162"/>
          </a:xfrm>
          <a:prstGeom prst="rect">
            <a:avLst/>
          </a:prstGeom>
        </p:spPr>
      </p:pic>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C03789F2-B5BA-4342-BBAE-01208F6266AB}"/>
              </a:ext>
            </a:extLst>
          </p:cNvPr>
          <p:cNvPicPr>
            <a:picLocks noChangeAspect="1"/>
          </p:cNvPicPr>
          <p:nvPr userDrawn="1"/>
        </p:nvPicPr>
        <p:blipFill>
          <a:blip r:embed="rId2"/>
          <a:stretch>
            <a:fillRect/>
          </a:stretch>
        </p:blipFill>
        <p:spPr>
          <a:xfrm>
            <a:off x="1249514" y="6377118"/>
            <a:ext cx="344357" cy="344357"/>
          </a:xfrm>
          <a:prstGeom prst="rect">
            <a:avLst/>
          </a:prstGeom>
        </p:spPr>
      </p:pic>
      <p:sp>
        <p:nvSpPr>
          <p:cNvPr id="13" name="Slide Number Placeholder 12">
            <a:extLst>
              <a:ext uri="{FF2B5EF4-FFF2-40B4-BE49-F238E27FC236}">
                <a16:creationId xmlns:a16="http://schemas.microsoft.com/office/drawing/2014/main" id="{1D9986A6-94AB-3C49-BE66-D8D053402FFE}"/>
              </a:ext>
            </a:extLst>
          </p:cNvPr>
          <p:cNvSpPr>
            <a:spLocks noGrp="1"/>
          </p:cNvSpPr>
          <p:nvPr>
            <p:ph type="sldNum" sz="quarter" idx="11"/>
          </p:nvPr>
        </p:nvSpPr>
        <p:spPr/>
        <p:txBody>
          <a:bodyPr/>
          <a:lstStyle/>
          <a:p>
            <a:fld id="{507A54D3-287C-3948-AA89-E53C9D689F15}" type="slidenum">
              <a:rPr lang="en-US" smtClean="0"/>
              <a:pPr/>
              <a:t>‹#›</a:t>
            </a:fld>
            <a:endParaRPr lang="en-US" dirty="0"/>
          </a:p>
        </p:txBody>
      </p:sp>
      <p:sp>
        <p:nvSpPr>
          <p:cNvPr id="14" name="Footer Placeholder 13">
            <a:extLst>
              <a:ext uri="{FF2B5EF4-FFF2-40B4-BE49-F238E27FC236}">
                <a16:creationId xmlns:a16="http://schemas.microsoft.com/office/drawing/2014/main" id="{C0BA0931-CA5C-9346-8315-830B4D457A29}"/>
              </a:ext>
            </a:extLst>
          </p:cNvPr>
          <p:cNvSpPr>
            <a:spLocks noGrp="1"/>
          </p:cNvSpPr>
          <p:nvPr>
            <p:ph type="ftr" sz="quarter" idx="12"/>
          </p:nvPr>
        </p:nvSpPr>
        <p:spPr>
          <a:xfrm>
            <a:off x="1681518" y="6356350"/>
            <a:ext cx="4114800" cy="365125"/>
          </a:xfrm>
          <a:prstGeom prst="rect">
            <a:avLst/>
          </a:prstGeom>
        </p:spPr>
        <p:txBody>
          <a:bodyPr/>
          <a:lstStyle/>
          <a:p>
            <a:r>
              <a:rPr lang="en-US"/>
              <a:t>ASCCC Fall Plenary Session 2020</a:t>
            </a:r>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252EE1D1-19C3-9843-B029-E2A15BCCD425}"/>
              </a:ext>
            </a:extLst>
          </p:cNvPr>
          <p:cNvSpPr>
            <a:spLocks noGrp="1"/>
          </p:cNvSpPr>
          <p:nvPr>
            <p:ph type="sldNum" sz="quarter" idx="11"/>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5B627BFB-BBF9-F74F-9DF0-4BDAB3D03276}"/>
              </a:ext>
            </a:extLst>
          </p:cNvPr>
          <p:cNvPicPr>
            <a:picLocks noChangeAspect="1"/>
          </p:cNvPicPr>
          <p:nvPr userDrawn="1"/>
        </p:nvPicPr>
        <p:blipFill>
          <a:blip r:embed="rId2"/>
          <a:stretch>
            <a:fillRect/>
          </a:stretch>
        </p:blipFill>
        <p:spPr>
          <a:xfrm>
            <a:off x="1235446" y="6377118"/>
            <a:ext cx="344357" cy="344357"/>
          </a:xfrm>
          <a:prstGeom prst="rect">
            <a:avLst/>
          </a:prstGeom>
        </p:spPr>
      </p:pic>
      <p:sp>
        <p:nvSpPr>
          <p:cNvPr id="12" name="Footer Placeholder 11">
            <a:extLst>
              <a:ext uri="{FF2B5EF4-FFF2-40B4-BE49-F238E27FC236}">
                <a16:creationId xmlns:a16="http://schemas.microsoft.com/office/drawing/2014/main" id="{580CEE03-92C2-7C47-90F8-20F7CFF02343}"/>
              </a:ext>
            </a:extLst>
          </p:cNvPr>
          <p:cNvSpPr>
            <a:spLocks noGrp="1"/>
          </p:cNvSpPr>
          <p:nvPr>
            <p:ph type="ftr" sz="quarter" idx="12"/>
          </p:nvPr>
        </p:nvSpPr>
        <p:spPr>
          <a:xfrm>
            <a:off x="1675228" y="6356350"/>
            <a:ext cx="4114800" cy="365125"/>
          </a:xfrm>
          <a:prstGeom prst="rect">
            <a:avLst/>
          </a:prstGeom>
        </p:spPr>
        <p:txBody>
          <a:bodyPr/>
          <a:lstStyle/>
          <a:p>
            <a:r>
              <a:rPr lang="en-US"/>
              <a:t>ASCCC Fall Plenary Session 2020</a:t>
            </a:r>
            <a:endParaRPr lang="en-US" dirty="0"/>
          </a:p>
        </p:txBody>
      </p:sp>
    </p:spTree>
    <p:extLst>
      <p:ext uri="{BB962C8B-B14F-4D97-AF65-F5344CB8AC3E}">
        <p14:creationId xmlns:p14="http://schemas.microsoft.com/office/powerpoint/2010/main" val="1582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a:xfrm>
            <a:off x="10297550" y="6356350"/>
            <a:ext cx="1056249" cy="365125"/>
          </a:xfrm>
          <a:prstGeom prst="rect">
            <a:avLst/>
          </a:prstGeom>
        </p:spPr>
        <p:txBody>
          <a:bodyPr/>
          <a:lstStyle>
            <a:lvl1pPr>
              <a:defRPr>
                <a:solidFill>
                  <a:schemeClr val="tx2">
                    <a:lumMod val="50000"/>
                    <a:lumOff val="50000"/>
                  </a:schemeClr>
                </a:solidFill>
              </a:defRPr>
            </a:lvl1pPr>
          </a:lstStyle>
          <a:p>
            <a:fld id="{492D8F1A-69A8-9242-9469-8400121D240A}" type="slidenum">
              <a:rPr lang="en-US" smtClean="0"/>
              <a:pPr/>
              <a:t>‹#›</a:t>
            </a:fld>
            <a:endParaRPr lang="en-US" dirty="0"/>
          </a:p>
        </p:txBody>
      </p:sp>
      <p:pic>
        <p:nvPicPr>
          <p:cNvPr id="5" name="Picture 4">
            <a:extLst>
              <a:ext uri="{FF2B5EF4-FFF2-40B4-BE49-F238E27FC236}">
                <a16:creationId xmlns:a16="http://schemas.microsoft.com/office/drawing/2014/main" id="{09B34245-A1E2-FF42-AAF4-72E22BA90FBE}"/>
              </a:ext>
            </a:extLst>
          </p:cNvPr>
          <p:cNvPicPr>
            <a:picLocks noChangeAspect="1"/>
          </p:cNvPicPr>
          <p:nvPr userDrawn="1"/>
        </p:nvPicPr>
        <p:blipFill>
          <a:blip r:embed="rId2"/>
          <a:stretch>
            <a:fillRect/>
          </a:stretch>
        </p:blipFill>
        <p:spPr>
          <a:xfrm>
            <a:off x="841947" y="6377118"/>
            <a:ext cx="344357" cy="344357"/>
          </a:xfrm>
          <a:prstGeom prst="rect">
            <a:avLst/>
          </a:prstGeom>
        </p:spPr>
      </p:pic>
      <p:sp>
        <p:nvSpPr>
          <p:cNvPr id="7" name="Footer Placeholder 6">
            <a:extLst>
              <a:ext uri="{FF2B5EF4-FFF2-40B4-BE49-F238E27FC236}">
                <a16:creationId xmlns:a16="http://schemas.microsoft.com/office/drawing/2014/main" id="{DD1C37C2-220E-C64E-AB20-21508B033AD4}"/>
              </a:ext>
            </a:extLst>
          </p:cNvPr>
          <p:cNvSpPr>
            <a:spLocks noGrp="1"/>
          </p:cNvSpPr>
          <p:nvPr>
            <p:ph type="ftr" sz="quarter" idx="13"/>
          </p:nvPr>
        </p:nvSpPr>
        <p:spPr>
          <a:xfrm>
            <a:off x="1309469" y="6356350"/>
            <a:ext cx="4114800" cy="365125"/>
          </a:xfrm>
          <a:prstGeom prst="rect">
            <a:avLst/>
          </a:prstGeom>
        </p:spPr>
        <p:txBody>
          <a:bodyPr/>
          <a:lstStyle/>
          <a:p>
            <a:r>
              <a:rPr lang="en-US"/>
              <a:t>ASCCC Fall Plenary Session 2020</a:t>
            </a:r>
            <a:endParaRPr lang="en-US" dirty="0"/>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1277650" y="365125"/>
            <a:ext cx="100761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1289154" y="1825625"/>
            <a:ext cx="10064645"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8228" y="6356350"/>
            <a:ext cx="915572" cy="365125"/>
          </a:xfrm>
          <a:prstGeom prst="rect">
            <a:avLst/>
          </a:prstGeom>
        </p:spPr>
        <p:txBody>
          <a:bodyPr vert="horz" lIns="91440" tIns="45720" rIns="0" bIns="45720" rtlCol="0" anchor="ctr"/>
          <a:lstStyle>
            <a:lvl1pPr algn="r">
              <a:defRPr sz="1200">
                <a:solidFill>
                  <a:schemeClr val="tx2">
                    <a:lumMod val="50000"/>
                    <a:lumOff val="50000"/>
                  </a:schemeClr>
                </a:solidFill>
              </a:defRPr>
            </a:lvl1pPr>
          </a:lstStyle>
          <a:p>
            <a:fld id="{507A54D3-287C-3948-AA89-E53C9D689F15}" type="slidenum">
              <a:rPr lang="en-US" smtClean="0"/>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2">
                    <a:lumMod val="50000"/>
                    <a:lumOff val="50000"/>
                  </a:schemeClr>
                </a:solidFill>
              </a:defRPr>
            </a:lvl1pPr>
          </a:lstStyle>
          <a:p>
            <a:r>
              <a:rPr lang="en-US"/>
              <a:t>ASCCC Fall Plenary Session 2020</a:t>
            </a:r>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6" r:id="rId4"/>
    <p:sldLayoutId id="2147483655" r:id="rId5"/>
  </p:sldLayoutIdLst>
  <p:hf sldNum="0" hdr="0" dt="0"/>
  <p:txStyles>
    <p:titleStyle>
      <a:lvl1pPr algn="l" defTabSz="914400" rtl="0" eaLnBrk="1" latinLnBrk="0" hangingPunct="1">
        <a:lnSpc>
          <a:spcPct val="90000"/>
        </a:lnSpc>
        <a:spcBef>
          <a:spcPct val="0"/>
        </a:spcBef>
        <a:buNone/>
        <a:defRPr sz="4400" kern="1200">
          <a:solidFill>
            <a:schemeClr val="tx1">
              <a:lumMod val="75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jamboard.google.com/d/1uhplSFlpnsWDHU9sAOkpoovofZVWTAVor9QRiV9avXQ/edit?usp=shar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ayv@losrios.edu" TargetMode="External"/><Relationship Id="rId2" Type="http://schemas.openxmlformats.org/officeDocument/2006/relationships/hyperlink" Target="mailto:info@asccc.org" TargetMode="External"/><Relationship Id="rId1" Type="http://schemas.openxmlformats.org/officeDocument/2006/relationships/slideLayout" Target="../slideLayouts/slideLayout2.xml"/><Relationship Id="rId4" Type="http://schemas.openxmlformats.org/officeDocument/2006/relationships/hyperlink" Target="mailto:chowkaren@fhda.edu"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jamboard.google.com/d/1uhplSFlpnsWDHU9sAOkpoovofZVWTAVor9QRiV9avXQ/edit?usp=sharin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p:txBody>
          <a:bodyPr/>
          <a:lstStyle/>
          <a:p>
            <a:r>
              <a:rPr lang="en-US" b="1" dirty="0"/>
              <a:t>Re-framing Collegial Consultation</a:t>
            </a:r>
            <a:br>
              <a:rPr lang="en-US" b="1" dirty="0"/>
            </a:br>
            <a:r>
              <a:rPr lang="en-US" sz="2000" b="1" dirty="0"/>
              <a:t>Breakout Session 5 | 1:00-2:00</a:t>
            </a:r>
            <a:endParaRPr lang="en-US" sz="2000" dirty="0"/>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9244-298B-E641-9EB9-7EA5D7192659}"/>
              </a:ext>
            </a:extLst>
          </p:cNvPr>
          <p:cNvSpPr>
            <a:spLocks noGrp="1"/>
          </p:cNvSpPr>
          <p:nvPr>
            <p:ph type="title"/>
          </p:nvPr>
        </p:nvSpPr>
        <p:spPr/>
        <p:txBody>
          <a:bodyPr anchor="ctr"/>
          <a:lstStyle/>
          <a:p>
            <a:pPr algn="ctr"/>
            <a:r>
              <a:rPr lang="en-US" dirty="0"/>
              <a:t>Collegial Consultation</a:t>
            </a:r>
          </a:p>
        </p:txBody>
      </p:sp>
      <p:sp>
        <p:nvSpPr>
          <p:cNvPr id="3" name="Content Placeholder 2">
            <a:extLst>
              <a:ext uri="{FF2B5EF4-FFF2-40B4-BE49-F238E27FC236}">
                <a16:creationId xmlns:a16="http://schemas.microsoft.com/office/drawing/2014/main" id="{8DE12D06-CC60-DC40-B7F3-59638D5301E7}"/>
              </a:ext>
            </a:extLst>
          </p:cNvPr>
          <p:cNvSpPr>
            <a:spLocks noGrp="1"/>
          </p:cNvSpPr>
          <p:nvPr>
            <p:ph sz="half" idx="1"/>
          </p:nvPr>
        </p:nvSpPr>
        <p:spPr>
          <a:xfrm>
            <a:off x="1277650" y="1798320"/>
            <a:ext cx="10314773" cy="4433842"/>
          </a:xfrm>
        </p:spPr>
        <p:txBody>
          <a:bodyPr anchor="t"/>
          <a:lstStyle/>
          <a:p>
            <a:pPr marL="0" indent="0" algn="ctr">
              <a:buNone/>
            </a:pPr>
            <a:r>
              <a:rPr lang="en-US" b="1" dirty="0">
                <a:solidFill>
                  <a:schemeClr val="tx1">
                    <a:lumMod val="75000"/>
                  </a:schemeClr>
                </a:solidFill>
              </a:rPr>
              <a:t>Title 5 §53203 – Powers</a:t>
            </a:r>
          </a:p>
          <a:p>
            <a:pPr marL="0" indent="0" algn="ctr">
              <a:buNone/>
            </a:pPr>
            <a:endParaRPr lang="en-US" b="1" dirty="0">
              <a:solidFill>
                <a:schemeClr val="tx1">
                  <a:lumMod val="75000"/>
                </a:schemeClr>
              </a:solidFill>
            </a:endParaRPr>
          </a:p>
          <a:p>
            <a:pPr marL="457200" indent="-457200">
              <a:buFont typeface="+mj-lt"/>
              <a:buAutoNum type="alphaLcParenR" startAt="4"/>
            </a:pPr>
            <a:r>
              <a:rPr lang="en-US" dirty="0">
                <a:cs typeface="Gill Sans"/>
              </a:rPr>
              <a:t>The governing board of a district shall adopt procedures for responding to recommendations of the academic senate that </a:t>
            </a:r>
            <a:r>
              <a:rPr lang="en-US">
                <a:cs typeface="Gill Sans"/>
              </a:rPr>
              <a:t>incorporate the following...</a:t>
            </a:r>
            <a:endParaRPr lang="en-US"/>
          </a:p>
          <a:p>
            <a:pPr marL="0" indent="0">
              <a:buNone/>
            </a:pPr>
            <a:endParaRPr lang="en-US" dirty="0"/>
          </a:p>
        </p:txBody>
      </p:sp>
      <p:sp>
        <p:nvSpPr>
          <p:cNvPr id="4" name="Footer Placeholder 3">
            <a:extLst>
              <a:ext uri="{FF2B5EF4-FFF2-40B4-BE49-F238E27FC236}">
                <a16:creationId xmlns:a16="http://schemas.microsoft.com/office/drawing/2014/main" id="{54C84D8D-4F92-644D-83CF-FA7579737F6A}"/>
              </a:ext>
            </a:extLst>
          </p:cNvPr>
          <p:cNvSpPr>
            <a:spLocks noGrp="1"/>
          </p:cNvSpPr>
          <p:nvPr>
            <p:ph type="ftr" sz="quarter" idx="12"/>
          </p:nvPr>
        </p:nvSpPr>
        <p:spPr/>
        <p:txBody>
          <a:bodyPr/>
          <a:lstStyle/>
          <a:p>
            <a:r>
              <a:rPr lang="en-US"/>
              <a:t>ASCCC Fall Plenary Session 2020</a:t>
            </a:r>
            <a:endParaRPr lang="en-US" dirty="0"/>
          </a:p>
        </p:txBody>
      </p:sp>
      <p:pic>
        <p:nvPicPr>
          <p:cNvPr id="5" name="Picture 4">
            <a:extLst>
              <a:ext uri="{FF2B5EF4-FFF2-40B4-BE49-F238E27FC236}">
                <a16:creationId xmlns:a16="http://schemas.microsoft.com/office/drawing/2014/main" id="{EF071A8D-81EB-AA4B-B7FF-9168FDB24143}"/>
              </a:ext>
            </a:extLst>
          </p:cNvPr>
          <p:cNvPicPr>
            <a:picLocks noChangeAspect="1"/>
          </p:cNvPicPr>
          <p:nvPr/>
        </p:nvPicPr>
        <p:blipFill>
          <a:blip r:embed="rId2"/>
          <a:stretch>
            <a:fillRect/>
          </a:stretch>
        </p:blipFill>
        <p:spPr>
          <a:xfrm>
            <a:off x="4992556" y="4167777"/>
            <a:ext cx="3106317" cy="1739537"/>
          </a:xfrm>
          <a:prstGeom prst="rect">
            <a:avLst/>
          </a:prstGeom>
        </p:spPr>
      </p:pic>
    </p:spTree>
    <p:extLst>
      <p:ext uri="{BB962C8B-B14F-4D97-AF65-F5344CB8AC3E}">
        <p14:creationId xmlns:p14="http://schemas.microsoft.com/office/powerpoint/2010/main" val="2700861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9244-298B-E641-9EB9-7EA5D7192659}"/>
              </a:ext>
            </a:extLst>
          </p:cNvPr>
          <p:cNvSpPr>
            <a:spLocks noGrp="1"/>
          </p:cNvSpPr>
          <p:nvPr>
            <p:ph type="title"/>
          </p:nvPr>
        </p:nvSpPr>
        <p:spPr/>
        <p:txBody>
          <a:bodyPr anchor="ctr"/>
          <a:lstStyle/>
          <a:p>
            <a:pPr algn="ctr"/>
            <a:r>
              <a:rPr lang="en-US" dirty="0"/>
              <a:t>Collegial Consultation</a:t>
            </a:r>
          </a:p>
        </p:txBody>
      </p:sp>
      <p:sp>
        <p:nvSpPr>
          <p:cNvPr id="3" name="Content Placeholder 2">
            <a:extLst>
              <a:ext uri="{FF2B5EF4-FFF2-40B4-BE49-F238E27FC236}">
                <a16:creationId xmlns:a16="http://schemas.microsoft.com/office/drawing/2014/main" id="{8DE12D06-CC60-DC40-B7F3-59638D5301E7}"/>
              </a:ext>
            </a:extLst>
          </p:cNvPr>
          <p:cNvSpPr>
            <a:spLocks noGrp="1"/>
          </p:cNvSpPr>
          <p:nvPr>
            <p:ph sz="half" idx="1"/>
          </p:nvPr>
        </p:nvSpPr>
        <p:spPr/>
        <p:txBody>
          <a:bodyPr anchor="t"/>
          <a:lstStyle/>
          <a:p>
            <a:pPr marL="0" indent="0" algn="ctr">
              <a:buNone/>
            </a:pPr>
            <a:r>
              <a:rPr lang="en-US" b="1" dirty="0">
                <a:solidFill>
                  <a:schemeClr val="tx1">
                    <a:lumMod val="75000"/>
                  </a:schemeClr>
                </a:solidFill>
              </a:rPr>
              <a:t>Title 5 §53203 – Powers</a:t>
            </a:r>
          </a:p>
          <a:p>
            <a:pPr marL="0" indent="0" algn="ctr">
              <a:buNone/>
            </a:pPr>
            <a:endParaRPr lang="en-US" b="1" dirty="0">
              <a:solidFill>
                <a:schemeClr val="tx1">
                  <a:lumMod val="75000"/>
                </a:schemeClr>
              </a:solidFill>
            </a:endParaRPr>
          </a:p>
          <a:p>
            <a:pPr marL="457200" indent="-457200">
              <a:buAutoNum type="arabicPeriod"/>
            </a:pPr>
            <a:r>
              <a:rPr lang="en-US" dirty="0"/>
              <a:t>When </a:t>
            </a:r>
            <a:r>
              <a:rPr lang="en-US" b="1" i="1" dirty="0"/>
              <a:t>Rely Primarily</a:t>
            </a:r>
            <a:r>
              <a:rPr lang="en-US" dirty="0"/>
              <a:t>: </a:t>
            </a:r>
          </a:p>
          <a:p>
            <a:pPr marL="0" indent="0">
              <a:buNone/>
            </a:pPr>
            <a:r>
              <a:rPr lang="en-US" dirty="0">
                <a:ea typeface="Times New Roman" charset="0"/>
                <a:cs typeface="Times New Roman" charset="0"/>
              </a:rPr>
              <a:t>the recommendations of the senate will normally be accepted, and only in </a:t>
            </a:r>
            <a:r>
              <a:rPr lang="en-US" b="1" dirty="0">
                <a:ea typeface="Times New Roman" charset="0"/>
                <a:cs typeface="Times New Roman" charset="0"/>
              </a:rPr>
              <a:t>exceptional circumstances and for compelling reasons </a:t>
            </a:r>
            <a:r>
              <a:rPr lang="en-US" dirty="0">
                <a:ea typeface="Times New Roman" charset="0"/>
                <a:cs typeface="Times New Roman" charset="0"/>
              </a:rPr>
              <a:t>will the recommendations not be accepted. If a recommendation is not accepted, the governing board or its designee, upon request of the academic senate, shall promptly communicate its reasons in writing to the academic senate.</a:t>
            </a:r>
            <a:endParaRPr lang="en-US" dirty="0"/>
          </a:p>
        </p:txBody>
      </p:sp>
      <p:sp>
        <p:nvSpPr>
          <p:cNvPr id="4" name="Footer Placeholder 3">
            <a:extLst>
              <a:ext uri="{FF2B5EF4-FFF2-40B4-BE49-F238E27FC236}">
                <a16:creationId xmlns:a16="http://schemas.microsoft.com/office/drawing/2014/main" id="{54C84D8D-4F92-644D-83CF-FA7579737F6A}"/>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43129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9244-298B-E641-9EB9-7EA5D7192659}"/>
              </a:ext>
            </a:extLst>
          </p:cNvPr>
          <p:cNvSpPr>
            <a:spLocks noGrp="1"/>
          </p:cNvSpPr>
          <p:nvPr>
            <p:ph type="title"/>
          </p:nvPr>
        </p:nvSpPr>
        <p:spPr/>
        <p:txBody>
          <a:bodyPr anchor="ctr"/>
          <a:lstStyle/>
          <a:p>
            <a:pPr algn="ctr"/>
            <a:r>
              <a:rPr lang="en-US" dirty="0"/>
              <a:t>Collegial Consultation</a:t>
            </a:r>
          </a:p>
        </p:txBody>
      </p:sp>
      <p:sp>
        <p:nvSpPr>
          <p:cNvPr id="3" name="Content Placeholder 2">
            <a:extLst>
              <a:ext uri="{FF2B5EF4-FFF2-40B4-BE49-F238E27FC236}">
                <a16:creationId xmlns:a16="http://schemas.microsoft.com/office/drawing/2014/main" id="{8DE12D06-CC60-DC40-B7F3-59638D5301E7}"/>
              </a:ext>
            </a:extLst>
          </p:cNvPr>
          <p:cNvSpPr>
            <a:spLocks noGrp="1"/>
          </p:cNvSpPr>
          <p:nvPr>
            <p:ph sz="half" idx="1"/>
          </p:nvPr>
        </p:nvSpPr>
        <p:spPr/>
        <p:txBody>
          <a:bodyPr anchor="t"/>
          <a:lstStyle/>
          <a:p>
            <a:pPr marL="0" indent="0" algn="ctr">
              <a:buNone/>
            </a:pPr>
            <a:r>
              <a:rPr lang="en-US" b="1" dirty="0">
                <a:solidFill>
                  <a:schemeClr val="tx1">
                    <a:lumMod val="75000"/>
                  </a:schemeClr>
                </a:solidFill>
              </a:rPr>
              <a:t>Title 5 §53203 – Powers</a:t>
            </a:r>
          </a:p>
          <a:p>
            <a:pPr marL="0" indent="0" algn="ctr">
              <a:buNone/>
            </a:pPr>
            <a:endParaRPr lang="en-US" b="1" dirty="0">
              <a:solidFill>
                <a:schemeClr val="tx1">
                  <a:lumMod val="75000"/>
                </a:schemeClr>
              </a:solidFill>
            </a:endParaRPr>
          </a:p>
          <a:p>
            <a:pPr marL="457200" indent="-457200">
              <a:buFont typeface="+mj-lt"/>
              <a:buAutoNum type="arabicPeriod" startAt="2"/>
            </a:pPr>
            <a:r>
              <a:rPr lang="en-US" dirty="0"/>
              <a:t>When </a:t>
            </a:r>
            <a:r>
              <a:rPr lang="en-US" b="1" i="1" dirty="0"/>
              <a:t>Mutually Agree (and agreement has not been reached)</a:t>
            </a:r>
            <a:r>
              <a:rPr lang="en-US" dirty="0"/>
              <a:t>: </a:t>
            </a:r>
          </a:p>
          <a:p>
            <a:pPr marL="0" indent="0">
              <a:buNone/>
            </a:pPr>
            <a:endParaRPr lang="en-US" dirty="0"/>
          </a:p>
          <a:p>
            <a:pPr lvl="1">
              <a:lnSpc>
                <a:spcPct val="80000"/>
              </a:lnSpc>
              <a:spcBef>
                <a:spcPct val="0"/>
              </a:spcBef>
              <a:buClr>
                <a:schemeClr val="tx1">
                  <a:lumMod val="75000"/>
                </a:schemeClr>
              </a:buClr>
            </a:pPr>
            <a:r>
              <a:rPr lang="en-US" dirty="0">
                <a:ea typeface="Times New Roman" charset="0"/>
                <a:cs typeface="Times New Roman"/>
              </a:rPr>
              <a:t>Existing policy shall remain in effect </a:t>
            </a:r>
            <a:r>
              <a:rPr lang="en-US" u="sng" dirty="0">
                <a:ea typeface="Times New Roman" charset="0"/>
                <a:cs typeface="Times New Roman"/>
              </a:rPr>
              <a:t>except</a:t>
            </a:r>
            <a:r>
              <a:rPr lang="en-US" dirty="0">
                <a:ea typeface="Times New Roman" charset="0"/>
                <a:cs typeface="Times New Roman"/>
              </a:rPr>
              <a:t> in cases of legal liability or fiscal hardship. </a:t>
            </a:r>
            <a:endParaRPr lang="en-US" dirty="0">
              <a:ea typeface="Times New Roman" charset="0"/>
              <a:cs typeface="Times New Roman" charset="0"/>
            </a:endParaRPr>
          </a:p>
          <a:p>
            <a:pPr>
              <a:lnSpc>
                <a:spcPct val="80000"/>
              </a:lnSpc>
              <a:spcBef>
                <a:spcPct val="0"/>
              </a:spcBef>
              <a:buClr>
                <a:schemeClr val="tx1">
                  <a:lumMod val="75000"/>
                </a:schemeClr>
              </a:buClr>
            </a:pPr>
            <a:endParaRPr lang="en-US" dirty="0">
              <a:ea typeface="Times New Roman" charset="0"/>
              <a:cs typeface="Times New Roman" charset="0"/>
            </a:endParaRPr>
          </a:p>
          <a:p>
            <a:pPr lvl="1">
              <a:lnSpc>
                <a:spcPct val="80000"/>
              </a:lnSpc>
              <a:spcBef>
                <a:spcPct val="0"/>
              </a:spcBef>
              <a:buClr>
                <a:schemeClr val="tx1">
                  <a:lumMod val="75000"/>
                </a:schemeClr>
              </a:buClr>
            </a:pPr>
            <a:r>
              <a:rPr lang="en-US" dirty="0">
                <a:ea typeface="Times New Roman" charset="0"/>
                <a:cs typeface="Times New Roman"/>
              </a:rPr>
              <a:t>Board may act, after a good faith effort to reach agreement, only for </a:t>
            </a:r>
            <a:r>
              <a:rPr lang="en-US" b="1" dirty="0">
                <a:ea typeface="Times New Roman" charset="0"/>
                <a:cs typeface="Times New Roman"/>
              </a:rPr>
              <a:t>compelling legal, fiscal, or organizational reasons</a:t>
            </a:r>
            <a:r>
              <a:rPr lang="en-US" dirty="0">
                <a:ea typeface="Times New Roman" charset="0"/>
                <a:cs typeface="Times New Roman"/>
              </a:rPr>
              <a:t>.</a:t>
            </a:r>
            <a:endParaRPr lang="en-US">
              <a:cs typeface="Times New Roman"/>
            </a:endParaRPr>
          </a:p>
        </p:txBody>
      </p:sp>
      <p:sp>
        <p:nvSpPr>
          <p:cNvPr id="4" name="Footer Placeholder 3">
            <a:extLst>
              <a:ext uri="{FF2B5EF4-FFF2-40B4-BE49-F238E27FC236}">
                <a16:creationId xmlns:a16="http://schemas.microsoft.com/office/drawing/2014/main" id="{54C84D8D-4F92-644D-83CF-FA7579737F6A}"/>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10810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882E-66DC-9146-9A18-B835A247FD14}"/>
              </a:ext>
            </a:extLst>
          </p:cNvPr>
          <p:cNvSpPr>
            <a:spLocks noGrp="1"/>
          </p:cNvSpPr>
          <p:nvPr>
            <p:ph type="title"/>
          </p:nvPr>
        </p:nvSpPr>
        <p:spPr/>
        <p:txBody>
          <a:bodyPr anchor="ctr"/>
          <a:lstStyle/>
          <a:p>
            <a:pPr algn="ctr"/>
            <a:r>
              <a:rPr lang="en-US" dirty="0"/>
              <a:t>Collegial Consultation</a:t>
            </a:r>
          </a:p>
        </p:txBody>
      </p:sp>
      <p:sp>
        <p:nvSpPr>
          <p:cNvPr id="3" name="Content Placeholder 2">
            <a:extLst>
              <a:ext uri="{FF2B5EF4-FFF2-40B4-BE49-F238E27FC236}">
                <a16:creationId xmlns:a16="http://schemas.microsoft.com/office/drawing/2014/main" id="{D9368EB8-3A43-F544-89A4-15F3A95BEB0D}"/>
              </a:ext>
            </a:extLst>
          </p:cNvPr>
          <p:cNvSpPr>
            <a:spLocks noGrp="1"/>
          </p:cNvSpPr>
          <p:nvPr>
            <p:ph sz="half" idx="1"/>
          </p:nvPr>
        </p:nvSpPr>
        <p:spPr>
          <a:xfrm>
            <a:off x="1277650" y="1480457"/>
            <a:ext cx="10058400" cy="4737463"/>
          </a:xfrm>
        </p:spPr>
        <p:txBody>
          <a:bodyPr>
            <a:normAutofit fontScale="92500" lnSpcReduction="20000"/>
          </a:bodyPr>
          <a:lstStyle/>
          <a:p>
            <a:pPr marL="0" indent="0" algn="ctr">
              <a:buNone/>
            </a:pPr>
            <a:r>
              <a:rPr lang="en-US" sz="2800" b="1" dirty="0">
                <a:solidFill>
                  <a:schemeClr val="tx1">
                    <a:lumMod val="75000"/>
                  </a:schemeClr>
                </a:solidFill>
              </a:rPr>
              <a:t>Important Notes</a:t>
            </a:r>
          </a:p>
          <a:p>
            <a:pPr>
              <a:buClr>
                <a:schemeClr val="tx1">
                  <a:lumMod val="75000"/>
                </a:schemeClr>
              </a:buClr>
            </a:pPr>
            <a:endParaRPr lang="en-US" dirty="0"/>
          </a:p>
          <a:p>
            <a:pPr>
              <a:buClr>
                <a:schemeClr val="tx1">
                  <a:lumMod val="75000"/>
                </a:schemeClr>
              </a:buClr>
            </a:pPr>
            <a:r>
              <a:rPr lang="en-US" dirty="0"/>
              <a:t>The Governing Board has final say.</a:t>
            </a:r>
          </a:p>
          <a:p>
            <a:pPr>
              <a:buClr>
                <a:schemeClr val="tx1">
                  <a:lumMod val="75000"/>
                </a:schemeClr>
              </a:buClr>
            </a:pPr>
            <a:r>
              <a:rPr lang="en-US" dirty="0"/>
              <a:t>The Governing Board is never prohibited from acting.</a:t>
            </a:r>
          </a:p>
          <a:p>
            <a:pPr marL="0" indent="0">
              <a:buClr>
                <a:schemeClr val="tx1">
                  <a:lumMod val="75000"/>
                </a:schemeClr>
              </a:buClr>
              <a:buNone/>
            </a:pPr>
            <a:endParaRPr lang="en-US" dirty="0"/>
          </a:p>
          <a:p>
            <a:pPr marL="0" indent="0" algn="ctr">
              <a:buClr>
                <a:schemeClr val="tx1">
                  <a:lumMod val="75000"/>
                </a:schemeClr>
              </a:buClr>
              <a:buNone/>
            </a:pPr>
            <a:r>
              <a:rPr lang="en-US" dirty="0"/>
              <a:t>“Exceptional circumstances” and “compelling reasons”</a:t>
            </a:r>
          </a:p>
          <a:p>
            <a:pPr marL="0" indent="0">
              <a:buClr>
                <a:schemeClr val="tx1">
                  <a:lumMod val="75000"/>
                </a:schemeClr>
              </a:buClr>
              <a:buNone/>
            </a:pPr>
            <a:r>
              <a:rPr lang="en-US" sz="2000" dirty="0">
                <a:latin typeface="+mn-lt"/>
                <a:ea typeface="Times New Roman" charset="0"/>
                <a:cs typeface="Times New Roman" charset="0"/>
              </a:rPr>
              <a:t>These terms mean that … in instances where a recommendation is not accepted the reasons for the board</a:t>
            </a:r>
            <a:r>
              <a:rPr lang="ja-JP" altLang="en-US" sz="2000">
                <a:latin typeface="+mn-lt"/>
                <a:ea typeface="Times New Roman" charset="0"/>
                <a:cs typeface="Times New Roman" charset="0"/>
              </a:rPr>
              <a:t>’</a:t>
            </a:r>
            <a:r>
              <a:rPr lang="en-US" altLang="ja-JP" sz="2000" dirty="0">
                <a:latin typeface="+mn-lt"/>
                <a:ea typeface="Times New Roman" charset="0"/>
                <a:cs typeface="Times New Roman" charset="0"/>
              </a:rPr>
              <a:t>s decision must be in writing and based on a clear and substantive rationale which puts the explanation for the decision in an accurate, appropriate, and relevant context.</a:t>
            </a:r>
          </a:p>
          <a:p>
            <a:pPr marL="0" indent="0">
              <a:buClr>
                <a:schemeClr val="tx1">
                  <a:lumMod val="75000"/>
                </a:schemeClr>
              </a:buClr>
              <a:buNone/>
            </a:pPr>
            <a:r>
              <a:rPr lang="en-US" altLang="ja-JP" sz="2000" dirty="0">
                <a:latin typeface="+mn-lt"/>
                <a:ea typeface="Times New Roman" charset="0"/>
                <a:cs typeface="Times New Roman" charset="0"/>
              </a:rPr>
              <a:t>(</a:t>
            </a:r>
            <a:r>
              <a:rPr lang="en-US" sz="2000" dirty="0">
                <a:latin typeface="+mn-lt"/>
                <a:ea typeface="Times New Roman" charset="0"/>
                <a:cs typeface="Times New Roman" charset="0"/>
              </a:rPr>
              <a:t>From </a:t>
            </a:r>
            <a:r>
              <a:rPr lang="en-US" sz="2000" i="1" dirty="0">
                <a:latin typeface="+mn-lt"/>
                <a:ea typeface="Times New Roman" charset="0"/>
                <a:cs typeface="Times New Roman" charset="0"/>
              </a:rPr>
              <a:t>Participating Effectively in District and College Governance, </a:t>
            </a:r>
            <a:r>
              <a:rPr lang="en-US" sz="2000" dirty="0">
                <a:latin typeface="+mn-lt"/>
                <a:ea typeface="Times New Roman" charset="0"/>
                <a:cs typeface="Times New Roman" charset="0"/>
              </a:rPr>
              <a:t>ASCCC/CCLC, Fall 1998</a:t>
            </a:r>
            <a:r>
              <a:rPr lang="en-US" altLang="ja-JP" sz="2000" dirty="0">
                <a:latin typeface="+mn-lt"/>
                <a:ea typeface="Times New Roman" charset="0"/>
                <a:cs typeface="Times New Roman" charset="0"/>
              </a:rPr>
              <a:t>) </a:t>
            </a:r>
          </a:p>
          <a:p>
            <a:pPr marL="0" indent="0" algn="ctr">
              <a:buClr>
                <a:schemeClr val="tx1">
                  <a:lumMod val="75000"/>
                </a:schemeClr>
              </a:buClr>
              <a:buNone/>
            </a:pPr>
            <a:r>
              <a:rPr lang="en-US" b="1" dirty="0"/>
              <a:t> vs </a:t>
            </a:r>
          </a:p>
          <a:p>
            <a:pPr marL="0" indent="0" algn="ctr">
              <a:buClr>
                <a:schemeClr val="tx1">
                  <a:lumMod val="75000"/>
                </a:schemeClr>
              </a:buClr>
              <a:buNone/>
            </a:pPr>
            <a:r>
              <a:rPr lang="en-US" dirty="0"/>
              <a:t>“compelling legal, fiscal, or organizational reasons”</a:t>
            </a:r>
          </a:p>
        </p:txBody>
      </p:sp>
      <p:sp>
        <p:nvSpPr>
          <p:cNvPr id="4" name="Footer Placeholder 3">
            <a:extLst>
              <a:ext uri="{FF2B5EF4-FFF2-40B4-BE49-F238E27FC236}">
                <a16:creationId xmlns:a16="http://schemas.microsoft.com/office/drawing/2014/main" id="{9563D379-6484-EA41-8FD6-5A6CCCE4D832}"/>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40561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9244-298B-E641-9EB9-7EA5D7192659}"/>
              </a:ext>
            </a:extLst>
          </p:cNvPr>
          <p:cNvSpPr>
            <a:spLocks noGrp="1"/>
          </p:cNvSpPr>
          <p:nvPr>
            <p:ph type="title"/>
          </p:nvPr>
        </p:nvSpPr>
        <p:spPr/>
        <p:txBody>
          <a:bodyPr anchor="ctr"/>
          <a:lstStyle/>
          <a:p>
            <a:pPr algn="ctr"/>
            <a:r>
              <a:rPr lang="en-US" dirty="0"/>
              <a:t>Collegial Consultation</a:t>
            </a:r>
          </a:p>
        </p:txBody>
      </p:sp>
      <p:sp>
        <p:nvSpPr>
          <p:cNvPr id="3" name="Content Placeholder 2">
            <a:extLst>
              <a:ext uri="{FF2B5EF4-FFF2-40B4-BE49-F238E27FC236}">
                <a16:creationId xmlns:a16="http://schemas.microsoft.com/office/drawing/2014/main" id="{8DE12D06-CC60-DC40-B7F3-59638D5301E7}"/>
              </a:ext>
            </a:extLst>
          </p:cNvPr>
          <p:cNvSpPr>
            <a:spLocks noGrp="1"/>
          </p:cNvSpPr>
          <p:nvPr>
            <p:ph sz="half" idx="1"/>
          </p:nvPr>
        </p:nvSpPr>
        <p:spPr/>
        <p:txBody>
          <a:bodyPr anchor="t">
            <a:normAutofit lnSpcReduction="10000"/>
          </a:bodyPr>
          <a:lstStyle/>
          <a:p>
            <a:pPr marL="0" indent="0" algn="ctr">
              <a:buNone/>
            </a:pPr>
            <a:r>
              <a:rPr lang="en-US" b="1" dirty="0">
                <a:solidFill>
                  <a:schemeClr val="tx1">
                    <a:lumMod val="75000"/>
                  </a:schemeClr>
                </a:solidFill>
              </a:rPr>
              <a:t>Title 5 §53203 – Powers</a:t>
            </a:r>
          </a:p>
          <a:p>
            <a:pPr marL="0" indent="0" algn="ctr">
              <a:buNone/>
            </a:pPr>
            <a:endParaRPr lang="en-US" b="1" dirty="0">
              <a:solidFill>
                <a:schemeClr val="tx1">
                  <a:lumMod val="75000"/>
                </a:schemeClr>
              </a:solidFill>
            </a:endParaRPr>
          </a:p>
          <a:p>
            <a:pPr marL="457200" indent="-457200">
              <a:buFont typeface="+mj-lt"/>
              <a:buAutoNum type="alphaLcParenR" startAt="5"/>
            </a:pPr>
            <a:r>
              <a:rPr lang="en-US" dirty="0"/>
              <a:t>An academic senate may assume such responsibilities and perform such functions as may be delegated to it by the governing board of the district pursuant to Subsection (a).</a:t>
            </a:r>
          </a:p>
          <a:p>
            <a:pPr marL="457200" indent="-457200">
              <a:buFont typeface="+mj-lt"/>
              <a:buAutoNum type="alphaLcParenR" startAt="5"/>
            </a:pPr>
            <a:endParaRPr lang="en-US" dirty="0"/>
          </a:p>
          <a:p>
            <a:pPr marL="457200" indent="-457200">
              <a:buFont typeface="+mj-lt"/>
              <a:buAutoNum type="alphaLcParenR" startAt="5"/>
            </a:pPr>
            <a:r>
              <a:rPr lang="en-US" dirty="0"/>
              <a:t>The appointment of faculty members to serve on college or district committees, task forces, or other groups dealing with academic and professional matters, shall be made, after </a:t>
            </a:r>
            <a:r>
              <a:rPr lang="en-US" b="1" dirty="0"/>
              <a:t>consultation</a:t>
            </a:r>
            <a:r>
              <a:rPr lang="en-US" dirty="0"/>
              <a:t> with the chief executive officer or his or her designee, by the academic senate. </a:t>
            </a:r>
          </a:p>
          <a:p>
            <a:pPr marL="0" indent="0">
              <a:buNone/>
            </a:pPr>
            <a:endParaRPr lang="en-US" dirty="0"/>
          </a:p>
          <a:p>
            <a:pPr marL="0" indent="0" algn="ctr">
              <a:buNone/>
            </a:pPr>
            <a:r>
              <a:rPr lang="en-US" dirty="0"/>
              <a:t>NOTE: Consultation is </a:t>
            </a:r>
            <a:r>
              <a:rPr lang="en-US" b="1" dirty="0">
                <a:solidFill>
                  <a:srgbClr val="C00000"/>
                </a:solidFill>
              </a:rPr>
              <a:t>not</a:t>
            </a:r>
            <a:r>
              <a:rPr lang="en-US" dirty="0"/>
              <a:t> the same as Collegial Consultation!</a:t>
            </a:r>
          </a:p>
        </p:txBody>
      </p:sp>
      <p:sp>
        <p:nvSpPr>
          <p:cNvPr id="4" name="Footer Placeholder 3">
            <a:extLst>
              <a:ext uri="{FF2B5EF4-FFF2-40B4-BE49-F238E27FC236}">
                <a16:creationId xmlns:a16="http://schemas.microsoft.com/office/drawing/2014/main" id="{54C84D8D-4F92-644D-83CF-FA7579737F6A}"/>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2301962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5906-E2FC-9947-BF78-A8C0833F9CDD}"/>
              </a:ext>
            </a:extLst>
          </p:cNvPr>
          <p:cNvSpPr>
            <a:spLocks noGrp="1"/>
          </p:cNvSpPr>
          <p:nvPr>
            <p:ph type="title"/>
          </p:nvPr>
        </p:nvSpPr>
        <p:spPr/>
        <p:txBody>
          <a:bodyPr anchor="ctr"/>
          <a:lstStyle/>
          <a:p>
            <a:pPr algn="ctr"/>
            <a:r>
              <a:rPr lang="en-US" dirty="0"/>
              <a:t>Collegial Consultation</a:t>
            </a:r>
          </a:p>
        </p:txBody>
      </p:sp>
      <p:sp>
        <p:nvSpPr>
          <p:cNvPr id="3" name="Content Placeholder 2">
            <a:extLst>
              <a:ext uri="{FF2B5EF4-FFF2-40B4-BE49-F238E27FC236}">
                <a16:creationId xmlns:a16="http://schemas.microsoft.com/office/drawing/2014/main" id="{8D4C47BC-045F-864C-8E2B-E7937AEBC967}"/>
              </a:ext>
            </a:extLst>
          </p:cNvPr>
          <p:cNvSpPr>
            <a:spLocks noGrp="1"/>
          </p:cNvSpPr>
          <p:nvPr>
            <p:ph sz="half" idx="1"/>
          </p:nvPr>
        </p:nvSpPr>
        <p:spPr/>
        <p:txBody>
          <a:bodyPr/>
          <a:lstStyle/>
          <a:p>
            <a:pPr marL="0" indent="0" algn="ctr">
              <a:buNone/>
            </a:pPr>
            <a:r>
              <a:rPr lang="en-US" sz="2800" b="1" dirty="0">
                <a:solidFill>
                  <a:schemeClr val="tx1">
                    <a:lumMod val="75000"/>
                  </a:schemeClr>
                </a:solidFill>
                <a:latin typeface="+mn-lt"/>
                <a:cs typeface="Times New Roman" panose="02020603050405020304" pitchFamily="18" charset="0"/>
              </a:rPr>
              <a:t>Title 5 §55002</a:t>
            </a:r>
          </a:p>
          <a:p>
            <a:pPr marL="0" indent="0">
              <a:buNone/>
            </a:pPr>
            <a:endParaRPr lang="en-US" dirty="0">
              <a:latin typeface="+mn-lt"/>
              <a:cs typeface="Times New Roman" panose="02020603050405020304" pitchFamily="18" charset="0"/>
            </a:endParaRPr>
          </a:p>
          <a:p>
            <a:pPr marL="457200" indent="-457200">
              <a:buFont typeface="+mj-lt"/>
              <a:buAutoNum type="arabicParenR"/>
            </a:pPr>
            <a:r>
              <a:rPr lang="en-US" dirty="0">
                <a:latin typeface="+mn-lt"/>
                <a:cs typeface="Times New Roman" panose="02020603050405020304" pitchFamily="18" charset="0"/>
              </a:rPr>
              <a:t>Curriculum Committee. The college and/or district curriculum committee recommending the course shall be established by the </a:t>
            </a:r>
            <a:r>
              <a:rPr lang="en-US" b="1" dirty="0">
                <a:latin typeface="+mn-lt"/>
                <a:cs typeface="Times New Roman" panose="02020603050405020304" pitchFamily="18" charset="0"/>
              </a:rPr>
              <a:t>mutual agreement </a:t>
            </a:r>
            <a:r>
              <a:rPr lang="en-US" dirty="0">
                <a:latin typeface="+mn-lt"/>
                <a:cs typeface="Times New Roman" panose="02020603050405020304" pitchFamily="18" charset="0"/>
              </a:rPr>
              <a:t>of the college and/or district administration and the academic senate. The committee shall be either a committee of the academic senate or a committee that includes faculty and is otherwise comprised in a way that is </a:t>
            </a:r>
            <a:r>
              <a:rPr lang="en-US" b="1" dirty="0">
                <a:latin typeface="+mn-lt"/>
                <a:cs typeface="Times New Roman" panose="02020603050405020304" pitchFamily="18" charset="0"/>
              </a:rPr>
              <a:t>mutually agreeable </a:t>
            </a:r>
            <a:r>
              <a:rPr lang="en-US" dirty="0">
                <a:latin typeface="+mn-lt"/>
                <a:cs typeface="Times New Roman" panose="02020603050405020304" pitchFamily="18" charset="0"/>
              </a:rPr>
              <a:t>to the college and/or district administration and the academic senate. </a:t>
            </a:r>
          </a:p>
          <a:p>
            <a:pPr marL="0" indent="0">
              <a:buNone/>
            </a:pPr>
            <a:endParaRPr lang="en-US" dirty="0">
              <a:latin typeface="+mn-lt"/>
            </a:endParaRPr>
          </a:p>
        </p:txBody>
      </p:sp>
      <p:sp>
        <p:nvSpPr>
          <p:cNvPr id="4" name="Footer Placeholder 3">
            <a:extLst>
              <a:ext uri="{FF2B5EF4-FFF2-40B4-BE49-F238E27FC236}">
                <a16:creationId xmlns:a16="http://schemas.microsoft.com/office/drawing/2014/main" id="{5949FBC1-6326-824C-B1A1-075C3456A469}"/>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317906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5906-E2FC-9947-BF78-A8C0833F9CDD}"/>
              </a:ext>
            </a:extLst>
          </p:cNvPr>
          <p:cNvSpPr>
            <a:spLocks noGrp="1"/>
          </p:cNvSpPr>
          <p:nvPr>
            <p:ph type="title"/>
          </p:nvPr>
        </p:nvSpPr>
        <p:spPr/>
        <p:txBody>
          <a:bodyPr anchor="ctr"/>
          <a:lstStyle/>
          <a:p>
            <a:pPr algn="ctr"/>
            <a:r>
              <a:rPr lang="en-US" dirty="0"/>
              <a:t>Collegial Consultation</a:t>
            </a:r>
          </a:p>
        </p:txBody>
      </p:sp>
      <p:sp>
        <p:nvSpPr>
          <p:cNvPr id="3" name="Content Placeholder 2">
            <a:extLst>
              <a:ext uri="{FF2B5EF4-FFF2-40B4-BE49-F238E27FC236}">
                <a16:creationId xmlns:a16="http://schemas.microsoft.com/office/drawing/2014/main" id="{8D4C47BC-045F-864C-8E2B-E7937AEBC967}"/>
              </a:ext>
            </a:extLst>
          </p:cNvPr>
          <p:cNvSpPr>
            <a:spLocks noGrp="1"/>
          </p:cNvSpPr>
          <p:nvPr>
            <p:ph sz="half" idx="1"/>
          </p:nvPr>
        </p:nvSpPr>
        <p:spPr/>
        <p:txBody>
          <a:bodyPr/>
          <a:lstStyle/>
          <a:p>
            <a:pPr marL="0" indent="0" algn="ctr">
              <a:buNone/>
            </a:pPr>
            <a:r>
              <a:rPr lang="en-US" sz="2800" b="1" dirty="0">
                <a:solidFill>
                  <a:schemeClr val="tx1">
                    <a:lumMod val="75000"/>
                  </a:schemeClr>
                </a:solidFill>
                <a:latin typeface="+mn-lt"/>
                <a:cs typeface="Times New Roman" panose="02020603050405020304" pitchFamily="18" charset="0"/>
              </a:rPr>
              <a:t>Title 5 §53430 - Equivalencies</a:t>
            </a:r>
          </a:p>
          <a:p>
            <a:pPr marL="0" indent="0">
              <a:buNone/>
            </a:pPr>
            <a:endParaRPr lang="en-US" dirty="0">
              <a:latin typeface="+mn-lt"/>
              <a:cs typeface="Times New Roman" panose="02020603050405020304" pitchFamily="18" charset="0"/>
            </a:endParaRPr>
          </a:p>
          <a:p>
            <a:pPr marL="457200" indent="-457200">
              <a:buFont typeface="+mj-lt"/>
              <a:buAutoNum type="alphaLcParenR" startAt="2"/>
            </a:pPr>
            <a:r>
              <a:rPr lang="en-US" dirty="0"/>
              <a:t>The process, as well as criteria and standards by which the governing board reaches its determinations regarding faculty, shall be developed and </a:t>
            </a:r>
            <a:r>
              <a:rPr lang="en-US" b="1" dirty="0"/>
              <a:t>agreed upon jointly </a:t>
            </a:r>
            <a:r>
              <a:rPr lang="en-US" dirty="0"/>
              <a:t>by representatives of the governing board and the academic senate, and approved by the governing board. The agreed upon process shall include reasonable procedures to ensure that the governing board </a:t>
            </a:r>
            <a:r>
              <a:rPr lang="en-US" b="1" dirty="0"/>
              <a:t>relies primarily upon </a:t>
            </a:r>
            <a:r>
              <a:rPr lang="en-US" dirty="0"/>
              <a:t>the advice and judgment of the academic senate to determine that each individual faculty employed under the authority granted by this Section possesses qualifications that are at least equivalent to the applicable minimum qualifications specified in this Division. </a:t>
            </a:r>
          </a:p>
          <a:p>
            <a:pPr marL="0" indent="0">
              <a:buNone/>
            </a:pPr>
            <a:endParaRPr lang="en-US" dirty="0">
              <a:latin typeface="+mn-lt"/>
            </a:endParaRPr>
          </a:p>
        </p:txBody>
      </p:sp>
      <p:sp>
        <p:nvSpPr>
          <p:cNvPr id="4" name="Footer Placeholder 3">
            <a:extLst>
              <a:ext uri="{FF2B5EF4-FFF2-40B4-BE49-F238E27FC236}">
                <a16:creationId xmlns:a16="http://schemas.microsoft.com/office/drawing/2014/main" id="{5949FBC1-6326-824C-B1A1-075C3456A469}"/>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4558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B831-0BCE-7048-B8D5-AB1467529508}"/>
              </a:ext>
            </a:extLst>
          </p:cNvPr>
          <p:cNvSpPr>
            <a:spLocks noGrp="1"/>
          </p:cNvSpPr>
          <p:nvPr>
            <p:ph type="title"/>
          </p:nvPr>
        </p:nvSpPr>
        <p:spPr/>
        <p:txBody>
          <a:bodyPr anchor="ctr"/>
          <a:lstStyle/>
          <a:p>
            <a:pPr algn="ctr"/>
            <a:r>
              <a:rPr lang="en-US" dirty="0"/>
              <a:t>California Education Code</a:t>
            </a:r>
          </a:p>
        </p:txBody>
      </p:sp>
      <p:sp>
        <p:nvSpPr>
          <p:cNvPr id="3" name="Content Placeholder 2">
            <a:extLst>
              <a:ext uri="{FF2B5EF4-FFF2-40B4-BE49-F238E27FC236}">
                <a16:creationId xmlns:a16="http://schemas.microsoft.com/office/drawing/2014/main" id="{6170B5D4-7773-434C-A2CB-96E1A97B0315}"/>
              </a:ext>
            </a:extLst>
          </p:cNvPr>
          <p:cNvSpPr>
            <a:spLocks noGrp="1"/>
          </p:cNvSpPr>
          <p:nvPr>
            <p:ph sz="half" idx="1"/>
          </p:nvPr>
        </p:nvSpPr>
        <p:spPr/>
        <p:txBody>
          <a:bodyPr/>
          <a:lstStyle/>
          <a:p>
            <a:pPr marL="0" indent="0">
              <a:lnSpc>
                <a:spcPct val="100000"/>
              </a:lnSpc>
              <a:spcBef>
                <a:spcPts val="400"/>
              </a:spcBef>
              <a:spcAft>
                <a:spcPts val="600"/>
              </a:spcAft>
              <a:buClr>
                <a:schemeClr val="tx1">
                  <a:lumMod val="75000"/>
                </a:schemeClr>
              </a:buClr>
              <a:buNone/>
            </a:pPr>
            <a:r>
              <a:rPr lang="en-US" dirty="0">
                <a:latin typeface="+mn-lt"/>
                <a:ea typeface="Times New Roman" charset="0"/>
                <a:cs typeface="Times New Roman" charset="0"/>
              </a:rPr>
              <a:t>Uses ”agreed upon jointly” and “relies primarily”:</a:t>
            </a:r>
          </a:p>
          <a:p>
            <a:pPr marL="457200" indent="-457200">
              <a:lnSpc>
                <a:spcPct val="100000"/>
              </a:lnSpc>
              <a:spcBef>
                <a:spcPts val="400"/>
              </a:spcBef>
              <a:spcAft>
                <a:spcPts val="600"/>
              </a:spcAft>
              <a:buClr>
                <a:schemeClr val="tx1">
                  <a:lumMod val="75000"/>
                </a:schemeClr>
              </a:buClr>
            </a:pPr>
            <a:r>
              <a:rPr lang="en-US" dirty="0">
                <a:latin typeface="+mn-lt"/>
                <a:ea typeface="Times New Roman" charset="0"/>
                <a:cs typeface="Times New Roman" charset="0"/>
              </a:rPr>
              <a:t>Equivalence to the minimum qualifications (Equivalency) - Ed Code §87359</a:t>
            </a:r>
          </a:p>
          <a:p>
            <a:pPr marL="457200" indent="-457200">
              <a:lnSpc>
                <a:spcPct val="100000"/>
              </a:lnSpc>
              <a:spcBef>
                <a:spcPts val="400"/>
              </a:spcBef>
              <a:spcAft>
                <a:spcPts val="600"/>
              </a:spcAft>
              <a:buClr>
                <a:schemeClr val="tx1">
                  <a:lumMod val="75000"/>
                </a:schemeClr>
              </a:buClr>
            </a:pPr>
            <a:r>
              <a:rPr lang="en-US" dirty="0">
                <a:latin typeface="+mn-lt"/>
                <a:ea typeface="Times New Roman" charset="0"/>
                <a:cs typeface="Times New Roman" charset="0"/>
              </a:rPr>
              <a:t>Faculty hiring processes </a:t>
            </a:r>
            <a:r>
              <a:rPr lang="mr-IN" dirty="0">
                <a:latin typeface="+mn-lt"/>
                <a:ea typeface="Times New Roman" charset="0"/>
                <a:cs typeface="Times New Roman" charset="0"/>
              </a:rPr>
              <a:t>–</a:t>
            </a:r>
            <a:r>
              <a:rPr lang="en-US" dirty="0">
                <a:latin typeface="+mn-lt"/>
                <a:ea typeface="Times New Roman" charset="0"/>
                <a:cs typeface="Times New Roman" charset="0"/>
              </a:rPr>
              <a:t> Ed Code §87360</a:t>
            </a:r>
          </a:p>
          <a:p>
            <a:pPr marL="457200" indent="-457200">
              <a:lnSpc>
                <a:spcPct val="100000"/>
              </a:lnSpc>
              <a:spcBef>
                <a:spcPts val="400"/>
              </a:spcBef>
              <a:spcAft>
                <a:spcPts val="600"/>
              </a:spcAft>
              <a:buClr>
                <a:schemeClr val="tx1">
                  <a:lumMod val="75000"/>
                </a:schemeClr>
              </a:buClr>
            </a:pPr>
            <a:r>
              <a:rPr lang="en-US" dirty="0">
                <a:latin typeface="+mn-lt"/>
                <a:ea typeface="Times New Roman" charset="0"/>
                <a:cs typeface="Times New Roman" charset="0"/>
              </a:rPr>
              <a:t>Administrative retreat to faculty (determining minimum qualifications areas) </a:t>
            </a:r>
            <a:r>
              <a:rPr lang="mr-IN" dirty="0">
                <a:latin typeface="+mn-lt"/>
                <a:ea typeface="Times New Roman" charset="0"/>
                <a:cs typeface="Times New Roman" charset="0"/>
              </a:rPr>
              <a:t>–</a:t>
            </a:r>
            <a:r>
              <a:rPr lang="en-US" dirty="0">
                <a:latin typeface="+mn-lt"/>
                <a:ea typeface="Times New Roman" charset="0"/>
                <a:cs typeface="Times New Roman" charset="0"/>
              </a:rPr>
              <a:t> Ed Code §§ 87454 and 87458</a:t>
            </a:r>
          </a:p>
          <a:p>
            <a:pPr marL="0" indent="0">
              <a:buNone/>
            </a:pPr>
            <a:endParaRPr lang="en-US" dirty="0"/>
          </a:p>
        </p:txBody>
      </p:sp>
      <p:sp>
        <p:nvSpPr>
          <p:cNvPr id="4" name="Footer Placeholder 3">
            <a:extLst>
              <a:ext uri="{FF2B5EF4-FFF2-40B4-BE49-F238E27FC236}">
                <a16:creationId xmlns:a16="http://schemas.microsoft.com/office/drawing/2014/main" id="{C90D2CC9-0DE3-EA44-9F91-90F8CE210B43}"/>
              </a:ext>
            </a:extLst>
          </p:cNvPr>
          <p:cNvSpPr>
            <a:spLocks noGrp="1"/>
          </p:cNvSpPr>
          <p:nvPr>
            <p:ph type="ftr" sz="quarter" idx="12"/>
          </p:nvPr>
        </p:nvSpPr>
        <p:spPr/>
        <p:txBody>
          <a:bodyPr/>
          <a:lstStyle/>
          <a:p>
            <a:r>
              <a:rPr lang="en-US"/>
              <a:t>ASCCC Fall Plenary Session 2020</a:t>
            </a:r>
            <a:endParaRPr lang="en-US" dirty="0"/>
          </a:p>
        </p:txBody>
      </p:sp>
      <p:pic>
        <p:nvPicPr>
          <p:cNvPr id="5" name="Picture 5" descr="A wooden table&#10;&#10;Description automatically generated">
            <a:extLst>
              <a:ext uri="{FF2B5EF4-FFF2-40B4-BE49-F238E27FC236}">
                <a16:creationId xmlns:a16="http://schemas.microsoft.com/office/drawing/2014/main" id="{E71E2743-FDD8-4F25-974E-D9869ACDCDBA}"/>
              </a:ext>
            </a:extLst>
          </p:cNvPr>
          <p:cNvPicPr>
            <a:picLocks noChangeAspect="1"/>
          </p:cNvPicPr>
          <p:nvPr/>
        </p:nvPicPr>
        <p:blipFill>
          <a:blip r:embed="rId2"/>
          <a:stretch>
            <a:fillRect/>
          </a:stretch>
        </p:blipFill>
        <p:spPr>
          <a:xfrm>
            <a:off x="4966531" y="4630397"/>
            <a:ext cx="3156246" cy="1578123"/>
          </a:xfrm>
          <a:prstGeom prst="rect">
            <a:avLst/>
          </a:prstGeom>
        </p:spPr>
      </p:pic>
    </p:spTree>
    <p:extLst>
      <p:ext uri="{BB962C8B-B14F-4D97-AF65-F5344CB8AC3E}">
        <p14:creationId xmlns:p14="http://schemas.microsoft.com/office/powerpoint/2010/main" val="1606978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D9F0-5DF3-F24A-AF6F-73BD28EB62ED}"/>
              </a:ext>
            </a:extLst>
          </p:cNvPr>
          <p:cNvSpPr>
            <a:spLocks noGrp="1"/>
          </p:cNvSpPr>
          <p:nvPr>
            <p:ph type="title"/>
          </p:nvPr>
        </p:nvSpPr>
        <p:spPr/>
        <p:txBody>
          <a:bodyPr anchor="ctr">
            <a:normAutofit/>
          </a:bodyPr>
          <a:lstStyle/>
          <a:p>
            <a:pPr algn="ctr"/>
            <a:r>
              <a:rPr lang="en-US" sz="5000" b="1">
                <a:latin typeface="Palatino"/>
              </a:rPr>
              <a:t>Two Scenarios</a:t>
            </a:r>
            <a:endParaRPr lang="en-US" sz="5000" b="1"/>
          </a:p>
        </p:txBody>
      </p:sp>
      <p:sp>
        <p:nvSpPr>
          <p:cNvPr id="3" name="Content Placeholder 2">
            <a:extLst>
              <a:ext uri="{FF2B5EF4-FFF2-40B4-BE49-F238E27FC236}">
                <a16:creationId xmlns:a16="http://schemas.microsoft.com/office/drawing/2014/main" id="{28FB20E4-293F-8F47-9DB3-D801E4C3772C}"/>
              </a:ext>
            </a:extLst>
          </p:cNvPr>
          <p:cNvSpPr>
            <a:spLocks noGrp="1"/>
          </p:cNvSpPr>
          <p:nvPr>
            <p:ph idx="1"/>
          </p:nvPr>
        </p:nvSpPr>
        <p:spPr>
          <a:xfrm>
            <a:off x="829994" y="2662568"/>
            <a:ext cx="6535769" cy="3555177"/>
          </a:xfrm>
        </p:spPr>
        <p:txBody>
          <a:bodyPr vert="horz" lIns="91440" tIns="45720" rIns="91440" bIns="45720" rtlCol="0" anchor="t">
            <a:normAutofit/>
          </a:bodyPr>
          <a:lstStyle/>
          <a:p>
            <a:r>
              <a:rPr lang="en-US">
                <a:cs typeface="Gill Sans"/>
              </a:rPr>
              <a:t>Along with the contributions in the Jamboard, these two scenarios are provided to generate thought and discussion for the breakout sessions...</a:t>
            </a:r>
            <a:endParaRPr lang="en-US" dirty="0"/>
          </a:p>
          <a:p>
            <a:endParaRPr lang="en-US" dirty="0"/>
          </a:p>
          <a:p>
            <a:r>
              <a:rPr lang="en-US">
                <a:cs typeface="Gill Sans"/>
              </a:rPr>
              <a:t>Take a picture of the scenarios for your reference.</a:t>
            </a:r>
            <a:endParaRPr lang="en-US" dirty="0"/>
          </a:p>
        </p:txBody>
      </p:sp>
      <p:sp>
        <p:nvSpPr>
          <p:cNvPr id="4" name="Footer Placeholder 3">
            <a:extLst>
              <a:ext uri="{FF2B5EF4-FFF2-40B4-BE49-F238E27FC236}">
                <a16:creationId xmlns:a16="http://schemas.microsoft.com/office/drawing/2014/main" id="{3FEB3848-8637-4440-A915-7D58133D605D}"/>
              </a:ext>
            </a:extLst>
          </p:cNvPr>
          <p:cNvSpPr>
            <a:spLocks noGrp="1"/>
          </p:cNvSpPr>
          <p:nvPr>
            <p:ph type="ftr" sz="quarter" idx="15"/>
          </p:nvPr>
        </p:nvSpPr>
        <p:spPr/>
        <p:txBody>
          <a:bodyPr/>
          <a:lstStyle/>
          <a:p>
            <a:r>
              <a:rPr lang="en-US"/>
              <a:t>ASCCC Fall Plenary Session 2020</a:t>
            </a:r>
            <a:endParaRPr lang="en-US" dirty="0"/>
          </a:p>
        </p:txBody>
      </p:sp>
      <p:pic>
        <p:nvPicPr>
          <p:cNvPr id="5" name="Picture 5" descr="A close up of electronics&#10;&#10;Description automatically generated">
            <a:extLst>
              <a:ext uri="{FF2B5EF4-FFF2-40B4-BE49-F238E27FC236}">
                <a16:creationId xmlns:a16="http://schemas.microsoft.com/office/drawing/2014/main" id="{FA3AD581-987D-4924-8423-F2431000B3AB}"/>
              </a:ext>
            </a:extLst>
          </p:cNvPr>
          <p:cNvPicPr>
            <a:picLocks noChangeAspect="1"/>
          </p:cNvPicPr>
          <p:nvPr/>
        </p:nvPicPr>
        <p:blipFill>
          <a:blip r:embed="rId2"/>
          <a:stretch>
            <a:fillRect/>
          </a:stretch>
        </p:blipFill>
        <p:spPr>
          <a:xfrm>
            <a:off x="7550476" y="3075375"/>
            <a:ext cx="3657065" cy="2729757"/>
          </a:xfrm>
          <a:prstGeom prst="rect">
            <a:avLst/>
          </a:prstGeom>
        </p:spPr>
      </p:pic>
    </p:spTree>
    <p:extLst>
      <p:ext uri="{BB962C8B-B14F-4D97-AF65-F5344CB8AC3E}">
        <p14:creationId xmlns:p14="http://schemas.microsoft.com/office/powerpoint/2010/main" val="4007310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AB04-DC5D-364C-BF71-89683F632885}"/>
              </a:ext>
            </a:extLst>
          </p:cNvPr>
          <p:cNvSpPr>
            <a:spLocks noGrp="1"/>
          </p:cNvSpPr>
          <p:nvPr>
            <p:ph type="title"/>
          </p:nvPr>
        </p:nvSpPr>
        <p:spPr/>
        <p:txBody>
          <a:bodyPr anchor="ctr"/>
          <a:lstStyle/>
          <a:p>
            <a:pPr algn="ctr"/>
            <a:r>
              <a:rPr lang="en-US" dirty="0"/>
              <a:t>Scenario 1</a:t>
            </a:r>
          </a:p>
        </p:txBody>
      </p:sp>
      <p:sp>
        <p:nvSpPr>
          <p:cNvPr id="3" name="Content Placeholder 2">
            <a:extLst>
              <a:ext uri="{FF2B5EF4-FFF2-40B4-BE49-F238E27FC236}">
                <a16:creationId xmlns:a16="http://schemas.microsoft.com/office/drawing/2014/main" id="{363253EA-B0B8-0D45-8463-6C63540FFB68}"/>
              </a:ext>
            </a:extLst>
          </p:cNvPr>
          <p:cNvSpPr>
            <a:spLocks noGrp="1"/>
          </p:cNvSpPr>
          <p:nvPr>
            <p:ph sz="half" idx="1"/>
          </p:nvPr>
        </p:nvSpPr>
        <p:spPr/>
        <p:txBody>
          <a:bodyPr vert="horz" lIns="91440" tIns="45720" rIns="91440" bIns="45720" rtlCol="0" anchor="t">
            <a:normAutofit fontScale="92500"/>
          </a:bodyPr>
          <a:lstStyle/>
          <a:p>
            <a:pPr marL="0" indent="0">
              <a:buNone/>
            </a:pPr>
            <a:r>
              <a:rPr lang="en-US" dirty="0">
                <a:cs typeface="Gill Sans"/>
              </a:rPr>
              <a:t>At Apple Tree College, the Arts department selects faculty for consideration to serve on hiring committees from a rotating list. </a:t>
            </a:r>
            <a:r>
              <a:rPr lang="en-US" dirty="0">
                <a:ea typeface="+mj-lt"/>
                <a:cs typeface="+mj-lt"/>
              </a:rPr>
              <a:t>Years ago, department members were placed on the list in random order. New department members were added to the bottom half of the list in random order.</a:t>
            </a:r>
            <a:r>
              <a:rPr lang="en-US" dirty="0">
                <a:cs typeface="Arial"/>
              </a:rPr>
              <a:t> When faculty from the Arts department are needed to serve on a hiring committee e</a:t>
            </a:r>
            <a:r>
              <a:rPr lang="en-US" dirty="0">
                <a:cs typeface="Gill Sans"/>
              </a:rPr>
              <a:t>ach faculty member is given the option to be considered to or to decline and move to the bottom of the list. Once the requested number of faculty committee members are reached, the department chair in consultation with the dean then recommends these faculty to the academic senate president for appointment to the hiring committee. </a:t>
            </a:r>
          </a:p>
          <a:p>
            <a:pPr marL="0" indent="0">
              <a:buNone/>
            </a:pPr>
            <a:endParaRPr lang="en-US" dirty="0"/>
          </a:p>
          <a:p>
            <a:pPr marL="0" indent="0">
              <a:buNone/>
            </a:pPr>
            <a:r>
              <a:rPr lang="en-US" dirty="0">
                <a:cs typeface="Gill Sans"/>
              </a:rPr>
              <a:t>Is this practice fair, equitable, or inclusive? Why or why not? What are the roles of the department faculty and academic senate? </a:t>
            </a:r>
          </a:p>
        </p:txBody>
      </p:sp>
      <p:sp>
        <p:nvSpPr>
          <p:cNvPr id="4" name="Footer Placeholder 3">
            <a:extLst>
              <a:ext uri="{FF2B5EF4-FFF2-40B4-BE49-F238E27FC236}">
                <a16:creationId xmlns:a16="http://schemas.microsoft.com/office/drawing/2014/main" id="{4B0252C6-296B-9244-9EA2-D509075F98E5}"/>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340663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1CA7-5E72-0046-BE6B-E57093809A1E}"/>
              </a:ext>
            </a:extLst>
          </p:cNvPr>
          <p:cNvSpPr>
            <a:spLocks noGrp="1"/>
          </p:cNvSpPr>
          <p:nvPr>
            <p:ph type="title"/>
          </p:nvPr>
        </p:nvSpPr>
        <p:spPr/>
        <p:txBody>
          <a:bodyPr anchor="ctr">
            <a:normAutofit/>
          </a:bodyPr>
          <a:lstStyle/>
          <a:p>
            <a:pPr algn="ctr"/>
            <a:r>
              <a:rPr lang="en-US" sz="5000" b="1" dirty="0"/>
              <a:t>Presenters</a:t>
            </a:r>
            <a:endParaRPr lang="en-US" sz="5000" dirty="0"/>
          </a:p>
        </p:txBody>
      </p:sp>
      <p:sp>
        <p:nvSpPr>
          <p:cNvPr id="3" name="Content Placeholder 2">
            <a:extLst>
              <a:ext uri="{FF2B5EF4-FFF2-40B4-BE49-F238E27FC236}">
                <a16:creationId xmlns:a16="http://schemas.microsoft.com/office/drawing/2014/main" id="{3833B6B7-BD37-D846-9526-E91E146581D4}"/>
              </a:ext>
            </a:extLst>
          </p:cNvPr>
          <p:cNvSpPr>
            <a:spLocks noGrp="1"/>
          </p:cNvSpPr>
          <p:nvPr>
            <p:ph idx="1"/>
          </p:nvPr>
        </p:nvSpPr>
        <p:spPr/>
        <p:txBody>
          <a:bodyPr vert="horz" lIns="91440" tIns="45720" rIns="91440" bIns="45720" rtlCol="0" anchor="ctr">
            <a:normAutofit/>
          </a:bodyPr>
          <a:lstStyle/>
          <a:p>
            <a:pPr algn="ctr"/>
            <a:r>
              <a:rPr lang="en-US" sz="3600" dirty="0">
                <a:solidFill>
                  <a:schemeClr val="tx1"/>
                </a:solidFill>
                <a:cs typeface="Gill Sans"/>
              </a:rPr>
              <a:t>Karen Chow, ASCCC Area B Representative</a:t>
            </a:r>
          </a:p>
          <a:p>
            <a:pPr algn="ctr"/>
            <a:r>
              <a:rPr lang="en-US" sz="3600" dirty="0">
                <a:solidFill>
                  <a:schemeClr val="tx1"/>
                </a:solidFill>
                <a:cs typeface="Gill Sans"/>
              </a:rPr>
              <a:t>Ginni May, ASCCC Vice President</a:t>
            </a:r>
          </a:p>
        </p:txBody>
      </p:sp>
      <p:sp>
        <p:nvSpPr>
          <p:cNvPr id="4" name="Footer Placeholder 3">
            <a:extLst>
              <a:ext uri="{FF2B5EF4-FFF2-40B4-BE49-F238E27FC236}">
                <a16:creationId xmlns:a16="http://schemas.microsoft.com/office/drawing/2014/main" id="{579ED7AA-A467-DB4D-BCCB-476316DBA4FB}"/>
              </a:ext>
            </a:extLst>
          </p:cNvPr>
          <p:cNvSpPr>
            <a:spLocks noGrp="1"/>
          </p:cNvSpPr>
          <p:nvPr>
            <p:ph type="ftr" sz="quarter" idx="15"/>
          </p:nvPr>
        </p:nvSpPr>
        <p:spPr/>
        <p:txBody>
          <a:bodyPr/>
          <a:lstStyle/>
          <a:p>
            <a:r>
              <a:rPr lang="en-US"/>
              <a:t>ASCCC Fall Plenary Session 2020</a:t>
            </a:r>
            <a:endParaRPr lang="en-US" dirty="0"/>
          </a:p>
        </p:txBody>
      </p:sp>
    </p:spTree>
    <p:extLst>
      <p:ext uri="{BB962C8B-B14F-4D97-AF65-F5344CB8AC3E}">
        <p14:creationId xmlns:p14="http://schemas.microsoft.com/office/powerpoint/2010/main" val="508150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AB04-DC5D-364C-BF71-89683F632885}"/>
              </a:ext>
            </a:extLst>
          </p:cNvPr>
          <p:cNvSpPr>
            <a:spLocks noGrp="1"/>
          </p:cNvSpPr>
          <p:nvPr>
            <p:ph type="title"/>
          </p:nvPr>
        </p:nvSpPr>
        <p:spPr/>
        <p:txBody>
          <a:bodyPr anchor="ctr"/>
          <a:lstStyle/>
          <a:p>
            <a:pPr algn="ctr"/>
            <a:r>
              <a:rPr lang="en-US" dirty="0"/>
              <a:t>Scenario 2</a:t>
            </a:r>
          </a:p>
        </p:txBody>
      </p:sp>
      <p:sp>
        <p:nvSpPr>
          <p:cNvPr id="3" name="Content Placeholder 2">
            <a:extLst>
              <a:ext uri="{FF2B5EF4-FFF2-40B4-BE49-F238E27FC236}">
                <a16:creationId xmlns:a16="http://schemas.microsoft.com/office/drawing/2014/main" id="{363253EA-B0B8-0D45-8463-6C63540FFB68}"/>
              </a:ext>
            </a:extLst>
          </p:cNvPr>
          <p:cNvSpPr>
            <a:spLocks noGrp="1"/>
          </p:cNvSpPr>
          <p:nvPr>
            <p:ph sz="half" idx="1"/>
          </p:nvPr>
        </p:nvSpPr>
        <p:spPr/>
        <p:txBody>
          <a:bodyPr vert="horz" lIns="91440" tIns="45720" rIns="91440" bIns="45720" rtlCol="0" anchor="t">
            <a:normAutofit/>
          </a:bodyPr>
          <a:lstStyle/>
          <a:p>
            <a:pPr marL="0" indent="0">
              <a:buNone/>
            </a:pPr>
            <a:r>
              <a:rPr lang="en-US">
                <a:cs typeface="Gill Sans"/>
              </a:rPr>
              <a:t>At Zinfandel College, during the October 2020 Board of Trustees meeting, the Board of Trustees acted to require that the college add an element </a:t>
            </a:r>
            <a:r>
              <a:rPr lang="en-US" dirty="0">
                <a:cs typeface="Gill Sans"/>
              </a:rPr>
              <a:t>in the Course Outline of Record (COR) for a description of how the curriculum supports diversity, equity, and inclusion. All CORs are to include this update by fall 2021.</a:t>
            </a:r>
          </a:p>
          <a:p>
            <a:pPr marL="0" indent="0">
              <a:buNone/>
            </a:pPr>
            <a:endParaRPr lang="en-US" dirty="0"/>
          </a:p>
          <a:p>
            <a:pPr marL="0" indent="0">
              <a:buNone/>
            </a:pPr>
            <a:r>
              <a:rPr lang="en-US">
                <a:cs typeface="Gill Sans"/>
              </a:rPr>
              <a:t>Can or should the Board of Trustees do this? Why or </a:t>
            </a:r>
            <a:r>
              <a:rPr lang="en-US" dirty="0">
                <a:cs typeface="Gill Sans"/>
              </a:rPr>
              <a:t>why not? What are the roles of the academic senate and the curriculum committee?</a:t>
            </a:r>
            <a:endParaRPr lang="en-US" dirty="0"/>
          </a:p>
        </p:txBody>
      </p:sp>
      <p:sp>
        <p:nvSpPr>
          <p:cNvPr id="4" name="Footer Placeholder 3">
            <a:extLst>
              <a:ext uri="{FF2B5EF4-FFF2-40B4-BE49-F238E27FC236}">
                <a16:creationId xmlns:a16="http://schemas.microsoft.com/office/drawing/2014/main" id="{4B0252C6-296B-9244-9EA2-D509075F98E5}"/>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495528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BD5C-3B9C-2B45-B09E-F5F05B95944A}"/>
              </a:ext>
            </a:extLst>
          </p:cNvPr>
          <p:cNvSpPr>
            <a:spLocks noGrp="1"/>
          </p:cNvSpPr>
          <p:nvPr>
            <p:ph type="title"/>
          </p:nvPr>
        </p:nvSpPr>
        <p:spPr/>
        <p:txBody>
          <a:bodyPr anchor="ctr"/>
          <a:lstStyle/>
          <a:p>
            <a:pPr algn="ctr"/>
            <a:r>
              <a:rPr lang="en-US" dirty="0">
                <a:latin typeface="Palatino"/>
              </a:rPr>
              <a:t>Breakouts and Discussion </a:t>
            </a:r>
            <a:endParaRPr lang="en-US" dirty="0"/>
          </a:p>
        </p:txBody>
      </p:sp>
      <p:sp>
        <p:nvSpPr>
          <p:cNvPr id="3" name="Content Placeholder 2">
            <a:extLst>
              <a:ext uri="{FF2B5EF4-FFF2-40B4-BE49-F238E27FC236}">
                <a16:creationId xmlns:a16="http://schemas.microsoft.com/office/drawing/2014/main" id="{40EFB58E-CB35-6341-9A22-65FE2691C845}"/>
              </a:ext>
            </a:extLst>
          </p:cNvPr>
          <p:cNvSpPr>
            <a:spLocks noGrp="1"/>
          </p:cNvSpPr>
          <p:nvPr>
            <p:ph idx="1"/>
          </p:nvPr>
        </p:nvSpPr>
        <p:spPr/>
        <p:txBody>
          <a:bodyPr vert="horz" lIns="91440" tIns="45720" rIns="91440" bIns="45720" rtlCol="0" anchor="t">
            <a:normAutofit fontScale="92500" lnSpcReduction="10000"/>
          </a:bodyPr>
          <a:lstStyle/>
          <a:p>
            <a:pPr marL="457200" indent="-457200">
              <a:buAutoNum type="arabicPeriod"/>
            </a:pPr>
            <a:r>
              <a:rPr lang="en-US">
                <a:cs typeface="Gill Sans"/>
              </a:rPr>
              <a:t>Attendees will be put into Breakout Rooms to discuss an assigned </a:t>
            </a:r>
            <a:r>
              <a:rPr lang="en-US" dirty="0">
                <a:cs typeface="Gill Sans"/>
              </a:rPr>
              <a:t>Collegial Consultation issue generated in today's </a:t>
            </a:r>
            <a:r>
              <a:rPr lang="en-US">
                <a:cs typeface="Gill Sans"/>
              </a:rPr>
              <a:t>Jamboard: </a:t>
            </a:r>
            <a:r>
              <a:rPr lang="en-US" dirty="0">
                <a:ea typeface="+mj-lt"/>
                <a:cs typeface="+mj-lt"/>
                <a:hlinkClick r:id="rId2"/>
              </a:rPr>
              <a:t>https://jamboard.google.com/d/1uhplSFlpnsWDHU9sAOkpoovofZVWTAVor9QRiV9avXQ/edit?usp=sharing</a:t>
            </a:r>
            <a:r>
              <a:rPr lang="en-US">
                <a:cs typeface="Gill Sans"/>
              </a:rPr>
              <a:t> or on one of the Scenarios</a:t>
            </a:r>
            <a:endParaRPr lang="en-US"/>
          </a:p>
          <a:p>
            <a:pPr marL="457200" indent="-457200">
              <a:buAutoNum type="arabicPeriod"/>
            </a:pPr>
            <a:r>
              <a:rPr lang="en-US">
                <a:ea typeface="+mj-lt"/>
                <a:cs typeface="+mj-lt"/>
              </a:rPr>
              <a:t>Once you are in your breakout room, please have someone agree to be </a:t>
            </a:r>
            <a:r>
              <a:rPr lang="en-US" dirty="0">
                <a:ea typeface="+mj-lt"/>
                <a:cs typeface="+mj-lt"/>
              </a:rPr>
              <a:t>timekeeper/facilitator, and someone else to be a notetaker.  Please discuss these 3 questions:</a:t>
            </a:r>
            <a:endParaRPr lang="en-US">
              <a:ea typeface="+mj-lt"/>
            </a:endParaRPr>
          </a:p>
          <a:p>
            <a:endParaRPr lang="en-US" dirty="0">
              <a:ea typeface="+mj-lt"/>
              <a:cs typeface="+mj-lt"/>
            </a:endParaRPr>
          </a:p>
          <a:p>
            <a:pPr marL="1143000" lvl="1">
              <a:buAutoNum type="romanLcPeriod"/>
            </a:pPr>
            <a:r>
              <a:rPr lang="en-US" b="1">
                <a:solidFill>
                  <a:schemeClr val="tx1"/>
                </a:solidFill>
                <a:ea typeface="+mj-lt"/>
                <a:cs typeface="+mj-lt"/>
              </a:rPr>
              <a:t>What more do you need to know about this issue?  </a:t>
            </a:r>
            <a:endParaRPr lang="en-US" b="1">
              <a:solidFill>
                <a:schemeClr val="tx1"/>
              </a:solidFill>
              <a:ea typeface="+mj-lt"/>
            </a:endParaRPr>
          </a:p>
          <a:p>
            <a:pPr marL="1143000" lvl="1">
              <a:buAutoNum type="romanLcPeriod"/>
            </a:pPr>
            <a:r>
              <a:rPr lang="en-US" b="1">
                <a:solidFill>
                  <a:schemeClr val="tx1"/>
                </a:solidFill>
                <a:ea typeface="+mj-lt"/>
                <a:cs typeface="+mj-lt"/>
              </a:rPr>
              <a:t>Who should be involved in being consulted?  </a:t>
            </a:r>
            <a:endParaRPr lang="en-US" b="1">
              <a:solidFill>
                <a:schemeClr val="tx1"/>
              </a:solidFill>
              <a:ea typeface="+mj-lt"/>
            </a:endParaRPr>
          </a:p>
          <a:p>
            <a:pPr marL="1143000" lvl="1">
              <a:buAutoNum type="romanLcPeriod"/>
            </a:pPr>
            <a:r>
              <a:rPr lang="en-US" b="1">
                <a:solidFill>
                  <a:schemeClr val="tx1"/>
                </a:solidFill>
                <a:ea typeface="+mj-lt"/>
                <a:cs typeface="+mj-lt"/>
              </a:rPr>
              <a:t>What might be the steps in the consultation process? </a:t>
            </a:r>
            <a:endParaRPr lang="en-US" b="1">
              <a:solidFill>
                <a:schemeClr val="tx1"/>
              </a:solidFill>
            </a:endParaRPr>
          </a:p>
        </p:txBody>
      </p:sp>
      <p:sp>
        <p:nvSpPr>
          <p:cNvPr id="4" name="Footer Placeholder 3">
            <a:extLst>
              <a:ext uri="{FF2B5EF4-FFF2-40B4-BE49-F238E27FC236}">
                <a16:creationId xmlns:a16="http://schemas.microsoft.com/office/drawing/2014/main" id="{D6EEB81F-BBA0-6043-8A3D-D877C783EE2B}"/>
              </a:ext>
            </a:extLst>
          </p:cNvPr>
          <p:cNvSpPr>
            <a:spLocks noGrp="1"/>
          </p:cNvSpPr>
          <p:nvPr>
            <p:ph type="ftr" sz="quarter" idx="15"/>
          </p:nvPr>
        </p:nvSpPr>
        <p:spPr/>
        <p:txBody>
          <a:bodyPr/>
          <a:lstStyle/>
          <a:p>
            <a:r>
              <a:rPr lang="en-US"/>
              <a:t>ASCCC Fall Plenary Session 2020</a:t>
            </a:r>
            <a:endParaRPr lang="en-US" dirty="0"/>
          </a:p>
        </p:txBody>
      </p:sp>
    </p:spTree>
    <p:extLst>
      <p:ext uri="{BB962C8B-B14F-4D97-AF65-F5344CB8AC3E}">
        <p14:creationId xmlns:p14="http://schemas.microsoft.com/office/powerpoint/2010/main" val="433469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74A1-207E-6940-9D3A-F25737A6EE47}"/>
              </a:ext>
            </a:extLst>
          </p:cNvPr>
          <p:cNvSpPr>
            <a:spLocks noGrp="1"/>
          </p:cNvSpPr>
          <p:nvPr>
            <p:ph type="title"/>
          </p:nvPr>
        </p:nvSpPr>
        <p:spPr/>
        <p:txBody>
          <a:bodyPr anchor="ctr"/>
          <a:lstStyle/>
          <a:p>
            <a:pPr algn="ctr"/>
            <a:r>
              <a:rPr lang="en-US" dirty="0"/>
              <a:t>Resources</a:t>
            </a:r>
          </a:p>
        </p:txBody>
      </p:sp>
      <p:sp>
        <p:nvSpPr>
          <p:cNvPr id="3" name="Content Placeholder 2">
            <a:extLst>
              <a:ext uri="{FF2B5EF4-FFF2-40B4-BE49-F238E27FC236}">
                <a16:creationId xmlns:a16="http://schemas.microsoft.com/office/drawing/2014/main" id="{0E8E08B5-2C92-C64D-98A0-244E599C1CDB}"/>
              </a:ext>
            </a:extLst>
          </p:cNvPr>
          <p:cNvSpPr>
            <a:spLocks noGrp="1"/>
          </p:cNvSpPr>
          <p:nvPr>
            <p:ph idx="1"/>
          </p:nvPr>
        </p:nvSpPr>
        <p:spPr/>
        <p:txBody>
          <a:bodyPr vert="horz" lIns="91440" tIns="45720" rIns="91440" bIns="45720" rtlCol="0" anchor="t">
            <a:normAutofit/>
          </a:bodyPr>
          <a:lstStyle/>
          <a:p>
            <a:pPr algn="ctr"/>
            <a:endParaRPr lang="en-US">
              <a:cs typeface="Gill Sans"/>
            </a:endParaRPr>
          </a:p>
          <a:p>
            <a:pPr algn="ctr"/>
            <a:endParaRPr lang="en-US" dirty="0">
              <a:cs typeface="Gill Sans"/>
            </a:endParaRPr>
          </a:p>
          <a:p>
            <a:pPr algn="ctr"/>
            <a:r>
              <a:rPr lang="en-US">
                <a:cs typeface="Gill Sans"/>
              </a:rPr>
              <a:t>ASCCC Information: </a:t>
            </a:r>
            <a:r>
              <a:rPr lang="en-US" dirty="0">
                <a:cs typeface="Gill Sans"/>
                <a:hlinkClick r:id="rId2"/>
              </a:rPr>
              <a:t>info@asccc.org</a:t>
            </a:r>
            <a:endParaRPr lang="en-US" dirty="0">
              <a:cs typeface="Gill Sans"/>
            </a:endParaRPr>
          </a:p>
          <a:p>
            <a:pPr algn="ctr"/>
            <a:r>
              <a:rPr lang="en-US">
                <a:cs typeface="Gill Sans"/>
              </a:rPr>
              <a:t>Ginni May, ASCCC Vice President: </a:t>
            </a:r>
            <a:r>
              <a:rPr lang="en-US" dirty="0">
                <a:cs typeface="Gill Sans"/>
                <a:hlinkClick r:id="rId3"/>
              </a:rPr>
              <a:t>mayv@losrios.edu</a:t>
            </a:r>
            <a:endParaRPr lang="en-US" dirty="0"/>
          </a:p>
          <a:p>
            <a:pPr algn="ctr"/>
            <a:r>
              <a:rPr lang="en-US">
                <a:cs typeface="Gill Sans"/>
              </a:rPr>
              <a:t>Karen Chow, ASCCC Area B Reprentative: </a:t>
            </a:r>
            <a:r>
              <a:rPr lang="en-US" dirty="0">
                <a:ea typeface="+mj-lt"/>
                <a:cs typeface="+mj-lt"/>
                <a:hlinkClick r:id="rId4"/>
              </a:rPr>
              <a:t>chowkaren@fhda.edu</a:t>
            </a:r>
            <a:endParaRPr lang="en-US" dirty="0"/>
          </a:p>
        </p:txBody>
      </p:sp>
      <p:sp>
        <p:nvSpPr>
          <p:cNvPr id="4" name="Footer Placeholder 3">
            <a:extLst>
              <a:ext uri="{FF2B5EF4-FFF2-40B4-BE49-F238E27FC236}">
                <a16:creationId xmlns:a16="http://schemas.microsoft.com/office/drawing/2014/main" id="{FC1B2107-DBD1-7C4E-8544-FEF8A9E2689C}"/>
              </a:ext>
            </a:extLst>
          </p:cNvPr>
          <p:cNvSpPr>
            <a:spLocks noGrp="1"/>
          </p:cNvSpPr>
          <p:nvPr>
            <p:ph type="ftr" sz="quarter" idx="15"/>
          </p:nvPr>
        </p:nvSpPr>
        <p:spPr/>
        <p:txBody>
          <a:bodyPr/>
          <a:lstStyle/>
          <a:p>
            <a:r>
              <a:rPr lang="en-US"/>
              <a:t>ASCCC Fall Plenary Session 2020</a:t>
            </a:r>
            <a:endParaRPr lang="en-US" dirty="0"/>
          </a:p>
        </p:txBody>
      </p:sp>
    </p:spTree>
    <p:extLst>
      <p:ext uri="{BB962C8B-B14F-4D97-AF65-F5344CB8AC3E}">
        <p14:creationId xmlns:p14="http://schemas.microsoft.com/office/powerpoint/2010/main" val="66510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9C58-EB1F-BC45-B1AD-856A7E6AE67C}"/>
              </a:ext>
            </a:extLst>
          </p:cNvPr>
          <p:cNvSpPr>
            <a:spLocks noGrp="1"/>
          </p:cNvSpPr>
          <p:nvPr>
            <p:ph type="title"/>
          </p:nvPr>
        </p:nvSpPr>
        <p:spPr/>
        <p:txBody>
          <a:bodyPr anchor="ctr"/>
          <a:lstStyle/>
          <a:p>
            <a:pPr algn="ctr"/>
            <a:r>
              <a:rPr lang="en-US"/>
              <a:t>Thank You!</a:t>
            </a:r>
          </a:p>
        </p:txBody>
      </p:sp>
      <p:pic>
        <p:nvPicPr>
          <p:cNvPr id="5" name="Picture 5" descr="A cat sitting on top of a tiger&#10;&#10;Description automatically generated">
            <a:extLst>
              <a:ext uri="{FF2B5EF4-FFF2-40B4-BE49-F238E27FC236}">
                <a16:creationId xmlns:a16="http://schemas.microsoft.com/office/drawing/2014/main" id="{BF9A82EF-DFAE-4521-915A-9257480685FD}"/>
              </a:ext>
            </a:extLst>
          </p:cNvPr>
          <p:cNvPicPr>
            <a:picLocks noGrp="1" noChangeAspect="1"/>
          </p:cNvPicPr>
          <p:nvPr>
            <p:ph idx="1"/>
          </p:nvPr>
        </p:nvPicPr>
        <p:blipFill>
          <a:blip r:embed="rId2"/>
          <a:stretch>
            <a:fillRect/>
          </a:stretch>
        </p:blipFill>
        <p:spPr>
          <a:xfrm>
            <a:off x="3371486" y="2594889"/>
            <a:ext cx="5369607" cy="3597957"/>
          </a:xfrm>
        </p:spPr>
      </p:pic>
      <p:sp>
        <p:nvSpPr>
          <p:cNvPr id="4" name="Footer Placeholder 3">
            <a:extLst>
              <a:ext uri="{FF2B5EF4-FFF2-40B4-BE49-F238E27FC236}">
                <a16:creationId xmlns:a16="http://schemas.microsoft.com/office/drawing/2014/main" id="{6E07B510-AFD6-5446-AE18-F978DF47A00C}"/>
              </a:ext>
            </a:extLst>
          </p:cNvPr>
          <p:cNvSpPr>
            <a:spLocks noGrp="1"/>
          </p:cNvSpPr>
          <p:nvPr>
            <p:ph type="ftr" sz="quarter" idx="15"/>
          </p:nvPr>
        </p:nvSpPr>
        <p:spPr/>
        <p:txBody>
          <a:bodyPr/>
          <a:lstStyle/>
          <a:p>
            <a:r>
              <a:rPr lang="en-US"/>
              <a:t>ASCCC Fall Plenary Session 2020</a:t>
            </a:r>
            <a:endParaRPr lang="en-US" dirty="0"/>
          </a:p>
        </p:txBody>
      </p:sp>
    </p:spTree>
    <p:extLst>
      <p:ext uri="{BB962C8B-B14F-4D97-AF65-F5344CB8AC3E}">
        <p14:creationId xmlns:p14="http://schemas.microsoft.com/office/powerpoint/2010/main" val="1825360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B102-668F-FE44-8CC3-9CF36B65E60F}"/>
              </a:ext>
            </a:extLst>
          </p:cNvPr>
          <p:cNvSpPr>
            <a:spLocks noGrp="1"/>
          </p:cNvSpPr>
          <p:nvPr>
            <p:ph type="title"/>
          </p:nvPr>
        </p:nvSpPr>
        <p:spPr/>
        <p:txBody>
          <a:bodyPr anchor="ctr"/>
          <a:lstStyle/>
          <a:p>
            <a:pPr algn="ctr"/>
            <a:r>
              <a:rPr lang="en-US" dirty="0"/>
              <a:t>Description</a:t>
            </a:r>
          </a:p>
        </p:txBody>
      </p:sp>
      <p:sp>
        <p:nvSpPr>
          <p:cNvPr id="3" name="Content Placeholder 2">
            <a:extLst>
              <a:ext uri="{FF2B5EF4-FFF2-40B4-BE49-F238E27FC236}">
                <a16:creationId xmlns:a16="http://schemas.microsoft.com/office/drawing/2014/main" id="{3AC54155-B7DC-AA4D-AE8E-DE56AFA6B9B5}"/>
              </a:ext>
            </a:extLst>
          </p:cNvPr>
          <p:cNvSpPr>
            <a:spLocks noGrp="1"/>
          </p:cNvSpPr>
          <p:nvPr>
            <p:ph sz="half" idx="1"/>
          </p:nvPr>
        </p:nvSpPr>
        <p:spPr/>
        <p:txBody>
          <a:bodyPr/>
          <a:lstStyle/>
          <a:p>
            <a:pPr marL="0" indent="0">
              <a:buNone/>
            </a:pPr>
            <a:r>
              <a:rPr lang="en-US" dirty="0"/>
              <a:t>As colleges examine existing structures with an eye toward system-wide improvement and specifically with a goal to achieve diversity, equity, and inclusion how might this affect collegial consultation? Should it? Join us for a primer on collegial consultation followed by a (virtual) hands-on activity designed to help local academic senates determine when or how the re-framing of collegial consultation to achieve diversity, equity, and inclusion may be appropriate or necessary.</a:t>
            </a:r>
          </a:p>
          <a:p>
            <a:pPr marL="0" indent="0">
              <a:buNone/>
            </a:pPr>
            <a:endParaRPr lang="en-US" dirty="0"/>
          </a:p>
        </p:txBody>
      </p:sp>
      <p:sp>
        <p:nvSpPr>
          <p:cNvPr id="4" name="Footer Placeholder 3">
            <a:extLst>
              <a:ext uri="{FF2B5EF4-FFF2-40B4-BE49-F238E27FC236}">
                <a16:creationId xmlns:a16="http://schemas.microsoft.com/office/drawing/2014/main" id="{5A63EFAC-E675-844A-9B3A-D1E8B80BDF02}"/>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109526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090A-2C0F-C546-B048-6A499D5851E4}"/>
              </a:ext>
            </a:extLst>
          </p:cNvPr>
          <p:cNvSpPr>
            <a:spLocks noGrp="1"/>
          </p:cNvSpPr>
          <p:nvPr>
            <p:ph type="title"/>
          </p:nvPr>
        </p:nvSpPr>
        <p:spPr/>
        <p:txBody>
          <a:bodyPr anchor="ctr"/>
          <a:lstStyle/>
          <a:p>
            <a:pPr algn="ctr"/>
            <a:r>
              <a:rPr lang="en-US" dirty="0"/>
              <a:t>Overview</a:t>
            </a:r>
          </a:p>
        </p:txBody>
      </p:sp>
      <p:sp>
        <p:nvSpPr>
          <p:cNvPr id="3" name="Content Placeholder 2">
            <a:extLst>
              <a:ext uri="{FF2B5EF4-FFF2-40B4-BE49-F238E27FC236}">
                <a16:creationId xmlns:a16="http://schemas.microsoft.com/office/drawing/2014/main" id="{4AC4FB86-E5A6-5E4B-8010-C1E7775F6727}"/>
              </a:ext>
            </a:extLst>
          </p:cNvPr>
          <p:cNvSpPr>
            <a:spLocks noGrp="1"/>
          </p:cNvSpPr>
          <p:nvPr>
            <p:ph sz="half" idx="1"/>
          </p:nvPr>
        </p:nvSpPr>
        <p:spPr/>
        <p:txBody>
          <a:bodyPr vert="horz" lIns="91440" tIns="45720" rIns="91440" bIns="45720" rtlCol="0" anchor="t">
            <a:normAutofit/>
          </a:bodyPr>
          <a:lstStyle/>
          <a:p>
            <a:r>
              <a:rPr lang="en-US">
                <a:cs typeface="Gill Sans"/>
              </a:rPr>
              <a:t>Icebreaker using Jamboard – link in Pathable Chat</a:t>
            </a:r>
            <a:endParaRPr lang="en-US" dirty="0"/>
          </a:p>
          <a:p>
            <a:r>
              <a:rPr lang="en-US" dirty="0"/>
              <a:t>Collegial Consultation – What is it?</a:t>
            </a:r>
          </a:p>
          <a:p>
            <a:r>
              <a:rPr lang="en-US">
                <a:cs typeface="Gill Sans"/>
              </a:rPr>
              <a:t>Activity – Discussion using topics provided by session participants or a couple of Scenarios...</a:t>
            </a:r>
            <a:endParaRPr lang="en-US"/>
          </a:p>
        </p:txBody>
      </p:sp>
      <p:sp>
        <p:nvSpPr>
          <p:cNvPr id="4" name="Footer Placeholder 3">
            <a:extLst>
              <a:ext uri="{FF2B5EF4-FFF2-40B4-BE49-F238E27FC236}">
                <a16:creationId xmlns:a16="http://schemas.microsoft.com/office/drawing/2014/main" id="{835EFBE1-5365-2141-B8F0-982FABEF7F69}"/>
              </a:ext>
            </a:extLst>
          </p:cNvPr>
          <p:cNvSpPr>
            <a:spLocks noGrp="1"/>
          </p:cNvSpPr>
          <p:nvPr>
            <p:ph type="ftr" sz="quarter" idx="12"/>
          </p:nvPr>
        </p:nvSpPr>
        <p:spPr/>
        <p:txBody>
          <a:bodyPr/>
          <a:lstStyle/>
          <a:p>
            <a:r>
              <a:rPr lang="en-US"/>
              <a:t>ASCCC Fall Plenary Session 2020</a:t>
            </a:r>
            <a:endParaRPr lang="en-US" dirty="0"/>
          </a:p>
        </p:txBody>
      </p:sp>
      <p:pic>
        <p:nvPicPr>
          <p:cNvPr id="5" name="Picture 5" descr="A view of the earth from space&#10;&#10;Description automatically generated">
            <a:extLst>
              <a:ext uri="{FF2B5EF4-FFF2-40B4-BE49-F238E27FC236}">
                <a16:creationId xmlns:a16="http://schemas.microsoft.com/office/drawing/2014/main" id="{95B42D72-44B6-4D7D-86FA-D997B61AD362}"/>
              </a:ext>
            </a:extLst>
          </p:cNvPr>
          <p:cNvPicPr>
            <a:picLocks noChangeAspect="1"/>
          </p:cNvPicPr>
          <p:nvPr/>
        </p:nvPicPr>
        <p:blipFill>
          <a:blip r:embed="rId2"/>
          <a:stretch>
            <a:fillRect/>
          </a:stretch>
        </p:blipFill>
        <p:spPr>
          <a:xfrm>
            <a:off x="4275745" y="3723974"/>
            <a:ext cx="4167499" cy="2344109"/>
          </a:xfrm>
          <a:prstGeom prst="rect">
            <a:avLst/>
          </a:prstGeom>
        </p:spPr>
      </p:pic>
    </p:spTree>
    <p:extLst>
      <p:ext uri="{BB962C8B-B14F-4D97-AF65-F5344CB8AC3E}">
        <p14:creationId xmlns:p14="http://schemas.microsoft.com/office/powerpoint/2010/main" val="23255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7B59-D9BB-0340-B21F-DCB18F809841}"/>
              </a:ext>
            </a:extLst>
          </p:cNvPr>
          <p:cNvSpPr>
            <a:spLocks noGrp="1"/>
          </p:cNvSpPr>
          <p:nvPr>
            <p:ph type="title"/>
          </p:nvPr>
        </p:nvSpPr>
        <p:spPr/>
        <p:txBody>
          <a:bodyPr anchor="ctr"/>
          <a:lstStyle/>
          <a:p>
            <a:pPr algn="ctr"/>
            <a:r>
              <a:rPr lang="en-US" dirty="0"/>
              <a:t>Icebreaker</a:t>
            </a:r>
          </a:p>
        </p:txBody>
      </p:sp>
      <p:sp>
        <p:nvSpPr>
          <p:cNvPr id="3" name="Content Placeholder 2">
            <a:extLst>
              <a:ext uri="{FF2B5EF4-FFF2-40B4-BE49-F238E27FC236}">
                <a16:creationId xmlns:a16="http://schemas.microsoft.com/office/drawing/2014/main" id="{AF0888D6-3934-624B-8228-4C1432933214}"/>
              </a:ext>
            </a:extLst>
          </p:cNvPr>
          <p:cNvSpPr>
            <a:spLocks noGrp="1"/>
          </p:cNvSpPr>
          <p:nvPr>
            <p:ph sz="half" idx="2"/>
          </p:nvPr>
        </p:nvSpPr>
        <p:spPr/>
        <p:txBody>
          <a:bodyPr vert="horz" lIns="91440" tIns="45720" rIns="91440" bIns="45720" rtlCol="0" anchor="t">
            <a:normAutofit lnSpcReduction="10000"/>
          </a:bodyPr>
          <a:lstStyle/>
          <a:p>
            <a:pPr marL="0" indent="0" algn="ctr">
              <a:buNone/>
            </a:pPr>
            <a:r>
              <a:rPr lang="en-US" sz="2800" b="1">
                <a:solidFill>
                  <a:schemeClr val="tx1">
                    <a:lumMod val="75000"/>
                  </a:schemeClr>
                </a:solidFill>
                <a:cs typeface="Gill Sans"/>
              </a:rPr>
              <a:t>Jamboard Instructions</a:t>
            </a:r>
          </a:p>
          <a:p>
            <a:pPr marL="0" indent="0">
              <a:buNone/>
            </a:pPr>
            <a:endParaRPr lang="en-US" dirty="0"/>
          </a:p>
          <a:p>
            <a:pPr marL="457200" indent="-457200">
              <a:buAutoNum type="arabicPeriod"/>
            </a:pPr>
            <a:r>
              <a:rPr lang="en-US">
                <a:cs typeface="Gill Sans"/>
              </a:rPr>
              <a:t>Go to this link for the editable </a:t>
            </a:r>
            <a:r>
              <a:rPr lang="en-US" err="1">
                <a:cs typeface="Gill Sans"/>
              </a:rPr>
              <a:t>Jamboard</a:t>
            </a:r>
            <a:r>
              <a:rPr lang="en-US" dirty="0">
                <a:cs typeface="Gill Sans"/>
              </a:rPr>
              <a:t> created for this </a:t>
            </a:r>
            <a:r>
              <a:rPr lang="en-US">
                <a:cs typeface="Gill Sans"/>
              </a:rPr>
              <a:t>session: </a:t>
            </a:r>
            <a:r>
              <a:rPr lang="en-US" dirty="0">
                <a:ea typeface="+mj-lt"/>
                <a:cs typeface="+mj-lt"/>
                <a:hlinkClick r:id="rId2"/>
              </a:rPr>
              <a:t>https://jamboard.google.com/d/1uhplSFlpnsWDHU9sAOkpoovofZVWTAVor9QRiV9avXQ/edit?usp=sharing</a:t>
            </a:r>
            <a:r>
              <a:rPr lang="en-US">
                <a:ea typeface="+mj-lt"/>
                <a:cs typeface="+mj-lt"/>
              </a:rPr>
              <a:t>. </a:t>
            </a:r>
            <a:endParaRPr lang="en-US">
              <a:ea typeface="+mj-lt"/>
            </a:endParaRPr>
          </a:p>
          <a:p>
            <a:pPr marL="457200" indent="-457200">
              <a:buAutoNum type="arabicPeriod"/>
            </a:pPr>
            <a:endParaRPr lang="en-US" dirty="0">
              <a:ea typeface="+mj-lt"/>
              <a:cs typeface="+mj-lt"/>
            </a:endParaRPr>
          </a:p>
          <a:p>
            <a:pPr marL="457200" indent="-457200">
              <a:buAutoNum type="arabicPeriod"/>
            </a:pPr>
            <a:r>
              <a:rPr lang="en-US">
                <a:ea typeface="+mj-lt"/>
                <a:cs typeface="+mj-lt"/>
              </a:rPr>
              <a:t>This link is also posted in the platform </a:t>
            </a:r>
            <a:r>
              <a:rPr lang="en-US" dirty="0">
                <a:ea typeface="+mj-lt"/>
                <a:cs typeface="+mj-lt"/>
              </a:rPr>
              <a:t>CHAT for your convenience.</a:t>
            </a:r>
            <a:endParaRPr lang="en-US"/>
          </a:p>
          <a:p>
            <a:pPr marL="0" indent="0">
              <a:buNone/>
            </a:pPr>
            <a:endParaRPr lang="en-US" dirty="0">
              <a:cs typeface="Arial"/>
            </a:endParaRPr>
          </a:p>
        </p:txBody>
      </p:sp>
      <p:sp>
        <p:nvSpPr>
          <p:cNvPr id="4" name="Content Placeholder 3">
            <a:extLst>
              <a:ext uri="{FF2B5EF4-FFF2-40B4-BE49-F238E27FC236}">
                <a16:creationId xmlns:a16="http://schemas.microsoft.com/office/drawing/2014/main" id="{60D409E1-0769-5A48-98DB-ECDE26EE4576}"/>
              </a:ext>
            </a:extLst>
          </p:cNvPr>
          <p:cNvSpPr>
            <a:spLocks noGrp="1"/>
          </p:cNvSpPr>
          <p:nvPr>
            <p:ph sz="quarter" idx="4"/>
          </p:nvPr>
        </p:nvSpPr>
        <p:spPr/>
        <p:txBody>
          <a:bodyPr/>
          <a:lstStyle/>
          <a:p>
            <a:pPr marL="0" indent="0" algn="ctr">
              <a:buNone/>
            </a:pPr>
            <a:r>
              <a:rPr lang="en-US" sz="2800" b="1" dirty="0">
                <a:solidFill>
                  <a:schemeClr val="tx1">
                    <a:lumMod val="75000"/>
                  </a:schemeClr>
                </a:solidFill>
              </a:rPr>
              <a:t>Questions</a:t>
            </a:r>
          </a:p>
          <a:p>
            <a:pPr marL="0" indent="0" algn="ctr">
              <a:buNone/>
            </a:pPr>
            <a:endParaRPr lang="en-US" dirty="0"/>
          </a:p>
          <a:p>
            <a:pPr marL="457200" indent="-457200">
              <a:buAutoNum type="arabicPeriod"/>
            </a:pPr>
            <a:r>
              <a:rPr lang="en-US" dirty="0"/>
              <a:t>What is a unique or interesting item that is near you while you Zoom?</a:t>
            </a:r>
          </a:p>
          <a:p>
            <a:pPr marL="457200" indent="-457200">
              <a:buAutoNum type="arabicPeriod"/>
            </a:pPr>
            <a:endParaRPr lang="en-US" dirty="0"/>
          </a:p>
          <a:p>
            <a:pPr marL="457200" indent="-457200">
              <a:buAutoNum type="arabicPeriod"/>
            </a:pPr>
            <a:r>
              <a:rPr lang="en-US" dirty="0"/>
              <a:t>What is a collegial consultation topic/issue on which you would like more information?</a:t>
            </a:r>
          </a:p>
          <a:p>
            <a:pPr marL="0" indent="0">
              <a:buNone/>
            </a:pPr>
            <a:endParaRPr lang="en-US" dirty="0"/>
          </a:p>
        </p:txBody>
      </p:sp>
      <p:sp>
        <p:nvSpPr>
          <p:cNvPr id="5" name="Footer Placeholder 4">
            <a:extLst>
              <a:ext uri="{FF2B5EF4-FFF2-40B4-BE49-F238E27FC236}">
                <a16:creationId xmlns:a16="http://schemas.microsoft.com/office/drawing/2014/main" id="{FD75B0D5-E572-3A4F-B192-1ECEC68CE427}"/>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156459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85D8-1A8B-4EEE-8A17-FC1D6280D33E}"/>
              </a:ext>
            </a:extLst>
          </p:cNvPr>
          <p:cNvSpPr>
            <a:spLocks noGrp="1"/>
          </p:cNvSpPr>
          <p:nvPr>
            <p:ph type="title"/>
          </p:nvPr>
        </p:nvSpPr>
        <p:spPr/>
        <p:txBody>
          <a:bodyPr vert="horz" lIns="91440" tIns="45720" rIns="91440" bIns="45720" rtlCol="0" anchor="ctr">
            <a:noAutofit/>
          </a:bodyPr>
          <a:lstStyle/>
          <a:p>
            <a:pPr algn="ctr"/>
            <a:r>
              <a:rPr lang="en-US" sz="5000" dirty="0">
                <a:latin typeface="Palatino"/>
              </a:rPr>
              <a:t>Collegial Consultation</a:t>
            </a:r>
            <a:endParaRPr lang="en-US" sz="5000"/>
          </a:p>
        </p:txBody>
      </p:sp>
      <p:sp>
        <p:nvSpPr>
          <p:cNvPr id="3" name="Content Placeholder 2">
            <a:extLst>
              <a:ext uri="{FF2B5EF4-FFF2-40B4-BE49-F238E27FC236}">
                <a16:creationId xmlns:a16="http://schemas.microsoft.com/office/drawing/2014/main" id="{F937062C-8040-4867-94E5-D9459F5E53ED}"/>
              </a:ext>
            </a:extLst>
          </p:cNvPr>
          <p:cNvSpPr>
            <a:spLocks noGrp="1"/>
          </p:cNvSpPr>
          <p:nvPr>
            <p:ph idx="1"/>
          </p:nvPr>
        </p:nvSpPr>
        <p:spPr/>
        <p:txBody>
          <a:bodyPr vert="horz" lIns="91440" tIns="45720" rIns="91440" bIns="45720" rtlCol="0" anchor="t">
            <a:normAutofit/>
          </a:bodyPr>
          <a:lstStyle/>
          <a:p>
            <a:pPr algn="ctr"/>
            <a:r>
              <a:rPr lang="en-US" sz="2800" b="1">
                <a:solidFill>
                  <a:schemeClr val="tx1"/>
                </a:solidFill>
                <a:cs typeface="Gill Sans"/>
              </a:rPr>
              <a:t>Guiding Questions</a:t>
            </a:r>
            <a:endParaRPr lang="en-US" sz="2800">
              <a:solidFill>
                <a:schemeClr val="tx1"/>
              </a:solidFill>
            </a:endParaRPr>
          </a:p>
          <a:p>
            <a:pPr algn="ctr"/>
            <a:endParaRPr lang="en-US" sz="2800" b="1" dirty="0">
              <a:solidFill>
                <a:schemeClr val="tx1"/>
              </a:solidFill>
              <a:cs typeface="Gill Sans"/>
            </a:endParaRPr>
          </a:p>
          <a:p>
            <a:pPr marL="457200" indent="-457200">
              <a:buAutoNum type="arabicPeriod"/>
            </a:pPr>
            <a:r>
              <a:rPr lang="en-US">
                <a:cs typeface="Gill Sans"/>
              </a:rPr>
              <a:t>How do/can/will you use the consultative process structures within your college or the academic senate </a:t>
            </a:r>
            <a:r>
              <a:rPr lang="en-US" dirty="0">
                <a:cs typeface="Gill Sans"/>
              </a:rPr>
              <a:t>to advance college-wide diversity, equity, and inclusion?</a:t>
            </a:r>
          </a:p>
          <a:p>
            <a:pPr marL="457200" indent="-457200">
              <a:buAutoNum type="arabicPeriod"/>
            </a:pPr>
            <a:endParaRPr lang="en-US" dirty="0">
              <a:cs typeface="Gill Sans"/>
            </a:endParaRPr>
          </a:p>
          <a:p>
            <a:pPr marL="457200" indent="-457200">
              <a:buAutoNum type="arabicPeriod"/>
            </a:pPr>
            <a:r>
              <a:rPr lang="en-US">
                <a:cs typeface="Gill Sans"/>
              </a:rPr>
              <a:t>What existing processes within your college or academic senate have been examined or updated to advance diversity, equity, and inclusion?</a:t>
            </a:r>
          </a:p>
          <a:p>
            <a:pPr marL="457200" indent="-457200">
              <a:buAutoNum type="arabicPeriod"/>
            </a:pPr>
            <a:endParaRPr lang="en-US" dirty="0">
              <a:cs typeface="Gill Sans"/>
            </a:endParaRPr>
          </a:p>
        </p:txBody>
      </p:sp>
      <p:sp>
        <p:nvSpPr>
          <p:cNvPr id="4" name="Footer Placeholder 3">
            <a:extLst>
              <a:ext uri="{FF2B5EF4-FFF2-40B4-BE49-F238E27FC236}">
                <a16:creationId xmlns:a16="http://schemas.microsoft.com/office/drawing/2014/main" id="{92309EAB-8F37-46DF-B39B-9344EB159D34}"/>
              </a:ext>
            </a:extLst>
          </p:cNvPr>
          <p:cNvSpPr>
            <a:spLocks noGrp="1"/>
          </p:cNvSpPr>
          <p:nvPr>
            <p:ph type="ftr" sz="quarter" idx="15"/>
          </p:nvPr>
        </p:nvSpPr>
        <p:spPr/>
        <p:txBody>
          <a:bodyPr/>
          <a:lstStyle/>
          <a:p>
            <a:r>
              <a:rPr lang="en-US"/>
              <a:t>ASCCC Fall Plenary Session 2020</a:t>
            </a:r>
            <a:endParaRPr lang="en-US" dirty="0"/>
          </a:p>
        </p:txBody>
      </p:sp>
    </p:spTree>
    <p:extLst>
      <p:ext uri="{BB962C8B-B14F-4D97-AF65-F5344CB8AC3E}">
        <p14:creationId xmlns:p14="http://schemas.microsoft.com/office/powerpoint/2010/main" val="165396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6612-3585-394E-92C8-985A27B528D9}"/>
              </a:ext>
            </a:extLst>
          </p:cNvPr>
          <p:cNvSpPr>
            <a:spLocks noGrp="1"/>
          </p:cNvSpPr>
          <p:nvPr>
            <p:ph type="title"/>
          </p:nvPr>
        </p:nvSpPr>
        <p:spPr/>
        <p:txBody>
          <a:bodyPr anchor="ctr"/>
          <a:lstStyle/>
          <a:p>
            <a:pPr algn="ctr"/>
            <a:r>
              <a:rPr lang="en-US" dirty="0"/>
              <a:t>Collegial Consultation</a:t>
            </a:r>
          </a:p>
        </p:txBody>
      </p:sp>
      <p:sp>
        <p:nvSpPr>
          <p:cNvPr id="3" name="Content Placeholder 2">
            <a:extLst>
              <a:ext uri="{FF2B5EF4-FFF2-40B4-BE49-F238E27FC236}">
                <a16:creationId xmlns:a16="http://schemas.microsoft.com/office/drawing/2014/main" id="{1083DB30-1880-6E4F-9471-79A3D64C5C55}"/>
              </a:ext>
            </a:extLst>
          </p:cNvPr>
          <p:cNvSpPr>
            <a:spLocks noGrp="1"/>
          </p:cNvSpPr>
          <p:nvPr>
            <p:ph sz="half" idx="2"/>
          </p:nvPr>
        </p:nvSpPr>
        <p:spPr>
          <a:xfrm>
            <a:off x="1407886" y="2699657"/>
            <a:ext cx="10334170" cy="3656693"/>
          </a:xfrm>
        </p:spPr>
        <p:txBody>
          <a:bodyPr numCol="2">
            <a:normAutofit fontScale="92500" lnSpcReduction="20000"/>
          </a:bodyPr>
          <a:lstStyle/>
          <a:p>
            <a:pPr marL="457200" lvl="0" indent="-457200">
              <a:buFont typeface="+mj-lt"/>
              <a:buAutoNum type="arabicParenR"/>
            </a:pPr>
            <a:r>
              <a:rPr lang="en-US" dirty="0"/>
              <a:t>curriculum, including establishing prerequisites and placing courses within disciplines;</a:t>
            </a:r>
          </a:p>
          <a:p>
            <a:pPr marL="457200" lvl="0" indent="-457200">
              <a:buFont typeface="+mj-lt"/>
              <a:buAutoNum type="arabicParenR"/>
            </a:pPr>
            <a:r>
              <a:rPr lang="en-US" dirty="0"/>
              <a:t>degree and certificate requirements;</a:t>
            </a:r>
          </a:p>
          <a:p>
            <a:pPr marL="457200" lvl="0" indent="-457200">
              <a:buFont typeface="+mj-lt"/>
              <a:buAutoNum type="arabicParenR"/>
            </a:pPr>
            <a:r>
              <a:rPr lang="en-US" dirty="0"/>
              <a:t>grading policies;</a:t>
            </a:r>
          </a:p>
          <a:p>
            <a:pPr marL="457200" lvl="0" indent="-457200">
              <a:buFont typeface="+mj-lt"/>
              <a:buAutoNum type="arabicParenR"/>
            </a:pPr>
            <a:r>
              <a:rPr lang="en-US" dirty="0"/>
              <a:t>educational program development;</a:t>
            </a:r>
          </a:p>
          <a:p>
            <a:pPr marL="457200" lvl="0" indent="-457200">
              <a:buFont typeface="+mj-lt"/>
              <a:buAutoNum type="arabicParenR"/>
            </a:pPr>
            <a:r>
              <a:rPr lang="en-US" dirty="0"/>
              <a:t>standards or policies regarding student preparation and success;</a:t>
            </a:r>
          </a:p>
          <a:p>
            <a:pPr marL="457200" lvl="0" indent="-457200">
              <a:buFont typeface="+mj-lt"/>
              <a:buAutoNum type="arabicParenR"/>
            </a:pPr>
            <a:r>
              <a:rPr lang="en-US" dirty="0"/>
              <a:t>district and college governance structures, as related to faculty roles;</a:t>
            </a:r>
          </a:p>
          <a:p>
            <a:pPr marL="457200" lvl="0" indent="-457200">
              <a:buFont typeface="+mj-lt"/>
              <a:buAutoNum type="arabicParenR"/>
            </a:pPr>
            <a:endParaRPr lang="en-US" dirty="0"/>
          </a:p>
          <a:p>
            <a:pPr marL="457200" lvl="0" indent="-457200">
              <a:buFont typeface="+mj-lt"/>
              <a:buAutoNum type="arabicParenR"/>
            </a:pPr>
            <a:r>
              <a:rPr lang="en-US" dirty="0"/>
              <a:t>faculty roles and involvement in accreditation processes, including self-study and annual reports;</a:t>
            </a:r>
          </a:p>
          <a:p>
            <a:pPr marL="457200" lvl="0" indent="-457200">
              <a:buFont typeface="+mj-lt"/>
              <a:buAutoNum type="arabicParenR"/>
            </a:pPr>
            <a:r>
              <a:rPr lang="en-US" dirty="0"/>
              <a:t>policies for faculty professional development activities;</a:t>
            </a:r>
          </a:p>
          <a:p>
            <a:pPr marL="457200" lvl="0" indent="-457200">
              <a:buFont typeface="+mj-lt"/>
              <a:buAutoNum type="arabicParenR"/>
            </a:pPr>
            <a:r>
              <a:rPr lang="en-US" dirty="0"/>
              <a:t>processes for program review;</a:t>
            </a:r>
          </a:p>
          <a:p>
            <a:pPr marL="457200" lvl="0" indent="-457200">
              <a:buFont typeface="+mj-lt"/>
              <a:buAutoNum type="arabicParenR"/>
            </a:pPr>
            <a:r>
              <a:rPr lang="en-US" dirty="0"/>
              <a:t>processes for institutional planning and budget development; and</a:t>
            </a:r>
          </a:p>
          <a:p>
            <a:pPr marL="457200" lvl="0" indent="-457200">
              <a:buFont typeface="+mj-lt"/>
              <a:buAutoNum type="arabicParenR"/>
            </a:pPr>
            <a:r>
              <a:rPr lang="en-US" dirty="0"/>
              <a:t>other academic and professional matters as are mutually agreed upon between the governing board and the academic senate.</a:t>
            </a:r>
          </a:p>
        </p:txBody>
      </p:sp>
      <p:sp>
        <p:nvSpPr>
          <p:cNvPr id="4" name="Content Placeholder 3">
            <a:extLst>
              <a:ext uri="{FF2B5EF4-FFF2-40B4-BE49-F238E27FC236}">
                <a16:creationId xmlns:a16="http://schemas.microsoft.com/office/drawing/2014/main" id="{7CA53A83-6E0E-B945-A269-8724988E9F71}"/>
              </a:ext>
            </a:extLst>
          </p:cNvPr>
          <p:cNvSpPr>
            <a:spLocks noGrp="1"/>
          </p:cNvSpPr>
          <p:nvPr>
            <p:ph sz="quarter" idx="4"/>
          </p:nvPr>
        </p:nvSpPr>
        <p:spPr>
          <a:xfrm>
            <a:off x="1407886" y="1465944"/>
            <a:ext cx="10203543" cy="1045028"/>
          </a:xfrm>
        </p:spPr>
        <p:txBody>
          <a:bodyPr vert="horz" lIns="91440" tIns="45720" rIns="91440" bIns="45720" rtlCol="0" anchor="t">
            <a:normAutofit fontScale="92500" lnSpcReduction="10000"/>
          </a:bodyPr>
          <a:lstStyle/>
          <a:p>
            <a:pPr marL="0" indent="0" algn="ctr">
              <a:buNone/>
            </a:pPr>
            <a:r>
              <a:rPr lang="en-US" b="1" dirty="0">
                <a:solidFill>
                  <a:schemeClr val="tx1">
                    <a:lumMod val="75000"/>
                  </a:schemeClr>
                </a:solidFill>
              </a:rPr>
              <a:t>Title 5 §53200 – Definitions “The 10+1”</a:t>
            </a:r>
          </a:p>
          <a:p>
            <a:pPr marL="457200" indent="-457200">
              <a:buFont typeface="+mj-lt"/>
              <a:buAutoNum type="alphaLcParenR" startAt="3"/>
            </a:pPr>
            <a:r>
              <a:rPr lang="en-US" dirty="0">
                <a:cs typeface="Gill Sans"/>
              </a:rPr>
              <a:t>“Academic and professional matters” means the following policy development and implementation matters:</a:t>
            </a:r>
          </a:p>
        </p:txBody>
      </p:sp>
      <p:sp>
        <p:nvSpPr>
          <p:cNvPr id="5" name="Footer Placeholder 4">
            <a:extLst>
              <a:ext uri="{FF2B5EF4-FFF2-40B4-BE49-F238E27FC236}">
                <a16:creationId xmlns:a16="http://schemas.microsoft.com/office/drawing/2014/main" id="{DBC404CF-8790-4441-9E44-B80361D23D0C}"/>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66781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6612-3585-394E-92C8-985A27B528D9}"/>
              </a:ext>
            </a:extLst>
          </p:cNvPr>
          <p:cNvSpPr>
            <a:spLocks noGrp="1"/>
          </p:cNvSpPr>
          <p:nvPr>
            <p:ph type="title"/>
          </p:nvPr>
        </p:nvSpPr>
        <p:spPr/>
        <p:txBody>
          <a:bodyPr anchor="ctr"/>
          <a:lstStyle/>
          <a:p>
            <a:pPr algn="ctr"/>
            <a:r>
              <a:rPr lang="en-US" dirty="0"/>
              <a:t>Collegial Consultation</a:t>
            </a:r>
          </a:p>
        </p:txBody>
      </p:sp>
      <p:sp>
        <p:nvSpPr>
          <p:cNvPr id="3" name="Content Placeholder 2">
            <a:extLst>
              <a:ext uri="{FF2B5EF4-FFF2-40B4-BE49-F238E27FC236}">
                <a16:creationId xmlns:a16="http://schemas.microsoft.com/office/drawing/2014/main" id="{1083DB30-1880-6E4F-9471-79A3D64C5C55}"/>
              </a:ext>
            </a:extLst>
          </p:cNvPr>
          <p:cNvSpPr>
            <a:spLocks noGrp="1"/>
          </p:cNvSpPr>
          <p:nvPr>
            <p:ph sz="half" idx="2"/>
          </p:nvPr>
        </p:nvSpPr>
        <p:spPr>
          <a:xfrm>
            <a:off x="1342572" y="2322286"/>
            <a:ext cx="10334170" cy="3439886"/>
          </a:xfrm>
        </p:spPr>
        <p:txBody>
          <a:bodyPr>
            <a:normAutofit lnSpcReduction="10000"/>
          </a:bodyPr>
          <a:lstStyle/>
          <a:p>
            <a:pPr marL="457200" indent="-457200">
              <a:buFont typeface="+mj-lt"/>
              <a:buAutoNum type="alphaLcParenR" startAt="4"/>
            </a:pPr>
            <a:r>
              <a:rPr lang="en-US" dirty="0"/>
              <a:t>“</a:t>
            </a:r>
            <a:r>
              <a:rPr lang="en-US" b="1" dirty="0"/>
              <a:t>Consult collegially</a:t>
            </a:r>
            <a:r>
              <a:rPr lang="en-US" dirty="0"/>
              <a:t>” means that the district governing board shall develop policies on academic and professional matters through either or both of the following methods, according to its own discretion:</a:t>
            </a:r>
          </a:p>
          <a:p>
            <a:pPr marL="0" indent="0">
              <a:buNone/>
            </a:pPr>
            <a:endParaRPr lang="en-US" dirty="0"/>
          </a:p>
          <a:p>
            <a:pPr marL="914400" lvl="1" indent="-457200">
              <a:buFont typeface="+mj-lt"/>
              <a:buAutoNum type="arabicParenR"/>
            </a:pPr>
            <a:r>
              <a:rPr lang="en-US" b="1" dirty="0"/>
              <a:t>relying primarily </a:t>
            </a:r>
            <a:r>
              <a:rPr lang="en-US" dirty="0"/>
              <a:t>upon the advice and judgment of the academic senate; or</a:t>
            </a:r>
          </a:p>
          <a:p>
            <a:pPr marL="914400" lvl="1" indent="-457200">
              <a:buFont typeface="+mj-lt"/>
              <a:buAutoNum type="arabicParenR"/>
            </a:pPr>
            <a:r>
              <a:rPr lang="en-US" dirty="0"/>
              <a:t>agreeing that the district governing board, or such representatives as it may designate, and the representatives of the academic senate shall have the obligation to reach </a:t>
            </a:r>
            <a:r>
              <a:rPr lang="en-US" b="1" dirty="0"/>
              <a:t>mutual agreement </a:t>
            </a:r>
            <a:r>
              <a:rPr lang="en-US" dirty="0"/>
              <a:t>by written resolution, regulation, or policy of the governing board effectuating such recommendations.</a:t>
            </a:r>
          </a:p>
          <a:p>
            <a:pPr marL="0" lv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7CA53A83-6E0E-B945-A269-8724988E9F71}"/>
              </a:ext>
            </a:extLst>
          </p:cNvPr>
          <p:cNvSpPr>
            <a:spLocks noGrp="1"/>
          </p:cNvSpPr>
          <p:nvPr>
            <p:ph sz="quarter" idx="4"/>
          </p:nvPr>
        </p:nvSpPr>
        <p:spPr>
          <a:xfrm>
            <a:off x="1407886" y="1553028"/>
            <a:ext cx="10203543" cy="957943"/>
          </a:xfrm>
        </p:spPr>
        <p:txBody>
          <a:bodyPr/>
          <a:lstStyle/>
          <a:p>
            <a:pPr marL="0" indent="0" algn="ctr">
              <a:buNone/>
            </a:pPr>
            <a:r>
              <a:rPr lang="en-US" b="1" dirty="0">
                <a:solidFill>
                  <a:schemeClr val="tx1">
                    <a:lumMod val="75000"/>
                  </a:schemeClr>
                </a:solidFill>
              </a:rPr>
              <a:t>Title 5 §53200 – Definitions “The 10+1”</a:t>
            </a:r>
          </a:p>
        </p:txBody>
      </p:sp>
      <p:sp>
        <p:nvSpPr>
          <p:cNvPr id="5" name="Footer Placeholder 4">
            <a:extLst>
              <a:ext uri="{FF2B5EF4-FFF2-40B4-BE49-F238E27FC236}">
                <a16:creationId xmlns:a16="http://schemas.microsoft.com/office/drawing/2014/main" id="{DBC404CF-8790-4441-9E44-B80361D23D0C}"/>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33971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9244-298B-E641-9EB9-7EA5D7192659}"/>
              </a:ext>
            </a:extLst>
          </p:cNvPr>
          <p:cNvSpPr>
            <a:spLocks noGrp="1"/>
          </p:cNvSpPr>
          <p:nvPr>
            <p:ph type="title"/>
          </p:nvPr>
        </p:nvSpPr>
        <p:spPr/>
        <p:txBody>
          <a:bodyPr anchor="ctr"/>
          <a:lstStyle/>
          <a:p>
            <a:pPr algn="ctr"/>
            <a:r>
              <a:rPr lang="en-US" dirty="0"/>
              <a:t>Collegial Consultation</a:t>
            </a:r>
          </a:p>
        </p:txBody>
      </p:sp>
      <p:sp>
        <p:nvSpPr>
          <p:cNvPr id="3" name="Content Placeholder 2">
            <a:extLst>
              <a:ext uri="{FF2B5EF4-FFF2-40B4-BE49-F238E27FC236}">
                <a16:creationId xmlns:a16="http://schemas.microsoft.com/office/drawing/2014/main" id="{8DE12D06-CC60-DC40-B7F3-59638D5301E7}"/>
              </a:ext>
            </a:extLst>
          </p:cNvPr>
          <p:cNvSpPr>
            <a:spLocks noGrp="1"/>
          </p:cNvSpPr>
          <p:nvPr>
            <p:ph sz="half" idx="1"/>
          </p:nvPr>
        </p:nvSpPr>
        <p:spPr/>
        <p:txBody>
          <a:bodyPr anchor="t"/>
          <a:lstStyle/>
          <a:p>
            <a:pPr marL="0" indent="0" algn="ctr">
              <a:buNone/>
            </a:pPr>
            <a:r>
              <a:rPr lang="en-US" b="1" dirty="0">
                <a:solidFill>
                  <a:schemeClr val="tx1">
                    <a:lumMod val="75000"/>
                  </a:schemeClr>
                </a:solidFill>
              </a:rPr>
              <a:t>Title 5 §53203 – Powers</a:t>
            </a:r>
          </a:p>
          <a:p>
            <a:pPr marL="0" indent="0" algn="ctr">
              <a:buNone/>
            </a:pPr>
            <a:endParaRPr lang="en-US" b="1" dirty="0">
              <a:solidFill>
                <a:schemeClr val="tx1">
                  <a:lumMod val="75000"/>
                </a:schemeClr>
              </a:solidFill>
            </a:endParaRPr>
          </a:p>
          <a:p>
            <a:pPr marL="457200" indent="-457200">
              <a:buFont typeface="+mj-lt"/>
              <a:buAutoNum type="alphaLcParenR"/>
            </a:pPr>
            <a:r>
              <a:rPr lang="en-US" dirty="0"/>
              <a:t>Governing Board shall adopt policies delegating authority and responsibility to its Academic Senate and requires </a:t>
            </a:r>
            <a:r>
              <a:rPr lang="en-US" b="1" dirty="0"/>
              <a:t>collegial consultation</a:t>
            </a:r>
            <a:r>
              <a:rPr lang="en-US" dirty="0"/>
              <a:t>.</a:t>
            </a:r>
          </a:p>
          <a:p>
            <a:pPr marL="457200" indent="-457200">
              <a:buFont typeface="+mj-lt"/>
              <a:buAutoNum type="alphaLcParenR"/>
            </a:pPr>
            <a:r>
              <a:rPr lang="en-US" dirty="0"/>
              <a:t>Policies in (a) shall be adopted through </a:t>
            </a:r>
            <a:r>
              <a:rPr lang="en-US" b="1" dirty="0"/>
              <a:t>collegial consultation </a:t>
            </a:r>
            <a:r>
              <a:rPr lang="en-US" dirty="0"/>
              <a:t>with the Academic Senate.</a:t>
            </a:r>
          </a:p>
          <a:p>
            <a:pPr marL="457200" indent="-457200">
              <a:buFont typeface="+mj-lt"/>
              <a:buAutoNum type="alphaLcParenR"/>
            </a:pPr>
            <a:r>
              <a:rPr lang="en-US" dirty="0"/>
              <a:t>Guarantees the Academic Senate the right to meet with or appear before the board while in the process of </a:t>
            </a:r>
            <a:r>
              <a:rPr lang="en-US" b="1" dirty="0"/>
              <a:t>consulting collegially</a:t>
            </a:r>
            <a:r>
              <a:rPr lang="en-US" dirty="0"/>
              <a:t>.</a:t>
            </a:r>
          </a:p>
          <a:p>
            <a:pPr marL="0" indent="0">
              <a:buNone/>
            </a:pPr>
            <a:endParaRPr lang="en-US" dirty="0"/>
          </a:p>
        </p:txBody>
      </p:sp>
      <p:sp>
        <p:nvSpPr>
          <p:cNvPr id="4" name="Footer Placeholder 3">
            <a:extLst>
              <a:ext uri="{FF2B5EF4-FFF2-40B4-BE49-F238E27FC236}">
                <a16:creationId xmlns:a16="http://schemas.microsoft.com/office/drawing/2014/main" id="{54C84D8D-4F92-644D-83CF-FA7579737F6A}"/>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4079203418"/>
      </p:ext>
    </p:extLst>
  </p:cSld>
  <p:clrMapOvr>
    <a:masterClrMapping/>
  </p:clrMapOvr>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0 Fall 200929 ppt template" id="{B58B4A00-53B3-A645-B39D-D484189649EE}" vid="{5A1D03CB-9839-494C-A394-DE9AA833A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90</TotalTime>
  <Words>1737</Words>
  <Application>Microsoft Macintosh PowerPoint</Application>
  <PresentationFormat>Widescreen</PresentationFormat>
  <Paragraphs>151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Gill Sans</vt:lpstr>
      <vt:lpstr>Palatino</vt:lpstr>
      <vt:lpstr>Times New Roman</vt:lpstr>
      <vt:lpstr>ASCCC Curriculum Inst. 2020 Theme</vt:lpstr>
      <vt:lpstr>Re-framing Collegial Consultation Breakout Session 5 | 1:00-2:00</vt:lpstr>
      <vt:lpstr>Presenters</vt:lpstr>
      <vt:lpstr>Description</vt:lpstr>
      <vt:lpstr>Overview</vt:lpstr>
      <vt:lpstr>Icebreaker</vt:lpstr>
      <vt:lpstr>Collegial Consultation</vt:lpstr>
      <vt:lpstr>Collegial Consultation</vt:lpstr>
      <vt:lpstr>Collegial Consultation</vt:lpstr>
      <vt:lpstr>Collegial Consultation</vt:lpstr>
      <vt:lpstr>Collegial Consultation</vt:lpstr>
      <vt:lpstr>Collegial Consultation</vt:lpstr>
      <vt:lpstr>Collegial Consultation</vt:lpstr>
      <vt:lpstr>Collegial Consultation</vt:lpstr>
      <vt:lpstr>Collegial Consultation</vt:lpstr>
      <vt:lpstr>Collegial Consultation</vt:lpstr>
      <vt:lpstr>Collegial Consultation</vt:lpstr>
      <vt:lpstr>California Education Code</vt:lpstr>
      <vt:lpstr>Two Scenarios</vt:lpstr>
      <vt:lpstr>Scenario 1</vt:lpstr>
      <vt:lpstr>Scenario 2</vt:lpstr>
      <vt:lpstr>Breakouts and Discussion </vt:lpstr>
      <vt:lpstr>Resources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Virginia May</cp:lastModifiedBy>
  <cp:revision>562</cp:revision>
  <dcterms:created xsi:type="dcterms:W3CDTF">2020-10-22T04:23:22Z</dcterms:created>
  <dcterms:modified xsi:type="dcterms:W3CDTF">2020-10-27T02:18:07Z</dcterms:modified>
</cp:coreProperties>
</file>