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61" r:id="rId9"/>
    <p:sldId id="268" r:id="rId10"/>
    <p:sldId id="263" r:id="rId11"/>
    <p:sldId id="264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03003-FAC0-4343-B8CC-AB526E76A7EA}" type="datetimeFigureOut">
              <a:rPr lang="en-US" smtClean="0"/>
              <a:t>6/8/15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4693C-D857-984D-A7D3-BA2197E49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0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693C-D857-984D-A7D3-BA2197E496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6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693C-D857-984D-A7D3-BA2197E496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1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030-01D2-564F-9267-63D9E7B21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030-01D2-564F-9267-63D9E7B21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030-01D2-564F-9267-63D9E7B21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030-01D2-564F-9267-63D9E7B21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030-01D2-564F-9267-63D9E7B21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030-01D2-564F-9267-63D9E7B2178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030-01D2-564F-9267-63D9E7B21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030-01D2-564F-9267-63D9E7B2178B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030-01D2-564F-9267-63D9E7B21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030-01D2-564F-9267-63D9E7B21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EC3F030-01D2-564F-9267-63D9E7B21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10A9932-6FB0-5F4E-9219-0D2C4B720C9E}" type="datetimeFigureOut">
              <a:rPr lang="en-US" smtClean="0"/>
              <a:t>6/8/15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EC3F030-01D2-564F-9267-63D9E7B217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alatino Linotype"/>
                <a:cs typeface="Palatino Linotype"/>
              </a:rPr>
              <a:t>Orienting and Training Your Faculty for Leadership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Dolores Davison, Foothil</a:t>
            </a:r>
            <a:r>
              <a:rPr lang="en-US" dirty="0" smtClean="0"/>
              <a:t>l </a:t>
            </a:r>
            <a:r>
              <a:rPr lang="en-US" dirty="0" smtClean="0"/>
              <a:t>College</a:t>
            </a:r>
            <a:endParaRPr lang="en-US" dirty="0" smtClean="0"/>
          </a:p>
          <a:p>
            <a:r>
              <a:rPr lang="en-US" dirty="0" smtClean="0"/>
              <a:t>Wheeler North, San Diego Miramar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1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Publicize committees’ accomplishment</a:t>
            </a:r>
          </a:p>
          <a:p>
            <a:r>
              <a:rPr lang="en-US" dirty="0" smtClean="0"/>
              <a:t>Don’t be afraid to ask faculty to rethink their committee participation and reassign as appropriate</a:t>
            </a:r>
          </a:p>
          <a:p>
            <a:r>
              <a:rPr lang="en-US" dirty="0"/>
              <a:t>Provide faculty with new opportunities to </a:t>
            </a:r>
            <a:r>
              <a:rPr lang="en-US" dirty="0" smtClean="0"/>
              <a:t>learn</a:t>
            </a:r>
          </a:p>
          <a:p>
            <a:r>
              <a:rPr lang="en-US" dirty="0" smtClean="0"/>
              <a:t>Schedule meetings at faculty friendly times</a:t>
            </a:r>
          </a:p>
          <a:p>
            <a:r>
              <a:rPr lang="en-US" dirty="0" smtClean="0"/>
              <a:t>Shared </a:t>
            </a:r>
            <a:r>
              <a:rPr lang="en-US" dirty="0" smtClean="0"/>
              <a:t>seats and split responsibilities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7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Create a system to track interaction with faculty </a:t>
            </a:r>
          </a:p>
          <a:p>
            <a:r>
              <a:rPr lang="en-US" dirty="0"/>
              <a:t>Keep a running list of faculty interests to use later when recruiting</a:t>
            </a:r>
          </a:p>
          <a:p>
            <a:r>
              <a:rPr lang="en-US" dirty="0" smtClean="0"/>
              <a:t>Use referrals</a:t>
            </a:r>
          </a:p>
          <a:p>
            <a:r>
              <a:rPr lang="en-US" dirty="0"/>
              <a:t>Ask in </a:t>
            </a:r>
            <a:r>
              <a:rPr lang="en-US" dirty="0" smtClean="0"/>
              <a:t>person</a:t>
            </a:r>
          </a:p>
          <a:p>
            <a:r>
              <a:rPr lang="en-US" dirty="0"/>
              <a:t>Ensure </a:t>
            </a:r>
            <a:r>
              <a:rPr lang="en-US" dirty="0" smtClean="0"/>
              <a:t>meetings </a:t>
            </a:r>
            <a:r>
              <a:rPr lang="en-US" dirty="0"/>
              <a:t>are as effective and enjoyable as </a:t>
            </a:r>
            <a:r>
              <a:rPr lang="en-US" dirty="0" smtClean="0"/>
              <a:t>possible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5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faculty involved at the state-level</a:t>
            </a:r>
          </a:p>
          <a:p>
            <a:pPr lvl="1"/>
            <a:r>
              <a:rPr lang="en-US" dirty="0" smtClean="0"/>
              <a:t>Send faculty to workshops and Institutes</a:t>
            </a:r>
          </a:p>
          <a:p>
            <a:pPr lvl="1"/>
            <a:r>
              <a:rPr lang="en-US" dirty="0"/>
              <a:t>Send out updates from listserv to faculty who may be interested with a personal </a:t>
            </a:r>
            <a:r>
              <a:rPr lang="en-US" dirty="0" smtClean="0"/>
              <a:t>note</a:t>
            </a:r>
          </a:p>
          <a:p>
            <a:pPr lvl="1"/>
            <a:r>
              <a:rPr lang="en-US" dirty="0" smtClean="0"/>
              <a:t>Visit </a:t>
            </a:r>
            <a:r>
              <a:rPr lang="en-US" dirty="0" err="1" smtClean="0"/>
              <a:t>asccc.org</a:t>
            </a:r>
            <a:r>
              <a:rPr lang="en-US" dirty="0" smtClean="0"/>
              <a:t> frequently</a:t>
            </a:r>
          </a:p>
          <a:p>
            <a:pPr lvl="1"/>
            <a:r>
              <a:rPr lang="en-US" dirty="0"/>
              <a:t>Urge faculty to investigate “Service at the State Level” in the “Get Involved” section </a:t>
            </a:r>
          </a:p>
        </p:txBody>
      </p:sp>
    </p:spTree>
    <p:extLst>
      <p:ext uri="{BB962C8B-B14F-4D97-AF65-F5344CB8AC3E}">
        <p14:creationId xmlns:p14="http://schemas.microsoft.com/office/powerpoint/2010/main" val="202047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8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</a:p>
          <a:p>
            <a:r>
              <a:rPr lang="en-US" dirty="0" smtClean="0"/>
              <a:t>Why are you here?</a:t>
            </a:r>
          </a:p>
          <a:p>
            <a:r>
              <a:rPr lang="en-US" dirty="0" smtClean="0"/>
              <a:t>What would you like to get from this breakout?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3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your faculty M.I.A.?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 faculty are reluctant to get involved in participatory governance?</a:t>
            </a:r>
          </a:p>
          <a:p>
            <a:pPr lvl="1"/>
            <a:r>
              <a:rPr lang="en-US" dirty="0" smtClean="0"/>
              <a:t>Nothing ever changes – apathy</a:t>
            </a:r>
          </a:p>
          <a:p>
            <a:pPr lvl="1"/>
            <a:r>
              <a:rPr lang="en-US" dirty="0" smtClean="0"/>
              <a:t>No sense of accomplishment</a:t>
            </a:r>
          </a:p>
          <a:p>
            <a:pPr lvl="1"/>
            <a:r>
              <a:rPr lang="en-US" dirty="0" smtClean="0"/>
              <a:t>Too much to do already</a:t>
            </a:r>
          </a:p>
          <a:p>
            <a:pPr lvl="1"/>
            <a:r>
              <a:rPr lang="en-US" dirty="0" smtClean="0"/>
              <a:t>Burn out</a:t>
            </a:r>
          </a:p>
          <a:p>
            <a:pPr lvl="1"/>
            <a:r>
              <a:rPr lang="en-US" dirty="0" smtClean="0"/>
              <a:t>Feeling beat up/morale</a:t>
            </a:r>
          </a:p>
          <a:p>
            <a:pPr lvl="1"/>
            <a:r>
              <a:rPr lang="en-US" dirty="0" smtClean="0"/>
              <a:t>Personality conflicts</a:t>
            </a:r>
          </a:p>
          <a:p>
            <a:pPr lvl="1"/>
            <a:r>
              <a:rPr lang="en-US" dirty="0" smtClean="0"/>
              <a:t>Other?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223" y="3826966"/>
            <a:ext cx="3440714" cy="26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your faculty M.I.A</a:t>
            </a:r>
            <a:r>
              <a:rPr lang="en-US" dirty="0" smtClean="0"/>
              <a:t>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institutional barriers to getting faculty involved?</a:t>
            </a:r>
          </a:p>
          <a:p>
            <a:pPr lvl="1"/>
            <a:r>
              <a:rPr lang="en-US" dirty="0" smtClean="0"/>
              <a:t>Additional “other duties as assigned”</a:t>
            </a:r>
          </a:p>
          <a:p>
            <a:pPr lvl="1"/>
            <a:r>
              <a:rPr lang="en-US" dirty="0" smtClean="0"/>
              <a:t>Fewer faculty to serve students</a:t>
            </a:r>
          </a:p>
          <a:p>
            <a:pPr lvl="1"/>
            <a:r>
              <a:rPr lang="en-US" dirty="0" smtClean="0"/>
              <a:t>Scheduling issues (M-</a:t>
            </a:r>
            <a:r>
              <a:rPr lang="en-US" dirty="0" err="1" smtClean="0"/>
              <a:t>Th</a:t>
            </a:r>
            <a:r>
              <a:rPr lang="en-US" dirty="0" smtClean="0"/>
              <a:t> classes, lecture/lab)</a:t>
            </a:r>
          </a:p>
          <a:p>
            <a:pPr lvl="1"/>
            <a:r>
              <a:rPr lang="en-US" dirty="0" smtClean="0"/>
              <a:t>Lack of reassigned time</a:t>
            </a:r>
          </a:p>
          <a:p>
            <a:pPr lvl="1"/>
            <a:r>
              <a:rPr lang="en-US" dirty="0" smtClean="0"/>
              <a:t>Meetings scheduled during “prime time”</a:t>
            </a:r>
          </a:p>
          <a:p>
            <a:pPr lvl="1"/>
            <a:r>
              <a:rPr lang="en-US" dirty="0" smtClean="0"/>
              <a:t>Boring or poorly facilitated meetings</a:t>
            </a:r>
          </a:p>
          <a:p>
            <a:pPr lvl="1"/>
            <a:r>
              <a:rPr lang="en-US" dirty="0" smtClean="0"/>
              <a:t>Other?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1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About Faculty That May Not Normally Participate?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CTE Faculty </a:t>
            </a:r>
          </a:p>
          <a:p>
            <a:pPr lvl="1"/>
            <a:r>
              <a:rPr lang="en-US" dirty="0" smtClean="0"/>
              <a:t>Schedules </a:t>
            </a:r>
          </a:p>
          <a:p>
            <a:pPr lvl="1"/>
            <a:r>
              <a:rPr lang="en-US" dirty="0" smtClean="0"/>
              <a:t>Accreditation Requirements</a:t>
            </a:r>
          </a:p>
          <a:p>
            <a:pPr lvl="1"/>
            <a:r>
              <a:rPr lang="en-US" dirty="0" smtClean="0"/>
              <a:t>Other duties off campus</a:t>
            </a:r>
          </a:p>
          <a:p>
            <a:r>
              <a:rPr lang="en-US" dirty="0" smtClean="0"/>
              <a:t>Part-time Faculty </a:t>
            </a:r>
          </a:p>
          <a:p>
            <a:pPr lvl="1"/>
            <a:r>
              <a:rPr lang="en-US" dirty="0" smtClean="0"/>
              <a:t>Freeway flyers</a:t>
            </a:r>
          </a:p>
          <a:p>
            <a:pPr lvl="1"/>
            <a:r>
              <a:rPr lang="en-US" dirty="0" smtClean="0"/>
              <a:t>Not invited or welcomed</a:t>
            </a:r>
          </a:p>
          <a:p>
            <a:pPr lvl="1"/>
            <a:r>
              <a:rPr lang="en-US" dirty="0" smtClean="0"/>
              <a:t>Nothing to motivate participation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0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When Looking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it in the 10+1?</a:t>
            </a:r>
          </a:p>
          <a:p>
            <a:r>
              <a:rPr lang="en-US" dirty="0" smtClean="0"/>
              <a:t>Do you want it to be a +1?</a:t>
            </a:r>
          </a:p>
          <a:p>
            <a:r>
              <a:rPr lang="en-US" dirty="0" smtClean="0"/>
              <a:t>Is it worth the senate’s time to appoint faculty?</a:t>
            </a:r>
          </a:p>
          <a:p>
            <a:r>
              <a:rPr lang="en-US" dirty="0" smtClean="0"/>
              <a:t>Will the committee actually accomplish something?</a:t>
            </a:r>
          </a:p>
          <a:p>
            <a:r>
              <a:rPr lang="en-US" dirty="0" smtClean="0"/>
              <a:t>Timeline? Urgent or long term?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004" y="4777373"/>
            <a:ext cx="2600086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7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Brainstorming:  You’re </a:t>
            </a:r>
            <a:r>
              <a:rPr lang="en-US" dirty="0" err="1" smtClean="0"/>
              <a:t>Here.</a:t>
            </a:r>
            <a:r>
              <a:rPr lang="en-US" dirty="0" smtClean="0"/>
              <a:t>  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you get involved?</a:t>
            </a:r>
          </a:p>
          <a:p>
            <a:r>
              <a:rPr lang="en-US" dirty="0" smtClean="0"/>
              <a:t>What captured your attention?</a:t>
            </a:r>
          </a:p>
          <a:p>
            <a:r>
              <a:rPr lang="en-US" dirty="0" smtClean="0"/>
              <a:t>How do you get faculty involved?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63" y="4164156"/>
            <a:ext cx="2898283" cy="20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2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176" b="5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911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Engage new faculty immediately – set expectation of participatory governance as professional </a:t>
            </a:r>
            <a:r>
              <a:rPr lang="en-US" dirty="0" smtClean="0"/>
              <a:t>responsibility</a:t>
            </a:r>
          </a:p>
          <a:p>
            <a:pPr lvl="1"/>
            <a:r>
              <a:rPr lang="en-US" dirty="0" smtClean="0"/>
              <a:t>Involve the Senate in new faculty orientations</a:t>
            </a:r>
            <a:endParaRPr lang="en-US" dirty="0" smtClean="0"/>
          </a:p>
          <a:p>
            <a:r>
              <a:rPr lang="en-US" dirty="0" smtClean="0"/>
              <a:t>Assign </a:t>
            </a:r>
            <a:r>
              <a:rPr lang="en-US" dirty="0" smtClean="0"/>
              <a:t>mentors</a:t>
            </a:r>
            <a:endParaRPr lang="en-US" dirty="0" smtClean="0"/>
          </a:p>
          <a:p>
            <a:r>
              <a:rPr lang="en-US" dirty="0" smtClean="0"/>
              <a:t>Match people with skills and interest</a:t>
            </a:r>
          </a:p>
          <a:p>
            <a:r>
              <a:rPr lang="en-US" dirty="0"/>
              <a:t>Identify “</a:t>
            </a:r>
            <a:r>
              <a:rPr lang="en-US" dirty="0" err="1"/>
              <a:t>wonkish</a:t>
            </a:r>
            <a:r>
              <a:rPr lang="en-US" dirty="0"/>
              <a:t>” faculty and use </a:t>
            </a:r>
            <a:r>
              <a:rPr lang="en-US" dirty="0" smtClean="0"/>
              <a:t>them</a:t>
            </a:r>
          </a:p>
          <a:p>
            <a:r>
              <a:rPr lang="en-US" dirty="0"/>
              <a:t>Identify reasons for outliers’ </a:t>
            </a:r>
            <a:r>
              <a:rPr lang="en-US" dirty="0" smtClean="0"/>
              <a:t>behavior and address, if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Recognize that there will always be those few faculty…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0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133</TotalTime>
  <Words>433</Words>
  <Application>Microsoft Macintosh PowerPoint</Application>
  <PresentationFormat>On-screen Show (4:3)</PresentationFormat>
  <Paragraphs>75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Infusion</vt:lpstr>
      <vt:lpstr>Orienting and Training Your Faculty for Leadership</vt:lpstr>
      <vt:lpstr>Introductions:</vt:lpstr>
      <vt:lpstr>Are your faculty M.I.A.?</vt:lpstr>
      <vt:lpstr>Are your faculty M.I.A.?</vt:lpstr>
      <vt:lpstr>What About Faculty That May Not Normally Participate?</vt:lpstr>
      <vt:lpstr>Considerations When Looking at Work</vt:lpstr>
      <vt:lpstr>Brainstorming:  You’re Here.  So…</vt:lpstr>
      <vt:lpstr>Strategies</vt:lpstr>
      <vt:lpstr>Strategies</vt:lpstr>
      <vt:lpstr>Strategies</vt:lpstr>
      <vt:lpstr>Strategies</vt:lpstr>
      <vt:lpstr>Strategies</vt:lpstr>
      <vt:lpstr>Questions?</vt:lpstr>
      <vt:lpstr>Thank you!</vt:lpstr>
    </vt:vector>
  </TitlesOfParts>
  <Company>Sierra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the Future: Engaging your Colleagues</dc:title>
  <dc:creator>Julie Bruno</dc:creator>
  <cp:lastModifiedBy>FHDA FHDA</cp:lastModifiedBy>
  <cp:revision>16</cp:revision>
  <dcterms:created xsi:type="dcterms:W3CDTF">2012-06-07T16:46:17Z</dcterms:created>
  <dcterms:modified xsi:type="dcterms:W3CDTF">2015-06-09T04:01:45Z</dcterms:modified>
</cp:coreProperties>
</file>