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58" r:id="rId3"/>
    <p:sldId id="259" r:id="rId4"/>
    <p:sldId id="266" r:id="rId5"/>
    <p:sldId id="260" r:id="rId6"/>
    <p:sldId id="261" r:id="rId7"/>
    <p:sldId id="262" r:id="rId8"/>
    <p:sldId id="263" r:id="rId9"/>
    <p:sldId id="265" r:id="rId10"/>
    <p:sldId id="269" r:id="rId11"/>
    <p:sldId id="270" r:id="rId12"/>
    <p:sldId id="271" r:id="rId13"/>
    <p:sldId id="272" r:id="rId14"/>
    <p:sldId id="273" r:id="rId15"/>
    <p:sldId id="267" r:id="rId16"/>
    <p:sldId id="268"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E79"/>
    <a:srgbClr val="015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4" autoAdjust="0"/>
    <p:restoredTop sz="81488" autoAdjust="0"/>
  </p:normalViewPr>
  <p:slideViewPr>
    <p:cSldViewPr snapToGrid="0">
      <p:cViewPr varScale="1">
        <p:scale>
          <a:sx n="77" d="100"/>
          <a:sy n="77" d="100"/>
        </p:scale>
        <p:origin x="492" y="54"/>
      </p:cViewPr>
      <p:guideLst/>
    </p:cSldViewPr>
  </p:slideViewPr>
  <p:outlineViewPr>
    <p:cViewPr>
      <p:scale>
        <a:sx n="33" d="100"/>
        <a:sy n="33" d="100"/>
      </p:scale>
      <p:origin x="0" y="-50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00AEB-0B69-48AA-8767-0415563956E7}"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60020729-1086-4EBA-9AA8-8854BFFCF44E}">
      <dgm:prSet custT="1"/>
      <dgm:spPr/>
      <dgm:t>
        <a:bodyPr anchor="ctr"/>
        <a:lstStyle/>
        <a:p>
          <a:pPr>
            <a:defRPr cap="all"/>
          </a:pPr>
          <a:r>
            <a:rPr lang="en-US" sz="1400" b="1" dirty="0">
              <a:solidFill>
                <a:schemeClr val="accent5"/>
              </a:solidFill>
            </a:rPr>
            <a:t>Embracing Organizational Change</a:t>
          </a:r>
        </a:p>
      </dgm:t>
    </dgm:pt>
    <dgm:pt modelId="{98E4438E-4F32-42F6-A974-EE6994B4AB2A}" type="parTrans" cxnId="{C8AB3ACA-81A0-4AEA-B9B2-C96128249C66}">
      <dgm:prSet/>
      <dgm:spPr/>
      <dgm:t>
        <a:bodyPr/>
        <a:lstStyle/>
        <a:p>
          <a:endParaRPr lang="en-US"/>
        </a:p>
      </dgm:t>
    </dgm:pt>
    <dgm:pt modelId="{58868904-02BF-4380-9BEB-524241B2D279}" type="sibTrans" cxnId="{C8AB3ACA-81A0-4AEA-B9B2-C96128249C66}">
      <dgm:prSet/>
      <dgm:spPr/>
      <dgm:t>
        <a:bodyPr/>
        <a:lstStyle/>
        <a:p>
          <a:endParaRPr lang="en-US"/>
        </a:p>
      </dgm:t>
    </dgm:pt>
    <dgm:pt modelId="{DA8BB643-5580-4E35-896B-62E6448173E2}">
      <dgm:prSet custT="1"/>
      <dgm:spPr/>
      <dgm:t>
        <a:bodyPr anchor="ctr"/>
        <a:lstStyle/>
        <a:p>
          <a:pPr>
            <a:defRPr cap="all"/>
          </a:pPr>
          <a:r>
            <a:rPr lang="en-US" sz="1400" b="1" dirty="0">
              <a:solidFill>
                <a:schemeClr val="accent6">
                  <a:lumMod val="50000"/>
                </a:schemeClr>
              </a:solidFill>
            </a:rPr>
            <a:t>Engaging Proactively in Partnerships and Advocacy to Advance Faculty Voice and Student Success</a:t>
          </a:r>
        </a:p>
      </dgm:t>
    </dgm:pt>
    <dgm:pt modelId="{6557A72D-0304-4936-8443-4043AC5604F7}" type="parTrans" cxnId="{0C10CFFB-5900-4BBB-B9DE-573FA89389B8}">
      <dgm:prSet/>
      <dgm:spPr/>
      <dgm:t>
        <a:bodyPr/>
        <a:lstStyle/>
        <a:p>
          <a:endParaRPr lang="en-US"/>
        </a:p>
      </dgm:t>
    </dgm:pt>
    <dgm:pt modelId="{73DCCB70-B941-410A-9E3F-4F015EAC2C76}" type="sibTrans" cxnId="{0C10CFFB-5900-4BBB-B9DE-573FA89389B8}">
      <dgm:prSet/>
      <dgm:spPr/>
      <dgm:t>
        <a:bodyPr/>
        <a:lstStyle/>
        <a:p>
          <a:endParaRPr lang="en-US"/>
        </a:p>
      </dgm:t>
    </dgm:pt>
    <dgm:pt modelId="{1E78B341-B556-4A62-B709-6632C119FF1F}">
      <dgm:prSet/>
      <dgm:spPr/>
      <dgm:t>
        <a:bodyPr anchor="ctr"/>
        <a:lstStyle/>
        <a:p>
          <a:pPr>
            <a:defRPr cap="all"/>
          </a:pPr>
          <a:r>
            <a:rPr lang="en-US" b="1" dirty="0">
              <a:solidFill>
                <a:srgbClr val="00B0F0"/>
              </a:solidFill>
            </a:rPr>
            <a:t>Developing Innovative Activities to Empower Faculty and Uplift Underrepresented Voices</a:t>
          </a:r>
        </a:p>
      </dgm:t>
    </dgm:pt>
    <dgm:pt modelId="{B6F19B51-B440-4AA4-9B53-FB0E1FDA5939}" type="parTrans" cxnId="{FC36A961-9A35-47DB-B70D-F8088026202A}">
      <dgm:prSet/>
      <dgm:spPr/>
      <dgm:t>
        <a:bodyPr/>
        <a:lstStyle/>
        <a:p>
          <a:endParaRPr lang="en-US"/>
        </a:p>
      </dgm:t>
    </dgm:pt>
    <dgm:pt modelId="{AD949D18-108B-4496-9D85-E4A72080BF9C}" type="sibTrans" cxnId="{FC36A961-9A35-47DB-B70D-F8088026202A}">
      <dgm:prSet/>
      <dgm:spPr/>
      <dgm:t>
        <a:bodyPr/>
        <a:lstStyle/>
        <a:p>
          <a:endParaRPr lang="en-US"/>
        </a:p>
      </dgm:t>
    </dgm:pt>
    <dgm:pt modelId="{2DE4A54F-D3A3-4CC0-9F60-3A3A357F138A}">
      <dgm:prSet/>
      <dgm:spPr/>
      <dgm:t>
        <a:bodyPr anchor="ctr"/>
        <a:lstStyle/>
        <a:p>
          <a:pPr>
            <a:defRPr cap="all"/>
          </a:pPr>
          <a:r>
            <a:rPr lang="en-US" b="1" dirty="0">
              <a:solidFill>
                <a:schemeClr val="bg1">
                  <a:lumMod val="50000"/>
                </a:schemeClr>
              </a:solidFill>
            </a:rPr>
            <a:t>Advancing Faculty Engagement in Data Literacy</a:t>
          </a:r>
        </a:p>
      </dgm:t>
    </dgm:pt>
    <dgm:pt modelId="{DEE80CF1-0DDC-44F6-B866-F3465CC1B645}" type="parTrans" cxnId="{A17B2D5C-5AE8-42E5-A910-DCC7BAE3ECF1}">
      <dgm:prSet/>
      <dgm:spPr/>
      <dgm:t>
        <a:bodyPr/>
        <a:lstStyle/>
        <a:p>
          <a:endParaRPr lang="en-US"/>
        </a:p>
      </dgm:t>
    </dgm:pt>
    <dgm:pt modelId="{6D37C1E5-F01D-44AA-B8DE-05DA9AB9D752}" type="sibTrans" cxnId="{A17B2D5C-5AE8-42E5-A910-DCC7BAE3ECF1}">
      <dgm:prSet/>
      <dgm:spPr/>
      <dgm:t>
        <a:bodyPr/>
        <a:lstStyle/>
        <a:p>
          <a:endParaRPr lang="en-US"/>
        </a:p>
      </dgm:t>
    </dgm:pt>
    <dgm:pt modelId="{5C05EF4D-56B7-4BC4-93D4-72F1776D9556}" type="pres">
      <dgm:prSet presAssocID="{A0400AEB-0B69-48AA-8767-0415563956E7}" presName="root" presStyleCnt="0">
        <dgm:presLayoutVars>
          <dgm:dir/>
          <dgm:resizeHandles val="exact"/>
        </dgm:presLayoutVars>
      </dgm:prSet>
      <dgm:spPr/>
    </dgm:pt>
    <dgm:pt modelId="{EF1C21CD-C38D-477F-BA64-2C9900E58940}" type="pres">
      <dgm:prSet presAssocID="{60020729-1086-4EBA-9AA8-8854BFFCF44E}" presName="compNode" presStyleCnt="0"/>
      <dgm:spPr/>
    </dgm:pt>
    <dgm:pt modelId="{0F0766C0-3497-4820-9BFC-333951CF4564}" type="pres">
      <dgm:prSet presAssocID="{60020729-1086-4EBA-9AA8-8854BFFCF44E}" presName="iconBgRect" presStyleLbl="bgShp" presStyleIdx="0" presStyleCnt="4" custLinFactNeighborX="1879" custLinFactNeighborY="4799"/>
      <dgm:spPr>
        <a:prstGeom prst="round2DiagRect">
          <a:avLst>
            <a:gd name="adj1" fmla="val 29727"/>
            <a:gd name="adj2" fmla="val 0"/>
          </a:avLst>
        </a:prstGeom>
      </dgm:spPr>
    </dgm:pt>
    <dgm:pt modelId="{BE99D0F7-DFE9-4C5D-91C7-A78A96958F3D}" type="pres">
      <dgm:prSet presAssocID="{60020729-1086-4EBA-9AA8-8854BFFCF44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3C3E6DE3-1C62-4689-B48E-126FACC546A6}" type="pres">
      <dgm:prSet presAssocID="{60020729-1086-4EBA-9AA8-8854BFFCF44E}" presName="spaceRect" presStyleCnt="0"/>
      <dgm:spPr/>
    </dgm:pt>
    <dgm:pt modelId="{364D8D33-0D28-4D7C-B38D-A52F4F8E3066}" type="pres">
      <dgm:prSet presAssocID="{60020729-1086-4EBA-9AA8-8854BFFCF44E}" presName="textRect" presStyleLbl="revTx" presStyleIdx="0" presStyleCnt="4" custScaleX="103422" custScaleY="122807">
        <dgm:presLayoutVars>
          <dgm:chMax val="1"/>
          <dgm:chPref val="1"/>
        </dgm:presLayoutVars>
      </dgm:prSet>
      <dgm:spPr/>
    </dgm:pt>
    <dgm:pt modelId="{CD0C149C-9524-4EFD-988B-54A581A7E0AF}" type="pres">
      <dgm:prSet presAssocID="{58868904-02BF-4380-9BEB-524241B2D279}" presName="sibTrans" presStyleCnt="0"/>
      <dgm:spPr/>
    </dgm:pt>
    <dgm:pt modelId="{EA6B11F1-AA49-482C-B857-BF8505892C5F}" type="pres">
      <dgm:prSet presAssocID="{DA8BB643-5580-4E35-896B-62E6448173E2}" presName="compNode" presStyleCnt="0"/>
      <dgm:spPr/>
    </dgm:pt>
    <dgm:pt modelId="{A95CD544-9E80-4078-AAEF-EB9039809153}" type="pres">
      <dgm:prSet presAssocID="{DA8BB643-5580-4E35-896B-62E6448173E2}" presName="iconBgRect" presStyleLbl="bgShp" presStyleIdx="1" presStyleCnt="4"/>
      <dgm:spPr>
        <a:prstGeom prst="round2DiagRect">
          <a:avLst>
            <a:gd name="adj1" fmla="val 29727"/>
            <a:gd name="adj2" fmla="val 0"/>
          </a:avLst>
        </a:prstGeom>
      </dgm:spPr>
    </dgm:pt>
    <dgm:pt modelId="{A1773D27-13D7-4147-872D-19369D3DC6BE}" type="pres">
      <dgm:prSet presAssocID="{DA8BB643-5580-4E35-896B-62E6448173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03968F98-DFE6-4697-8419-3EFB4256CB12}" type="pres">
      <dgm:prSet presAssocID="{DA8BB643-5580-4E35-896B-62E6448173E2}" presName="spaceRect" presStyleCnt="0"/>
      <dgm:spPr/>
    </dgm:pt>
    <dgm:pt modelId="{4EAD2B04-77B0-4216-A07D-5EDF238BF7C2}" type="pres">
      <dgm:prSet presAssocID="{DA8BB643-5580-4E35-896B-62E6448173E2}" presName="textRect" presStyleLbl="revTx" presStyleIdx="1" presStyleCnt="4" custScaleX="95416" custScaleY="123411">
        <dgm:presLayoutVars>
          <dgm:chMax val="1"/>
          <dgm:chPref val="1"/>
        </dgm:presLayoutVars>
      </dgm:prSet>
      <dgm:spPr/>
    </dgm:pt>
    <dgm:pt modelId="{3613D7CD-B16D-4530-80F4-E0E4CBFCD2FB}" type="pres">
      <dgm:prSet presAssocID="{73DCCB70-B941-410A-9E3F-4F015EAC2C76}" presName="sibTrans" presStyleCnt="0"/>
      <dgm:spPr/>
    </dgm:pt>
    <dgm:pt modelId="{341B7245-4E56-4C65-B620-9203E3B4DCCF}" type="pres">
      <dgm:prSet presAssocID="{1E78B341-B556-4A62-B709-6632C119FF1F}" presName="compNode" presStyleCnt="0"/>
      <dgm:spPr/>
    </dgm:pt>
    <dgm:pt modelId="{4B75F4D8-0A9C-4621-93F2-C2F316116AB5}" type="pres">
      <dgm:prSet presAssocID="{1E78B341-B556-4A62-B709-6632C119FF1F}" presName="iconBgRect" presStyleLbl="bgShp" presStyleIdx="2" presStyleCnt="4"/>
      <dgm:spPr>
        <a:prstGeom prst="round2DiagRect">
          <a:avLst>
            <a:gd name="adj1" fmla="val 29727"/>
            <a:gd name="adj2" fmla="val 0"/>
          </a:avLst>
        </a:prstGeom>
      </dgm:spPr>
    </dgm:pt>
    <dgm:pt modelId="{2A6EC220-80D6-4557-94F0-8DD4946F1C4D}" type="pres">
      <dgm:prSet presAssocID="{1E78B341-B556-4A62-B709-6632C119FF1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9CF00F7A-8F78-4555-A644-1672F23F67AC}" type="pres">
      <dgm:prSet presAssocID="{1E78B341-B556-4A62-B709-6632C119FF1F}" presName="spaceRect" presStyleCnt="0"/>
      <dgm:spPr/>
    </dgm:pt>
    <dgm:pt modelId="{263A4249-8AF8-44A3-A313-90BE5C4D07B4}" type="pres">
      <dgm:prSet presAssocID="{1E78B341-B556-4A62-B709-6632C119FF1F}" presName="textRect" presStyleLbl="revTx" presStyleIdx="2" presStyleCnt="4">
        <dgm:presLayoutVars>
          <dgm:chMax val="1"/>
          <dgm:chPref val="1"/>
        </dgm:presLayoutVars>
      </dgm:prSet>
      <dgm:spPr/>
    </dgm:pt>
    <dgm:pt modelId="{3D3EA463-C3B7-4347-A713-31B3469145C6}" type="pres">
      <dgm:prSet presAssocID="{AD949D18-108B-4496-9D85-E4A72080BF9C}" presName="sibTrans" presStyleCnt="0"/>
      <dgm:spPr/>
    </dgm:pt>
    <dgm:pt modelId="{AC7D9783-A23A-49F6-8FC9-C9AECF53F3C9}" type="pres">
      <dgm:prSet presAssocID="{2DE4A54F-D3A3-4CC0-9F60-3A3A357F138A}" presName="compNode" presStyleCnt="0"/>
      <dgm:spPr/>
    </dgm:pt>
    <dgm:pt modelId="{D5AD693C-8E93-471D-93DB-E272FCE01572}" type="pres">
      <dgm:prSet presAssocID="{2DE4A54F-D3A3-4CC0-9F60-3A3A357F138A}" presName="iconBgRect" presStyleLbl="bgShp" presStyleIdx="3" presStyleCnt="4"/>
      <dgm:spPr>
        <a:prstGeom prst="round2DiagRect">
          <a:avLst>
            <a:gd name="adj1" fmla="val 29727"/>
            <a:gd name="adj2" fmla="val 0"/>
          </a:avLst>
        </a:prstGeom>
      </dgm:spPr>
    </dgm:pt>
    <dgm:pt modelId="{742EEF4E-95A8-4E6C-B235-9B789DAAF3AE}" type="pres">
      <dgm:prSet presAssocID="{2DE4A54F-D3A3-4CC0-9F60-3A3A357F13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333342B6-BAC7-44F3-9722-1BB77C3756B1}" type="pres">
      <dgm:prSet presAssocID="{2DE4A54F-D3A3-4CC0-9F60-3A3A357F138A}" presName="spaceRect" presStyleCnt="0"/>
      <dgm:spPr/>
    </dgm:pt>
    <dgm:pt modelId="{F0042DAD-9599-4E3E-9367-3B935E5188CE}" type="pres">
      <dgm:prSet presAssocID="{2DE4A54F-D3A3-4CC0-9F60-3A3A357F138A}" presName="textRect" presStyleLbl="revTx" presStyleIdx="3" presStyleCnt="4">
        <dgm:presLayoutVars>
          <dgm:chMax val="1"/>
          <dgm:chPref val="1"/>
        </dgm:presLayoutVars>
      </dgm:prSet>
      <dgm:spPr/>
    </dgm:pt>
  </dgm:ptLst>
  <dgm:cxnLst>
    <dgm:cxn modelId="{F2029B18-DE54-42DC-B174-D5BBC0946BF2}" type="presOf" srcId="{60020729-1086-4EBA-9AA8-8854BFFCF44E}" destId="{364D8D33-0D28-4D7C-B38D-A52F4F8E3066}" srcOrd="0" destOrd="0" presId="urn:microsoft.com/office/officeart/2018/5/layout/IconLeafLabelList"/>
    <dgm:cxn modelId="{0E3A1620-9792-42B2-88AF-9319312C0CFB}" type="presOf" srcId="{2DE4A54F-D3A3-4CC0-9F60-3A3A357F138A}" destId="{F0042DAD-9599-4E3E-9367-3B935E5188CE}" srcOrd="0" destOrd="0" presId="urn:microsoft.com/office/officeart/2018/5/layout/IconLeafLabelList"/>
    <dgm:cxn modelId="{A17B2D5C-5AE8-42E5-A910-DCC7BAE3ECF1}" srcId="{A0400AEB-0B69-48AA-8767-0415563956E7}" destId="{2DE4A54F-D3A3-4CC0-9F60-3A3A357F138A}" srcOrd="3" destOrd="0" parTransId="{DEE80CF1-0DDC-44F6-B866-F3465CC1B645}" sibTransId="{6D37C1E5-F01D-44AA-B8DE-05DA9AB9D752}"/>
    <dgm:cxn modelId="{FC36A961-9A35-47DB-B70D-F8088026202A}" srcId="{A0400AEB-0B69-48AA-8767-0415563956E7}" destId="{1E78B341-B556-4A62-B709-6632C119FF1F}" srcOrd="2" destOrd="0" parTransId="{B6F19B51-B440-4AA4-9B53-FB0E1FDA5939}" sibTransId="{AD949D18-108B-4496-9D85-E4A72080BF9C}"/>
    <dgm:cxn modelId="{162F8D70-BDF9-4DE6-8116-F3696AF01982}" type="presOf" srcId="{1E78B341-B556-4A62-B709-6632C119FF1F}" destId="{263A4249-8AF8-44A3-A313-90BE5C4D07B4}" srcOrd="0" destOrd="0" presId="urn:microsoft.com/office/officeart/2018/5/layout/IconLeafLabelList"/>
    <dgm:cxn modelId="{45B6BD8A-555C-491F-9179-E0015AE85F11}" type="presOf" srcId="{DA8BB643-5580-4E35-896B-62E6448173E2}" destId="{4EAD2B04-77B0-4216-A07D-5EDF238BF7C2}" srcOrd="0" destOrd="0" presId="urn:microsoft.com/office/officeart/2018/5/layout/IconLeafLabelList"/>
    <dgm:cxn modelId="{C8AB3ACA-81A0-4AEA-B9B2-C96128249C66}" srcId="{A0400AEB-0B69-48AA-8767-0415563956E7}" destId="{60020729-1086-4EBA-9AA8-8854BFFCF44E}" srcOrd="0" destOrd="0" parTransId="{98E4438E-4F32-42F6-A974-EE6994B4AB2A}" sibTransId="{58868904-02BF-4380-9BEB-524241B2D279}"/>
    <dgm:cxn modelId="{0C10CFFB-5900-4BBB-B9DE-573FA89389B8}" srcId="{A0400AEB-0B69-48AA-8767-0415563956E7}" destId="{DA8BB643-5580-4E35-896B-62E6448173E2}" srcOrd="1" destOrd="0" parTransId="{6557A72D-0304-4936-8443-4043AC5604F7}" sibTransId="{73DCCB70-B941-410A-9E3F-4F015EAC2C76}"/>
    <dgm:cxn modelId="{F25963FF-B2B3-493D-B4F5-33F24F659869}" type="presOf" srcId="{A0400AEB-0B69-48AA-8767-0415563956E7}" destId="{5C05EF4D-56B7-4BC4-93D4-72F1776D9556}" srcOrd="0" destOrd="0" presId="urn:microsoft.com/office/officeart/2018/5/layout/IconLeafLabelList"/>
    <dgm:cxn modelId="{4F145E58-A106-4E88-9BFC-BCF99D22E7F9}" type="presParOf" srcId="{5C05EF4D-56B7-4BC4-93D4-72F1776D9556}" destId="{EF1C21CD-C38D-477F-BA64-2C9900E58940}" srcOrd="0" destOrd="0" presId="urn:microsoft.com/office/officeart/2018/5/layout/IconLeafLabelList"/>
    <dgm:cxn modelId="{77CA5011-A7B7-401D-83E7-191254CFED79}" type="presParOf" srcId="{EF1C21CD-C38D-477F-BA64-2C9900E58940}" destId="{0F0766C0-3497-4820-9BFC-333951CF4564}" srcOrd="0" destOrd="0" presId="urn:microsoft.com/office/officeart/2018/5/layout/IconLeafLabelList"/>
    <dgm:cxn modelId="{D3201C06-AA20-45C0-850D-7E215B4E7A0F}" type="presParOf" srcId="{EF1C21CD-C38D-477F-BA64-2C9900E58940}" destId="{BE99D0F7-DFE9-4C5D-91C7-A78A96958F3D}" srcOrd="1" destOrd="0" presId="urn:microsoft.com/office/officeart/2018/5/layout/IconLeafLabelList"/>
    <dgm:cxn modelId="{55441E76-F375-456F-926B-1C8D88454A21}" type="presParOf" srcId="{EF1C21CD-C38D-477F-BA64-2C9900E58940}" destId="{3C3E6DE3-1C62-4689-B48E-126FACC546A6}" srcOrd="2" destOrd="0" presId="urn:microsoft.com/office/officeart/2018/5/layout/IconLeafLabelList"/>
    <dgm:cxn modelId="{3DDC0945-4855-4D82-AAAA-D1F31B7C1504}" type="presParOf" srcId="{EF1C21CD-C38D-477F-BA64-2C9900E58940}" destId="{364D8D33-0D28-4D7C-B38D-A52F4F8E3066}" srcOrd="3" destOrd="0" presId="urn:microsoft.com/office/officeart/2018/5/layout/IconLeafLabelList"/>
    <dgm:cxn modelId="{D1EA5DC7-0378-4F1E-B732-C78B22312F90}" type="presParOf" srcId="{5C05EF4D-56B7-4BC4-93D4-72F1776D9556}" destId="{CD0C149C-9524-4EFD-988B-54A581A7E0AF}" srcOrd="1" destOrd="0" presId="urn:microsoft.com/office/officeart/2018/5/layout/IconLeafLabelList"/>
    <dgm:cxn modelId="{AC6593DB-D4A5-40AA-80CD-E01DFB8EFCF9}" type="presParOf" srcId="{5C05EF4D-56B7-4BC4-93D4-72F1776D9556}" destId="{EA6B11F1-AA49-482C-B857-BF8505892C5F}" srcOrd="2" destOrd="0" presId="urn:microsoft.com/office/officeart/2018/5/layout/IconLeafLabelList"/>
    <dgm:cxn modelId="{E38E1822-5381-4D04-8EA6-68A6EC659734}" type="presParOf" srcId="{EA6B11F1-AA49-482C-B857-BF8505892C5F}" destId="{A95CD544-9E80-4078-AAEF-EB9039809153}" srcOrd="0" destOrd="0" presId="urn:microsoft.com/office/officeart/2018/5/layout/IconLeafLabelList"/>
    <dgm:cxn modelId="{BFA931D4-A1B1-437B-9692-C9C877EE6758}" type="presParOf" srcId="{EA6B11F1-AA49-482C-B857-BF8505892C5F}" destId="{A1773D27-13D7-4147-872D-19369D3DC6BE}" srcOrd="1" destOrd="0" presId="urn:microsoft.com/office/officeart/2018/5/layout/IconLeafLabelList"/>
    <dgm:cxn modelId="{4D8DDC5D-6403-4042-B07E-1FABC64D7AC4}" type="presParOf" srcId="{EA6B11F1-AA49-482C-B857-BF8505892C5F}" destId="{03968F98-DFE6-4697-8419-3EFB4256CB12}" srcOrd="2" destOrd="0" presId="urn:microsoft.com/office/officeart/2018/5/layout/IconLeafLabelList"/>
    <dgm:cxn modelId="{67596218-6EAF-461B-946A-5124DDCAB3A3}" type="presParOf" srcId="{EA6B11F1-AA49-482C-B857-BF8505892C5F}" destId="{4EAD2B04-77B0-4216-A07D-5EDF238BF7C2}" srcOrd="3" destOrd="0" presId="urn:microsoft.com/office/officeart/2018/5/layout/IconLeafLabelList"/>
    <dgm:cxn modelId="{B09150C6-ADD8-4C7B-8CCC-6681AC8EDD17}" type="presParOf" srcId="{5C05EF4D-56B7-4BC4-93D4-72F1776D9556}" destId="{3613D7CD-B16D-4530-80F4-E0E4CBFCD2FB}" srcOrd="3" destOrd="0" presId="urn:microsoft.com/office/officeart/2018/5/layout/IconLeafLabelList"/>
    <dgm:cxn modelId="{041CD08A-DE73-41CE-828C-FFF8226F1E91}" type="presParOf" srcId="{5C05EF4D-56B7-4BC4-93D4-72F1776D9556}" destId="{341B7245-4E56-4C65-B620-9203E3B4DCCF}" srcOrd="4" destOrd="0" presId="urn:microsoft.com/office/officeart/2018/5/layout/IconLeafLabelList"/>
    <dgm:cxn modelId="{C2A7E592-F808-463D-BE46-DF9F0FBD2C5E}" type="presParOf" srcId="{341B7245-4E56-4C65-B620-9203E3B4DCCF}" destId="{4B75F4D8-0A9C-4621-93F2-C2F316116AB5}" srcOrd="0" destOrd="0" presId="urn:microsoft.com/office/officeart/2018/5/layout/IconLeafLabelList"/>
    <dgm:cxn modelId="{97E207EC-9615-4C4A-8849-B57B3AC187EE}" type="presParOf" srcId="{341B7245-4E56-4C65-B620-9203E3B4DCCF}" destId="{2A6EC220-80D6-4557-94F0-8DD4946F1C4D}" srcOrd="1" destOrd="0" presId="urn:microsoft.com/office/officeart/2018/5/layout/IconLeafLabelList"/>
    <dgm:cxn modelId="{DBBC7DA7-9FAD-42C2-B7D0-CD711D6CFE6D}" type="presParOf" srcId="{341B7245-4E56-4C65-B620-9203E3B4DCCF}" destId="{9CF00F7A-8F78-4555-A644-1672F23F67AC}" srcOrd="2" destOrd="0" presId="urn:microsoft.com/office/officeart/2018/5/layout/IconLeafLabelList"/>
    <dgm:cxn modelId="{C21AF81B-3F0B-4370-B449-7E88902B0CDC}" type="presParOf" srcId="{341B7245-4E56-4C65-B620-9203E3B4DCCF}" destId="{263A4249-8AF8-44A3-A313-90BE5C4D07B4}" srcOrd="3" destOrd="0" presId="urn:microsoft.com/office/officeart/2018/5/layout/IconLeafLabelList"/>
    <dgm:cxn modelId="{0E44A890-E1BA-4701-AE6F-91EC28DC10E1}" type="presParOf" srcId="{5C05EF4D-56B7-4BC4-93D4-72F1776D9556}" destId="{3D3EA463-C3B7-4347-A713-31B3469145C6}" srcOrd="5" destOrd="0" presId="urn:microsoft.com/office/officeart/2018/5/layout/IconLeafLabelList"/>
    <dgm:cxn modelId="{B6F44C4F-305D-4A88-ABF4-8439B6DEF37B}" type="presParOf" srcId="{5C05EF4D-56B7-4BC4-93D4-72F1776D9556}" destId="{AC7D9783-A23A-49F6-8FC9-C9AECF53F3C9}" srcOrd="6" destOrd="0" presId="urn:microsoft.com/office/officeart/2018/5/layout/IconLeafLabelList"/>
    <dgm:cxn modelId="{3D656466-524D-44F4-BF01-3EB1EB93FF67}" type="presParOf" srcId="{AC7D9783-A23A-49F6-8FC9-C9AECF53F3C9}" destId="{D5AD693C-8E93-471D-93DB-E272FCE01572}" srcOrd="0" destOrd="0" presId="urn:microsoft.com/office/officeart/2018/5/layout/IconLeafLabelList"/>
    <dgm:cxn modelId="{41352C87-9BCF-4E0D-8A7D-42ADA145919B}" type="presParOf" srcId="{AC7D9783-A23A-49F6-8FC9-C9AECF53F3C9}" destId="{742EEF4E-95A8-4E6C-B235-9B789DAAF3AE}" srcOrd="1" destOrd="0" presId="urn:microsoft.com/office/officeart/2018/5/layout/IconLeafLabelList"/>
    <dgm:cxn modelId="{00D1D6FF-A31C-453E-A4D1-F3F33BD0AC4E}" type="presParOf" srcId="{AC7D9783-A23A-49F6-8FC9-C9AECF53F3C9}" destId="{333342B6-BAC7-44F3-9722-1BB77C3756B1}" srcOrd="2" destOrd="0" presId="urn:microsoft.com/office/officeart/2018/5/layout/IconLeafLabelList"/>
    <dgm:cxn modelId="{D6373EB7-0D08-4DA4-8A63-AA0F260C3237}" type="presParOf" srcId="{AC7D9783-A23A-49F6-8FC9-C9AECF53F3C9}" destId="{F0042DAD-9599-4E3E-9367-3B935E5188C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66C0-3497-4820-9BFC-333951CF4564}">
      <dsp:nvSpPr>
        <dsp:cNvPr id="0" name=""/>
        <dsp:cNvSpPr/>
      </dsp:nvSpPr>
      <dsp:spPr>
        <a:xfrm>
          <a:off x="996943" y="386006"/>
          <a:ext cx="1264141" cy="1264141"/>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99D0F7-DFE9-4C5D-91C7-A78A96958F3D}">
      <dsp:nvSpPr>
        <dsp:cNvPr id="0" name=""/>
        <dsp:cNvSpPr/>
      </dsp:nvSpPr>
      <dsp:spPr>
        <a:xfrm>
          <a:off x="1242597" y="594747"/>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4D8D33-0D28-4D7C-B38D-A52F4F8E3066}">
      <dsp:nvSpPr>
        <dsp:cNvPr id="0" name=""/>
        <dsp:cNvSpPr/>
      </dsp:nvSpPr>
      <dsp:spPr>
        <a:xfrm>
          <a:off x="533621" y="1834414"/>
          <a:ext cx="2143278" cy="160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defRPr cap="all"/>
          </a:pPr>
          <a:r>
            <a:rPr lang="en-US" sz="1400" b="1" kern="1200" dirty="0">
              <a:solidFill>
                <a:schemeClr val="accent5"/>
              </a:solidFill>
            </a:rPr>
            <a:t>Embracing Organizational Change</a:t>
          </a:r>
        </a:p>
      </dsp:txBody>
      <dsp:txXfrm>
        <a:off x="533621" y="1834414"/>
        <a:ext cx="2143278" cy="1602631"/>
      </dsp:txXfrm>
    </dsp:sp>
    <dsp:sp modelId="{A95CD544-9E80-4078-AAEF-EB9039809153}">
      <dsp:nvSpPr>
        <dsp:cNvPr id="0" name=""/>
        <dsp:cNvSpPr/>
      </dsp:nvSpPr>
      <dsp:spPr>
        <a:xfrm>
          <a:off x="3443674" y="323369"/>
          <a:ext cx="1264141" cy="1264141"/>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73D27-13D7-4147-872D-19369D3DC6BE}">
      <dsp:nvSpPr>
        <dsp:cNvPr id="0" name=""/>
        <dsp:cNvSpPr/>
      </dsp:nvSpPr>
      <dsp:spPr>
        <a:xfrm>
          <a:off x="3713081" y="592776"/>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AD2B04-77B0-4216-A07D-5EDF238BF7C2}">
      <dsp:nvSpPr>
        <dsp:cNvPr id="0" name=""/>
        <dsp:cNvSpPr/>
      </dsp:nvSpPr>
      <dsp:spPr>
        <a:xfrm>
          <a:off x="3084885" y="1828502"/>
          <a:ext cx="1886722" cy="161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defRPr cap="all"/>
          </a:pPr>
          <a:r>
            <a:rPr lang="en-US" sz="1400" b="1" kern="1200" dirty="0">
              <a:solidFill>
                <a:schemeClr val="accent6">
                  <a:lumMod val="50000"/>
                </a:schemeClr>
              </a:solidFill>
            </a:rPr>
            <a:t>Engaging Proactively in Partnerships and Advocacy to Advance Faculty Voice and Student Success</a:t>
          </a:r>
        </a:p>
      </dsp:txBody>
      <dsp:txXfrm>
        <a:off x="3084885" y="1828502"/>
        <a:ext cx="1886722" cy="1610513"/>
      </dsp:txXfrm>
    </dsp:sp>
    <dsp:sp modelId="{4B75F4D8-0A9C-4621-93F2-C2F316116AB5}">
      <dsp:nvSpPr>
        <dsp:cNvPr id="0" name=""/>
        <dsp:cNvSpPr/>
      </dsp:nvSpPr>
      <dsp:spPr>
        <a:xfrm>
          <a:off x="5878700" y="399747"/>
          <a:ext cx="1264141" cy="1264141"/>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6EC220-80D6-4557-94F0-8DD4946F1C4D}">
      <dsp:nvSpPr>
        <dsp:cNvPr id="0" name=""/>
        <dsp:cNvSpPr/>
      </dsp:nvSpPr>
      <dsp:spPr>
        <a:xfrm>
          <a:off x="6148107" y="669155"/>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3A4249-8AF8-44A3-A313-90BE5C4D07B4}">
      <dsp:nvSpPr>
        <dsp:cNvPr id="0" name=""/>
        <dsp:cNvSpPr/>
      </dsp:nvSpPr>
      <dsp:spPr>
        <a:xfrm>
          <a:off x="5474589" y="2057638"/>
          <a:ext cx="2072362"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defRPr cap="all"/>
          </a:pPr>
          <a:r>
            <a:rPr lang="en-US" sz="1400" b="1" kern="1200" dirty="0">
              <a:solidFill>
                <a:srgbClr val="00B0F0"/>
              </a:solidFill>
            </a:rPr>
            <a:t>Developing Innovative Activities to Empower Faculty and Uplift Underrepresented Voices</a:t>
          </a:r>
        </a:p>
      </dsp:txBody>
      <dsp:txXfrm>
        <a:off x="5474589" y="2057638"/>
        <a:ext cx="2072362" cy="1305000"/>
      </dsp:txXfrm>
    </dsp:sp>
    <dsp:sp modelId="{D5AD693C-8E93-471D-93DB-E272FCE01572}">
      <dsp:nvSpPr>
        <dsp:cNvPr id="0" name=""/>
        <dsp:cNvSpPr/>
      </dsp:nvSpPr>
      <dsp:spPr>
        <a:xfrm>
          <a:off x="8313726" y="399747"/>
          <a:ext cx="1264141" cy="1264141"/>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EEF4E-95A8-4E6C-B235-9B789DAAF3AE}">
      <dsp:nvSpPr>
        <dsp:cNvPr id="0" name=""/>
        <dsp:cNvSpPr/>
      </dsp:nvSpPr>
      <dsp:spPr>
        <a:xfrm>
          <a:off x="8583133" y="669155"/>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042DAD-9599-4E3E-9367-3B935E5188CE}">
      <dsp:nvSpPr>
        <dsp:cNvPr id="0" name=""/>
        <dsp:cNvSpPr/>
      </dsp:nvSpPr>
      <dsp:spPr>
        <a:xfrm>
          <a:off x="7909615" y="2057638"/>
          <a:ext cx="2072362"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defRPr cap="all"/>
          </a:pPr>
          <a:r>
            <a:rPr lang="en-US" sz="1400" b="1" kern="1200" dirty="0">
              <a:solidFill>
                <a:schemeClr val="bg1">
                  <a:lumMod val="50000"/>
                </a:schemeClr>
              </a:solidFill>
            </a:rPr>
            <a:t>Advancing Faculty Engagement in Data Literacy</a:t>
          </a:r>
        </a:p>
      </dsp:txBody>
      <dsp:txXfrm>
        <a:off x="7909615" y="2057638"/>
        <a:ext cx="2072362" cy="1305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3C8C4-4D89-B749-943B-6BA25E90915C}"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E984D-4D2F-1341-A2EB-C09E2574F304}" type="slidenum">
              <a:rPr lang="en-US" smtClean="0"/>
              <a:t>‹#›</a:t>
            </a:fld>
            <a:endParaRPr lang="en-US"/>
          </a:p>
        </p:txBody>
      </p:sp>
    </p:spTree>
    <p:extLst>
      <p:ext uri="{BB962C8B-B14F-4D97-AF65-F5344CB8AC3E}">
        <p14:creationId xmlns:p14="http://schemas.microsoft.com/office/powerpoint/2010/main" val="2925024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Adopted by Resolution (Acclamation) Fall 2022  to add “IDEAA” into our mission </a:t>
            </a:r>
          </a:p>
          <a:p>
            <a:endParaRPr lang="en-US" dirty="0"/>
          </a:p>
        </p:txBody>
      </p:sp>
      <p:sp>
        <p:nvSpPr>
          <p:cNvPr id="4" name="Slide Number Placeholder 3"/>
          <p:cNvSpPr>
            <a:spLocks noGrp="1"/>
          </p:cNvSpPr>
          <p:nvPr>
            <p:ph type="sldNum" sz="quarter" idx="5"/>
          </p:nvPr>
        </p:nvSpPr>
        <p:spPr/>
        <p:txBody>
          <a:bodyPr/>
          <a:lstStyle/>
          <a:p>
            <a:fld id="{614E984D-4D2F-1341-A2EB-C09E2574F304}" type="slidenum">
              <a:rPr lang="en-US" smtClean="0"/>
              <a:t>5</a:t>
            </a:fld>
            <a:endParaRPr lang="en-US"/>
          </a:p>
        </p:txBody>
      </p:sp>
    </p:spTree>
    <p:extLst>
      <p:ext uri="{BB962C8B-B14F-4D97-AF65-F5344CB8AC3E}">
        <p14:creationId xmlns:p14="http://schemas.microsoft.com/office/powerpoint/2010/main" val="290374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Adopted by Resolution (Acclamation) Fall 2022</a:t>
            </a:r>
          </a:p>
        </p:txBody>
      </p:sp>
      <p:sp>
        <p:nvSpPr>
          <p:cNvPr id="4" name="Slide Number Placeholder 3"/>
          <p:cNvSpPr>
            <a:spLocks noGrp="1"/>
          </p:cNvSpPr>
          <p:nvPr>
            <p:ph type="sldNum" sz="quarter" idx="5"/>
          </p:nvPr>
        </p:nvSpPr>
        <p:spPr/>
        <p:txBody>
          <a:bodyPr/>
          <a:lstStyle/>
          <a:p>
            <a:fld id="{614E984D-4D2F-1341-A2EB-C09E2574F304}" type="slidenum">
              <a:rPr lang="en-US" smtClean="0"/>
              <a:t>6</a:t>
            </a:fld>
            <a:endParaRPr lang="en-US"/>
          </a:p>
        </p:txBody>
      </p:sp>
    </p:spTree>
    <p:extLst>
      <p:ext uri="{BB962C8B-B14F-4D97-AF65-F5344CB8AC3E}">
        <p14:creationId xmlns:p14="http://schemas.microsoft.com/office/powerpoint/2010/main" val="40739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E984D-4D2F-1341-A2EB-C09E2574F304}" type="slidenum">
              <a:rPr lang="en-US" smtClean="0"/>
              <a:t>10</a:t>
            </a:fld>
            <a:endParaRPr lang="en-US"/>
          </a:p>
        </p:txBody>
      </p:sp>
    </p:spTree>
    <p:extLst>
      <p:ext uri="{BB962C8B-B14F-4D97-AF65-F5344CB8AC3E}">
        <p14:creationId xmlns:p14="http://schemas.microsoft.com/office/powerpoint/2010/main" val="252719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E984D-4D2F-1341-A2EB-C09E2574F304}" type="slidenum">
              <a:rPr lang="en-US" smtClean="0"/>
              <a:t>16</a:t>
            </a:fld>
            <a:endParaRPr lang="en-US"/>
          </a:p>
        </p:txBody>
      </p:sp>
    </p:spTree>
    <p:extLst>
      <p:ext uri="{BB962C8B-B14F-4D97-AF65-F5344CB8AC3E}">
        <p14:creationId xmlns:p14="http://schemas.microsoft.com/office/powerpoint/2010/main" val="830579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40C-1B9D-FA92-C187-78AB10945775}"/>
              </a:ext>
            </a:extLst>
          </p:cNvPr>
          <p:cNvSpPr>
            <a:spLocks noGrp="1"/>
          </p:cNvSpPr>
          <p:nvPr>
            <p:ph type="ctrTitle"/>
          </p:nvPr>
        </p:nvSpPr>
        <p:spPr>
          <a:xfrm>
            <a:off x="834012" y="4180113"/>
            <a:ext cx="10519788" cy="1593670"/>
          </a:xfrm>
        </p:spPr>
        <p:txBody>
          <a:bodyPr anchor="b">
            <a:normAutofit/>
          </a:bodyPr>
          <a:lstStyle>
            <a:lvl1pPr algn="ctr">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9DC59D-175E-9EF0-D900-559E1B401EFE}"/>
              </a:ext>
            </a:extLst>
          </p:cNvPr>
          <p:cNvSpPr>
            <a:spLocks noGrp="1"/>
          </p:cNvSpPr>
          <p:nvPr>
            <p:ph type="subTitle" idx="1"/>
          </p:nvPr>
        </p:nvSpPr>
        <p:spPr>
          <a:xfrm>
            <a:off x="834012" y="5865223"/>
            <a:ext cx="10519788" cy="894804"/>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7258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6B30A-974B-C6F1-93F6-3BC22DB20D8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CCCB5A-1530-5FF0-7EDB-C66302518F1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2575994" cy="2272935"/>
          </a:xfrm>
          <a:prstGeom prst="rect">
            <a:avLst/>
          </a:prstGeom>
          <a:solidFill>
            <a:schemeClr val="tx2"/>
          </a:solidFill>
        </p:spPr>
      </p:pic>
      <p:sp>
        <p:nvSpPr>
          <p:cNvPr id="2" name="Title 1">
            <a:extLst>
              <a:ext uri="{FF2B5EF4-FFF2-40B4-BE49-F238E27FC236}">
                <a16:creationId xmlns:a16="http://schemas.microsoft.com/office/drawing/2014/main" id="{7A14D9E9-646F-8C61-FF2F-B13C79F576E9}"/>
              </a:ext>
            </a:extLst>
          </p:cNvPr>
          <p:cNvSpPr>
            <a:spLocks noGrp="1"/>
          </p:cNvSpPr>
          <p:nvPr>
            <p:ph type="title"/>
          </p:nvPr>
        </p:nvSpPr>
        <p:spPr>
          <a:xfrm>
            <a:off x="2795450" y="365125"/>
            <a:ext cx="8558349" cy="1685744"/>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2ADA7E-455C-DF2E-28FA-2412804DA8A1}"/>
              </a:ext>
            </a:extLst>
          </p:cNvPr>
          <p:cNvSpPr>
            <a:spLocks noGrp="1"/>
          </p:cNvSpPr>
          <p:nvPr>
            <p:ph idx="1"/>
          </p:nvPr>
        </p:nvSpPr>
        <p:spPr>
          <a:xfrm>
            <a:off x="838200" y="2494722"/>
            <a:ext cx="10515600" cy="3762386"/>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FFC273A-33C1-ABDF-8F0D-9D754613227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dirty="0"/>
          </a:p>
        </p:txBody>
      </p:sp>
      <p:pic>
        <p:nvPicPr>
          <p:cNvPr id="7" name="Picture 6">
            <a:extLst>
              <a:ext uri="{FF2B5EF4-FFF2-40B4-BE49-F238E27FC236}">
                <a16:creationId xmlns:a16="http://schemas.microsoft.com/office/drawing/2014/main" id="{221E8ABE-8F6E-DAC4-AA04-EDC6BBB5189F}"/>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2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EED6-93C8-B2D4-E840-02857784586E}"/>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FCB6E0-3B24-0AC5-22E8-C300B9D0E359}"/>
              </a:ext>
            </a:extLst>
          </p:cNvPr>
          <p:cNvSpPr>
            <a:spLocks noGrp="1"/>
          </p:cNvSpPr>
          <p:nvPr>
            <p:ph sz="half" idx="1"/>
          </p:nvPr>
        </p:nvSpPr>
        <p:spPr>
          <a:xfrm>
            <a:off x="1175656" y="1825625"/>
            <a:ext cx="4950824" cy="4436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A86B6DB0-1851-8608-4626-5562E29983E8}"/>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8" name="Picture 7">
            <a:extLst>
              <a:ext uri="{FF2B5EF4-FFF2-40B4-BE49-F238E27FC236}">
                <a16:creationId xmlns:a16="http://schemas.microsoft.com/office/drawing/2014/main" id="{3B7A9CB8-F06B-7F8D-F937-47D24A653E6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6"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837527E5-9A84-AC4A-464A-43199859D8CD}"/>
              </a:ext>
            </a:extLst>
          </p:cNvPr>
          <p:cNvSpPr>
            <a:spLocks noGrp="1"/>
          </p:cNvSpPr>
          <p:nvPr>
            <p:ph sz="half" idx="13"/>
          </p:nvPr>
        </p:nvSpPr>
        <p:spPr>
          <a:xfrm>
            <a:off x="6402975" y="1825624"/>
            <a:ext cx="4950824" cy="4436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EB4FBA7E-747D-FA91-C36C-66E458D2CEC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5712"/>
            <a:ext cx="762358" cy="6852288"/>
          </a:xfrm>
          <a:prstGeom prst="rect">
            <a:avLst/>
          </a:prstGeom>
          <a:effectLst/>
        </p:spPr>
      </p:pic>
    </p:spTree>
    <p:extLst>
      <p:ext uri="{BB962C8B-B14F-4D97-AF65-F5344CB8AC3E}">
        <p14:creationId xmlns:p14="http://schemas.microsoft.com/office/powerpoint/2010/main" val="382392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0C4DEAC-AB39-F25B-CFC1-D1C9E139799A}"/>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64ECA1-1AB7-F05E-C3DA-87B691945EBB}"/>
              </a:ext>
            </a:extLst>
          </p:cNvPr>
          <p:cNvSpPr>
            <a:spLocks noGrp="1"/>
          </p:cNvSpPr>
          <p:nvPr>
            <p:ph type="body" idx="1"/>
          </p:nvPr>
        </p:nvSpPr>
        <p:spPr>
          <a:xfrm>
            <a:off x="1179488"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D224C-D910-AAA0-B68E-86EA8C446C89}"/>
              </a:ext>
            </a:extLst>
          </p:cNvPr>
          <p:cNvSpPr>
            <a:spLocks noGrp="1"/>
          </p:cNvSpPr>
          <p:nvPr>
            <p:ph sz="half" idx="2"/>
          </p:nvPr>
        </p:nvSpPr>
        <p:spPr>
          <a:xfrm>
            <a:off x="1179488" y="2544264"/>
            <a:ext cx="4948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3505ED8D-C434-741B-DE97-E68650561ED5}"/>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sp>
        <p:nvSpPr>
          <p:cNvPr id="11" name="Text Placeholder 2">
            <a:extLst>
              <a:ext uri="{FF2B5EF4-FFF2-40B4-BE49-F238E27FC236}">
                <a16:creationId xmlns:a16="http://schemas.microsoft.com/office/drawing/2014/main" id="{5769F0CA-575E-4806-C56D-3C2201812697}"/>
              </a:ext>
            </a:extLst>
          </p:cNvPr>
          <p:cNvSpPr>
            <a:spLocks noGrp="1"/>
          </p:cNvSpPr>
          <p:nvPr>
            <p:ph type="body" idx="13"/>
          </p:nvPr>
        </p:nvSpPr>
        <p:spPr>
          <a:xfrm>
            <a:off x="6405083"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28A8323-14FA-5F79-A04C-16CBB2EB7096}"/>
              </a:ext>
            </a:extLst>
          </p:cNvPr>
          <p:cNvSpPr>
            <a:spLocks noGrp="1"/>
          </p:cNvSpPr>
          <p:nvPr>
            <p:ph sz="half" idx="14"/>
          </p:nvPr>
        </p:nvSpPr>
        <p:spPr>
          <a:xfrm>
            <a:off x="6405083" y="2544264"/>
            <a:ext cx="4948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4EAD78B8-AD26-994A-827A-DC849068B86B}"/>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D5BD5F7-1A29-E6BE-7410-8C94E47FC38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5712"/>
            <a:ext cx="762358" cy="6852288"/>
          </a:xfrm>
          <a:prstGeom prst="rect">
            <a:avLst/>
          </a:prstGeom>
          <a:effectLst/>
        </p:spPr>
      </p:pic>
    </p:spTree>
    <p:extLst>
      <p:ext uri="{BB962C8B-B14F-4D97-AF65-F5344CB8AC3E}">
        <p14:creationId xmlns:p14="http://schemas.microsoft.com/office/powerpoint/2010/main" val="229350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96073-9AA2-B5BF-410A-369672AE7642}"/>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6" name="Picture 5">
            <a:extLst>
              <a:ext uri="{FF2B5EF4-FFF2-40B4-BE49-F238E27FC236}">
                <a16:creationId xmlns:a16="http://schemas.microsoft.com/office/drawing/2014/main" id="{45945705-2325-61E5-8265-74A0A006B29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F598B41-A9B7-DDBB-2D59-5C3C376BB04A}"/>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pic>
        <p:nvPicPr>
          <p:cNvPr id="4" name="Picture 3">
            <a:extLst>
              <a:ext uri="{FF2B5EF4-FFF2-40B4-BE49-F238E27FC236}">
                <a16:creationId xmlns:a16="http://schemas.microsoft.com/office/drawing/2014/main" id="{F367EE8C-E09F-1895-7054-464BC6595F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5712"/>
            <a:ext cx="762358" cy="6852288"/>
          </a:xfrm>
          <a:prstGeom prst="rect">
            <a:avLst/>
          </a:prstGeom>
          <a:effectLst/>
        </p:spPr>
      </p:pic>
    </p:spTree>
    <p:extLst>
      <p:ext uri="{BB962C8B-B14F-4D97-AF65-F5344CB8AC3E}">
        <p14:creationId xmlns:p14="http://schemas.microsoft.com/office/powerpoint/2010/main" val="191534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2EAE0C-F9CD-336F-891B-28B1A56BA0E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5" name="Picture 4">
            <a:extLst>
              <a:ext uri="{FF2B5EF4-FFF2-40B4-BE49-F238E27FC236}">
                <a16:creationId xmlns:a16="http://schemas.microsoft.com/office/drawing/2014/main" id="{42B53C4B-3F45-77E1-3EC7-08F5A0BCB9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27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74C65-8E5B-B5F4-B95C-2F6491C36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D3D34A-878B-D4CF-1A3C-F8BF232968CB}"/>
              </a:ext>
            </a:extLst>
          </p:cNvPr>
          <p:cNvSpPr>
            <a:spLocks noGrp="1"/>
          </p:cNvSpPr>
          <p:nvPr>
            <p:ph type="body" idx="1"/>
          </p:nvPr>
        </p:nvSpPr>
        <p:spPr>
          <a:xfrm>
            <a:off x="838200" y="1825625"/>
            <a:ext cx="10515600" cy="4431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CF2AB57-4FB0-22F6-B9D0-E02FFA0A5995}"/>
              </a:ext>
              <a:ext uri="{C183D7F6-B498-43B3-948B-1728B52AA6E4}">
                <adec:decorative xmlns:adec="http://schemas.microsoft.com/office/drawing/2017/decorative" val="1"/>
              </a:ext>
            </a:extLst>
          </p:cNvPr>
          <p:cNvSpPr>
            <a:spLocks noGrp="1"/>
          </p:cNvSpPr>
          <p:nvPr>
            <p:ph type="sldNum" sz="quarter" idx="4"/>
          </p:nvPr>
        </p:nvSpPr>
        <p:spPr>
          <a:xfrm>
            <a:off x="8610600" y="6392046"/>
            <a:ext cx="2743200" cy="329429"/>
          </a:xfrm>
          <a:prstGeom prst="rect">
            <a:avLst/>
          </a:prstGeom>
        </p:spPr>
        <p:txBody>
          <a:bodyPr vert="horz" lIns="91440" tIns="45720" rIns="91440" bIns="45720" rtlCol="0" anchor="ctr"/>
          <a:lstStyle>
            <a:lvl1pPr algn="r">
              <a:defRPr sz="1200">
                <a:solidFill>
                  <a:schemeClr val="tx1">
                    <a:tint val="75000"/>
                  </a:schemeClr>
                </a:solidFill>
              </a:defRPr>
            </a:lvl1pPr>
          </a:lstStyle>
          <a:p>
            <a:fld id="{FC94C22D-D015-6649-B5C3-596F33FC97D2}" type="slidenum">
              <a:rPr lang="en-US" smtClean="0"/>
              <a:t>‹#›</a:t>
            </a:fld>
            <a:endParaRPr lang="en-US"/>
          </a:p>
        </p:txBody>
      </p:sp>
    </p:spTree>
    <p:extLst>
      <p:ext uri="{BB962C8B-B14F-4D97-AF65-F5344CB8AC3E}">
        <p14:creationId xmlns:p14="http://schemas.microsoft.com/office/powerpoint/2010/main" val="350588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asccc.org/sites/default/files/ASCCC%20Comprehensive%20Strategic%20Plan%20Document%202018-2023%20final.pdf" TargetMode="External"/><Relationship Id="rId2" Type="http://schemas.openxmlformats.org/officeDocument/2006/relationships/hyperlink" Target="https://asccc.org/sites/default/files/2023-04/ASCCC%202023-2026%20Strategic%20Planning%20042823.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Info@asccc.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asccc.org/resolutions/adopt-academic-senate-california-community-colleges-mission-vision-and-valu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sccc.org/resolutions/adopt-2023-2026-asccc-strategic-directio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9C4B-1E3D-B65B-8796-E8F23029D600}"/>
              </a:ext>
            </a:extLst>
          </p:cNvPr>
          <p:cNvSpPr>
            <a:spLocks noGrp="1"/>
          </p:cNvSpPr>
          <p:nvPr>
            <p:ph type="ctrTitle"/>
          </p:nvPr>
        </p:nvSpPr>
        <p:spPr/>
        <p:txBody>
          <a:bodyPr/>
          <a:lstStyle/>
          <a:p>
            <a:r>
              <a:rPr lang="en-US" dirty="0"/>
              <a:t>Reimagining the ASCCC: 2023-2026 Strategic Directions</a:t>
            </a:r>
          </a:p>
        </p:txBody>
      </p:sp>
      <p:sp>
        <p:nvSpPr>
          <p:cNvPr id="3" name="Subtitle 2">
            <a:extLst>
              <a:ext uri="{FF2B5EF4-FFF2-40B4-BE49-F238E27FC236}">
                <a16:creationId xmlns:a16="http://schemas.microsoft.com/office/drawing/2014/main" id="{03B0C48B-CA4D-B279-E56F-F67BB1669EC7}"/>
              </a:ext>
            </a:extLst>
          </p:cNvPr>
          <p:cNvSpPr>
            <a:spLocks noGrp="1"/>
          </p:cNvSpPr>
          <p:nvPr>
            <p:ph type="subTitle" idx="1"/>
          </p:nvPr>
        </p:nvSpPr>
        <p:spPr/>
        <p:txBody>
          <a:bodyPr>
            <a:noAutofit/>
          </a:bodyPr>
          <a:lstStyle/>
          <a:p>
            <a:r>
              <a:rPr lang="en-US" sz="2800" b="1" dirty="0"/>
              <a:t>Friday, June 16, 2023 11:00 a.m. to 12:00 p.m.</a:t>
            </a:r>
          </a:p>
          <a:p>
            <a:r>
              <a:rPr lang="en-US" sz="2800" b="1" dirty="0"/>
              <a:t>Laurel Room</a:t>
            </a:r>
          </a:p>
        </p:txBody>
      </p:sp>
    </p:spTree>
    <p:extLst>
      <p:ext uri="{BB962C8B-B14F-4D97-AF65-F5344CB8AC3E}">
        <p14:creationId xmlns:p14="http://schemas.microsoft.com/office/powerpoint/2010/main" val="325172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148E-7C33-5931-D007-50BEC459FBBA}"/>
              </a:ext>
            </a:extLst>
          </p:cNvPr>
          <p:cNvSpPr>
            <a:spLocks noGrp="1"/>
          </p:cNvSpPr>
          <p:nvPr>
            <p:ph type="title"/>
          </p:nvPr>
        </p:nvSpPr>
        <p:spPr>
          <a:xfrm>
            <a:off x="1175657" y="365125"/>
            <a:ext cx="10178142" cy="1325563"/>
          </a:xfrm>
        </p:spPr>
        <p:txBody>
          <a:bodyPr anchor="ctr">
            <a:normAutofit/>
          </a:bodyPr>
          <a:lstStyle/>
          <a:p>
            <a:r>
              <a:rPr lang="en-US" dirty="0"/>
              <a:t>Turning Plans into Actions </a:t>
            </a:r>
            <a:br>
              <a:rPr lang="en-US" dirty="0"/>
            </a:br>
            <a:r>
              <a:rPr lang="en-US" sz="2800" i="1" dirty="0"/>
              <a:t>(ASCCC 2023-2026 Strategic Planning Document p.28)</a:t>
            </a:r>
            <a:endParaRPr lang="en-US" dirty="0"/>
          </a:p>
        </p:txBody>
      </p:sp>
      <p:sp>
        <p:nvSpPr>
          <p:cNvPr id="3" name="Content Placeholder 2">
            <a:extLst>
              <a:ext uri="{FF2B5EF4-FFF2-40B4-BE49-F238E27FC236}">
                <a16:creationId xmlns:a16="http://schemas.microsoft.com/office/drawing/2014/main" id="{346860BE-BEB6-2702-23DE-17C4D3594AD7}"/>
              </a:ext>
            </a:extLst>
          </p:cNvPr>
          <p:cNvSpPr>
            <a:spLocks noGrp="1"/>
          </p:cNvSpPr>
          <p:nvPr>
            <p:ph sz="half" idx="1"/>
          </p:nvPr>
        </p:nvSpPr>
        <p:spPr>
          <a:xfrm>
            <a:off x="1175656" y="2244435"/>
            <a:ext cx="3251965" cy="4017215"/>
          </a:xfrm>
        </p:spPr>
        <p:txBody>
          <a:bodyPr>
            <a:normAutofit/>
          </a:bodyPr>
          <a:lstStyle/>
          <a:p>
            <a:r>
              <a:rPr lang="en-US" dirty="0"/>
              <a:t>Among the 4 strategic directions, six groups of strategic actions reflect the consensus of the Executive Committee about the direction ASCCC should move to attain its envisioned future. </a:t>
            </a:r>
            <a:endParaRPr lang="en-US" i="1" dirty="0"/>
          </a:p>
        </p:txBody>
      </p:sp>
      <p:sp>
        <p:nvSpPr>
          <p:cNvPr id="4" name="Slide Number Placeholder 3">
            <a:extLst>
              <a:ext uri="{FF2B5EF4-FFF2-40B4-BE49-F238E27FC236}">
                <a16:creationId xmlns:a16="http://schemas.microsoft.com/office/drawing/2014/main" id="{7327EBA6-73E3-F13B-A2EF-5E03264E610D}"/>
              </a:ext>
            </a:extLst>
          </p:cNvPr>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10</a:t>
            </a:fld>
            <a:endParaRPr lang="en-US"/>
          </a:p>
        </p:txBody>
      </p:sp>
      <p:pic>
        <p:nvPicPr>
          <p:cNvPr id="6" name="Picture 5" descr="Diagram of the 4 ASCCC Strategic Directions that also list the planned actions">
            <a:extLst>
              <a:ext uri="{FF2B5EF4-FFF2-40B4-BE49-F238E27FC236}">
                <a16:creationId xmlns:a16="http://schemas.microsoft.com/office/drawing/2014/main" id="{82D19F11-7D75-8960-C6F4-C34C1B810206}"/>
              </a:ext>
            </a:extLst>
          </p:cNvPr>
          <p:cNvPicPr>
            <a:picLocks noChangeAspect="1"/>
          </p:cNvPicPr>
          <p:nvPr/>
        </p:nvPicPr>
        <p:blipFill>
          <a:blip r:embed="rId3"/>
          <a:stretch>
            <a:fillRect/>
          </a:stretch>
        </p:blipFill>
        <p:spPr>
          <a:xfrm>
            <a:off x="4427621" y="1869860"/>
            <a:ext cx="7423953" cy="4343014"/>
          </a:xfrm>
          <a:prstGeom prst="rect">
            <a:avLst/>
          </a:prstGeom>
          <a:noFill/>
        </p:spPr>
      </p:pic>
    </p:spTree>
    <p:extLst>
      <p:ext uri="{BB962C8B-B14F-4D97-AF65-F5344CB8AC3E}">
        <p14:creationId xmlns:p14="http://schemas.microsoft.com/office/powerpoint/2010/main" val="51074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025F-4787-3149-68EA-602D12909112}"/>
              </a:ext>
            </a:extLst>
          </p:cNvPr>
          <p:cNvSpPr>
            <a:spLocks noGrp="1"/>
          </p:cNvSpPr>
          <p:nvPr>
            <p:ph type="title"/>
          </p:nvPr>
        </p:nvSpPr>
        <p:spPr>
          <a:xfrm>
            <a:off x="1175657" y="365125"/>
            <a:ext cx="10178142" cy="1325563"/>
          </a:xfrm>
        </p:spPr>
        <p:txBody>
          <a:bodyPr anchor="ctr">
            <a:normAutofit/>
          </a:bodyPr>
          <a:lstStyle/>
          <a:p>
            <a:r>
              <a:rPr lang="en-US"/>
              <a:t>Embracing Organization Change</a:t>
            </a:r>
          </a:p>
        </p:txBody>
      </p:sp>
      <p:pic>
        <p:nvPicPr>
          <p:cNvPr id="6" name="Picture 5">
            <a:extLst>
              <a:ext uri="{FF2B5EF4-FFF2-40B4-BE49-F238E27FC236}">
                <a16:creationId xmlns:a16="http://schemas.microsoft.com/office/drawing/2014/main" id="{810E3DA6-9C57-730D-84FE-3E4B701F136D}"/>
              </a:ext>
              <a:ext uri="{C183D7F6-B498-43B3-948B-1728B52AA6E4}">
                <adec:decorative xmlns:adec="http://schemas.microsoft.com/office/drawing/2017/decorative" val="1"/>
              </a:ext>
            </a:extLst>
          </p:cNvPr>
          <p:cNvPicPr>
            <a:picLocks noChangeAspect="1"/>
          </p:cNvPicPr>
          <p:nvPr/>
        </p:nvPicPr>
        <p:blipFill rotWithShape="1">
          <a:blip r:embed="rId2"/>
          <a:srcRect r="25502" b="-2"/>
          <a:stretch/>
        </p:blipFill>
        <p:spPr>
          <a:xfrm>
            <a:off x="1175656" y="1825625"/>
            <a:ext cx="4950824" cy="4436026"/>
          </a:xfrm>
          <a:prstGeom prst="rect">
            <a:avLst/>
          </a:prstGeom>
          <a:noFill/>
        </p:spPr>
      </p:pic>
      <p:sp>
        <p:nvSpPr>
          <p:cNvPr id="4" name="Slide Number Placeholder 3">
            <a:extLst>
              <a:ext uri="{FF2B5EF4-FFF2-40B4-BE49-F238E27FC236}">
                <a16:creationId xmlns:a16="http://schemas.microsoft.com/office/drawing/2014/main" id="{BD37B96D-16A2-7658-CFEE-6053250D9BCD}"/>
              </a:ext>
            </a:extLst>
          </p:cNvPr>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11</a:t>
            </a:fld>
            <a:endParaRPr lang="en-US"/>
          </a:p>
        </p:txBody>
      </p:sp>
      <p:sp>
        <p:nvSpPr>
          <p:cNvPr id="3" name="Content Placeholder 2">
            <a:extLst>
              <a:ext uri="{FF2B5EF4-FFF2-40B4-BE49-F238E27FC236}">
                <a16:creationId xmlns:a16="http://schemas.microsoft.com/office/drawing/2014/main" id="{B88CD26A-991F-DBB6-A80C-107DB401084E}"/>
              </a:ext>
            </a:extLst>
          </p:cNvPr>
          <p:cNvSpPr>
            <a:spLocks noGrp="1"/>
          </p:cNvSpPr>
          <p:nvPr>
            <p:ph sz="half" idx="13"/>
          </p:nvPr>
        </p:nvSpPr>
        <p:spPr>
          <a:xfrm>
            <a:off x="6402975" y="1825624"/>
            <a:ext cx="4950824" cy="4436027"/>
          </a:xfrm>
        </p:spPr>
        <p:txBody>
          <a:bodyPr>
            <a:normAutofit/>
          </a:bodyPr>
          <a:lstStyle/>
          <a:p>
            <a:r>
              <a:rPr lang="en-US" b="1" dirty="0"/>
              <a:t>Action:</a:t>
            </a:r>
          </a:p>
          <a:p>
            <a:pPr lvl="1"/>
            <a:r>
              <a:rPr lang="en-US" sz="2200" dirty="0"/>
              <a:t>Reimagine ASCCC Structures to Support the Mission</a:t>
            </a:r>
          </a:p>
          <a:p>
            <a:endParaRPr lang="en-US" dirty="0"/>
          </a:p>
        </p:txBody>
      </p:sp>
    </p:spTree>
    <p:extLst>
      <p:ext uri="{BB962C8B-B14F-4D97-AF65-F5344CB8AC3E}">
        <p14:creationId xmlns:p14="http://schemas.microsoft.com/office/powerpoint/2010/main" val="367293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025F-4787-3149-68EA-602D12909112}"/>
              </a:ext>
            </a:extLst>
          </p:cNvPr>
          <p:cNvSpPr>
            <a:spLocks noGrp="1"/>
          </p:cNvSpPr>
          <p:nvPr>
            <p:ph type="title"/>
          </p:nvPr>
        </p:nvSpPr>
        <p:spPr>
          <a:xfrm>
            <a:off x="1175657" y="365125"/>
            <a:ext cx="10178142" cy="1325563"/>
          </a:xfrm>
        </p:spPr>
        <p:txBody>
          <a:bodyPr anchor="ctr">
            <a:normAutofit/>
          </a:bodyPr>
          <a:lstStyle/>
          <a:p>
            <a:r>
              <a:rPr lang="en-US" sz="3300"/>
              <a:t>Engaging Proactively in Partnerships and Advocacy to Advance Faculty Voice and Student Success</a:t>
            </a:r>
          </a:p>
        </p:txBody>
      </p:sp>
      <p:sp>
        <p:nvSpPr>
          <p:cNvPr id="3" name="Content Placeholder 2">
            <a:extLst>
              <a:ext uri="{FF2B5EF4-FFF2-40B4-BE49-F238E27FC236}">
                <a16:creationId xmlns:a16="http://schemas.microsoft.com/office/drawing/2014/main" id="{B88CD26A-991F-DBB6-A80C-107DB401084E}"/>
              </a:ext>
            </a:extLst>
          </p:cNvPr>
          <p:cNvSpPr>
            <a:spLocks noGrp="1"/>
          </p:cNvSpPr>
          <p:nvPr>
            <p:ph sz="half" idx="1"/>
          </p:nvPr>
        </p:nvSpPr>
        <p:spPr>
          <a:xfrm>
            <a:off x="1175656" y="1825625"/>
            <a:ext cx="4542392" cy="4436026"/>
          </a:xfrm>
        </p:spPr>
        <p:txBody>
          <a:bodyPr>
            <a:normAutofit/>
          </a:bodyPr>
          <a:lstStyle/>
          <a:p>
            <a:r>
              <a:rPr lang="en-US" b="1" dirty="0"/>
              <a:t>Actions:</a:t>
            </a:r>
          </a:p>
          <a:p>
            <a:pPr lvl="1">
              <a:lnSpc>
                <a:spcPct val="100000"/>
              </a:lnSpc>
            </a:pPr>
            <a:r>
              <a:rPr lang="en-US" sz="2200" dirty="0"/>
              <a:t>Engage Proactively in Legislative Advocacy</a:t>
            </a:r>
          </a:p>
          <a:p>
            <a:pPr marL="457200" lvl="1" indent="0">
              <a:lnSpc>
                <a:spcPct val="100000"/>
              </a:lnSpc>
              <a:buNone/>
            </a:pPr>
            <a:endParaRPr lang="en-US" sz="2200" dirty="0"/>
          </a:p>
          <a:p>
            <a:pPr lvl="1">
              <a:lnSpc>
                <a:spcPct val="100000"/>
              </a:lnSpc>
            </a:pPr>
            <a:r>
              <a:rPr lang="en-US" sz="2200" dirty="0"/>
              <a:t>Improve Communications and Enhance Our Connections and Partnerships</a:t>
            </a:r>
          </a:p>
        </p:txBody>
      </p:sp>
      <p:sp>
        <p:nvSpPr>
          <p:cNvPr id="4" name="Slide Number Placeholder 3">
            <a:extLst>
              <a:ext uri="{FF2B5EF4-FFF2-40B4-BE49-F238E27FC236}">
                <a16:creationId xmlns:a16="http://schemas.microsoft.com/office/drawing/2014/main" id="{BD37B96D-16A2-7658-CFEE-6053250D9BCD}"/>
              </a:ext>
            </a:extLst>
          </p:cNvPr>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12</a:t>
            </a:fld>
            <a:endParaRPr lang="en-US"/>
          </a:p>
        </p:txBody>
      </p:sp>
      <p:pic>
        <p:nvPicPr>
          <p:cNvPr id="5" name="Picture 4" descr="A group of people talking&#10;&#10;">
            <a:extLst>
              <a:ext uri="{FF2B5EF4-FFF2-40B4-BE49-F238E27FC236}">
                <a16:creationId xmlns:a16="http://schemas.microsoft.com/office/drawing/2014/main" id="{FD9358F4-8517-CFDE-53CA-33245FBC5276}"/>
              </a:ext>
            </a:extLst>
          </p:cNvPr>
          <p:cNvPicPr>
            <a:picLocks noChangeAspect="1"/>
          </p:cNvPicPr>
          <p:nvPr/>
        </p:nvPicPr>
        <p:blipFill>
          <a:blip r:embed="rId2"/>
          <a:stretch>
            <a:fillRect/>
          </a:stretch>
        </p:blipFill>
        <p:spPr>
          <a:xfrm>
            <a:off x="5596128" y="2432744"/>
            <a:ext cx="6330695" cy="3466054"/>
          </a:xfrm>
          <a:prstGeom prst="rect">
            <a:avLst/>
          </a:prstGeom>
          <a:noFill/>
        </p:spPr>
      </p:pic>
    </p:spTree>
    <p:extLst>
      <p:ext uri="{BB962C8B-B14F-4D97-AF65-F5344CB8AC3E}">
        <p14:creationId xmlns:p14="http://schemas.microsoft.com/office/powerpoint/2010/main" val="572738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025F-4787-3149-68EA-602D12909112}"/>
              </a:ext>
            </a:extLst>
          </p:cNvPr>
          <p:cNvSpPr>
            <a:spLocks noGrp="1"/>
          </p:cNvSpPr>
          <p:nvPr>
            <p:ph type="title"/>
          </p:nvPr>
        </p:nvSpPr>
        <p:spPr>
          <a:xfrm>
            <a:off x="1175657" y="365125"/>
            <a:ext cx="10178142" cy="1325563"/>
          </a:xfrm>
        </p:spPr>
        <p:txBody>
          <a:bodyPr anchor="ctr">
            <a:normAutofit/>
          </a:bodyPr>
          <a:lstStyle/>
          <a:p>
            <a:r>
              <a:rPr lang="en-US"/>
              <a:t>Developing Innovative Activities to Empower Faculty and Uplift Underrepresented Voices</a:t>
            </a:r>
          </a:p>
        </p:txBody>
      </p:sp>
      <p:pic>
        <p:nvPicPr>
          <p:cNvPr id="5" name="Picture 4" descr="A cork board with colorful letters and push pins that spell the word &quot;Empower&quot;&#10;&#10;">
            <a:extLst>
              <a:ext uri="{FF2B5EF4-FFF2-40B4-BE49-F238E27FC236}">
                <a16:creationId xmlns:a16="http://schemas.microsoft.com/office/drawing/2014/main" id="{12CFD10B-7A14-539D-3286-4E5C693E23C8}"/>
              </a:ext>
            </a:extLst>
          </p:cNvPr>
          <p:cNvPicPr>
            <a:picLocks noChangeAspect="1"/>
          </p:cNvPicPr>
          <p:nvPr/>
        </p:nvPicPr>
        <p:blipFill rotWithShape="1">
          <a:blip r:embed="rId2"/>
          <a:srcRect l="10695" r="5410" b="-2"/>
          <a:stretch/>
        </p:blipFill>
        <p:spPr>
          <a:xfrm>
            <a:off x="1077238" y="1825624"/>
            <a:ext cx="5575335" cy="4436026"/>
          </a:xfrm>
          <a:prstGeom prst="rect">
            <a:avLst/>
          </a:prstGeom>
          <a:noFill/>
        </p:spPr>
      </p:pic>
      <p:sp>
        <p:nvSpPr>
          <p:cNvPr id="4" name="Slide Number Placeholder 3">
            <a:extLst>
              <a:ext uri="{FF2B5EF4-FFF2-40B4-BE49-F238E27FC236}">
                <a16:creationId xmlns:a16="http://schemas.microsoft.com/office/drawing/2014/main" id="{BD37B96D-16A2-7658-CFEE-6053250D9BCD}"/>
              </a:ext>
            </a:extLst>
          </p:cNvPr>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13</a:t>
            </a:fld>
            <a:endParaRPr lang="en-US"/>
          </a:p>
        </p:txBody>
      </p:sp>
      <p:sp>
        <p:nvSpPr>
          <p:cNvPr id="3" name="Content Placeholder 2">
            <a:extLst>
              <a:ext uri="{FF2B5EF4-FFF2-40B4-BE49-F238E27FC236}">
                <a16:creationId xmlns:a16="http://schemas.microsoft.com/office/drawing/2014/main" id="{B88CD26A-991F-DBB6-A80C-107DB401084E}"/>
              </a:ext>
            </a:extLst>
          </p:cNvPr>
          <p:cNvSpPr>
            <a:spLocks noGrp="1"/>
          </p:cNvSpPr>
          <p:nvPr>
            <p:ph sz="half" idx="13"/>
          </p:nvPr>
        </p:nvSpPr>
        <p:spPr>
          <a:xfrm>
            <a:off x="6976997" y="1825624"/>
            <a:ext cx="4376802" cy="4436027"/>
          </a:xfrm>
        </p:spPr>
        <p:txBody>
          <a:bodyPr>
            <a:normAutofit/>
          </a:bodyPr>
          <a:lstStyle/>
          <a:p>
            <a:r>
              <a:rPr lang="en-US" b="1" dirty="0"/>
              <a:t>Actions:</a:t>
            </a:r>
          </a:p>
          <a:p>
            <a:pPr lvl="1"/>
            <a:r>
              <a:rPr lang="en-US" sz="2200" dirty="0"/>
              <a:t>Strategically Empower and Uplift Voices of Underrepresented Faculty</a:t>
            </a:r>
          </a:p>
          <a:p>
            <a:pPr marL="457200" lvl="1" indent="0">
              <a:buNone/>
            </a:pPr>
            <a:endParaRPr lang="en-US" sz="2200" dirty="0"/>
          </a:p>
          <a:p>
            <a:pPr lvl="1"/>
            <a:r>
              <a:rPr lang="en-US" sz="2200" dirty="0"/>
              <a:t>Develop Innovative Activities to Support Faculty in the Community College System</a:t>
            </a:r>
          </a:p>
        </p:txBody>
      </p:sp>
    </p:spTree>
    <p:extLst>
      <p:ext uri="{BB962C8B-B14F-4D97-AF65-F5344CB8AC3E}">
        <p14:creationId xmlns:p14="http://schemas.microsoft.com/office/powerpoint/2010/main" val="3762045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025F-4787-3149-68EA-602D12909112}"/>
              </a:ext>
            </a:extLst>
          </p:cNvPr>
          <p:cNvSpPr>
            <a:spLocks noGrp="1"/>
          </p:cNvSpPr>
          <p:nvPr>
            <p:ph type="title"/>
          </p:nvPr>
        </p:nvSpPr>
        <p:spPr/>
        <p:txBody>
          <a:bodyPr/>
          <a:lstStyle/>
          <a:p>
            <a:r>
              <a:rPr lang="en-US" dirty="0">
                <a:solidFill>
                  <a:schemeClr val="bg1">
                    <a:lumMod val="50000"/>
                  </a:schemeClr>
                </a:solidFill>
              </a:rPr>
              <a:t>Advancing Faculty Engagement in Data Literacy</a:t>
            </a:r>
          </a:p>
        </p:txBody>
      </p:sp>
      <p:sp>
        <p:nvSpPr>
          <p:cNvPr id="3" name="Content Placeholder 2">
            <a:extLst>
              <a:ext uri="{FF2B5EF4-FFF2-40B4-BE49-F238E27FC236}">
                <a16:creationId xmlns:a16="http://schemas.microsoft.com/office/drawing/2014/main" id="{B88CD26A-991F-DBB6-A80C-107DB401084E}"/>
              </a:ext>
            </a:extLst>
          </p:cNvPr>
          <p:cNvSpPr>
            <a:spLocks noGrp="1"/>
          </p:cNvSpPr>
          <p:nvPr>
            <p:ph sz="half" idx="1"/>
          </p:nvPr>
        </p:nvSpPr>
        <p:spPr/>
        <p:txBody>
          <a:bodyPr>
            <a:normAutofit/>
          </a:bodyPr>
          <a:lstStyle/>
          <a:p>
            <a:r>
              <a:rPr lang="en-US" sz="2800" b="1" dirty="0"/>
              <a:t>Actions:</a:t>
            </a:r>
          </a:p>
          <a:p>
            <a:pPr lvl="1"/>
            <a:r>
              <a:rPr lang="en-US" sz="2800" dirty="0"/>
              <a:t>Strengthen Faculty Voice in the Analysis of Data</a:t>
            </a:r>
          </a:p>
        </p:txBody>
      </p:sp>
      <p:sp>
        <p:nvSpPr>
          <p:cNvPr id="4" name="Slide Number Placeholder 3">
            <a:extLst>
              <a:ext uri="{FF2B5EF4-FFF2-40B4-BE49-F238E27FC236}">
                <a16:creationId xmlns:a16="http://schemas.microsoft.com/office/drawing/2014/main" id="{BD37B96D-16A2-7658-CFEE-6053250D9BCD}"/>
              </a:ext>
            </a:extLst>
          </p:cNvPr>
          <p:cNvSpPr>
            <a:spLocks noGrp="1"/>
          </p:cNvSpPr>
          <p:nvPr>
            <p:ph type="sldNum" sz="quarter" idx="12"/>
          </p:nvPr>
        </p:nvSpPr>
        <p:spPr/>
        <p:txBody>
          <a:bodyPr/>
          <a:lstStyle/>
          <a:p>
            <a:fld id="{FC94C22D-D015-6649-B5C3-596F33FC97D2}" type="slidenum">
              <a:rPr lang="en-US" smtClean="0"/>
              <a:t>14</a:t>
            </a:fld>
            <a:endParaRPr lang="en-US"/>
          </a:p>
        </p:txBody>
      </p:sp>
      <p:pic>
        <p:nvPicPr>
          <p:cNvPr id="5" name="Picture 4" descr="A hand drawing a graph&#10;&#10;">
            <a:extLst>
              <a:ext uri="{FF2B5EF4-FFF2-40B4-BE49-F238E27FC236}">
                <a16:creationId xmlns:a16="http://schemas.microsoft.com/office/drawing/2014/main" id="{2A208212-44F6-6FCE-77C7-E8C399E978D2}"/>
              </a:ext>
            </a:extLst>
          </p:cNvPr>
          <p:cNvPicPr>
            <a:picLocks noChangeAspect="1"/>
          </p:cNvPicPr>
          <p:nvPr/>
        </p:nvPicPr>
        <p:blipFill>
          <a:blip r:embed="rId2"/>
          <a:stretch>
            <a:fillRect/>
          </a:stretch>
        </p:blipFill>
        <p:spPr>
          <a:xfrm>
            <a:off x="6496833" y="1504074"/>
            <a:ext cx="4658731" cy="4658731"/>
          </a:xfrm>
          <a:prstGeom prst="rect">
            <a:avLst/>
          </a:prstGeom>
        </p:spPr>
      </p:pic>
    </p:spTree>
    <p:extLst>
      <p:ext uri="{BB962C8B-B14F-4D97-AF65-F5344CB8AC3E}">
        <p14:creationId xmlns:p14="http://schemas.microsoft.com/office/powerpoint/2010/main" val="1470336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450" y="365125"/>
            <a:ext cx="9217010" cy="1685744"/>
          </a:xfrm>
        </p:spPr>
        <p:txBody>
          <a:bodyPr>
            <a:normAutofit/>
          </a:bodyPr>
          <a:lstStyle/>
          <a:p>
            <a:pPr algn="ctr"/>
            <a:r>
              <a:rPr lang="en-US" sz="4000" b="1" dirty="0"/>
              <a:t>Reimagining with Purpose</a:t>
            </a:r>
            <a:br>
              <a:rPr lang="en-US" dirty="0"/>
            </a:br>
            <a:r>
              <a:rPr lang="en-US" sz="3200" dirty="0"/>
              <a:t>2023-2026 Strategic Planning &amp; Previous ASCCC Strategic Plan </a:t>
            </a:r>
            <a:r>
              <a:rPr lang="en-US" sz="3200"/>
              <a:t>Comprehensive Report</a:t>
            </a:r>
            <a:endParaRPr lang="en-US" dirty="0"/>
          </a:p>
        </p:txBody>
      </p:sp>
      <p:sp>
        <p:nvSpPr>
          <p:cNvPr id="3" name="Content Placeholder 2"/>
          <p:cNvSpPr>
            <a:spLocks noGrp="1"/>
          </p:cNvSpPr>
          <p:nvPr>
            <p:ph idx="1"/>
          </p:nvPr>
        </p:nvSpPr>
        <p:spPr>
          <a:xfrm>
            <a:off x="868680" y="2959089"/>
            <a:ext cx="10774680" cy="2923551"/>
          </a:xfrm>
        </p:spPr>
        <p:txBody>
          <a:bodyPr>
            <a:normAutofit/>
          </a:bodyPr>
          <a:lstStyle/>
          <a:p>
            <a:r>
              <a:rPr lang="en-US" sz="3600" dirty="0">
                <a:hlinkClick r:id="rId2"/>
              </a:rPr>
              <a:t>2023-2026 ASCCC Strategic Planning Document</a:t>
            </a:r>
          </a:p>
          <a:p>
            <a:r>
              <a:rPr lang="en-US" sz="3600" dirty="0">
                <a:hlinkClick r:id="rId3"/>
              </a:rPr>
              <a:t>ASCCC Strategic Plan Comprehensive Report 2018-2023</a:t>
            </a:r>
            <a:endParaRPr lang="en-US" sz="3600" dirty="0">
              <a:hlinkClick r:id="rId2"/>
            </a:endParaRPr>
          </a:p>
          <a:p>
            <a:pPr marL="0" indent="0">
              <a:buNone/>
            </a:pPr>
            <a:endParaRPr lang="en-US" sz="4800" dirty="0"/>
          </a:p>
        </p:txBody>
      </p:sp>
      <p:sp>
        <p:nvSpPr>
          <p:cNvPr id="4" name="Slide Number Placeholder 3"/>
          <p:cNvSpPr>
            <a:spLocks noGrp="1"/>
          </p:cNvSpPr>
          <p:nvPr>
            <p:ph type="sldNum" sz="quarter" idx="12"/>
          </p:nvPr>
        </p:nvSpPr>
        <p:spPr/>
        <p:txBody>
          <a:bodyPr/>
          <a:lstStyle/>
          <a:p>
            <a:fld id="{FC94C22D-D015-6649-B5C3-596F33FC97D2}" type="slidenum">
              <a:rPr lang="en-US" smtClean="0"/>
              <a:t>15</a:t>
            </a:fld>
            <a:endParaRPr lang="en-US" dirty="0"/>
          </a:p>
        </p:txBody>
      </p:sp>
    </p:spTree>
    <p:extLst>
      <p:ext uri="{BB962C8B-B14F-4D97-AF65-F5344CB8AC3E}">
        <p14:creationId xmlns:p14="http://schemas.microsoft.com/office/powerpoint/2010/main" val="370907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
        <p:nvSpPr>
          <p:cNvPr id="3" name="Content Placeholder 2"/>
          <p:cNvSpPr>
            <a:spLocks noGrp="1"/>
          </p:cNvSpPr>
          <p:nvPr>
            <p:ph idx="1"/>
          </p:nvPr>
        </p:nvSpPr>
        <p:spPr>
          <a:xfrm>
            <a:off x="838199" y="2514390"/>
            <a:ext cx="10515600" cy="1205840"/>
          </a:xfrm>
        </p:spPr>
        <p:txBody>
          <a:bodyPr>
            <a:normAutofit fontScale="85000" lnSpcReduction="10000"/>
          </a:bodyPr>
          <a:lstStyle/>
          <a:p>
            <a:pPr marL="0" indent="0" algn="ctr">
              <a:buNone/>
            </a:pPr>
            <a:r>
              <a:rPr lang="en-US" sz="8000" dirty="0"/>
              <a:t>Questions and Discussion</a:t>
            </a:r>
          </a:p>
        </p:txBody>
      </p:sp>
      <p:pic>
        <p:nvPicPr>
          <p:cNvPr id="5" name="Picture 4" descr="A group of people with colorful speech bubbles&#10;&#10;">
            <a:extLst>
              <a:ext uri="{FF2B5EF4-FFF2-40B4-BE49-F238E27FC236}">
                <a16:creationId xmlns:a16="http://schemas.microsoft.com/office/drawing/2014/main" id="{D8F648E0-17B2-4317-84FE-2DD48A79EEBD}"/>
              </a:ext>
            </a:extLst>
          </p:cNvPr>
          <p:cNvPicPr>
            <a:picLocks noChangeAspect="1"/>
          </p:cNvPicPr>
          <p:nvPr/>
        </p:nvPicPr>
        <p:blipFill>
          <a:blip r:embed="rId3"/>
          <a:stretch>
            <a:fillRect/>
          </a:stretch>
        </p:blipFill>
        <p:spPr>
          <a:xfrm>
            <a:off x="3047999" y="3429000"/>
            <a:ext cx="6096000" cy="3238500"/>
          </a:xfrm>
          <a:prstGeom prst="rect">
            <a:avLst/>
          </a:prstGeom>
        </p:spPr>
      </p:pic>
      <p:sp>
        <p:nvSpPr>
          <p:cNvPr id="4" name="Slide Number Placeholder 3"/>
          <p:cNvSpPr>
            <a:spLocks noGrp="1"/>
          </p:cNvSpPr>
          <p:nvPr>
            <p:ph type="sldNum" sz="quarter" idx="12"/>
          </p:nvPr>
        </p:nvSpPr>
        <p:spPr/>
        <p:txBody>
          <a:bodyPr/>
          <a:lstStyle/>
          <a:p>
            <a:fld id="{FC94C22D-D015-6649-B5C3-596F33FC97D2}" type="slidenum">
              <a:rPr lang="en-US" smtClean="0"/>
              <a:t>16</a:t>
            </a:fld>
            <a:endParaRPr lang="en-US" dirty="0"/>
          </a:p>
        </p:txBody>
      </p:sp>
    </p:spTree>
    <p:extLst>
      <p:ext uri="{BB962C8B-B14F-4D97-AF65-F5344CB8AC3E}">
        <p14:creationId xmlns:p14="http://schemas.microsoft.com/office/powerpoint/2010/main" val="201188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E5B3-D5E2-8108-3E97-7082E1F2E5C6}"/>
              </a:ext>
            </a:extLst>
          </p:cNvPr>
          <p:cNvSpPr>
            <a:spLocks noGrp="1"/>
          </p:cNvSpPr>
          <p:nvPr>
            <p:ph type="title"/>
          </p:nvPr>
        </p:nvSpPr>
        <p:spPr/>
        <p:txBody>
          <a:bodyPr/>
          <a:lstStyle/>
          <a:p>
            <a:r>
              <a:rPr lang="en-US" dirty="0"/>
              <a:t>Any Other Questions?</a:t>
            </a:r>
          </a:p>
        </p:txBody>
      </p:sp>
      <p:sp>
        <p:nvSpPr>
          <p:cNvPr id="3" name="Content Placeholder 2">
            <a:extLst>
              <a:ext uri="{FF2B5EF4-FFF2-40B4-BE49-F238E27FC236}">
                <a16:creationId xmlns:a16="http://schemas.microsoft.com/office/drawing/2014/main" id="{01373946-864B-895F-FD1A-C0F648170175}"/>
              </a:ext>
            </a:extLst>
          </p:cNvPr>
          <p:cNvSpPr>
            <a:spLocks noGrp="1"/>
          </p:cNvSpPr>
          <p:nvPr>
            <p:ph idx="1"/>
          </p:nvPr>
        </p:nvSpPr>
        <p:spPr/>
        <p:txBody>
          <a:bodyPr/>
          <a:lstStyle/>
          <a:p>
            <a:pPr marL="0" indent="0" algn="ctr">
              <a:buNone/>
            </a:pPr>
            <a:r>
              <a:rPr lang="en-US" sz="3600" dirty="0"/>
              <a:t>We are here to help!</a:t>
            </a:r>
          </a:p>
          <a:p>
            <a:pPr marL="0" indent="0" algn="ctr">
              <a:buNone/>
            </a:pPr>
            <a:r>
              <a:rPr lang="en-US" sz="3600" dirty="0"/>
              <a:t>You can always reach out to ASCCC by e-mail with any questions you may still have.</a:t>
            </a:r>
          </a:p>
          <a:p>
            <a:pPr algn="ctr"/>
            <a:endParaRPr lang="en-US" sz="3600" dirty="0"/>
          </a:p>
          <a:p>
            <a:pPr marL="0" indent="0" algn="ctr">
              <a:buNone/>
            </a:pPr>
            <a:r>
              <a:rPr lang="en-US" sz="3600" dirty="0">
                <a:hlinkClick r:id="rId2"/>
              </a:rPr>
              <a:t>Info@asccc.org</a:t>
            </a:r>
            <a:endParaRPr lang="en-US" sz="3600" dirty="0"/>
          </a:p>
          <a:p>
            <a:pPr marL="0" indent="0">
              <a:buNone/>
            </a:pPr>
            <a:endParaRPr lang="en-US" dirty="0"/>
          </a:p>
        </p:txBody>
      </p:sp>
      <p:sp>
        <p:nvSpPr>
          <p:cNvPr id="4" name="Slide Number Placeholder 3">
            <a:extLst>
              <a:ext uri="{FF2B5EF4-FFF2-40B4-BE49-F238E27FC236}">
                <a16:creationId xmlns:a16="http://schemas.microsoft.com/office/drawing/2014/main" id="{669BC411-0499-C827-0D60-1D5A5FE56D3F}"/>
              </a:ext>
            </a:extLst>
          </p:cNvPr>
          <p:cNvSpPr>
            <a:spLocks noGrp="1"/>
          </p:cNvSpPr>
          <p:nvPr>
            <p:ph type="sldNum" sz="quarter" idx="12"/>
          </p:nvPr>
        </p:nvSpPr>
        <p:spPr/>
        <p:txBody>
          <a:bodyPr/>
          <a:lstStyle/>
          <a:p>
            <a:fld id="{FC94C22D-D015-6649-B5C3-596F33FC97D2}" type="slidenum">
              <a:rPr lang="en-US" smtClean="0"/>
              <a:t>17</a:t>
            </a:fld>
            <a:endParaRPr lang="en-US" dirty="0"/>
          </a:p>
        </p:txBody>
      </p:sp>
    </p:spTree>
    <p:extLst>
      <p:ext uri="{BB962C8B-B14F-4D97-AF65-F5344CB8AC3E}">
        <p14:creationId xmlns:p14="http://schemas.microsoft.com/office/powerpoint/2010/main" val="401005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b="1" dirty="0"/>
              <a:t>2023 Faculty Leadership Institute</a:t>
            </a:r>
            <a:br>
              <a:rPr lang="en-US" b="1" dirty="0"/>
            </a:br>
            <a:r>
              <a:rPr lang="en-US" b="1" dirty="0"/>
              <a:t>Your Presenters!</a:t>
            </a:r>
            <a:endParaRPr lang="en-US" dirty="0"/>
          </a:p>
        </p:txBody>
      </p:sp>
      <p:sp>
        <p:nvSpPr>
          <p:cNvPr id="3" name="Content Placeholder 2"/>
          <p:cNvSpPr>
            <a:spLocks noGrp="1"/>
          </p:cNvSpPr>
          <p:nvPr>
            <p:ph idx="1"/>
          </p:nvPr>
        </p:nvSpPr>
        <p:spPr>
          <a:xfrm>
            <a:off x="272375" y="2794374"/>
            <a:ext cx="11751012" cy="3762386"/>
          </a:xfrm>
        </p:spPr>
        <p:txBody>
          <a:bodyPr>
            <a:normAutofit/>
          </a:bodyPr>
          <a:lstStyle/>
          <a:p>
            <a:r>
              <a:rPr lang="en-US" sz="3200" b="1" dirty="0"/>
              <a:t>Christopher J. Howerton</a:t>
            </a:r>
            <a:r>
              <a:rPr lang="en-US" sz="3200" dirty="0"/>
              <a:t>, ASCCC At-Large Representative</a:t>
            </a:r>
          </a:p>
          <a:p>
            <a:r>
              <a:rPr lang="en-US" sz="3200" b="1" dirty="0"/>
              <a:t>LaTonya Parker </a:t>
            </a:r>
            <a:r>
              <a:rPr lang="en-US" sz="3200" b="1" dirty="0" err="1"/>
              <a:t>Ed.D</a:t>
            </a:r>
            <a:r>
              <a:rPr lang="en-US" sz="3200" b="1" dirty="0"/>
              <a:t>., </a:t>
            </a:r>
            <a:r>
              <a:rPr lang="en-US" sz="3200" dirty="0"/>
              <a:t>ASCCC Secretary</a:t>
            </a:r>
          </a:p>
          <a:p>
            <a:r>
              <a:rPr lang="en-US" sz="3200" b="1" dirty="0"/>
              <a:t>Robert L. Stewart Jr., </a:t>
            </a:r>
            <a:r>
              <a:rPr lang="en-US" sz="3200" dirty="0"/>
              <a:t>ASCCC Treasurer</a:t>
            </a:r>
          </a:p>
        </p:txBody>
      </p:sp>
      <p:sp>
        <p:nvSpPr>
          <p:cNvPr id="4" name="Slide Number Placeholder 3"/>
          <p:cNvSpPr>
            <a:spLocks noGrp="1"/>
          </p:cNvSpPr>
          <p:nvPr>
            <p:ph type="sldNum" sz="quarter" idx="12"/>
          </p:nvPr>
        </p:nvSpPr>
        <p:spPr/>
        <p:txBody>
          <a:bodyPr/>
          <a:lstStyle/>
          <a:p>
            <a:fld id="{FC94C22D-D015-6649-B5C3-596F33FC97D2}" type="slidenum">
              <a:rPr lang="en-US" smtClean="0"/>
              <a:t>2</a:t>
            </a:fld>
            <a:endParaRPr lang="en-US" dirty="0"/>
          </a:p>
        </p:txBody>
      </p:sp>
    </p:spTree>
    <p:extLst>
      <p:ext uri="{BB962C8B-B14F-4D97-AF65-F5344CB8AC3E}">
        <p14:creationId xmlns:p14="http://schemas.microsoft.com/office/powerpoint/2010/main" val="182035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DESCRIPTION:</a:t>
            </a:r>
          </a:p>
        </p:txBody>
      </p:sp>
      <p:sp>
        <p:nvSpPr>
          <p:cNvPr id="3" name="Content Placeholder 2"/>
          <p:cNvSpPr>
            <a:spLocks noGrp="1"/>
          </p:cNvSpPr>
          <p:nvPr>
            <p:ph idx="1"/>
          </p:nvPr>
        </p:nvSpPr>
        <p:spPr>
          <a:xfrm>
            <a:off x="1280160" y="2694432"/>
            <a:ext cx="10073640" cy="3562676"/>
          </a:xfrm>
        </p:spPr>
        <p:txBody>
          <a:bodyPr>
            <a:noAutofit/>
          </a:bodyPr>
          <a:lstStyle/>
          <a:p>
            <a:pPr marL="0" indent="0">
              <a:buNone/>
            </a:pPr>
            <a:r>
              <a:rPr lang="en-US" sz="2400" i="1" dirty="0"/>
              <a:t>On April 22, 2023, during the spring plenary the delegates approved the Reimagining with Purpose 2023-2026 Strategic Plan developed December 2022-February 2023 by the Executive Committee. The overarching goals and strategies in the plan offer guidance for the Executive Board for the next three years' planning. During this session, ASCCC leadership will discuss activity alignment areas of innovative, substantial actions dealing with the strategic blocks in our way and movement toward our envisioned future. Come join us in an open, transparent, and inclusive session on the three-year plan.</a:t>
            </a:r>
          </a:p>
        </p:txBody>
      </p:sp>
      <p:sp>
        <p:nvSpPr>
          <p:cNvPr id="4" name="Slide Number Placeholder 3"/>
          <p:cNvSpPr>
            <a:spLocks noGrp="1"/>
          </p:cNvSpPr>
          <p:nvPr>
            <p:ph type="sldNum" sz="quarter" idx="12"/>
          </p:nvPr>
        </p:nvSpPr>
        <p:spPr/>
        <p:txBody>
          <a:bodyPr/>
          <a:lstStyle/>
          <a:p>
            <a:fld id="{FC94C22D-D015-6649-B5C3-596F33FC97D2}" type="slidenum">
              <a:rPr lang="en-US" smtClean="0"/>
              <a:t>3</a:t>
            </a:fld>
            <a:endParaRPr lang="en-US" dirty="0"/>
          </a:p>
        </p:txBody>
      </p:sp>
    </p:spTree>
    <p:extLst>
      <p:ext uri="{BB962C8B-B14F-4D97-AF65-F5344CB8AC3E}">
        <p14:creationId xmlns:p14="http://schemas.microsoft.com/office/powerpoint/2010/main" val="250306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57" y="365125"/>
            <a:ext cx="10178142" cy="1325563"/>
          </a:xfrm>
        </p:spPr>
        <p:txBody>
          <a:bodyPr anchor="ctr">
            <a:normAutofit/>
          </a:bodyPr>
          <a:lstStyle/>
          <a:p>
            <a:r>
              <a:rPr lang="en-US" dirty="0"/>
              <a:t>By the End of Our Time Together Today:</a:t>
            </a:r>
          </a:p>
        </p:txBody>
      </p:sp>
      <p:sp>
        <p:nvSpPr>
          <p:cNvPr id="3" name="Content Placeholder 2"/>
          <p:cNvSpPr>
            <a:spLocks noGrp="1"/>
          </p:cNvSpPr>
          <p:nvPr>
            <p:ph sz="half" idx="1"/>
          </p:nvPr>
        </p:nvSpPr>
        <p:spPr>
          <a:xfrm>
            <a:off x="1175655" y="1825625"/>
            <a:ext cx="5960707" cy="4436026"/>
          </a:xfrm>
        </p:spPr>
        <p:txBody>
          <a:bodyPr>
            <a:normAutofit/>
          </a:bodyPr>
          <a:lstStyle/>
          <a:p>
            <a:pPr marL="342900" indent="-342900">
              <a:buFont typeface="+mj-lt"/>
              <a:buAutoNum type="arabicPeriod"/>
            </a:pPr>
            <a:r>
              <a:rPr lang="en-US" sz="2000" dirty="0"/>
              <a:t>You will know our ASCCC’s Mission and Vision Statements</a:t>
            </a:r>
          </a:p>
          <a:p>
            <a:pPr marL="342900" indent="-342900">
              <a:buFont typeface="+mj-lt"/>
              <a:buAutoNum type="arabicPeriod"/>
            </a:pPr>
            <a:r>
              <a:rPr lang="en-US" sz="2000" dirty="0"/>
              <a:t>The four strategic directions and goals of ASCCC recently adopted Strategic Planning Document</a:t>
            </a:r>
          </a:p>
          <a:p>
            <a:pPr marL="342900" indent="-342900">
              <a:buFont typeface="+mj-lt"/>
              <a:buAutoNum type="arabicPeriod"/>
            </a:pPr>
            <a:r>
              <a:rPr lang="en-US" sz="2000" dirty="0"/>
              <a:t>The process and considerations that went into developing this document</a:t>
            </a:r>
          </a:p>
          <a:p>
            <a:pPr marL="342900" indent="-342900">
              <a:buFont typeface="+mj-lt"/>
              <a:buAutoNum type="arabicPeriod"/>
            </a:pPr>
            <a:r>
              <a:rPr lang="en-US" sz="2000" dirty="0"/>
              <a:t>Have access to the new 2023-2026 Strategic Document and the completed comprehensive review of the ASCCC 2018-2023 Strategic Plan.</a:t>
            </a:r>
          </a:p>
          <a:p>
            <a:pPr marL="342900" indent="-342900">
              <a:buFont typeface="+mj-lt"/>
              <a:buAutoNum type="arabicPeriod"/>
            </a:pPr>
            <a:r>
              <a:rPr lang="en-US" sz="2000" dirty="0"/>
              <a:t>You will have an opportunity to ask questions</a:t>
            </a:r>
          </a:p>
        </p:txBody>
      </p:sp>
      <p:sp>
        <p:nvSpPr>
          <p:cNvPr id="4" name="Slide Number Placeholder 3"/>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4</a:t>
            </a:fld>
            <a:endParaRPr lang="en-US"/>
          </a:p>
        </p:txBody>
      </p:sp>
      <p:pic>
        <p:nvPicPr>
          <p:cNvPr id="5" name="Picture 4" descr="A clipboard with a pencil and checklist&#10;&#10;">
            <a:extLst>
              <a:ext uri="{FF2B5EF4-FFF2-40B4-BE49-F238E27FC236}">
                <a16:creationId xmlns:a16="http://schemas.microsoft.com/office/drawing/2014/main" id="{E02CCC60-97AC-0A5C-81B5-563EE0D4FAC2}"/>
              </a:ext>
            </a:extLst>
          </p:cNvPr>
          <p:cNvPicPr>
            <a:picLocks noChangeAspect="1"/>
          </p:cNvPicPr>
          <p:nvPr/>
        </p:nvPicPr>
        <p:blipFill>
          <a:blip r:embed="rId2"/>
          <a:stretch>
            <a:fillRect/>
          </a:stretch>
        </p:blipFill>
        <p:spPr>
          <a:xfrm>
            <a:off x="7136362" y="1690688"/>
            <a:ext cx="4436027" cy="4436027"/>
          </a:xfrm>
          <a:prstGeom prst="rect">
            <a:avLst/>
          </a:prstGeom>
          <a:noFill/>
        </p:spPr>
      </p:pic>
    </p:spTree>
    <p:extLst>
      <p:ext uri="{BB962C8B-B14F-4D97-AF65-F5344CB8AC3E}">
        <p14:creationId xmlns:p14="http://schemas.microsoft.com/office/powerpoint/2010/main" val="48648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ASCCC’s MISSION (</a:t>
            </a:r>
            <a:r>
              <a:rPr lang="en-US" dirty="0">
                <a:hlinkClick r:id="rId3"/>
              </a:rPr>
              <a:t>adopted 1.01.F22</a:t>
            </a:r>
            <a:r>
              <a:rPr lang="en-US" dirty="0"/>
              <a:t>): :</a:t>
            </a:r>
          </a:p>
        </p:txBody>
      </p:sp>
      <p:sp>
        <p:nvSpPr>
          <p:cNvPr id="7" name="Content Placeholder 6"/>
          <p:cNvSpPr>
            <a:spLocks noGrp="1"/>
          </p:cNvSpPr>
          <p:nvPr>
            <p:ph idx="1"/>
          </p:nvPr>
        </p:nvSpPr>
        <p:spPr>
          <a:xfrm>
            <a:off x="1082040" y="2438400"/>
            <a:ext cx="10515600" cy="3946950"/>
          </a:xfrm>
        </p:spPr>
        <p:txBody>
          <a:bodyPr>
            <a:normAutofit fontScale="92500" lnSpcReduction="10000"/>
          </a:bodyPr>
          <a:lstStyle/>
          <a:p>
            <a:endParaRPr lang="en-US" dirty="0"/>
          </a:p>
          <a:p>
            <a:pPr marL="0" indent="0">
              <a:buNone/>
            </a:pPr>
            <a:r>
              <a:rPr lang="en-US" sz="3900" dirty="0"/>
              <a:t>As the official voice of California community college faculty in academic and professional matters, the Academic Senate for California Community Colleges (ASCCC) is committed to advancing </a:t>
            </a:r>
            <a:r>
              <a:rPr lang="en-US" sz="3900" dirty="0">
                <a:solidFill>
                  <a:srgbClr val="FF0000"/>
                </a:solidFill>
              </a:rPr>
              <a:t>inclusion, diversity, equity, anti-racism, accessibility</a:t>
            </a:r>
            <a:r>
              <a:rPr lang="en-US" sz="3900" dirty="0"/>
              <a:t>, student learning, and student success. </a:t>
            </a:r>
          </a:p>
        </p:txBody>
      </p:sp>
      <p:sp>
        <p:nvSpPr>
          <p:cNvPr id="4" name="Slide Number Placeholder 3"/>
          <p:cNvSpPr>
            <a:spLocks noGrp="1"/>
          </p:cNvSpPr>
          <p:nvPr>
            <p:ph type="sldNum" sz="quarter" idx="12"/>
          </p:nvPr>
        </p:nvSpPr>
        <p:spPr/>
        <p:txBody>
          <a:bodyPr/>
          <a:lstStyle/>
          <a:p>
            <a:fld id="{FC94C22D-D015-6649-B5C3-596F33FC97D2}" type="slidenum">
              <a:rPr lang="en-US" smtClean="0"/>
              <a:t>5</a:t>
            </a:fld>
            <a:endParaRPr lang="en-US"/>
          </a:p>
        </p:txBody>
      </p:sp>
    </p:spTree>
    <p:extLst>
      <p:ext uri="{BB962C8B-B14F-4D97-AF65-F5344CB8AC3E}">
        <p14:creationId xmlns:p14="http://schemas.microsoft.com/office/powerpoint/2010/main" val="246870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75657" y="365125"/>
            <a:ext cx="10178142" cy="1325563"/>
          </a:xfrm>
        </p:spPr>
        <p:txBody>
          <a:bodyPr anchor="ctr">
            <a:normAutofit/>
          </a:bodyPr>
          <a:lstStyle/>
          <a:p>
            <a:r>
              <a:rPr lang="en-US" dirty="0"/>
              <a:t>ASCCC ‘s MISSION acts to:</a:t>
            </a:r>
          </a:p>
        </p:txBody>
      </p:sp>
      <p:pic>
        <p:nvPicPr>
          <p:cNvPr id="2" name="Picture 1">
            <a:extLst>
              <a:ext uri="{FF2B5EF4-FFF2-40B4-BE49-F238E27FC236}">
                <a16:creationId xmlns:a16="http://schemas.microsoft.com/office/drawing/2014/main" id="{CE4D3298-162C-B602-888E-9E06045EF503}"/>
              </a:ext>
              <a:ext uri="{C183D7F6-B498-43B3-948B-1728B52AA6E4}">
                <adec:decorative xmlns:adec="http://schemas.microsoft.com/office/drawing/2017/decorative" val="1"/>
              </a:ext>
            </a:extLst>
          </p:cNvPr>
          <p:cNvPicPr>
            <a:picLocks noChangeAspect="1"/>
          </p:cNvPicPr>
          <p:nvPr/>
        </p:nvPicPr>
        <p:blipFill rotWithShape="1">
          <a:blip r:embed="rId3"/>
          <a:srcRect l="41" r="30205" b="-1"/>
          <a:stretch/>
        </p:blipFill>
        <p:spPr>
          <a:xfrm>
            <a:off x="1263339" y="2353691"/>
            <a:ext cx="3772125" cy="3379891"/>
          </a:xfrm>
          <a:prstGeom prst="rect">
            <a:avLst/>
          </a:prstGeom>
          <a:noFill/>
        </p:spPr>
      </p:pic>
      <p:sp>
        <p:nvSpPr>
          <p:cNvPr id="4" name="Slide Number Placeholder 3"/>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6</a:t>
            </a:fld>
            <a:endParaRPr lang="en-US"/>
          </a:p>
        </p:txBody>
      </p:sp>
      <p:sp>
        <p:nvSpPr>
          <p:cNvPr id="10" name="Content Placeholder 9"/>
          <p:cNvSpPr>
            <a:spLocks noGrp="1"/>
          </p:cNvSpPr>
          <p:nvPr>
            <p:ph sz="half" idx="13"/>
          </p:nvPr>
        </p:nvSpPr>
        <p:spPr>
          <a:xfrm>
            <a:off x="5298510" y="1825624"/>
            <a:ext cx="6055289" cy="4436027"/>
          </a:xfrm>
        </p:spPr>
        <p:txBody>
          <a:bodyPr>
            <a:normAutofit/>
          </a:bodyPr>
          <a:lstStyle/>
          <a:p>
            <a:r>
              <a:rPr lang="en-US" sz="2000" b="1" dirty="0"/>
              <a:t>Empower faculty </a:t>
            </a:r>
            <a:r>
              <a:rPr lang="en-US" sz="2000" dirty="0"/>
              <a:t>to engage in local and statewide dialogue and take action for continued improvement of teaching, learning, and faculty participation in governance</a:t>
            </a:r>
          </a:p>
          <a:p>
            <a:r>
              <a:rPr lang="en-US" sz="2000" b="1" dirty="0"/>
              <a:t>Lead and advocate </a:t>
            </a:r>
            <a:r>
              <a:rPr lang="en-US" sz="2000" dirty="0"/>
              <a:t>proactively for the development of policies, processes, and practices</a:t>
            </a:r>
          </a:p>
          <a:p>
            <a:r>
              <a:rPr lang="en-US" sz="2000" b="1" dirty="0"/>
              <a:t>Include diverse faculty</a:t>
            </a:r>
            <a:r>
              <a:rPr lang="en-US" sz="2000" dirty="0"/>
              <a:t>, perspectives, and experiences that represent our student populations</a:t>
            </a:r>
          </a:p>
          <a:p>
            <a:r>
              <a:rPr lang="en-US" sz="2000" b="1" dirty="0"/>
              <a:t>Develop faculty </a:t>
            </a:r>
            <a:r>
              <a:rPr lang="en-US" sz="2000" dirty="0"/>
              <a:t>as local and statewide leaders through personal and professional development </a:t>
            </a:r>
          </a:p>
          <a:p>
            <a:r>
              <a:rPr lang="en-US" sz="2000" b="1" dirty="0"/>
              <a:t>Engage</a:t>
            </a:r>
            <a:r>
              <a:rPr lang="en-US" sz="2000" dirty="0"/>
              <a:t> faculty and system partners through collegial consultation</a:t>
            </a:r>
          </a:p>
          <a:p>
            <a:endParaRPr lang="en-US" sz="1700" dirty="0"/>
          </a:p>
        </p:txBody>
      </p:sp>
    </p:spTree>
    <p:extLst>
      <p:ext uri="{BB962C8B-B14F-4D97-AF65-F5344CB8AC3E}">
        <p14:creationId xmlns:p14="http://schemas.microsoft.com/office/powerpoint/2010/main" val="1464007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ASCCC VISION:</a:t>
            </a:r>
          </a:p>
        </p:txBody>
      </p:sp>
      <p:sp>
        <p:nvSpPr>
          <p:cNvPr id="10" name="Content Placeholder 9"/>
          <p:cNvSpPr>
            <a:spLocks noGrp="1"/>
          </p:cNvSpPr>
          <p:nvPr>
            <p:ph idx="1"/>
          </p:nvPr>
        </p:nvSpPr>
        <p:spPr>
          <a:xfrm>
            <a:off x="868680" y="2542849"/>
            <a:ext cx="10454639" cy="1833483"/>
          </a:xfrm>
        </p:spPr>
        <p:txBody>
          <a:bodyPr>
            <a:normAutofit/>
          </a:bodyPr>
          <a:lstStyle/>
          <a:p>
            <a:endParaRPr lang="en-US" dirty="0"/>
          </a:p>
          <a:p>
            <a:pPr marL="0" indent="0">
              <a:buNone/>
            </a:pPr>
            <a:r>
              <a:rPr lang="en-US" sz="3200" dirty="0"/>
              <a:t>Faculty leading change, serving students, and advancing inclusion, diversity, equity, anti-racism, and accessibility.</a:t>
            </a:r>
          </a:p>
        </p:txBody>
      </p:sp>
      <p:sp>
        <p:nvSpPr>
          <p:cNvPr id="4" name="Slide Number Placeholder 3"/>
          <p:cNvSpPr>
            <a:spLocks noGrp="1"/>
          </p:cNvSpPr>
          <p:nvPr>
            <p:ph type="sldNum" sz="quarter" idx="12"/>
          </p:nvPr>
        </p:nvSpPr>
        <p:spPr/>
        <p:txBody>
          <a:bodyPr/>
          <a:lstStyle/>
          <a:p>
            <a:fld id="{FC94C22D-D015-6649-B5C3-596F33FC97D2}" type="slidenum">
              <a:rPr lang="en-US" smtClean="0"/>
              <a:pPr/>
              <a:t>7</a:t>
            </a:fld>
            <a:endParaRPr lang="en-US"/>
          </a:p>
        </p:txBody>
      </p:sp>
      <p:pic>
        <p:nvPicPr>
          <p:cNvPr id="2" name="Picture 1">
            <a:extLst>
              <a:ext uri="{FF2B5EF4-FFF2-40B4-BE49-F238E27FC236}">
                <a16:creationId xmlns:a16="http://schemas.microsoft.com/office/drawing/2014/main" id="{D2F9A116-ADA3-01D5-230A-D4D98739FB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33319" y="4604217"/>
            <a:ext cx="3325361" cy="1787829"/>
          </a:xfrm>
          <a:prstGeom prst="rect">
            <a:avLst/>
          </a:prstGeom>
        </p:spPr>
      </p:pic>
    </p:spTree>
    <p:extLst>
      <p:ext uri="{BB962C8B-B14F-4D97-AF65-F5344CB8AC3E}">
        <p14:creationId xmlns:p14="http://schemas.microsoft.com/office/powerpoint/2010/main" val="55296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Adopted 2023–2026 ASCCC Strategic Directions Resolution</a:t>
            </a:r>
          </a:p>
        </p:txBody>
      </p:sp>
      <p:sp>
        <p:nvSpPr>
          <p:cNvPr id="3" name="Content Placeholder 2"/>
          <p:cNvSpPr>
            <a:spLocks noGrp="1"/>
          </p:cNvSpPr>
          <p:nvPr>
            <p:ph idx="1"/>
          </p:nvPr>
        </p:nvSpPr>
        <p:spPr/>
        <p:txBody>
          <a:bodyPr>
            <a:normAutofit/>
          </a:bodyPr>
          <a:lstStyle/>
          <a:p>
            <a:endParaRPr lang="en-US" dirty="0"/>
          </a:p>
          <a:p>
            <a:r>
              <a:rPr lang="en-US" sz="3200" dirty="0">
                <a:hlinkClick r:id="rId2"/>
              </a:rPr>
              <a:t>Spring 2023 Resolution Number 01.02</a:t>
            </a:r>
            <a:r>
              <a:rPr lang="en-US" sz="3200" dirty="0"/>
              <a:t>	</a:t>
            </a:r>
          </a:p>
          <a:p>
            <a:pPr lvl="1"/>
            <a:r>
              <a:rPr lang="en-US" sz="3000" i="1" dirty="0"/>
              <a:t>Resolved, That the Academic Senate for California Community Colleges adopt the 2023–2026 ASCCC Strategic Directions.</a:t>
            </a:r>
          </a:p>
          <a:p>
            <a:endParaRPr lang="en-US" dirty="0"/>
          </a:p>
        </p:txBody>
      </p:sp>
      <p:sp>
        <p:nvSpPr>
          <p:cNvPr id="4" name="Slide Number Placeholder 3"/>
          <p:cNvSpPr>
            <a:spLocks noGrp="1"/>
          </p:cNvSpPr>
          <p:nvPr>
            <p:ph type="sldNum" sz="quarter" idx="12"/>
          </p:nvPr>
        </p:nvSpPr>
        <p:spPr/>
        <p:txBody>
          <a:bodyPr/>
          <a:lstStyle/>
          <a:p>
            <a:fld id="{FC94C22D-D015-6649-B5C3-596F33FC97D2}" type="slidenum">
              <a:rPr lang="en-US" smtClean="0"/>
              <a:t>8</a:t>
            </a:fld>
            <a:endParaRPr lang="en-US" dirty="0"/>
          </a:p>
        </p:txBody>
      </p:sp>
    </p:spTree>
    <p:extLst>
      <p:ext uri="{BB962C8B-B14F-4D97-AF65-F5344CB8AC3E}">
        <p14:creationId xmlns:p14="http://schemas.microsoft.com/office/powerpoint/2010/main" val="244138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450" y="365125"/>
            <a:ext cx="8558349" cy="1685744"/>
          </a:xfrm>
        </p:spPr>
        <p:txBody>
          <a:bodyPr anchor="ctr">
            <a:normAutofit/>
          </a:bodyPr>
          <a:lstStyle/>
          <a:p>
            <a:r>
              <a:rPr lang="en-US" dirty="0"/>
              <a:t>The 2023–2026 </a:t>
            </a:r>
            <a:br>
              <a:rPr lang="en-US" dirty="0"/>
            </a:br>
            <a:r>
              <a:rPr lang="en-US" dirty="0"/>
              <a:t>ASCCC Four Strategic Directions</a:t>
            </a:r>
          </a:p>
        </p:txBody>
      </p:sp>
      <p:graphicFrame>
        <p:nvGraphicFramePr>
          <p:cNvPr id="6" name="Content Placeholder 2" descr="The four strategic Directions: from Left to Right. 1. Embracing organizational change; 2. Engagin proactively in partnerships and adocacy to advance faculty voice and student success; 3 developing innovative activities to empower faculty and uplift underrepresented voices; 4 advancing faculty engagement in data literacy.">
            <a:extLst>
              <a:ext uri="{FF2B5EF4-FFF2-40B4-BE49-F238E27FC236}">
                <a16:creationId xmlns:a16="http://schemas.microsoft.com/office/drawing/2014/main" id="{74EE90F7-79F6-C874-8EB7-E5DE47E4D02C}"/>
              </a:ext>
            </a:extLst>
          </p:cNvPr>
          <p:cNvGraphicFramePr>
            <a:graphicFrameLocks noGrp="1"/>
          </p:cNvGraphicFramePr>
          <p:nvPr>
            <p:ph idx="1"/>
            <p:extLst>
              <p:ext uri="{D42A27DB-BD31-4B8C-83A1-F6EECF244321}">
                <p14:modId xmlns:p14="http://schemas.microsoft.com/office/powerpoint/2010/main" val="887934204"/>
              </p:ext>
            </p:extLst>
          </p:nvPr>
        </p:nvGraphicFramePr>
        <p:xfrm>
          <a:off x="838200" y="2494722"/>
          <a:ext cx="10515600" cy="3762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8610600" y="6392046"/>
            <a:ext cx="2743200" cy="329429"/>
          </a:xfrm>
        </p:spPr>
        <p:txBody>
          <a:bodyPr anchor="ctr">
            <a:normAutofit/>
          </a:bodyPr>
          <a:lstStyle/>
          <a:p>
            <a:pPr>
              <a:spcAft>
                <a:spcPts val="600"/>
              </a:spcAft>
            </a:pPr>
            <a:fld id="{FC94C22D-D015-6649-B5C3-596F33FC97D2}" type="slidenum">
              <a:rPr lang="en-US" smtClean="0"/>
              <a:pPr>
                <a:spcAft>
                  <a:spcPts val="600"/>
                </a:spcAft>
              </a:pPr>
              <a:t>9</a:t>
            </a:fld>
            <a:endParaRPr lang="en-US"/>
          </a:p>
        </p:txBody>
      </p:sp>
    </p:spTree>
    <p:extLst>
      <p:ext uri="{BB962C8B-B14F-4D97-AF65-F5344CB8AC3E}">
        <p14:creationId xmlns:p14="http://schemas.microsoft.com/office/powerpoint/2010/main" val="2143049457"/>
      </p:ext>
    </p:extLst>
  </p:cSld>
  <p:clrMapOvr>
    <a:masterClrMapping/>
  </p:clrMapOvr>
</p:sld>
</file>

<file path=ppt/theme/theme1.xml><?xml version="1.0" encoding="utf-8"?>
<a:theme xmlns:a="http://schemas.openxmlformats.org/drawingml/2006/main" name="Office Theme">
  <a:themeElements>
    <a:clrScheme name="ASCCC FLI 2023">
      <a:dk1>
        <a:srgbClr val="222222"/>
      </a:dk1>
      <a:lt1>
        <a:srgbClr val="FFFFFF"/>
      </a:lt1>
      <a:dk2>
        <a:srgbClr val="016E79"/>
      </a:dk2>
      <a:lt2>
        <a:srgbClr val="E3E3E3"/>
      </a:lt2>
      <a:accent1>
        <a:srgbClr val="018FAC"/>
      </a:accent1>
      <a:accent2>
        <a:srgbClr val="2B886F"/>
      </a:accent2>
      <a:accent3>
        <a:srgbClr val="FFEB58"/>
      </a:accent3>
      <a:accent4>
        <a:srgbClr val="3CB369"/>
      </a:accent4>
      <a:accent5>
        <a:srgbClr val="F6671E"/>
      </a:accent5>
      <a:accent6>
        <a:srgbClr val="FCA961"/>
      </a:accent6>
      <a:hlink>
        <a:srgbClr val="018FAC"/>
      </a:hlink>
      <a:folHlink>
        <a:srgbClr val="018FAC"/>
      </a:folHlink>
    </a:clrScheme>
    <a:fontScheme name="Lato">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FLI 2023 ppt template 1.pptx" id="{1C7B9CDC-FB79-A74E-A8E9-7F1B18987B49}" vid="{A0377D8F-BF43-C748-8573-09C9E7E518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FLI 2023 ppt template 1</Template>
  <TotalTime>137</TotalTime>
  <Words>694</Words>
  <Application>Microsoft Office PowerPoint</Application>
  <PresentationFormat>Widescreen</PresentationFormat>
  <Paragraphs>86</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Georgia</vt:lpstr>
      <vt:lpstr>Office Theme</vt:lpstr>
      <vt:lpstr>Reimagining the ASCCC: 2023-2026 Strategic Directions</vt:lpstr>
      <vt:lpstr> 2023 Faculty Leadership Institute Your Presenters!</vt:lpstr>
      <vt:lpstr>SESSION DESCRIPTION:</vt:lpstr>
      <vt:lpstr>By the End of Our Time Together Today:</vt:lpstr>
      <vt:lpstr>ASCCC’s MISSION (adopted 1.01.F22): :</vt:lpstr>
      <vt:lpstr>ASCCC ‘s MISSION acts to:</vt:lpstr>
      <vt:lpstr>ASCCC VISION:</vt:lpstr>
      <vt:lpstr>Adopted 2023–2026 ASCCC Strategic Directions Resolution</vt:lpstr>
      <vt:lpstr>The 2023–2026  ASCCC Four Strategic Directions</vt:lpstr>
      <vt:lpstr>Turning Plans into Actions  (ASCCC 2023-2026 Strategic Planning Document p.28)</vt:lpstr>
      <vt:lpstr>Embracing Organization Change</vt:lpstr>
      <vt:lpstr>Engaging Proactively in Partnerships and Advocacy to Advance Faculty Voice and Student Success</vt:lpstr>
      <vt:lpstr>Developing Innovative Activities to Empower Faculty and Uplift Underrepresented Voices</vt:lpstr>
      <vt:lpstr>Advancing Faculty Engagement in Data Literacy</vt:lpstr>
      <vt:lpstr>Reimagining with Purpose 2023-2026 Strategic Planning &amp; Previous ASCCC Strategic Plan Comprehensive Report</vt:lpstr>
      <vt:lpstr>Q&amp;A</vt:lpstr>
      <vt:lpstr>Any Other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Reimagining the ASCCC: 2023-2026 Strategic Directions</dc:title>
  <dc:subject/>
  <dc:creator>LaTonya Parker</dc:creator>
  <cp:keywords/>
  <dc:description/>
  <cp:lastModifiedBy>Kyoko Hatano</cp:lastModifiedBy>
  <cp:revision>16</cp:revision>
  <dcterms:created xsi:type="dcterms:W3CDTF">2023-06-12T17:08:39Z</dcterms:created>
  <dcterms:modified xsi:type="dcterms:W3CDTF">2023-06-21T16:05:13Z</dcterms:modified>
  <cp:category/>
</cp:coreProperties>
</file>