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6" r:id="rId3"/>
    <p:sldId id="258" r:id="rId4"/>
    <p:sldId id="260" r:id="rId5"/>
    <p:sldId id="259" r:id="rId6"/>
    <p:sldId id="256" r:id="rId7"/>
    <p:sldId id="262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0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C9C8-C36B-914A-BD68-3692E5C68276}" type="datetimeFigureOut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9147-E852-104C-BC04-481C6EA0F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0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C9C8-C36B-914A-BD68-3692E5C68276}" type="datetimeFigureOut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9147-E852-104C-BC04-481C6EA0F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7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C9C8-C36B-914A-BD68-3692E5C68276}" type="datetimeFigureOut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9147-E852-104C-BC04-481C6EA0F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9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C9C8-C36B-914A-BD68-3692E5C68276}" type="datetimeFigureOut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9147-E852-104C-BC04-481C6EA0F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5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C9C8-C36B-914A-BD68-3692E5C68276}" type="datetimeFigureOut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9147-E852-104C-BC04-481C6EA0F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29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C9C8-C36B-914A-BD68-3692E5C68276}" type="datetimeFigureOut">
              <a:rPr lang="en-US" smtClean="0"/>
              <a:t>7/14/17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9147-E852-104C-BC04-481C6EA0F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0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C9C8-C36B-914A-BD68-3692E5C68276}" type="datetimeFigureOut">
              <a:rPr lang="en-US" smtClean="0"/>
              <a:t>7/14/17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9147-E852-104C-BC04-481C6EA0F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7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C9C8-C36B-914A-BD68-3692E5C68276}" type="datetimeFigureOut">
              <a:rPr lang="en-US" smtClean="0"/>
              <a:t>7/14/17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9147-E852-104C-BC04-481C6EA0F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79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C9C8-C36B-914A-BD68-3692E5C68276}" type="datetimeFigureOut">
              <a:rPr lang="en-US" smtClean="0"/>
              <a:t>7/14/17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9147-E852-104C-BC04-481C6EA0F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9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C9C8-C36B-914A-BD68-3692E5C68276}" type="datetimeFigureOut">
              <a:rPr lang="en-US" smtClean="0"/>
              <a:t>7/14/17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9147-E852-104C-BC04-481C6EA0F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0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C9C8-C36B-914A-BD68-3692E5C68276}" type="datetimeFigureOut">
              <a:rPr lang="en-US" smtClean="0"/>
              <a:t>7/14/17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9147-E852-104C-BC04-481C6EA0F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7C9C8-C36B-914A-BD68-3692E5C68276}" type="datetimeFigureOut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E9147-E852-104C-BC04-481C6EA0F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0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" y="274637"/>
            <a:ext cx="8144933" cy="4991629"/>
          </a:xfrm>
        </p:spPr>
        <p:txBody>
          <a:bodyPr>
            <a:normAutofit/>
          </a:bodyPr>
          <a:lstStyle/>
          <a:p>
            <a:r>
              <a:rPr lang="en-US" dirty="0" smtClean="0"/>
              <a:t>Civic Engagement </a:t>
            </a:r>
            <a:br>
              <a:rPr lang="en-US" dirty="0" smtClean="0"/>
            </a:br>
            <a:r>
              <a:rPr lang="en-US" dirty="0" smtClean="0"/>
              <a:t>across the Curriculum: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Global Competencies </a:t>
            </a:r>
            <a:br>
              <a:rPr lang="en-US" i="1" dirty="0" smtClean="0"/>
            </a:br>
            <a:r>
              <a:rPr lang="en-US" i="1" dirty="0" smtClean="0"/>
              <a:t>and </a:t>
            </a:r>
            <a:br>
              <a:rPr lang="en-US" i="1" dirty="0" smtClean="0"/>
            </a:br>
            <a:r>
              <a:rPr lang="en-US" i="1" dirty="0" smtClean="0"/>
              <a:t>Global Citizenship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71565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867" y="-304800"/>
            <a:ext cx="8398933" cy="1722438"/>
          </a:xfrm>
        </p:spPr>
        <p:txBody>
          <a:bodyPr/>
          <a:lstStyle/>
          <a:p>
            <a:r>
              <a:rPr lang="en-US" dirty="0" smtClean="0"/>
              <a:t>Civic Engagement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2934"/>
            <a:ext cx="8229600" cy="5093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January 2017  - CCLC Annual Conference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November 2017  - CCLC Legislative Conference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Planning meeting with CCC Foundation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COMING: October 5-6 , College of the Canyons</a:t>
            </a:r>
          </a:p>
          <a:p>
            <a:pPr marL="0" indent="0">
              <a:buNone/>
            </a:pPr>
            <a:r>
              <a:rPr lang="en-US" dirty="0" smtClean="0"/>
              <a:t>                    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79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79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011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Global Citizenship?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…ways of thinking living within multiple cross-cultural communities, cities, regions, states, nations and international collectives.”</a:t>
            </a:r>
          </a:p>
          <a:p>
            <a:endParaRPr lang="en-US" dirty="0"/>
          </a:p>
          <a:p>
            <a:pPr lvl="8"/>
            <a:r>
              <a:rPr lang="en-US" dirty="0" smtClean="0"/>
              <a:t>Hans </a:t>
            </a:r>
            <a:r>
              <a:rPr lang="en-US" dirty="0" err="1" smtClean="0"/>
              <a:t>Schattle</a:t>
            </a:r>
            <a:r>
              <a:rPr lang="en-US" dirty="0" smtClean="0"/>
              <a:t>, 2007</a:t>
            </a:r>
          </a:p>
        </p:txBody>
      </p:sp>
    </p:spTree>
    <p:extLst>
      <p:ext uri="{BB962C8B-B14F-4D97-AF65-F5344CB8AC3E}">
        <p14:creationId xmlns:p14="http://schemas.microsoft.com/office/powerpoint/2010/main" val="395716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732" y="274637"/>
            <a:ext cx="8365067" cy="6244695"/>
          </a:xfrm>
        </p:spPr>
        <p:txBody>
          <a:bodyPr>
            <a:no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/>
              <a:t> </a:t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																									</a:t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135466" y="508001"/>
            <a:ext cx="855133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i="1" dirty="0"/>
          </a:p>
          <a:p>
            <a:endParaRPr lang="en-US" sz="2400" b="1" i="1" dirty="0" smtClean="0"/>
          </a:p>
          <a:p>
            <a:endParaRPr lang="en-US" sz="2400" b="1" i="1" dirty="0"/>
          </a:p>
          <a:p>
            <a:r>
              <a:rPr lang="en-US" sz="2400" b="1" i="1" dirty="0" smtClean="0"/>
              <a:t>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440267" y="-372533"/>
            <a:ext cx="8246532" cy="6432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/>
          </a:p>
          <a:p>
            <a:endParaRPr lang="en-US" sz="2400" b="1" dirty="0"/>
          </a:p>
          <a:p>
            <a:r>
              <a:rPr lang="en-US" sz="2400" b="1" dirty="0" smtClean="0"/>
              <a:t>Global Competence articulates the knowledge and skills  that </a:t>
            </a:r>
          </a:p>
          <a:p>
            <a:r>
              <a:rPr lang="en-US" sz="2400" b="1" dirty="0" smtClean="0"/>
              <a:t>students need in the 21</a:t>
            </a:r>
            <a:r>
              <a:rPr lang="en-US" sz="2400" b="1" baseline="30000" dirty="0" smtClean="0"/>
              <a:t>st</a:t>
            </a:r>
            <a:r>
              <a:rPr lang="en-US" sz="2400" b="1" dirty="0" smtClean="0"/>
              <a:t> century.  </a:t>
            </a:r>
          </a:p>
          <a:p>
            <a:endParaRPr lang="en-US" sz="2400" b="1" dirty="0" smtClean="0"/>
          </a:p>
          <a:p>
            <a:r>
              <a:rPr lang="en-US" sz="2400" dirty="0" smtClean="0"/>
              <a:t>Global </a:t>
            </a:r>
            <a:r>
              <a:rPr lang="en-US" sz="2400" dirty="0"/>
              <a:t>competency exists when a learner is able to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r>
              <a:rPr lang="en-US" sz="2400" dirty="0" smtClean="0"/>
              <a:t>- analyze the world from many perspectives </a:t>
            </a:r>
            <a:endParaRPr lang="en-US" sz="2400" dirty="0"/>
          </a:p>
          <a:p>
            <a:pPr lvl="0"/>
            <a:r>
              <a:rPr lang="en-US" sz="2400" dirty="0" smtClean="0"/>
              <a:t>- envision </a:t>
            </a:r>
            <a:r>
              <a:rPr lang="en-US" sz="2400" dirty="0"/>
              <a:t>alternatives to established dominant </a:t>
            </a:r>
            <a:r>
              <a:rPr lang="en-US" sz="2400" dirty="0" smtClean="0"/>
              <a:t>models</a:t>
            </a:r>
            <a:endParaRPr lang="en-US" sz="2400" dirty="0"/>
          </a:p>
          <a:p>
            <a:pPr lvl="0"/>
            <a:r>
              <a:rPr lang="en-US" sz="2400" dirty="0" smtClean="0"/>
              <a:t>- critically </a:t>
            </a:r>
            <a:r>
              <a:rPr lang="en-US" sz="2400" dirty="0"/>
              <a:t>analyze diverse and conflicting points of </a:t>
            </a:r>
            <a:r>
              <a:rPr lang="en-US" sz="2400" dirty="0" smtClean="0"/>
              <a:t>view</a:t>
            </a:r>
            <a:endParaRPr lang="en-US" sz="2400" dirty="0"/>
          </a:p>
          <a:p>
            <a:pPr lvl="0"/>
            <a:r>
              <a:rPr lang="en-US" sz="2400" dirty="0" smtClean="0"/>
              <a:t>- understand </a:t>
            </a:r>
            <a:r>
              <a:rPr lang="en-US" sz="2400" dirty="0"/>
              <a:t>the interconnectedness of peoples and </a:t>
            </a:r>
            <a:r>
              <a:rPr lang="en-US" sz="2400" dirty="0" smtClean="0"/>
              <a:t>systems</a:t>
            </a:r>
            <a:endParaRPr lang="en-US" sz="2400" dirty="0"/>
          </a:p>
          <a:p>
            <a:pPr lvl="0"/>
            <a:r>
              <a:rPr lang="en-US" sz="2400" dirty="0" smtClean="0"/>
              <a:t>- have </a:t>
            </a:r>
            <a:r>
              <a:rPr lang="en-US" sz="2400" dirty="0"/>
              <a:t>a general knowledge of history and world </a:t>
            </a:r>
            <a:r>
              <a:rPr lang="en-US" sz="2400" dirty="0" smtClean="0"/>
              <a:t>events</a:t>
            </a:r>
            <a:endParaRPr lang="en-US" sz="2400" dirty="0"/>
          </a:p>
          <a:p>
            <a:pPr lvl="0"/>
            <a:r>
              <a:rPr lang="en-US" sz="2400" dirty="0" smtClean="0"/>
              <a:t>- accept and cope </a:t>
            </a:r>
            <a:r>
              <a:rPr lang="en-US" sz="2400" dirty="0"/>
              <a:t>with the existence of different cultural values and </a:t>
            </a:r>
            <a:r>
              <a:rPr lang="en-US" sz="2400" dirty="0" smtClean="0"/>
              <a:t>attitudes</a:t>
            </a:r>
            <a:endParaRPr lang="en-US" sz="2400" dirty="0"/>
          </a:p>
          <a:p>
            <a:pPr lvl="0"/>
            <a:r>
              <a:rPr lang="en-US" sz="2400" dirty="0" smtClean="0"/>
              <a:t>-understand </a:t>
            </a:r>
            <a:r>
              <a:rPr lang="en-US" sz="2400" dirty="0"/>
              <a:t>the richness and benefits of </a:t>
            </a:r>
            <a:r>
              <a:rPr lang="en-US" sz="2400" dirty="0" smtClean="0"/>
              <a:t>diversity</a:t>
            </a:r>
            <a:endParaRPr lang="en-US" sz="2400" dirty="0"/>
          </a:p>
          <a:p>
            <a:pPr lvl="0"/>
            <a:r>
              <a:rPr lang="en-US" sz="2400" dirty="0" smtClean="0"/>
              <a:t>-make </a:t>
            </a:r>
            <a:r>
              <a:rPr lang="en-US" sz="2400" dirty="0"/>
              <a:t>personal and systemic change for a more just and sustainable </a:t>
            </a:r>
            <a:r>
              <a:rPr lang="en-US" sz="2400" dirty="0" smtClean="0"/>
              <a:t>world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3020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1733" y="389468"/>
            <a:ext cx="8365067" cy="5736696"/>
          </a:xfrm>
        </p:spPr>
        <p:txBody>
          <a:bodyPr>
            <a:normAutofit/>
          </a:bodyPr>
          <a:lstStyle/>
          <a:p>
            <a:r>
              <a:rPr lang="en-US" dirty="0" smtClean="0"/>
              <a:t>With national and state conversations revolving around degree completion, transfer objectives, vocational training </a:t>
            </a:r>
            <a:endParaRPr lang="en-US" dirty="0"/>
          </a:p>
          <a:p>
            <a:r>
              <a:rPr lang="en-US" dirty="0" smtClean="0"/>
              <a:t>AND with remedial classes and  basic skills already a difficulty for some, if not many of our students</a:t>
            </a:r>
          </a:p>
          <a:p>
            <a:r>
              <a:rPr lang="en-US" dirty="0" smtClean="0"/>
              <a:t>AND as this is not a part of my discipline…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i="1" dirty="0" smtClean="0"/>
              <a:t>WHY is </a:t>
            </a:r>
            <a:r>
              <a:rPr lang="en-US" b="1" i="1" dirty="0" smtClean="0"/>
              <a:t>this</a:t>
            </a:r>
            <a:r>
              <a:rPr lang="en-US" i="1" dirty="0" smtClean="0"/>
              <a:t> even important? </a:t>
            </a:r>
          </a:p>
          <a:p>
            <a:pPr marL="0" indent="0">
              <a:buNone/>
            </a:pP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672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Citizens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nature of globalization </a:t>
            </a:r>
          </a:p>
          <a:p>
            <a:r>
              <a:rPr lang="en-US" dirty="0" smtClean="0"/>
              <a:t>appreciate diversity of humanity</a:t>
            </a:r>
          </a:p>
          <a:p>
            <a:r>
              <a:rPr lang="en-US" dirty="0" smtClean="0"/>
              <a:t>recognize critical global challenges </a:t>
            </a:r>
          </a:p>
          <a:p>
            <a:r>
              <a:rPr lang="en-US" dirty="0" smtClean="0"/>
              <a:t>collaborate with different sets of stakeholders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47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321734"/>
            <a:ext cx="8229600" cy="58044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</a:t>
            </a:r>
            <a:r>
              <a:rPr lang="en-US" sz="4800" i="1" dirty="0" smtClean="0"/>
              <a:t>“</a:t>
            </a:r>
            <a:r>
              <a:rPr lang="en-US" sz="4800" i="1" dirty="0"/>
              <a:t>What kind of education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i="1" dirty="0" smtClean="0"/>
              <a:t>do </a:t>
            </a:r>
            <a:r>
              <a:rPr lang="en-US" sz="4800" i="1" dirty="0"/>
              <a:t>we need?” </a:t>
            </a:r>
            <a:endParaRPr lang="en-US" sz="4800" i="1" dirty="0" smtClean="0"/>
          </a:p>
        </p:txBody>
      </p:sp>
    </p:spTree>
    <p:extLst>
      <p:ext uri="{BB962C8B-B14F-4D97-AF65-F5344CB8AC3E}">
        <p14:creationId xmlns:p14="http://schemas.microsoft.com/office/powerpoint/2010/main" val="123465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804429"/>
          </a:xfrm>
        </p:spPr>
        <p:txBody>
          <a:bodyPr>
            <a:normAutofit/>
          </a:bodyPr>
          <a:lstStyle/>
          <a:p>
            <a:pPr marL="0" indent="0" algn="l"/>
            <a:r>
              <a:rPr lang="en-US" sz="3600" b="1" i="1" dirty="0" smtClean="0"/>
              <a:t>“What kind of society do we want?”…</a:t>
            </a:r>
            <a:r>
              <a:rPr lang="en-US" sz="3600" b="1" i="1" dirty="0"/>
              <a:t/>
            </a:r>
            <a:br>
              <a:rPr lang="en-US" sz="3600" b="1" i="1" dirty="0"/>
            </a:br>
            <a:r>
              <a:rPr lang="en-US" sz="3600" b="1" i="1" dirty="0" smtClean="0"/>
              <a:t/>
            </a:r>
            <a:br>
              <a:rPr lang="en-US" sz="3600" b="1" i="1" dirty="0" smtClean="0"/>
            </a:br>
            <a:r>
              <a:rPr lang="en-US" sz="3600" i="1" dirty="0" smtClean="0"/>
              <a:t>If human beings hope to maintain and develop a particular type of society, they must develop and maintain the particular type of education system conducive to it.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							               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sz="2000" dirty="0" smtClean="0"/>
              <a:t>Ira </a:t>
            </a:r>
            <a:r>
              <a:rPr lang="en-US" sz="2000" dirty="0" err="1" smtClean="0"/>
              <a:t>Harkavy</a:t>
            </a:r>
            <a:r>
              <a:rPr lang="en-US" sz="2000" dirty="0" smtClean="0"/>
              <a:t>,</a:t>
            </a:r>
            <a:br>
              <a:rPr lang="en-US" sz="2000" dirty="0" smtClean="0"/>
            </a:br>
            <a:r>
              <a:rPr lang="en-US" sz="2000" dirty="0" smtClean="0"/>
              <a:t>  Introductory Address, University of Oslo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47071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Global Citizenship Initiatives </a:t>
            </a:r>
            <a:br>
              <a:rPr lang="en-US" dirty="0" smtClean="0"/>
            </a:br>
            <a:r>
              <a:rPr lang="en-US" dirty="0" smtClean="0"/>
              <a:t>and Student Equity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Global Competencies are often project based through high-impact practices: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Learning Communities </a:t>
            </a:r>
          </a:p>
          <a:p>
            <a:pPr marL="0" indent="0">
              <a:buNone/>
            </a:pPr>
            <a:r>
              <a:rPr lang="en-US" dirty="0" smtClean="0"/>
              <a:t>Service Learning </a:t>
            </a:r>
          </a:p>
          <a:p>
            <a:pPr marL="0" indent="0">
              <a:buNone/>
            </a:pPr>
            <a:r>
              <a:rPr lang="en-US" dirty="0" smtClean="0"/>
              <a:t>Capstone Project </a:t>
            </a:r>
          </a:p>
          <a:p>
            <a:pPr marL="0" indent="0">
              <a:buNone/>
            </a:pPr>
            <a:r>
              <a:rPr lang="en-US" dirty="0" smtClean="0"/>
              <a:t>Study Abroad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79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79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571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7868"/>
            <a:ext cx="8229600" cy="5838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Implementation Case Study:</a:t>
            </a:r>
          </a:p>
          <a:p>
            <a:pPr marL="0" indent="0" algn="ctr">
              <a:buNone/>
            </a:pPr>
            <a:r>
              <a:rPr lang="en-US" dirty="0" smtClean="0"/>
              <a:t>West Valley College, Saratoga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Civic Engagement through </a:t>
            </a:r>
          </a:p>
          <a:p>
            <a:pPr marL="0" indent="0" algn="ctr">
              <a:buNone/>
            </a:pPr>
            <a:r>
              <a:rPr lang="en-US" dirty="0" smtClean="0"/>
              <a:t>Global Citizenship Initiatives 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r>
              <a:rPr lang="en-US" sz="1800" dirty="0" smtClean="0"/>
              <a:t>Cynthia Napoli-</a:t>
            </a:r>
            <a:r>
              <a:rPr lang="en-US" sz="1800" dirty="0" err="1" smtClean="0"/>
              <a:t>Abella</a:t>
            </a:r>
            <a:r>
              <a:rPr lang="en-US" sz="1800" dirty="0" smtClean="0"/>
              <a:t> Reiss</a:t>
            </a:r>
          </a:p>
          <a:p>
            <a:pPr marL="0" indent="0" algn="ctr">
              <a:buNone/>
            </a:pPr>
            <a:r>
              <a:rPr lang="en-US" sz="1800" dirty="0" smtClean="0"/>
              <a:t>Former Chair, Global Citizenship Committee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47893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319</Words>
  <Application>Microsoft Macintosh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Civic Engagement  across the Curriculum:   Global Competencies  and  Global Citizenship</vt:lpstr>
      <vt:lpstr>What is Global Citizenship? </vt:lpstr>
      <vt:lpstr>                               </vt:lpstr>
      <vt:lpstr>PowerPoint Presentation</vt:lpstr>
      <vt:lpstr>Global Citizens</vt:lpstr>
      <vt:lpstr>PowerPoint Presentation</vt:lpstr>
      <vt:lpstr>“What kind of society do we want?”…  If human beings hope to maintain and develop a particular type of society, they must develop and maintain the particular type of education system conducive to it.                          Ira Harkavy,   Introductory Address, University of Oslo   </vt:lpstr>
      <vt:lpstr>Global Citizenship Initiatives  and Student Equity  </vt:lpstr>
      <vt:lpstr>PowerPoint Presentation</vt:lpstr>
      <vt:lpstr>Civic Engagement Committee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Reiss</dc:creator>
  <cp:lastModifiedBy>Cynthia Reiss</cp:lastModifiedBy>
  <cp:revision>20</cp:revision>
  <dcterms:created xsi:type="dcterms:W3CDTF">2017-07-14T13:26:45Z</dcterms:created>
  <dcterms:modified xsi:type="dcterms:W3CDTF">2017-07-14T19:02:39Z</dcterms:modified>
</cp:coreProperties>
</file>