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7" r:id="rId3"/>
    <p:sldId id="263" r:id="rId4"/>
    <p:sldId id="264" r:id="rId5"/>
    <p:sldId id="265" r:id="rId6"/>
    <p:sldId id="268" r:id="rId7"/>
    <p:sldId id="267" r:id="rId8"/>
    <p:sldId id="259" r:id="rId9"/>
    <p:sldId id="261" r:id="rId10"/>
    <p:sldId id="260" r:id="rId11"/>
    <p:sldId id="25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56"/>
  </p:normalViewPr>
  <p:slideViewPr>
    <p:cSldViewPr snapToGrid="0" snapToObjects="1">
      <p:cViewPr varScale="1">
        <p:scale>
          <a:sx n="89" d="100"/>
          <a:sy n="89" d="100"/>
        </p:scale>
        <p:origin x="8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t>8/3/18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82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28701E-CAF4-4159-9B3E-41C86DFFA30D}" type="datetimeFigureOut">
              <a:rPr lang="en-US" smtClean="0"/>
              <a:t>8/3/18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242505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t>8/3/18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112900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593367"/>
            <a:ext cx="85206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1" name="Shape 21"/>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Edit Master text styles</a:t>
            </a:r>
          </a:p>
        </p:txBody>
      </p:sp>
      <p:sp>
        <p:nvSpPr>
          <p:cNvPr id="22" name="Shape 22"/>
          <p:cNvSpPr txBox="1">
            <a:spLocks noGrp="1"/>
          </p:cNvSpPr>
          <p:nvPr>
            <p:ph type="sldNum" idx="12"/>
          </p:nvPr>
        </p:nvSpPr>
        <p:spPr>
          <a:xfrm>
            <a:off x="8472458" y="6217623"/>
            <a:ext cx="548700" cy="524800"/>
          </a:xfrm>
          <a:prstGeom prst="rect">
            <a:avLst/>
          </a:prstGeom>
        </p:spPr>
        <p:txBody>
          <a:bodyPr wrap="square" lIns="91425" tIns="91425" rIns="91425" bIns="91425" anchor="ctr" anchorCtr="0">
            <a:noAutofit/>
          </a:bodyPr>
          <a:lstStyle/>
          <a:p>
            <a:fld id="{162F1D00-BD13-4404-86B0-79703945A0A7}" type="slidenum">
              <a:rPr lang="en-US" smtClean="0"/>
              <a:t>‹#›</a:t>
            </a:fld>
            <a:endParaRPr lang="en-US"/>
          </a:p>
        </p:txBody>
      </p:sp>
      <p:sp>
        <p:nvSpPr>
          <p:cNvPr id="23" name="Shape 23"/>
          <p:cNvSpPr/>
          <p:nvPr/>
        </p:nvSpPr>
        <p:spPr>
          <a:xfrm>
            <a:off x="-14500" y="-68400"/>
            <a:ext cx="9144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333150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28701E-CAF4-4159-9B3E-41C86DFFA30D}" type="datetimeFigureOut">
              <a:rPr lang="en-US" smtClean="0"/>
              <a:t>8/3/18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170910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t>8/3/18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7439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28701E-CAF4-4159-9B3E-41C86DFFA30D}" type="datetimeFigureOut">
              <a:rPr lang="en-US" smtClean="0"/>
              <a:t>8/3/18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180285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8701E-CAF4-4159-9B3E-41C86DFFA30D}" type="datetimeFigureOut">
              <a:rPr lang="en-US" smtClean="0"/>
              <a:t>8/3/18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16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28701E-CAF4-4159-9B3E-41C86DFFA30D}" type="datetimeFigureOut">
              <a:rPr lang="en-US" smtClean="0"/>
              <a:t>8/3/18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231153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8701E-CAF4-4159-9B3E-41C86DFFA30D}" type="datetimeFigureOut">
              <a:rPr lang="en-US" smtClean="0"/>
              <a:t>8/3/18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146033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8/3/18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77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8/3/18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653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D728701E-CAF4-4159-9B3E-41C86DFFA30D}" type="datetimeFigureOut">
              <a:rPr lang="en-US" smtClean="0"/>
              <a:t>8/3/18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162F1D00-BD13-4404-86B0-79703945A0A7}" type="slidenum">
              <a:rPr lang="en-US" smtClean="0"/>
              <a:t>‹#›</a:t>
            </a:fld>
            <a:endParaRPr lang="en-US"/>
          </a:p>
        </p:txBody>
      </p:sp>
    </p:spTree>
    <p:extLst>
      <p:ext uri="{BB962C8B-B14F-4D97-AF65-F5344CB8AC3E}">
        <p14:creationId xmlns:p14="http://schemas.microsoft.com/office/powerpoint/2010/main" val="258937096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i.yale.edu/wp-content/uploads/2013/09/pub184_Brackett_Rivers_Salovey_2011_Compass-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chaeferskatherine@foothill.edu" TargetMode="External"/><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 Id="rId4" Type="http://schemas.openxmlformats.org/officeDocument/2006/relationships/hyperlink" Target="mailto:toddj@yosemit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86909" y="4624668"/>
            <a:ext cx="5052291" cy="933450"/>
          </a:xfrm>
        </p:spPr>
        <p:txBody>
          <a:bodyPr>
            <a:normAutofit fontScale="90000"/>
          </a:bodyPr>
          <a:lstStyle/>
          <a:p>
            <a:r>
              <a:rPr lang="en-US" dirty="0"/>
              <a:t>Relationship with Faculty, Staff and Administrators</a:t>
            </a:r>
          </a:p>
        </p:txBody>
      </p:sp>
      <p:sp>
        <p:nvSpPr>
          <p:cNvPr id="3" name="Subtitle 2"/>
          <p:cNvSpPr>
            <a:spLocks noGrp="1"/>
          </p:cNvSpPr>
          <p:nvPr>
            <p:ph type="subTitle" idx="1"/>
          </p:nvPr>
        </p:nvSpPr>
        <p:spPr>
          <a:xfrm>
            <a:off x="3786909" y="5562599"/>
            <a:ext cx="5052291" cy="748553"/>
          </a:xfrm>
        </p:spPr>
        <p:txBody>
          <a:bodyPr>
            <a:normAutofit fontScale="85000" lnSpcReduction="20000"/>
          </a:bodyPr>
          <a:lstStyle/>
          <a:p>
            <a:r>
              <a:rPr lang="en-US" dirty="0"/>
              <a:t>Dolores Davison, ASCCC Vice President</a:t>
            </a:r>
          </a:p>
          <a:p>
            <a:r>
              <a:rPr lang="en-US" dirty="0"/>
              <a:t>Katherine </a:t>
            </a:r>
            <a:r>
              <a:rPr lang="en-US" dirty="0" err="1"/>
              <a:t>Schaefers</a:t>
            </a:r>
            <a:r>
              <a:rPr lang="en-US" dirty="0"/>
              <a:t>, Foothill College</a:t>
            </a:r>
          </a:p>
          <a:p>
            <a:r>
              <a:rPr lang="en-US" dirty="0"/>
              <a:t>James Todd, Modesto Junior College</a:t>
            </a:r>
          </a:p>
        </p:txBody>
      </p:sp>
    </p:spTree>
    <p:extLst>
      <p:ext uri="{BB962C8B-B14F-4D97-AF65-F5344CB8AC3E}">
        <p14:creationId xmlns:p14="http://schemas.microsoft.com/office/powerpoint/2010/main" val="389110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Roadblocks to Success </a:t>
            </a:r>
            <a:br>
              <a:rPr lang="en-US" sz="4000" b="1" dirty="0"/>
            </a:br>
            <a:r>
              <a:rPr lang="en-US" sz="4000" b="1" dirty="0"/>
              <a:t>Cognitive Dissonance</a:t>
            </a:r>
          </a:p>
        </p:txBody>
      </p:sp>
      <p:sp>
        <p:nvSpPr>
          <p:cNvPr id="3" name="Content Placeholder 2"/>
          <p:cNvSpPr>
            <a:spLocks noGrp="1"/>
          </p:cNvSpPr>
          <p:nvPr>
            <p:ph idx="1"/>
          </p:nvPr>
        </p:nvSpPr>
        <p:spPr/>
        <p:txBody>
          <a:bodyPr>
            <a:noAutofit/>
          </a:bodyPr>
          <a:lstStyle/>
          <a:p>
            <a:pPr marL="0" indent="0">
              <a:buNone/>
            </a:pPr>
            <a:r>
              <a:rPr lang="en-US" sz="2800" dirty="0"/>
              <a:t>When attitudes/beliefs conflict with commitments/behaviors</a:t>
            </a:r>
          </a:p>
          <a:p>
            <a:pPr marL="0" indent="0">
              <a:buNone/>
            </a:pPr>
            <a:r>
              <a:rPr lang="en-US" sz="2800" dirty="0"/>
              <a:t>e.g. A PT faculty member routinely working evenings/weekends. Their long hours and dedication to the job might conflict with their belief that family ties are important. Those faculty unable to restructure their workload might develop an unfavorable attitude toward their employer.</a:t>
            </a:r>
          </a:p>
          <a:p>
            <a:pPr marL="0" indent="0">
              <a:buNone/>
            </a:pPr>
            <a:r>
              <a:rPr lang="en-US" sz="2800" b="1" dirty="0"/>
              <a:t>What to do?</a:t>
            </a:r>
          </a:p>
        </p:txBody>
      </p:sp>
      <p:pic>
        <p:nvPicPr>
          <p:cNvPr id="6" name="Picture 5"/>
          <p:cNvPicPr>
            <a:picLocks noChangeAspect="1"/>
          </p:cNvPicPr>
          <p:nvPr/>
        </p:nvPicPr>
        <p:blipFill>
          <a:blip r:embed="rId2"/>
          <a:stretch>
            <a:fillRect/>
          </a:stretch>
        </p:blipFill>
        <p:spPr>
          <a:xfrm>
            <a:off x="5756297" y="267384"/>
            <a:ext cx="1997728" cy="1502291"/>
          </a:xfrm>
          <a:prstGeom prst="rect">
            <a:avLst/>
          </a:prstGeom>
        </p:spPr>
      </p:pic>
    </p:spTree>
    <p:extLst>
      <p:ext uri="{BB962C8B-B14F-4D97-AF65-F5344CB8AC3E}">
        <p14:creationId xmlns:p14="http://schemas.microsoft.com/office/powerpoint/2010/main" val="2098008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Resources</a:t>
            </a:r>
          </a:p>
        </p:txBody>
      </p:sp>
      <p:sp>
        <p:nvSpPr>
          <p:cNvPr id="4" name="Rectangle 3"/>
          <p:cNvSpPr/>
          <p:nvPr/>
        </p:nvSpPr>
        <p:spPr>
          <a:xfrm>
            <a:off x="457200" y="1524000"/>
            <a:ext cx="7070703" cy="6063198"/>
          </a:xfrm>
          <a:prstGeom prst="rect">
            <a:avLst/>
          </a:prstGeom>
        </p:spPr>
        <p:txBody>
          <a:bodyPr wrap="square">
            <a:spAutoFit/>
          </a:bodyPr>
          <a:lstStyle/>
          <a:p>
            <a:r>
              <a:rPr lang="en-US" sz="3200" dirty="0"/>
              <a:t>Brackett, Marc A., Susan E. Rivers, and Peter </a:t>
            </a:r>
            <a:r>
              <a:rPr lang="en-US" sz="3200" dirty="0" err="1"/>
              <a:t>Salovey</a:t>
            </a:r>
            <a:r>
              <a:rPr lang="en-US" sz="3200" dirty="0"/>
              <a:t>. "Emotional Intelligence: Implications for Personal, Social, Academic, and Workplace Success." Social &amp; Personality Psychology Compass 5, no. 1 (January 2011): 88-103. </a:t>
            </a:r>
          </a:p>
          <a:p>
            <a:r>
              <a:rPr lang="en-US" sz="3200" dirty="0">
                <a:hlinkClick r:id="rId2"/>
              </a:rPr>
              <a:t>http://ei.yale.edu/wp-content/uploads/2013/09/pub184_Brackett_Rivers_Salovey_2011_Compass-1.pdf</a:t>
            </a:r>
            <a:endParaRPr lang="en-US" sz="3200" dirty="0"/>
          </a:p>
          <a:p>
            <a:endParaRPr lang="en-US" dirty="0"/>
          </a:p>
          <a:p>
            <a:endParaRPr lang="en-US" dirty="0"/>
          </a:p>
        </p:txBody>
      </p:sp>
    </p:spTree>
    <p:extLst>
      <p:ext uri="{BB962C8B-B14F-4D97-AF65-F5344CB8AC3E}">
        <p14:creationId xmlns:p14="http://schemas.microsoft.com/office/powerpoint/2010/main" val="63670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03C4-AEF9-544B-A845-81BFB2BD4265}"/>
              </a:ext>
            </a:extLst>
          </p:cNvPr>
          <p:cNvSpPr>
            <a:spLocks noGrp="1"/>
          </p:cNvSpPr>
          <p:nvPr>
            <p:ph type="title"/>
          </p:nvPr>
        </p:nvSpPr>
        <p:spPr/>
        <p:txBody>
          <a:bodyPr>
            <a:normAutofit/>
          </a:bodyPr>
          <a:lstStyle/>
          <a:p>
            <a:r>
              <a:rPr lang="en-US" sz="4000" dirty="0"/>
              <a:t>Thank You!</a:t>
            </a:r>
          </a:p>
        </p:txBody>
      </p:sp>
      <p:sp>
        <p:nvSpPr>
          <p:cNvPr id="3" name="Content Placeholder 2">
            <a:extLst>
              <a:ext uri="{FF2B5EF4-FFF2-40B4-BE49-F238E27FC236}">
                <a16:creationId xmlns:a16="http://schemas.microsoft.com/office/drawing/2014/main" id="{EDE9F137-1D07-E347-ACC6-992A8C6048C9}"/>
              </a:ext>
            </a:extLst>
          </p:cNvPr>
          <p:cNvSpPr>
            <a:spLocks noGrp="1"/>
          </p:cNvSpPr>
          <p:nvPr>
            <p:ph idx="1"/>
          </p:nvPr>
        </p:nvSpPr>
        <p:spPr/>
        <p:txBody>
          <a:bodyPr>
            <a:normAutofit/>
          </a:bodyPr>
          <a:lstStyle/>
          <a:p>
            <a:r>
              <a:rPr lang="en-US" sz="3200" dirty="0"/>
              <a:t>Dolores Davison (</a:t>
            </a:r>
            <a:r>
              <a:rPr lang="en-US" sz="3200" dirty="0">
                <a:hlinkClick r:id="rId2"/>
              </a:rPr>
              <a:t>davisondolores@foothill.edu</a:t>
            </a:r>
            <a:r>
              <a:rPr lang="en-US" sz="3200" dirty="0"/>
              <a:t>)</a:t>
            </a:r>
          </a:p>
          <a:p>
            <a:r>
              <a:rPr lang="en-US" sz="3200" dirty="0"/>
              <a:t>Katherine </a:t>
            </a:r>
            <a:r>
              <a:rPr lang="en-US" sz="3200" dirty="0" err="1"/>
              <a:t>Schaefers</a:t>
            </a:r>
            <a:r>
              <a:rPr lang="en-US" sz="3200" dirty="0"/>
              <a:t> (</a:t>
            </a:r>
            <a:r>
              <a:rPr lang="en-US" sz="3200" dirty="0">
                <a:hlinkClick r:id="rId3"/>
              </a:rPr>
              <a:t>schaeferskatherine@foothill.edu</a:t>
            </a:r>
            <a:r>
              <a:rPr lang="en-US" sz="3200" dirty="0"/>
              <a:t>)</a:t>
            </a:r>
          </a:p>
          <a:p>
            <a:r>
              <a:rPr lang="en-US" sz="3200" dirty="0"/>
              <a:t>James Todd (</a:t>
            </a:r>
            <a:r>
              <a:rPr lang="en-US" sz="3200" dirty="0">
                <a:hlinkClick r:id="rId4"/>
              </a:rPr>
              <a:t>toddj@yosemite.com</a:t>
            </a:r>
            <a:r>
              <a:rPr lang="en-US" sz="3200" dirty="0"/>
              <a:t>)</a:t>
            </a:r>
          </a:p>
        </p:txBody>
      </p:sp>
    </p:spTree>
    <p:extLst>
      <p:ext uri="{BB962C8B-B14F-4D97-AF65-F5344CB8AC3E}">
        <p14:creationId xmlns:p14="http://schemas.microsoft.com/office/powerpoint/2010/main" val="28026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normAutofit/>
          </a:bodyPr>
          <a:lstStyle/>
          <a:p>
            <a:pPr marL="0" indent="0">
              <a:buNone/>
            </a:pPr>
            <a:r>
              <a:rPr lang="en-US" sz="2400" dirty="0"/>
              <a:t>*Use rational persuasion</a:t>
            </a:r>
          </a:p>
          <a:p>
            <a:pPr marL="0" indent="0">
              <a:buNone/>
            </a:pPr>
            <a:r>
              <a:rPr lang="en-US" sz="2400" dirty="0"/>
              <a:t>*Help people like you</a:t>
            </a:r>
          </a:p>
          <a:p>
            <a:pPr marL="0" indent="0">
              <a:buNone/>
            </a:pPr>
            <a:r>
              <a:rPr lang="en-US" sz="2400" dirty="0"/>
              <a:t>*Rely on the rule of reciprocity</a:t>
            </a:r>
          </a:p>
          <a:p>
            <a:pPr marL="0" indent="0">
              <a:buNone/>
            </a:pPr>
            <a:r>
              <a:rPr lang="en-US" sz="2400" dirty="0"/>
              <a:t>*Develop allies</a:t>
            </a:r>
          </a:p>
          <a:p>
            <a:pPr marL="0" indent="0">
              <a:buNone/>
            </a:pPr>
            <a:r>
              <a:rPr lang="en-US" sz="2400" dirty="0"/>
              <a:t>*Ask for what you want</a:t>
            </a:r>
          </a:p>
        </p:txBody>
      </p:sp>
    </p:spTree>
    <p:extLst>
      <p:ext uri="{BB962C8B-B14F-4D97-AF65-F5344CB8AC3E}">
        <p14:creationId xmlns:p14="http://schemas.microsoft.com/office/powerpoint/2010/main" val="1202481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lstStyle/>
          <a:p>
            <a:pPr marL="0" indent="0">
              <a:buNone/>
            </a:pPr>
            <a:r>
              <a:rPr lang="en-US" sz="3200" b="1" dirty="0"/>
              <a:t>Use rational persuasion</a:t>
            </a:r>
          </a:p>
          <a:p>
            <a:pPr marL="0" indent="0">
              <a:buNone/>
            </a:pPr>
            <a:r>
              <a:rPr lang="en-US" sz="3200" dirty="0"/>
              <a:t>*Use data, eliminate exaggeration to maintain legitimacy and credibility</a:t>
            </a:r>
          </a:p>
          <a:p>
            <a:pPr marL="0" indent="0">
              <a:buNone/>
            </a:pPr>
            <a:r>
              <a:rPr lang="en-US" sz="3200" dirty="0"/>
              <a:t>*Control disruptive or harmful emotions: Balance moods so that worry, anxiety, fear, or anger do not cloud thinking and get in the way of what needs to be done</a:t>
            </a:r>
          </a:p>
          <a:p>
            <a:pPr marL="0" indent="0">
              <a:buNone/>
            </a:pPr>
            <a:endParaRPr lang="en-US" dirty="0"/>
          </a:p>
        </p:txBody>
      </p:sp>
    </p:spTree>
    <p:extLst>
      <p:ext uri="{BB962C8B-B14F-4D97-AF65-F5344CB8AC3E}">
        <p14:creationId xmlns:p14="http://schemas.microsoft.com/office/powerpoint/2010/main" val="300357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lstStyle/>
          <a:p>
            <a:pPr marL="0" indent="0">
              <a:buNone/>
            </a:pPr>
            <a:r>
              <a:rPr lang="en-US" sz="3200" b="1" dirty="0"/>
              <a:t>Help people like you</a:t>
            </a:r>
          </a:p>
          <a:p>
            <a:pPr marL="0" indent="0">
              <a:buNone/>
            </a:pPr>
            <a:r>
              <a:rPr lang="en-US" sz="3200" dirty="0"/>
              <a:t>*People would rather say yes to someone they like than someone they don’t</a:t>
            </a:r>
          </a:p>
          <a:p>
            <a:pPr marL="0" indent="0">
              <a:buNone/>
            </a:pPr>
            <a:r>
              <a:rPr lang="en-US" sz="3200" dirty="0"/>
              <a:t>*Practice empathy</a:t>
            </a:r>
          </a:p>
          <a:p>
            <a:pPr marL="0" indent="0">
              <a:buNone/>
            </a:pPr>
            <a:r>
              <a:rPr lang="en-US" sz="3200" dirty="0"/>
              <a:t>*Strive to create goodwill and favorable impressions</a:t>
            </a:r>
          </a:p>
          <a:p>
            <a:pPr marL="0" indent="0">
              <a:buNone/>
            </a:pPr>
            <a:r>
              <a:rPr lang="en-US" sz="3200" dirty="0"/>
              <a:t>*Treat people fairly, demonstrate trust in others</a:t>
            </a:r>
          </a:p>
          <a:p>
            <a:endParaRPr lang="en-US" dirty="0"/>
          </a:p>
        </p:txBody>
      </p:sp>
    </p:spTree>
    <p:extLst>
      <p:ext uri="{BB962C8B-B14F-4D97-AF65-F5344CB8AC3E}">
        <p14:creationId xmlns:p14="http://schemas.microsoft.com/office/powerpoint/2010/main" val="317340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normAutofit/>
          </a:bodyPr>
          <a:lstStyle/>
          <a:p>
            <a:pPr marL="0" indent="0">
              <a:buNone/>
            </a:pPr>
            <a:r>
              <a:rPr lang="en-US" sz="3200" b="1" dirty="0"/>
              <a:t>Rely on the rule of reciprocity</a:t>
            </a:r>
          </a:p>
          <a:p>
            <a:pPr marL="0" indent="0">
              <a:buNone/>
            </a:pPr>
            <a:r>
              <a:rPr lang="en-US" sz="3200" dirty="0"/>
              <a:t>*Know how to listen and communicate clearly, treat others with compassion and respect</a:t>
            </a:r>
          </a:p>
          <a:p>
            <a:pPr marL="0" indent="0">
              <a:buNone/>
            </a:pPr>
            <a:r>
              <a:rPr lang="en-US" sz="3200" dirty="0"/>
              <a:t>*Recognize the person, not the position</a:t>
            </a:r>
          </a:p>
        </p:txBody>
      </p:sp>
    </p:spTree>
    <p:extLst>
      <p:ext uri="{BB962C8B-B14F-4D97-AF65-F5344CB8AC3E}">
        <p14:creationId xmlns:p14="http://schemas.microsoft.com/office/powerpoint/2010/main" val="387521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normAutofit/>
          </a:bodyPr>
          <a:lstStyle/>
          <a:p>
            <a:pPr marL="0" indent="0">
              <a:buNone/>
            </a:pPr>
            <a:r>
              <a:rPr lang="en-US" sz="3200" b="1" dirty="0"/>
              <a:t>Develop Allies</a:t>
            </a:r>
          </a:p>
          <a:p>
            <a:pPr marL="0" indent="0">
              <a:buNone/>
            </a:pPr>
            <a:r>
              <a:rPr lang="en-US" sz="3200" dirty="0"/>
              <a:t>*Faculty, Staff and Administrators who can help accomplish shared goals</a:t>
            </a:r>
          </a:p>
          <a:p>
            <a:pPr marL="0" indent="0">
              <a:buNone/>
            </a:pPr>
            <a:r>
              <a:rPr lang="en-US" sz="3200" dirty="0"/>
              <a:t>*Strive to reach a meeting of minds with others about the best approach to a problem or decision</a:t>
            </a:r>
          </a:p>
        </p:txBody>
      </p:sp>
    </p:spTree>
    <p:extLst>
      <p:ext uri="{BB962C8B-B14F-4D97-AF65-F5344CB8AC3E}">
        <p14:creationId xmlns:p14="http://schemas.microsoft.com/office/powerpoint/2010/main" val="355144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Interpersonal Influence</a:t>
            </a:r>
          </a:p>
        </p:txBody>
      </p:sp>
      <p:sp>
        <p:nvSpPr>
          <p:cNvPr id="3" name="Content Placeholder 2"/>
          <p:cNvSpPr>
            <a:spLocks noGrp="1"/>
          </p:cNvSpPr>
          <p:nvPr>
            <p:ph idx="1"/>
          </p:nvPr>
        </p:nvSpPr>
        <p:spPr/>
        <p:txBody>
          <a:bodyPr>
            <a:normAutofit/>
          </a:bodyPr>
          <a:lstStyle/>
          <a:p>
            <a:pPr marL="0" indent="0">
              <a:buNone/>
            </a:pPr>
            <a:r>
              <a:rPr lang="en-US" sz="3200" b="1" dirty="0"/>
              <a:t>Ask for what you want</a:t>
            </a:r>
            <a:endParaRPr lang="en-US" sz="3200" dirty="0"/>
          </a:p>
          <a:p>
            <a:pPr marL="0" indent="0">
              <a:buNone/>
            </a:pPr>
            <a:r>
              <a:rPr lang="en-US" sz="3200" dirty="0"/>
              <a:t>*Have a clear, explicit proposal</a:t>
            </a:r>
          </a:p>
          <a:p>
            <a:pPr marL="0" indent="0">
              <a:buNone/>
            </a:pPr>
            <a:r>
              <a:rPr lang="en-US" sz="3200" dirty="0"/>
              <a:t>*In order to engage with formal authority, it helps to be viewed as knowledgeable, credible, and trustworthy</a:t>
            </a:r>
          </a:p>
          <a:p>
            <a:pPr marL="0" indent="0">
              <a:buNone/>
            </a:pPr>
            <a:r>
              <a:rPr lang="en-US" sz="3200" dirty="0"/>
              <a:t>*Those who become known for their expertise, who are honest and straightforward with others, and who inspire trust can exert greater influence</a:t>
            </a:r>
          </a:p>
        </p:txBody>
      </p:sp>
    </p:spTree>
    <p:extLst>
      <p:ext uri="{BB962C8B-B14F-4D97-AF65-F5344CB8AC3E}">
        <p14:creationId xmlns:p14="http://schemas.microsoft.com/office/powerpoint/2010/main" val="84096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Roadblocks to Success</a:t>
            </a:r>
            <a:br>
              <a:rPr lang="en-US" sz="4000" b="1" dirty="0"/>
            </a:br>
            <a:r>
              <a:rPr lang="en-US" sz="4000" b="1" dirty="0"/>
              <a:t>Self Awareness</a:t>
            </a:r>
          </a:p>
        </p:txBody>
      </p:sp>
      <p:sp>
        <p:nvSpPr>
          <p:cNvPr id="3" name="Content Placeholder 2"/>
          <p:cNvSpPr>
            <a:spLocks noGrp="1"/>
          </p:cNvSpPr>
          <p:nvPr>
            <p:ph idx="1"/>
          </p:nvPr>
        </p:nvSpPr>
        <p:spPr/>
        <p:txBody>
          <a:bodyPr>
            <a:normAutofit/>
          </a:bodyPr>
          <a:lstStyle/>
          <a:p>
            <a:r>
              <a:rPr lang="en-US" sz="3200" dirty="0"/>
              <a:t>Being conscious of the internal aspects of one’s nature, such as personality traits, beliefs, emotions, attitudes, and perceptions, and appreciating how your patterns affect other people</a:t>
            </a:r>
          </a:p>
          <a:p>
            <a:r>
              <a:rPr lang="en-US" sz="3200" dirty="0"/>
              <a:t>Solicit Feedback</a:t>
            </a:r>
          </a:p>
          <a:p>
            <a:r>
              <a:rPr lang="en-US" sz="3200" dirty="0"/>
              <a:t>Self-Assess</a:t>
            </a:r>
          </a:p>
        </p:txBody>
      </p:sp>
      <p:pic>
        <p:nvPicPr>
          <p:cNvPr id="4" name="Picture 3"/>
          <p:cNvPicPr>
            <a:picLocks noChangeAspect="1"/>
          </p:cNvPicPr>
          <p:nvPr/>
        </p:nvPicPr>
        <p:blipFill>
          <a:blip r:embed="rId2"/>
          <a:stretch>
            <a:fillRect/>
          </a:stretch>
        </p:blipFill>
        <p:spPr>
          <a:xfrm>
            <a:off x="5742010" y="476250"/>
            <a:ext cx="1997728" cy="1502291"/>
          </a:xfrm>
          <a:prstGeom prst="rect">
            <a:avLst/>
          </a:prstGeom>
        </p:spPr>
      </p:pic>
    </p:spTree>
    <p:extLst>
      <p:ext uri="{BB962C8B-B14F-4D97-AF65-F5344CB8AC3E}">
        <p14:creationId xmlns:p14="http://schemas.microsoft.com/office/powerpoint/2010/main" val="204256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Roadblocks to Success</a:t>
            </a:r>
            <a:br>
              <a:rPr lang="en-US" sz="4000" b="1" dirty="0"/>
            </a:br>
            <a:r>
              <a:rPr lang="en-US" sz="4000" b="1" dirty="0"/>
              <a:t>Perceptual Distortions</a:t>
            </a:r>
          </a:p>
        </p:txBody>
      </p:sp>
      <p:sp>
        <p:nvSpPr>
          <p:cNvPr id="3" name="Content Placeholder 2"/>
          <p:cNvSpPr>
            <a:spLocks noGrp="1"/>
          </p:cNvSpPr>
          <p:nvPr>
            <p:ph idx="1"/>
          </p:nvPr>
        </p:nvSpPr>
        <p:spPr/>
        <p:txBody>
          <a:bodyPr>
            <a:noAutofit/>
          </a:bodyPr>
          <a:lstStyle/>
          <a:p>
            <a:pPr marL="0" indent="0">
              <a:buNone/>
            </a:pPr>
            <a:r>
              <a:rPr lang="en-US" sz="2400" b="1" dirty="0"/>
              <a:t>Stereotyping</a:t>
            </a:r>
          </a:p>
          <a:p>
            <a:pPr marL="0" indent="0">
              <a:buNone/>
            </a:pPr>
            <a:r>
              <a:rPr lang="en-US" sz="2400" dirty="0"/>
              <a:t>e.g. A PT faculty member meets a new member of the campus community (e.g. fellow faculty, staff, administrator), is recognized as being PT faculty, and is then attributed to the generalizations that is believed about PT faculty. </a:t>
            </a:r>
          </a:p>
          <a:p>
            <a:pPr marL="0" indent="0">
              <a:buNone/>
            </a:pPr>
            <a:r>
              <a:rPr lang="en-US" sz="2400" b="1" dirty="0"/>
              <a:t>Halo effect</a:t>
            </a:r>
          </a:p>
          <a:p>
            <a:pPr marL="0" indent="0">
              <a:buNone/>
            </a:pPr>
            <a:r>
              <a:rPr lang="en-US" sz="2400" dirty="0"/>
              <a:t>e.g. A PT faculty member who is regularly able to attend division meetings and college events may be assessed as responsible, industrious, and highly productive; another person with less-than-average visibility may be assessed as not as dedicated or capable.</a:t>
            </a:r>
          </a:p>
          <a:p>
            <a:pPr marL="0" indent="0">
              <a:buNone/>
            </a:pPr>
            <a:r>
              <a:rPr lang="en-US" sz="2400" b="1" dirty="0"/>
              <a:t>What to do?</a:t>
            </a:r>
          </a:p>
        </p:txBody>
      </p:sp>
      <p:pic>
        <p:nvPicPr>
          <p:cNvPr id="4" name="Picture 3"/>
          <p:cNvPicPr>
            <a:picLocks noChangeAspect="1"/>
          </p:cNvPicPr>
          <p:nvPr/>
        </p:nvPicPr>
        <p:blipFill>
          <a:blip r:embed="rId2"/>
          <a:stretch>
            <a:fillRect/>
          </a:stretch>
        </p:blipFill>
        <p:spPr>
          <a:xfrm>
            <a:off x="5756297" y="267384"/>
            <a:ext cx="1997728" cy="1502291"/>
          </a:xfrm>
          <a:prstGeom prst="rect">
            <a:avLst/>
          </a:prstGeom>
        </p:spPr>
      </p:pic>
    </p:spTree>
    <p:extLst>
      <p:ext uri="{BB962C8B-B14F-4D97-AF65-F5344CB8AC3E}">
        <p14:creationId xmlns:p14="http://schemas.microsoft.com/office/powerpoint/2010/main" val="1067472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Faculty Hiring Processes</Template>
  <TotalTime>189</TotalTime>
  <Words>579</Words>
  <Application>Microsoft Macintosh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Clarity</vt:lpstr>
      <vt:lpstr>Relationship with Faculty, Staff and Administrators</vt:lpstr>
      <vt:lpstr>Interpersonal Influence</vt:lpstr>
      <vt:lpstr>Interpersonal Influence</vt:lpstr>
      <vt:lpstr>Interpersonal Influence</vt:lpstr>
      <vt:lpstr>Interpersonal Influence</vt:lpstr>
      <vt:lpstr>Interpersonal Influence</vt:lpstr>
      <vt:lpstr>Interpersonal Influence</vt:lpstr>
      <vt:lpstr>Roadblocks to Success Self Awareness</vt:lpstr>
      <vt:lpstr>Roadblocks to Success Perceptual Distortions</vt:lpstr>
      <vt:lpstr>Roadblocks to Success  Cognitive Dissonance</vt:lpstr>
      <vt:lpstr>Resources</vt:lpstr>
      <vt:lpstr>Thank You!</vt:lpstr>
    </vt:vector>
  </TitlesOfParts>
  <Company>Q</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with Faculty, Staff and Administrators</dc:title>
  <dc:creator>Kathy Q</dc:creator>
  <cp:lastModifiedBy>Dolores Davison</cp:lastModifiedBy>
  <cp:revision>17</cp:revision>
  <dcterms:created xsi:type="dcterms:W3CDTF">2018-08-03T04:14:16Z</dcterms:created>
  <dcterms:modified xsi:type="dcterms:W3CDTF">2018-08-03T15:27:24Z</dcterms:modified>
</cp:coreProperties>
</file>