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sldIdLst>
    <p:sldId id="256" r:id="rId2"/>
    <p:sldId id="268" r:id="rId3"/>
    <p:sldId id="257" r:id="rId4"/>
    <p:sldId id="258" r:id="rId5"/>
    <p:sldId id="259" r:id="rId6"/>
    <p:sldId id="260" r:id="rId7"/>
    <p:sldId id="261" r:id="rId8"/>
    <p:sldId id="270" r:id="rId9"/>
    <p:sldId id="269" r:id="rId10"/>
    <p:sldId id="262" r:id="rId11"/>
    <p:sldId id="263" r:id="rId12"/>
    <p:sldId id="265" r:id="rId13"/>
    <p:sldId id="267" r:id="rId14"/>
    <p:sldId id="266"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816" y="-10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22F26-9F32-5F49-BE5F-2599E4DD9EFC}" type="datetimeFigureOut">
              <a:rPr lang="en-US" smtClean="0"/>
              <a:t>6/27/16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A3421-87E8-DC48-B450-946E960C5DE3}" type="slidenum">
              <a:rPr lang="en-US" smtClean="0"/>
              <a:t>‹#›</a:t>
            </a:fld>
            <a:endParaRPr lang="en-US"/>
          </a:p>
        </p:txBody>
      </p:sp>
    </p:spTree>
    <p:extLst>
      <p:ext uri="{BB962C8B-B14F-4D97-AF65-F5344CB8AC3E}">
        <p14:creationId xmlns:p14="http://schemas.microsoft.com/office/powerpoint/2010/main" val="140645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if legally mandated or when a significant change to industry or licensure standards occurs. The note should appear in the course catalog as well as the schedule of classes. This ensures that the Curriculum Committee has evaluated the course as eligible for a student to repeat and provides students with information. </a:t>
            </a:r>
          </a:p>
          <a:p>
            <a:pPr marL="0" indent="0">
              <a:buFont typeface="+mj-lt"/>
              <a:buNone/>
            </a:pPr>
            <a:r>
              <a:rPr lang="en-US" dirty="0" smtClean="0"/>
              <a:t>3a. Establish a central point of contact for Admissions and Records for questions on Petitions. </a:t>
            </a:r>
          </a:p>
          <a:p>
            <a:pPr marL="0" indent="0">
              <a:buFont typeface="+mj-lt"/>
              <a:buNone/>
            </a:pPr>
            <a:r>
              <a:rPr lang="en-US" dirty="0" smtClean="0"/>
              <a:t>5b.</a:t>
            </a:r>
            <a:r>
              <a:rPr lang="en-US" baseline="0" dirty="0" smtClean="0"/>
              <a:t> </a:t>
            </a:r>
            <a:r>
              <a:rPr lang="en-US" dirty="0" smtClean="0"/>
              <a:t>Develop a template employer letter to help students gather the appropriate information that will facilitate their petition.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6ABEE2-C761-B64F-B4B7-9D111CD21AFF}" type="slidenum">
              <a:rPr lang="en-US" smtClean="0"/>
              <a:t>8</a:t>
            </a:fld>
            <a:endParaRPr lang="en-US"/>
          </a:p>
        </p:txBody>
      </p:sp>
    </p:spTree>
    <p:extLst>
      <p:ext uri="{BB962C8B-B14F-4D97-AF65-F5344CB8AC3E}">
        <p14:creationId xmlns:p14="http://schemas.microsoft.com/office/powerpoint/2010/main" val="20302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SACC advice is to be silent on what the fee should be.</a:t>
            </a:r>
            <a:endParaRPr lang="en-US" dirty="0"/>
          </a:p>
        </p:txBody>
      </p:sp>
      <p:sp>
        <p:nvSpPr>
          <p:cNvPr id="4" name="Slide Number Placeholder 3"/>
          <p:cNvSpPr>
            <a:spLocks noGrp="1"/>
          </p:cNvSpPr>
          <p:nvPr>
            <p:ph type="sldNum" sz="quarter" idx="10"/>
          </p:nvPr>
        </p:nvSpPr>
        <p:spPr/>
        <p:txBody>
          <a:bodyPr/>
          <a:lstStyle/>
          <a:p>
            <a:fld id="{1B6ABEE2-C761-B64F-B4B7-9D111CD21AFF}" type="slidenum">
              <a:rPr lang="en-US" smtClean="0"/>
              <a:t>10</a:t>
            </a:fld>
            <a:endParaRPr lang="en-US"/>
          </a:p>
        </p:txBody>
      </p:sp>
    </p:spTree>
    <p:extLst>
      <p:ext uri="{BB962C8B-B14F-4D97-AF65-F5344CB8AC3E}">
        <p14:creationId xmlns:p14="http://schemas.microsoft.com/office/powerpoint/2010/main" val="398495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649B6-6149-AD47-BDB5-ACC249E69C4E}"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36599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649B6-6149-AD47-BDB5-ACC249E69C4E}"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8026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649B6-6149-AD47-BDB5-ACC249E69C4E}"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68480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649B6-6149-AD47-BDB5-ACC249E69C4E}"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156504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649B6-6149-AD47-BDB5-ACC249E69C4E}"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384989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649B6-6149-AD47-BDB5-ACC249E69C4E}"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80545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649B6-6149-AD47-BDB5-ACC249E69C4E}" type="datetimeFigureOut">
              <a:rPr lang="en-US" smtClean="0"/>
              <a:t>6/27/16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13884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649B6-6149-AD47-BDB5-ACC249E69C4E}" type="datetimeFigureOut">
              <a:rPr lang="en-US" smtClean="0"/>
              <a:t>6/27/16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329835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649B6-6149-AD47-BDB5-ACC249E69C4E}" type="datetimeFigureOut">
              <a:rPr lang="en-US" smtClean="0"/>
              <a:t>6/27/16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129828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649B6-6149-AD47-BDB5-ACC249E69C4E}"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349608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649B6-6149-AD47-BDB5-ACC249E69C4E}"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F21E-78A2-DD46-8857-2F58B5A635E3}" type="slidenum">
              <a:rPr lang="en-US" smtClean="0"/>
              <a:t>‹#›</a:t>
            </a:fld>
            <a:endParaRPr lang="en-US"/>
          </a:p>
        </p:txBody>
      </p:sp>
    </p:spTree>
    <p:extLst>
      <p:ext uri="{BB962C8B-B14F-4D97-AF65-F5344CB8AC3E}">
        <p14:creationId xmlns:p14="http://schemas.microsoft.com/office/powerpoint/2010/main" val="3430315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93649B6-6149-AD47-BDB5-ACC249E69C4E}" type="datetimeFigureOut">
              <a:rPr lang="en-US" smtClean="0"/>
              <a:t>6/27/16</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AC7F21E-78A2-DD46-8857-2F58B5A635E3}" type="slidenum">
              <a:rPr lang="en-US" smtClean="0"/>
              <a:t>‹#›</a:t>
            </a:fld>
            <a:endParaRPr lang="en-US"/>
          </a:p>
        </p:txBody>
      </p:sp>
    </p:spTree>
    <p:extLst>
      <p:ext uri="{BB962C8B-B14F-4D97-AF65-F5344CB8AC3E}">
        <p14:creationId xmlns:p14="http://schemas.microsoft.com/office/powerpoint/2010/main" val="995942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ranet.cccco.edu/Portals/1/AA/Credit/2013Files/CreditCourseRepetitionGuidelinesFinal.pdf" TargetMode="External"/><Relationship Id="rId3" Type="http://schemas.openxmlformats.org/officeDocument/2006/relationships/hyperlink" Target="http://asccc.org/content/cte-course-re-enrollment-practices-fiel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ichael.heumann@imperial.edu" TargetMode="External"/><Relationship Id="rId4" Type="http://schemas.openxmlformats.org/officeDocument/2006/relationships/hyperlink" Target="mailto:kschenk@dvc.edu" TargetMode="External"/><Relationship Id="rId1" Type="http://schemas.openxmlformats.org/officeDocument/2006/relationships/slideLayout" Target="../slideLayouts/slideLayout2.xml"/><Relationship Id="rId2" Type="http://schemas.openxmlformats.org/officeDocument/2006/relationships/hyperlink" Target="mailto:freitaje@lacitycolleg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0335"/>
            <a:ext cx="7772400" cy="1225021"/>
          </a:xfrm>
        </p:spPr>
        <p:txBody>
          <a:bodyPr>
            <a:normAutofit fontScale="90000"/>
          </a:bodyPr>
          <a:lstStyle/>
          <a:p>
            <a:r>
              <a:rPr lang="en-US" b="1" dirty="0" smtClean="0">
                <a:solidFill>
                  <a:schemeClr val="accent2">
                    <a:lumMod val="75000"/>
                  </a:schemeClr>
                </a:solidFill>
              </a:rPr>
              <a:t>Course Repetition Four Years </a:t>
            </a:r>
            <a:r>
              <a:rPr lang="en-US" b="1" dirty="0">
                <a:solidFill>
                  <a:schemeClr val="accent2">
                    <a:lumMod val="75000"/>
                  </a:schemeClr>
                </a:solidFill>
              </a:rPr>
              <a:t>Later</a:t>
            </a:r>
            <a:r>
              <a:rPr lang="en-US" dirty="0" smtClean="0">
                <a:solidFill>
                  <a:schemeClr val="accent2">
                    <a:lumMod val="75000"/>
                  </a:schemeClr>
                </a:solidFill>
                <a:effectLst/>
              </a:rPr>
              <a:t> </a:t>
            </a:r>
            <a:endParaRPr lang="en-US" dirty="0">
              <a:solidFill>
                <a:schemeClr val="accent2">
                  <a:lumMod val="75000"/>
                </a:schemeClr>
              </a:solidFill>
            </a:endParaRPr>
          </a:p>
        </p:txBody>
      </p:sp>
      <p:sp>
        <p:nvSpPr>
          <p:cNvPr id="3" name="Subtitle 2"/>
          <p:cNvSpPr>
            <a:spLocks noGrp="1"/>
          </p:cNvSpPr>
          <p:nvPr>
            <p:ph type="subTitle" idx="1"/>
          </p:nvPr>
        </p:nvSpPr>
        <p:spPr>
          <a:xfrm>
            <a:off x="685800" y="2124010"/>
            <a:ext cx="7772400" cy="1460500"/>
          </a:xfrm>
        </p:spPr>
        <p:txBody>
          <a:bodyPr>
            <a:noAutofit/>
          </a:bodyPr>
          <a:lstStyle/>
          <a:p>
            <a:r>
              <a:rPr lang="en-US" sz="2800" dirty="0" smtClean="0">
                <a:solidFill>
                  <a:schemeClr val="tx1">
                    <a:lumMod val="75000"/>
                    <a:lumOff val="25000"/>
                  </a:schemeClr>
                </a:solidFill>
              </a:rPr>
              <a:t>John Freitas, Los Angeles City College (Facilitator)</a:t>
            </a:r>
          </a:p>
          <a:p>
            <a:r>
              <a:rPr lang="en-US" sz="2800" dirty="0" smtClean="0">
                <a:solidFill>
                  <a:schemeClr val="tx1">
                    <a:lumMod val="75000"/>
                    <a:lumOff val="25000"/>
                  </a:schemeClr>
                </a:solidFill>
              </a:rPr>
              <a:t>Michael </a:t>
            </a:r>
            <a:r>
              <a:rPr lang="en-US" sz="2800" dirty="0" err="1" smtClean="0">
                <a:solidFill>
                  <a:schemeClr val="tx1">
                    <a:lumMod val="75000"/>
                    <a:lumOff val="25000"/>
                  </a:schemeClr>
                </a:solidFill>
              </a:rPr>
              <a:t>Heumann</a:t>
            </a:r>
            <a:r>
              <a:rPr lang="en-US" sz="2800" dirty="0" smtClean="0">
                <a:solidFill>
                  <a:schemeClr val="tx1">
                    <a:lumMod val="75000"/>
                    <a:lumOff val="25000"/>
                  </a:schemeClr>
                </a:solidFill>
              </a:rPr>
              <a:t>, Imperial Valley College</a:t>
            </a:r>
          </a:p>
          <a:p>
            <a:r>
              <a:rPr lang="en-US" sz="2800" dirty="0" smtClean="0">
                <a:solidFill>
                  <a:schemeClr val="tx1">
                    <a:lumMod val="75000"/>
                    <a:lumOff val="25000"/>
                  </a:schemeClr>
                </a:solidFill>
              </a:rPr>
              <a:t>Kim Schenk, Diablo Valley College</a:t>
            </a:r>
            <a:endParaRPr lang="en-US" sz="2800" dirty="0">
              <a:solidFill>
                <a:schemeClr val="tx1">
                  <a:lumMod val="75000"/>
                  <a:lumOff val="25000"/>
                </a:schemeClr>
              </a:solidFill>
            </a:endParaRPr>
          </a:p>
        </p:txBody>
      </p:sp>
      <p:sp>
        <p:nvSpPr>
          <p:cNvPr id="4" name="TextBox 3"/>
          <p:cNvSpPr txBox="1"/>
          <p:nvPr/>
        </p:nvSpPr>
        <p:spPr>
          <a:xfrm>
            <a:off x="2682458" y="3887756"/>
            <a:ext cx="3952411" cy="646331"/>
          </a:xfrm>
          <a:prstGeom prst="rect">
            <a:avLst/>
          </a:prstGeom>
          <a:noFill/>
        </p:spPr>
        <p:txBody>
          <a:bodyPr wrap="square" rtlCol="0">
            <a:spAutoFit/>
          </a:bodyPr>
          <a:lstStyle/>
          <a:p>
            <a:pPr algn="ctr"/>
            <a:r>
              <a:rPr lang="en-US" dirty="0" smtClean="0">
                <a:solidFill>
                  <a:schemeClr val="tx1">
                    <a:lumMod val="75000"/>
                    <a:lumOff val="25000"/>
                  </a:schemeClr>
                </a:solidFill>
              </a:rPr>
              <a:t>Curriculum Institute</a:t>
            </a:r>
          </a:p>
          <a:p>
            <a:pPr algn="ctr"/>
            <a:r>
              <a:rPr lang="en-US" dirty="0" smtClean="0">
                <a:solidFill>
                  <a:schemeClr val="tx1">
                    <a:lumMod val="75000"/>
                    <a:lumOff val="25000"/>
                  </a:schemeClr>
                </a:solidFill>
              </a:rPr>
              <a:t>July 7, 2016</a:t>
            </a:r>
            <a:endParaRPr lang="en-US" dirty="0">
              <a:solidFill>
                <a:schemeClr val="tx1">
                  <a:lumMod val="75000"/>
                  <a:lumOff val="25000"/>
                </a:schemeClr>
              </a:solidFill>
            </a:endParaRPr>
          </a:p>
        </p:txBody>
      </p:sp>
      <p:pic>
        <p:nvPicPr>
          <p:cNvPr id="5" name="Picture 4" descr="ASCCC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086" y="4730496"/>
            <a:ext cx="3591108" cy="677568"/>
          </a:xfrm>
          <a:prstGeom prst="rect">
            <a:avLst/>
          </a:prstGeom>
        </p:spPr>
      </p:pic>
    </p:spTree>
    <p:extLst>
      <p:ext uri="{BB962C8B-B14F-4D97-AF65-F5344CB8AC3E}">
        <p14:creationId xmlns:p14="http://schemas.microsoft.com/office/powerpoint/2010/main" val="3335064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53735"/>
                </a:solidFill>
              </a:rPr>
              <a:t>Course Repetition – Additional Solutions</a:t>
            </a:r>
            <a:endParaRPr lang="en-US" sz="3600" dirty="0">
              <a:solidFill>
                <a:srgbClr val="953735"/>
              </a:solidFill>
            </a:endParaRPr>
          </a:p>
        </p:txBody>
      </p:sp>
      <p:sp>
        <p:nvSpPr>
          <p:cNvPr id="3" name="Content Placeholder 2"/>
          <p:cNvSpPr>
            <a:spLocks noGrp="1"/>
          </p:cNvSpPr>
          <p:nvPr>
            <p:ph idx="1"/>
          </p:nvPr>
        </p:nvSpPr>
        <p:spPr/>
        <p:txBody>
          <a:bodyPr>
            <a:normAutofit fontScale="92500" lnSpcReduction="10000"/>
          </a:bodyPr>
          <a:lstStyle/>
          <a:p>
            <a:r>
              <a:rPr lang="en-US" dirty="0" smtClean="0"/>
              <a:t>Chancellor’s Office willing to work on Ed Code changes to increase auditing fees</a:t>
            </a:r>
          </a:p>
          <a:p>
            <a:pPr lvl="1"/>
            <a:r>
              <a:rPr lang="en-US" dirty="0" smtClean="0"/>
              <a:t>Currently $15 – less than 1/3 of credit unit fee</a:t>
            </a:r>
          </a:p>
          <a:p>
            <a:pPr lvl="1"/>
            <a:r>
              <a:rPr lang="en-US" dirty="0" smtClean="0"/>
              <a:t>Not cost effective for colleges now</a:t>
            </a:r>
          </a:p>
          <a:p>
            <a:pPr lvl="1"/>
            <a:r>
              <a:rPr lang="en-US" dirty="0" smtClean="0"/>
              <a:t>Increased auditing fees could make audits more attractive to colleges</a:t>
            </a:r>
          </a:p>
          <a:p>
            <a:pPr lvl="1"/>
            <a:r>
              <a:rPr lang="en-US" dirty="0" smtClean="0"/>
              <a:t>More colleges could utilize audits as a means for students to repeat courses without an impact on overall units </a:t>
            </a:r>
          </a:p>
        </p:txBody>
      </p:sp>
    </p:spTree>
    <p:extLst>
      <p:ext uri="{BB962C8B-B14F-4D97-AF65-F5344CB8AC3E}">
        <p14:creationId xmlns:p14="http://schemas.microsoft.com/office/powerpoint/2010/main" val="11661199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53735"/>
                </a:solidFill>
              </a:rPr>
              <a:t>Course Repetition – Additional Solutions</a:t>
            </a:r>
            <a:endParaRPr lang="en-US" sz="3600"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dirty="0" smtClean="0"/>
              <a:t>Chancellor’s Office exploring fiscal issues around how to allow community service students to participate at the same time in the credit instruction classroom</a:t>
            </a:r>
          </a:p>
          <a:p>
            <a:pPr lvl="1"/>
            <a:r>
              <a:rPr lang="en-US" dirty="0" smtClean="0"/>
              <a:t>Would provide another option for students wanting more time/experience in a course (especially for those that need skill building for transfer or employment) </a:t>
            </a:r>
          </a:p>
          <a:p>
            <a:pPr lvl="1"/>
            <a:r>
              <a:rPr lang="en-US" dirty="0" smtClean="0"/>
              <a:t>Would help to fill classes with room remaining even if it doesn’t generate FTES</a:t>
            </a:r>
          </a:p>
          <a:p>
            <a:r>
              <a:rPr lang="en-US" dirty="0" smtClean="0"/>
              <a:t>But what has happened?  No changes yet!</a:t>
            </a:r>
          </a:p>
        </p:txBody>
      </p:sp>
    </p:spTree>
    <p:extLst>
      <p:ext uri="{BB962C8B-B14F-4D97-AF65-F5344CB8AC3E}">
        <p14:creationId xmlns:p14="http://schemas.microsoft.com/office/powerpoint/2010/main" val="13659297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Discussion Time	</a:t>
            </a:r>
            <a:endParaRPr lang="en-US" dirty="0">
              <a:solidFill>
                <a:srgbClr val="953735"/>
              </a:solidFill>
            </a:endParaRPr>
          </a:p>
        </p:txBody>
      </p:sp>
      <p:sp>
        <p:nvSpPr>
          <p:cNvPr id="3" name="Content Placeholder 2"/>
          <p:cNvSpPr>
            <a:spLocks noGrp="1"/>
          </p:cNvSpPr>
          <p:nvPr>
            <p:ph idx="1"/>
          </p:nvPr>
        </p:nvSpPr>
        <p:spPr>
          <a:xfrm>
            <a:off x="457200" y="1333500"/>
            <a:ext cx="5233465" cy="3771636"/>
          </a:xfrm>
        </p:spPr>
        <p:txBody>
          <a:bodyPr>
            <a:normAutofit fontScale="70000" lnSpcReduction="20000"/>
          </a:bodyPr>
          <a:lstStyle/>
          <a:p>
            <a:r>
              <a:rPr lang="en-US" dirty="0" smtClean="0"/>
              <a:t>What else can we do to address student needs in PE, CTE, and fine arts</a:t>
            </a:r>
            <a:r>
              <a:rPr lang="en-US" dirty="0" smtClean="0"/>
              <a:t>?</a:t>
            </a:r>
          </a:p>
          <a:p>
            <a:endParaRPr lang="en-US" dirty="0" smtClean="0"/>
          </a:p>
          <a:p>
            <a:r>
              <a:rPr lang="en-US" dirty="0" smtClean="0"/>
              <a:t>What do we need to do to </a:t>
            </a:r>
            <a:r>
              <a:rPr lang="en-US" dirty="0" smtClean="0"/>
              <a:t>accomplish </a:t>
            </a:r>
            <a:r>
              <a:rPr lang="en-US" dirty="0" smtClean="0"/>
              <a:t>what is needed</a:t>
            </a:r>
            <a:r>
              <a:rPr lang="en-US" dirty="0" smtClean="0"/>
              <a:t>?</a:t>
            </a:r>
          </a:p>
          <a:p>
            <a:endParaRPr lang="en-US" dirty="0" smtClean="0"/>
          </a:p>
          <a:p>
            <a:r>
              <a:rPr lang="en-US" dirty="0" smtClean="0"/>
              <a:t>How has the ability to teach our students been </a:t>
            </a:r>
            <a:r>
              <a:rPr lang="en-US" dirty="0" smtClean="0"/>
              <a:t>impacted, positively and negatively?</a:t>
            </a:r>
          </a:p>
          <a:p>
            <a:pPr marL="0" indent="0">
              <a:buNone/>
            </a:pPr>
            <a:endParaRPr lang="en-US" dirty="0"/>
          </a:p>
          <a:p>
            <a:r>
              <a:rPr lang="en-US" dirty="0" smtClean="0"/>
              <a:t>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665" y="1333500"/>
            <a:ext cx="3022272" cy="1675987"/>
          </a:xfrm>
          <a:prstGeom prst="rect">
            <a:avLst/>
          </a:prstGeom>
        </p:spPr>
      </p:pic>
      <p:sp>
        <p:nvSpPr>
          <p:cNvPr id="8" name="Rectangle 7"/>
          <p:cNvSpPr/>
          <p:nvPr/>
        </p:nvSpPr>
        <p:spPr>
          <a:xfrm>
            <a:off x="4479667" y="2672834"/>
            <a:ext cx="184666" cy="369332"/>
          </a:xfrm>
          <a:prstGeom prst="rect">
            <a:avLst/>
          </a:prstGeom>
        </p:spPr>
        <p:txBody>
          <a:bodyPr wrap="none">
            <a:spAutoFit/>
          </a:bodyPr>
          <a:lstStyle/>
          <a:p>
            <a:r>
              <a:rPr lang="en-US" dirty="0"/>
              <a:t> </a:t>
            </a:r>
          </a:p>
        </p:txBody>
      </p:sp>
      <p:pic>
        <p:nvPicPr>
          <p:cNvPr id="11" name="Picture 10"/>
          <p:cNvPicPr>
            <a:picLocks noChangeAspect="1"/>
          </p:cNvPicPr>
          <p:nvPr/>
        </p:nvPicPr>
        <p:blipFill>
          <a:blip r:embed="rId3"/>
          <a:stretch>
            <a:fillRect/>
          </a:stretch>
        </p:blipFill>
        <p:spPr>
          <a:xfrm>
            <a:off x="5690665" y="3042166"/>
            <a:ext cx="2996135" cy="2469104"/>
          </a:xfrm>
          <a:prstGeom prst="rect">
            <a:avLst/>
          </a:prstGeom>
        </p:spPr>
      </p:pic>
    </p:spTree>
    <p:extLst>
      <p:ext uri="{BB962C8B-B14F-4D97-AF65-F5344CB8AC3E}">
        <p14:creationId xmlns:p14="http://schemas.microsoft.com/office/powerpoint/2010/main" val="11096530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Resources</a:t>
            </a:r>
            <a:endParaRPr lang="en-US" dirty="0">
              <a:solidFill>
                <a:srgbClr val="953735"/>
              </a:solidFill>
            </a:endParaRPr>
          </a:p>
        </p:txBody>
      </p:sp>
      <p:sp>
        <p:nvSpPr>
          <p:cNvPr id="3" name="Content Placeholder 2"/>
          <p:cNvSpPr>
            <a:spLocks noGrp="1"/>
          </p:cNvSpPr>
          <p:nvPr>
            <p:ph idx="1"/>
          </p:nvPr>
        </p:nvSpPr>
        <p:spPr/>
        <p:txBody>
          <a:bodyPr/>
          <a:lstStyle/>
          <a:p>
            <a:r>
              <a:rPr lang="en-US" i="1" dirty="0" smtClean="0">
                <a:hlinkClick r:id="rId2"/>
              </a:rPr>
              <a:t>Credit Course Repetition Guidelines</a:t>
            </a:r>
            <a:r>
              <a:rPr lang="en-US" dirty="0" smtClean="0"/>
              <a:t>, Chancellor’s Office (2013)</a:t>
            </a:r>
          </a:p>
          <a:p>
            <a:pPr marL="0" indent="0">
              <a:buNone/>
            </a:pPr>
            <a:endParaRPr lang="en-US" dirty="0" smtClean="0"/>
          </a:p>
          <a:p>
            <a:r>
              <a:rPr lang="en-US" dirty="0" smtClean="0"/>
              <a:t>Rostrum Article: </a:t>
            </a:r>
            <a:r>
              <a:rPr lang="en-US" i="1" dirty="0" smtClean="0">
                <a:hlinkClick r:id="rId3"/>
              </a:rPr>
              <a:t>CTE </a:t>
            </a:r>
            <a:r>
              <a:rPr lang="en-US" i="1" dirty="0">
                <a:hlinkClick r:id="rId3"/>
              </a:rPr>
              <a:t>Course Re-enrollment: Practices from the </a:t>
            </a:r>
            <a:r>
              <a:rPr lang="en-US" i="1" dirty="0" smtClean="0">
                <a:hlinkClick r:id="rId3"/>
              </a:rPr>
              <a:t>Field</a:t>
            </a:r>
            <a:r>
              <a:rPr lang="en-US" dirty="0" smtClean="0"/>
              <a:t>, (May 2015)</a:t>
            </a:r>
            <a:endParaRPr lang="en-US" dirty="0"/>
          </a:p>
        </p:txBody>
      </p:sp>
    </p:spTree>
    <p:extLst>
      <p:ext uri="{BB962C8B-B14F-4D97-AF65-F5344CB8AC3E}">
        <p14:creationId xmlns:p14="http://schemas.microsoft.com/office/powerpoint/2010/main" val="42613422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Questions?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John Freitas</a:t>
            </a:r>
            <a:r>
              <a:rPr lang="en-US" dirty="0"/>
              <a:t> </a:t>
            </a:r>
            <a:endParaRPr lang="en-US" dirty="0" smtClean="0"/>
          </a:p>
          <a:p>
            <a:pPr marL="0" indent="0">
              <a:buNone/>
            </a:pPr>
            <a:r>
              <a:rPr lang="en-US" dirty="0" smtClean="0">
                <a:hlinkClick r:id="rId2"/>
              </a:rPr>
              <a:t>freitaje@lacitycollege.edu</a:t>
            </a:r>
            <a:endParaRPr lang="en-US" dirty="0" smtClean="0"/>
          </a:p>
          <a:p>
            <a:pPr marL="0" indent="0">
              <a:buNone/>
            </a:pPr>
            <a:endParaRPr lang="en-US" dirty="0" smtClean="0"/>
          </a:p>
          <a:p>
            <a:pPr marL="0" indent="0">
              <a:buNone/>
            </a:pPr>
            <a:r>
              <a:rPr lang="en-US" dirty="0" smtClean="0"/>
              <a:t>Michael </a:t>
            </a:r>
            <a:r>
              <a:rPr lang="en-US" dirty="0" err="1" smtClean="0"/>
              <a:t>Heumann</a:t>
            </a:r>
            <a:endParaRPr lang="en-US" dirty="0" smtClean="0"/>
          </a:p>
          <a:p>
            <a:pPr marL="0" indent="0">
              <a:buNone/>
            </a:pPr>
            <a:r>
              <a:rPr lang="en-US" dirty="0" smtClean="0">
                <a:hlinkClick r:id="rId3"/>
              </a:rPr>
              <a:t>michael.heumann@imperial.edu</a:t>
            </a:r>
            <a:endParaRPr lang="en-US" dirty="0" smtClean="0"/>
          </a:p>
          <a:p>
            <a:endParaRPr lang="en-US" dirty="0" smtClean="0"/>
          </a:p>
          <a:p>
            <a:pPr marL="0" indent="0">
              <a:buNone/>
            </a:pPr>
            <a:r>
              <a:rPr lang="en-US" dirty="0" smtClean="0"/>
              <a:t>Kim Schenk</a:t>
            </a:r>
            <a:br>
              <a:rPr lang="en-US" dirty="0" smtClean="0"/>
            </a:br>
            <a:r>
              <a:rPr lang="en-US" dirty="0" smtClean="0">
                <a:hlinkClick r:id="rId4"/>
              </a:rPr>
              <a:t>kschenk@dvc.edu</a:t>
            </a:r>
            <a:endParaRPr lang="en-US" dirty="0" smtClean="0"/>
          </a:p>
          <a:p>
            <a:pPr marL="36576" indent="0">
              <a:buNone/>
            </a:pPr>
            <a:endParaRPr lang="en-US" dirty="0"/>
          </a:p>
          <a:p>
            <a:pPr marL="36576" indent="0">
              <a:buNone/>
            </a:pPr>
            <a:endParaRPr lang="en-US" dirty="0" smtClean="0"/>
          </a:p>
        </p:txBody>
      </p:sp>
    </p:spTree>
    <p:extLst>
      <p:ext uri="{BB962C8B-B14F-4D97-AF65-F5344CB8AC3E}">
        <p14:creationId xmlns:p14="http://schemas.microsoft.com/office/powerpoint/2010/main" val="5045587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Welcome!</a:t>
            </a:r>
            <a:endParaRPr lang="en-US" dirty="0">
              <a:solidFill>
                <a:schemeClr val="accent2">
                  <a:lumMod val="75000"/>
                </a:schemeClr>
              </a:solidFill>
            </a:endParaRPr>
          </a:p>
        </p:txBody>
      </p:sp>
      <p:sp>
        <p:nvSpPr>
          <p:cNvPr id="3" name="Content Placeholder 2"/>
          <p:cNvSpPr>
            <a:spLocks noGrp="1"/>
          </p:cNvSpPr>
          <p:nvPr>
            <p:ph idx="1"/>
          </p:nvPr>
        </p:nvSpPr>
        <p:spPr>
          <a:xfrm>
            <a:off x="457200" y="1557912"/>
            <a:ext cx="3683090" cy="3771636"/>
          </a:xfrm>
        </p:spPr>
        <p:txBody>
          <a:bodyPr/>
          <a:lstStyle/>
          <a:p>
            <a:r>
              <a:rPr lang="en-US" dirty="0" smtClean="0"/>
              <a:t>What brings you here?</a:t>
            </a:r>
            <a:endParaRPr lang="en-US" dirty="0"/>
          </a:p>
          <a:p>
            <a:r>
              <a:rPr lang="en-US" dirty="0" smtClean="0"/>
              <a:t>Are there specific questions that you want to make sure we address?</a:t>
            </a:r>
            <a:endParaRPr lang="en-US" dirty="0"/>
          </a:p>
        </p:txBody>
      </p:sp>
      <p:pic>
        <p:nvPicPr>
          <p:cNvPr id="5" name="Picture 4"/>
          <p:cNvPicPr>
            <a:picLocks noChangeAspect="1"/>
          </p:cNvPicPr>
          <p:nvPr/>
        </p:nvPicPr>
        <p:blipFill>
          <a:blip r:embed="rId2"/>
          <a:stretch>
            <a:fillRect/>
          </a:stretch>
        </p:blipFill>
        <p:spPr>
          <a:xfrm>
            <a:off x="5286354" y="1224780"/>
            <a:ext cx="3400445" cy="4104768"/>
          </a:xfrm>
          <a:prstGeom prst="rect">
            <a:avLst/>
          </a:prstGeom>
        </p:spPr>
      </p:pic>
    </p:spTree>
    <p:extLst>
      <p:ext uri="{BB962C8B-B14F-4D97-AF65-F5344CB8AC3E}">
        <p14:creationId xmlns:p14="http://schemas.microsoft.com/office/powerpoint/2010/main" val="2324345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Course Repetition?</a:t>
            </a:r>
            <a:endParaRPr lang="en-US" dirty="0">
              <a:solidFill>
                <a:srgbClr val="953735"/>
              </a:solidFill>
            </a:endParaRPr>
          </a:p>
        </p:txBody>
      </p:sp>
      <p:sp>
        <p:nvSpPr>
          <p:cNvPr id="3" name="Content Placeholder 2"/>
          <p:cNvSpPr>
            <a:spLocks noGrp="1"/>
          </p:cNvSpPr>
          <p:nvPr>
            <p:ph idx="1"/>
          </p:nvPr>
        </p:nvSpPr>
        <p:spPr>
          <a:xfrm>
            <a:off x="457200" y="1333500"/>
            <a:ext cx="8229600" cy="3966806"/>
          </a:xfrm>
        </p:spPr>
        <p:txBody>
          <a:bodyPr>
            <a:normAutofit/>
          </a:bodyPr>
          <a:lstStyle/>
          <a:p>
            <a:r>
              <a:rPr lang="en-US" sz="2800" dirty="0" smtClean="0"/>
              <a:t>With </a:t>
            </a:r>
            <a:r>
              <a:rPr lang="en-US" sz="2800" dirty="0"/>
              <a:t>the exception of a small category of “Repeatable Courses”, NO courses may designated </a:t>
            </a:r>
            <a:r>
              <a:rPr lang="en-US" sz="2800" dirty="0" smtClean="0"/>
              <a:t>repeatable</a:t>
            </a:r>
            <a:endParaRPr lang="en-US" sz="2800" dirty="0"/>
          </a:p>
          <a:p>
            <a:pPr marL="742950" lvl="1" indent="-285750">
              <a:buFont typeface="Arial" pitchFamily="34" charset="0"/>
              <a:buChar char="•"/>
            </a:pPr>
            <a:r>
              <a:rPr lang="en-US" sz="2400" dirty="0"/>
              <a:t>In addition, further restrictions are applied to: Active participatory courses in physical education, visual arts or performing arts</a:t>
            </a:r>
          </a:p>
          <a:p>
            <a:pPr marL="742950" lvl="1" indent="-285750">
              <a:buFont typeface="Arial" pitchFamily="34" charset="0"/>
              <a:buChar char="•"/>
            </a:pPr>
            <a:r>
              <a:rPr lang="en-US" sz="2400" dirty="0"/>
              <a:t>Students are limited to four course enrollments in courses that have been determined to be “related in content” in these discipline </a:t>
            </a:r>
            <a:r>
              <a:rPr lang="en-US" sz="2400" dirty="0" smtClean="0"/>
              <a:t>areas (“families”)</a:t>
            </a:r>
            <a:endParaRPr lang="en-US" sz="2400" dirty="0"/>
          </a:p>
          <a:p>
            <a:endParaRPr lang="en-US" dirty="0"/>
          </a:p>
        </p:txBody>
      </p:sp>
    </p:spTree>
    <p:extLst>
      <p:ext uri="{BB962C8B-B14F-4D97-AF65-F5344CB8AC3E}">
        <p14:creationId xmlns:p14="http://schemas.microsoft.com/office/powerpoint/2010/main" val="2812332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53735"/>
                </a:solidFill>
              </a:rPr>
              <a:t>Repeatable </a:t>
            </a:r>
            <a:r>
              <a:rPr lang="en-US" dirty="0" smtClean="0">
                <a:solidFill>
                  <a:srgbClr val="953735"/>
                </a:solidFill>
              </a:rPr>
              <a:t>Courses</a:t>
            </a:r>
            <a:endParaRPr lang="en-US"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r>
              <a:rPr lang="en-US" sz="2600" dirty="0" smtClean="0"/>
              <a:t>Which </a:t>
            </a:r>
            <a:r>
              <a:rPr lang="en-US" sz="2600" dirty="0"/>
              <a:t>COURSES may ANY student repeat? </a:t>
            </a:r>
          </a:p>
          <a:p>
            <a:pPr marL="742950" lvl="1" indent="-285750">
              <a:buFont typeface="Arial" pitchFamily="34" charset="0"/>
              <a:buChar char="•"/>
            </a:pPr>
            <a:r>
              <a:rPr lang="en-US" sz="2600" dirty="0"/>
              <a:t>Meets Major Requirements of CSU or </a:t>
            </a:r>
            <a:r>
              <a:rPr lang="en-US" sz="2600" dirty="0" smtClean="0"/>
              <a:t>UC and is repeatable there</a:t>
            </a:r>
            <a:endParaRPr lang="en-US" sz="2600" dirty="0"/>
          </a:p>
          <a:p>
            <a:pPr marL="742950" lvl="1" indent="-285750">
              <a:buFont typeface="Arial" pitchFamily="34" charset="0"/>
              <a:buChar char="•"/>
            </a:pPr>
            <a:r>
              <a:rPr lang="en-US" sz="2600" dirty="0"/>
              <a:t>Intercollegiate Athletics (including related conditioning courses)</a:t>
            </a:r>
          </a:p>
          <a:p>
            <a:pPr marL="742950" lvl="1" indent="-285750">
              <a:buFont typeface="Arial" pitchFamily="34" charset="0"/>
              <a:buChar char="•"/>
            </a:pPr>
            <a:r>
              <a:rPr lang="en-US" sz="2600" dirty="0"/>
              <a:t>Intercollegiate academic or vocational </a:t>
            </a:r>
            <a:r>
              <a:rPr lang="en-US" sz="2600" dirty="0" smtClean="0"/>
              <a:t>competition</a:t>
            </a:r>
            <a:endParaRPr lang="en-US" sz="2600" dirty="0"/>
          </a:p>
          <a:p>
            <a:r>
              <a:rPr lang="en-US" sz="2600" dirty="0"/>
              <a:t>Must identify courses </a:t>
            </a:r>
            <a:r>
              <a:rPr lang="en-US" sz="2600" dirty="0" smtClean="0"/>
              <a:t>as repeatable in catalog</a:t>
            </a:r>
          </a:p>
          <a:p>
            <a:r>
              <a:rPr lang="en-US" sz="2600" dirty="0" smtClean="0"/>
              <a:t>Must </a:t>
            </a:r>
            <a:r>
              <a:rPr lang="en-US" sz="2600" dirty="0"/>
              <a:t>include repeatable courses in “families”</a:t>
            </a:r>
          </a:p>
          <a:p>
            <a:r>
              <a:rPr lang="en-US" sz="2600" dirty="0"/>
              <a:t>All grades </a:t>
            </a:r>
            <a:r>
              <a:rPr lang="en-US" sz="2600" dirty="0" smtClean="0"/>
              <a:t>count: 4 takes vs. 4 successful takes (PE, visual and performing arts – “</a:t>
            </a:r>
            <a:r>
              <a:rPr lang="en-US" sz="2600" dirty="0" err="1" smtClean="0"/>
              <a:t>Ws</a:t>
            </a:r>
            <a:r>
              <a:rPr lang="en-US" sz="2600" dirty="0" smtClean="0"/>
              <a:t>” count!)</a:t>
            </a:r>
          </a:p>
          <a:p>
            <a:pPr lvl="1"/>
            <a:endParaRPr lang="en-US" dirty="0"/>
          </a:p>
        </p:txBody>
      </p:sp>
    </p:spTree>
    <p:extLst>
      <p:ext uri="{BB962C8B-B14F-4D97-AF65-F5344CB8AC3E}">
        <p14:creationId xmlns:p14="http://schemas.microsoft.com/office/powerpoint/2010/main" val="4083491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53735"/>
                </a:solidFill>
              </a:rPr>
              <a:t>Course Repetition - Regulation Changes</a:t>
            </a:r>
            <a:endParaRPr lang="en-US" sz="3600" dirty="0">
              <a:solidFill>
                <a:srgbClr val="953735"/>
              </a:solidFill>
            </a:endParaRPr>
          </a:p>
        </p:txBody>
      </p:sp>
      <p:sp>
        <p:nvSpPr>
          <p:cNvPr id="3" name="Content Placeholder 2"/>
          <p:cNvSpPr>
            <a:spLocks noGrp="1"/>
          </p:cNvSpPr>
          <p:nvPr>
            <p:ph idx="1"/>
          </p:nvPr>
        </p:nvSpPr>
        <p:spPr>
          <a:xfrm>
            <a:off x="457200" y="1181366"/>
            <a:ext cx="8229600" cy="4313329"/>
          </a:xfrm>
        </p:spPr>
        <p:txBody>
          <a:bodyPr>
            <a:normAutofit fontScale="77500" lnSpcReduction="20000"/>
          </a:bodyPr>
          <a:lstStyle/>
          <a:p>
            <a:r>
              <a:rPr lang="en-US" sz="2800" dirty="0" smtClean="0"/>
              <a:t>Approved by  Board of Governors July 2012</a:t>
            </a:r>
          </a:p>
          <a:p>
            <a:r>
              <a:rPr lang="en-US" sz="2800" dirty="0" smtClean="0"/>
              <a:t>Title 5 regulations on course repetition changed effective Fall 2012 </a:t>
            </a:r>
          </a:p>
          <a:p>
            <a:pPr lvl="1"/>
            <a:r>
              <a:rPr lang="en-US" dirty="0" smtClean="0"/>
              <a:t>§55024 (limitations on withdrawals)</a:t>
            </a:r>
          </a:p>
          <a:p>
            <a:pPr lvl="1"/>
            <a:r>
              <a:rPr lang="en-US" dirty="0" smtClean="0"/>
              <a:t>§§55040-55046 (course repetition allowances/restriction)</a:t>
            </a:r>
          </a:p>
          <a:p>
            <a:pPr lvl="1"/>
            <a:r>
              <a:rPr lang="en-US" dirty="0" smtClean="0"/>
              <a:t>§58161 (apportionment)</a:t>
            </a:r>
          </a:p>
          <a:p>
            <a:r>
              <a:rPr lang="en-US" sz="2800" dirty="0" smtClean="0"/>
              <a:t>Chancellor’s Office </a:t>
            </a:r>
            <a:r>
              <a:rPr lang="en-US" sz="2800" i="1" dirty="0" smtClean="0"/>
              <a:t>Course Repetition Guidelines </a:t>
            </a:r>
            <a:r>
              <a:rPr lang="en-US" sz="2800" dirty="0" smtClean="0"/>
              <a:t>released Nov 2013</a:t>
            </a:r>
          </a:p>
          <a:p>
            <a:r>
              <a:rPr lang="en-US" sz="2800" dirty="0" smtClean="0"/>
              <a:t>Regulations based on 3 principles:</a:t>
            </a:r>
          </a:p>
          <a:p>
            <a:pPr lvl="1"/>
            <a:r>
              <a:rPr lang="en-US" dirty="0" smtClean="0"/>
              <a:t>Credit courses are based on achievement of objectives and outcomes</a:t>
            </a:r>
          </a:p>
          <a:p>
            <a:pPr lvl="1"/>
            <a:r>
              <a:rPr lang="en-US" dirty="0" smtClean="0"/>
              <a:t>Fiscal impact of repeatability for additional experience</a:t>
            </a:r>
          </a:p>
          <a:p>
            <a:pPr lvl="1"/>
            <a:r>
              <a:rPr lang="en-US" dirty="0" smtClean="0"/>
              <a:t>Unnecessary accumulation of student units</a:t>
            </a:r>
            <a:endParaRPr lang="en-US" dirty="0"/>
          </a:p>
        </p:txBody>
      </p:sp>
    </p:spTree>
    <p:extLst>
      <p:ext uri="{BB962C8B-B14F-4D97-AF65-F5344CB8AC3E}">
        <p14:creationId xmlns:p14="http://schemas.microsoft.com/office/powerpoint/2010/main" val="707882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53735"/>
                </a:solidFill>
              </a:rPr>
              <a:t>Course Repetition – Student Options</a:t>
            </a:r>
            <a:endParaRPr lang="en-US" dirty="0">
              <a:solidFill>
                <a:srgbClr val="953735"/>
              </a:solidFill>
            </a:endParaRPr>
          </a:p>
        </p:txBody>
      </p:sp>
      <p:sp>
        <p:nvSpPr>
          <p:cNvPr id="3" name="Content Placeholder 2"/>
          <p:cNvSpPr>
            <a:spLocks noGrp="1"/>
          </p:cNvSpPr>
          <p:nvPr>
            <p:ph idx="1"/>
          </p:nvPr>
        </p:nvSpPr>
        <p:spPr>
          <a:xfrm>
            <a:off x="457200" y="1333500"/>
            <a:ext cx="5283451" cy="4025280"/>
          </a:xfrm>
        </p:spPr>
        <p:txBody>
          <a:bodyPr>
            <a:normAutofit fontScale="70000" lnSpcReduction="20000"/>
          </a:bodyPr>
          <a:lstStyle/>
          <a:p>
            <a:r>
              <a:rPr lang="en-US" dirty="0"/>
              <a:t>Many believe that there are no circumstances allowing for a student to repeat a </a:t>
            </a:r>
            <a:r>
              <a:rPr lang="en-US" dirty="0" smtClean="0"/>
              <a:t>class</a:t>
            </a:r>
            <a:r>
              <a:rPr lang="is-IS" dirty="0" smtClean="0"/>
              <a:t>…</a:t>
            </a:r>
            <a:r>
              <a:rPr lang="is-IS" b="1" dirty="0" smtClean="0"/>
              <a:t>not true</a:t>
            </a:r>
            <a:r>
              <a:rPr lang="is-IS" dirty="0" smtClean="0"/>
              <a:t>!</a:t>
            </a:r>
            <a:endParaRPr lang="en-US" dirty="0"/>
          </a:p>
          <a:p>
            <a:r>
              <a:rPr lang="en-US" dirty="0" smtClean="0"/>
              <a:t>55040 establishes when a student may repeat a course:</a:t>
            </a:r>
            <a:endParaRPr lang="en-US" dirty="0"/>
          </a:p>
          <a:p>
            <a:pPr marL="742950" lvl="1" indent="-285750">
              <a:buFont typeface="Arial" pitchFamily="34" charset="0"/>
              <a:buChar char="•"/>
            </a:pPr>
            <a:r>
              <a:rPr lang="en-US" dirty="0"/>
              <a:t>Grade remediation</a:t>
            </a:r>
          </a:p>
          <a:p>
            <a:pPr marL="742950" lvl="1" indent="-285750">
              <a:buFont typeface="Arial" pitchFamily="34" charset="0"/>
              <a:buChar char="•"/>
            </a:pPr>
            <a:r>
              <a:rPr lang="en-US" dirty="0"/>
              <a:t>Significant lapse of </a:t>
            </a:r>
            <a:r>
              <a:rPr lang="en-US" dirty="0" smtClean="0"/>
              <a:t>time (pre-requites)</a:t>
            </a:r>
            <a:endParaRPr lang="en-US" dirty="0"/>
          </a:p>
          <a:p>
            <a:pPr marL="742950" lvl="1" indent="-285750">
              <a:buFont typeface="Arial" pitchFamily="34" charset="0"/>
              <a:buChar char="•"/>
            </a:pPr>
            <a:r>
              <a:rPr lang="en-US" dirty="0" smtClean="0"/>
              <a:t>Extenuating </a:t>
            </a:r>
            <a:r>
              <a:rPr lang="en-US" dirty="0"/>
              <a:t>circumstances</a:t>
            </a:r>
          </a:p>
          <a:p>
            <a:pPr marL="742950" lvl="1" indent="-285750">
              <a:buFont typeface="Arial" pitchFamily="34" charset="0"/>
              <a:buChar char="•"/>
            </a:pPr>
            <a:r>
              <a:rPr lang="en-US" dirty="0"/>
              <a:t>Occupational work experience</a:t>
            </a:r>
          </a:p>
          <a:p>
            <a:pPr marL="742950" lvl="1" indent="-285750">
              <a:buFont typeface="Arial" pitchFamily="34" charset="0"/>
              <a:buChar char="•"/>
            </a:pPr>
            <a:r>
              <a:rPr lang="en-US" dirty="0"/>
              <a:t>Special classes for students with disabilities</a:t>
            </a:r>
          </a:p>
          <a:p>
            <a:pPr marL="742950" lvl="1" indent="-285750">
              <a:buFont typeface="Arial" pitchFamily="34" charset="0"/>
              <a:buChar char="•"/>
            </a:pPr>
            <a:r>
              <a:rPr lang="en-US" dirty="0"/>
              <a:t>Legally mandated</a:t>
            </a:r>
          </a:p>
          <a:p>
            <a:pPr marL="742950" lvl="1" indent="-285750">
              <a:buFont typeface="Arial" pitchFamily="34" charset="0"/>
              <a:buChar char="•"/>
            </a:pPr>
            <a:r>
              <a:rPr lang="en-US" dirty="0"/>
              <a:t>Significant change in industry standard</a:t>
            </a:r>
          </a:p>
          <a:p>
            <a:endParaRPr lang="en-US" dirty="0"/>
          </a:p>
        </p:txBody>
      </p:sp>
      <p:pic>
        <p:nvPicPr>
          <p:cNvPr id="4" name="Picture 3"/>
          <p:cNvPicPr>
            <a:picLocks noChangeAspect="1"/>
          </p:cNvPicPr>
          <p:nvPr/>
        </p:nvPicPr>
        <p:blipFill>
          <a:blip r:embed="rId2"/>
          <a:stretch>
            <a:fillRect/>
          </a:stretch>
        </p:blipFill>
        <p:spPr>
          <a:xfrm>
            <a:off x="5735700" y="1333500"/>
            <a:ext cx="3135569" cy="3880728"/>
          </a:xfrm>
          <a:prstGeom prst="rect">
            <a:avLst/>
          </a:prstGeom>
        </p:spPr>
      </p:pic>
    </p:spTree>
    <p:extLst>
      <p:ext uri="{BB962C8B-B14F-4D97-AF65-F5344CB8AC3E}">
        <p14:creationId xmlns:p14="http://schemas.microsoft.com/office/powerpoint/2010/main" val="765853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rgbClr val="953735"/>
                </a:solidFill>
              </a:rPr>
              <a:t>Course Repetition in CTE - Solutions</a:t>
            </a:r>
            <a:endParaRPr lang="en-US" dirty="0">
              <a:solidFill>
                <a:srgbClr val="953735"/>
              </a:solidFill>
            </a:endParaRPr>
          </a:p>
        </p:txBody>
      </p:sp>
      <p:sp>
        <p:nvSpPr>
          <p:cNvPr id="3" name="Content Placeholder 2"/>
          <p:cNvSpPr>
            <a:spLocks noGrp="1"/>
          </p:cNvSpPr>
          <p:nvPr>
            <p:ph idx="1"/>
          </p:nvPr>
        </p:nvSpPr>
        <p:spPr/>
        <p:txBody>
          <a:bodyPr>
            <a:normAutofit fontScale="92500" lnSpcReduction="10000"/>
          </a:bodyPr>
          <a:lstStyle/>
          <a:p>
            <a:r>
              <a:rPr lang="en-US" dirty="0"/>
              <a:t>Depending on the discipline, course repetition is permitted under either: </a:t>
            </a:r>
          </a:p>
          <a:p>
            <a:pPr lvl="1"/>
            <a:r>
              <a:rPr lang="en-US" sz="2400" dirty="0"/>
              <a:t>Section 55040 (b) (8) – Legally Mandated Courses</a:t>
            </a:r>
          </a:p>
          <a:p>
            <a:pPr lvl="1"/>
            <a:r>
              <a:rPr lang="en-US" sz="2400" dirty="0"/>
              <a:t>Section 55040 (b) (9) – Significant Change in Industry or Licensure Standards </a:t>
            </a:r>
          </a:p>
          <a:p>
            <a:pPr lvl="1"/>
            <a:r>
              <a:rPr lang="en-US" sz="2400" dirty="0"/>
              <a:t>Your board must adopt policies in order to verify student need in these cases.  </a:t>
            </a:r>
            <a:endParaRPr lang="en-US" sz="2400" dirty="0" smtClean="0"/>
          </a:p>
          <a:p>
            <a:pPr lvl="2"/>
            <a:r>
              <a:rPr lang="en-US" sz="2000" dirty="0" smtClean="0"/>
              <a:t>If </a:t>
            </a:r>
            <a:r>
              <a:rPr lang="en-US" sz="2000" dirty="0"/>
              <a:t>you are being told it cannot be done, the problem may be with your </a:t>
            </a:r>
            <a:r>
              <a:rPr lang="en-US" sz="2000" dirty="0" smtClean="0"/>
              <a:t>college’s interpretation </a:t>
            </a:r>
            <a:r>
              <a:rPr lang="en-US" sz="2000" dirty="0"/>
              <a:t>of the regulations, not with the regulations themselves.</a:t>
            </a:r>
          </a:p>
          <a:p>
            <a:endParaRPr lang="en-US" dirty="0"/>
          </a:p>
        </p:txBody>
      </p:sp>
    </p:spTree>
    <p:extLst>
      <p:ext uri="{BB962C8B-B14F-4D97-AF65-F5344CB8AC3E}">
        <p14:creationId xmlns:p14="http://schemas.microsoft.com/office/powerpoint/2010/main" val="29851468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289566"/>
            <a:ext cx="7467600" cy="980434"/>
          </a:xfrm>
        </p:spPr>
        <p:txBody>
          <a:bodyPr>
            <a:normAutofit/>
          </a:bodyPr>
          <a:lstStyle/>
          <a:p>
            <a:r>
              <a:rPr lang="en-US" sz="2700" dirty="0" smtClean="0">
                <a:solidFill>
                  <a:srgbClr val="953735"/>
                </a:solidFill>
              </a:rPr>
              <a:t>Course Re-enrollment: Practices from the Field</a:t>
            </a:r>
            <a:br>
              <a:rPr lang="en-US" sz="2700" dirty="0" smtClean="0">
                <a:solidFill>
                  <a:srgbClr val="953735"/>
                </a:solidFill>
              </a:rPr>
            </a:br>
            <a:r>
              <a:rPr lang="en-US" sz="2000" dirty="0" smtClean="0">
                <a:solidFill>
                  <a:srgbClr val="953735"/>
                </a:solidFill>
              </a:rPr>
              <a:t>(From May 2015 Rostrum article)</a:t>
            </a:r>
            <a:endParaRPr lang="en-US" sz="2000" dirty="0">
              <a:solidFill>
                <a:srgbClr val="953735"/>
              </a:solidFill>
            </a:endParaRPr>
          </a:p>
        </p:txBody>
      </p:sp>
      <p:sp>
        <p:nvSpPr>
          <p:cNvPr id="3" name="Content Placeholder 2"/>
          <p:cNvSpPr>
            <a:spLocks noGrp="1"/>
          </p:cNvSpPr>
          <p:nvPr>
            <p:ph idx="1"/>
          </p:nvPr>
        </p:nvSpPr>
        <p:spPr>
          <a:xfrm>
            <a:off x="457200" y="1433926"/>
            <a:ext cx="8229600" cy="4008149"/>
          </a:xfrm>
        </p:spPr>
        <p:txBody>
          <a:bodyPr>
            <a:normAutofit fontScale="62500" lnSpcReduction="20000"/>
          </a:bodyPr>
          <a:lstStyle/>
          <a:p>
            <a:pPr marL="457200" indent="-457200">
              <a:buFont typeface="+mj-lt"/>
              <a:buAutoNum type="arabicPeriod"/>
            </a:pPr>
            <a:r>
              <a:rPr lang="en-US" dirty="0" smtClean="0"/>
              <a:t>Course </a:t>
            </a:r>
            <a:r>
              <a:rPr lang="en-US" dirty="0"/>
              <a:t>outline </a:t>
            </a:r>
            <a:r>
              <a:rPr lang="en-US" dirty="0" smtClean="0"/>
              <a:t>or  </a:t>
            </a:r>
            <a:r>
              <a:rPr lang="en-US" dirty="0"/>
              <a:t>course note indicating that </a:t>
            </a:r>
            <a:r>
              <a:rPr lang="en-US" dirty="0" smtClean="0"/>
              <a:t>the student may be eligible to complete a </a:t>
            </a:r>
            <a:r>
              <a:rPr lang="en-US" dirty="0"/>
              <a:t>“Petition to Repeat” </a:t>
            </a:r>
            <a:endParaRPr lang="en-US" dirty="0" smtClean="0"/>
          </a:p>
          <a:p>
            <a:pPr marL="457200" indent="-457200">
              <a:buFont typeface="+mj-lt"/>
              <a:buAutoNum type="arabicPeriod"/>
            </a:pPr>
            <a:r>
              <a:rPr lang="en-US" dirty="0" smtClean="0"/>
              <a:t>Provide </a:t>
            </a:r>
            <a:r>
              <a:rPr lang="en-US" dirty="0"/>
              <a:t>students with clear instructions regarding how to petition to repeat a course </a:t>
            </a:r>
            <a:endParaRPr lang="en-US" dirty="0" smtClean="0"/>
          </a:p>
          <a:p>
            <a:pPr marL="457200" indent="-457200">
              <a:buFont typeface="+mj-lt"/>
              <a:buAutoNum type="arabicPeriod"/>
            </a:pPr>
            <a:r>
              <a:rPr lang="en-US" dirty="0" smtClean="0"/>
              <a:t>Meet </a:t>
            </a:r>
            <a:r>
              <a:rPr lang="en-US" dirty="0"/>
              <a:t>with Admissions and Records to determine the documentation </a:t>
            </a:r>
            <a:endParaRPr lang="en-US" dirty="0" smtClean="0"/>
          </a:p>
          <a:p>
            <a:pPr marL="301752" lvl="1" indent="0">
              <a:buNone/>
            </a:pPr>
            <a:r>
              <a:rPr lang="en-US" dirty="0" smtClean="0"/>
              <a:t>Examples:</a:t>
            </a:r>
            <a:endParaRPr lang="en-US" dirty="0"/>
          </a:p>
          <a:p>
            <a:pPr marL="793750" lvl="1" indent="-457200"/>
            <a:r>
              <a:rPr lang="en-US" dirty="0" smtClean="0"/>
              <a:t>Collect </a:t>
            </a:r>
            <a:r>
              <a:rPr lang="en-US" dirty="0"/>
              <a:t>all statutes that relate to mandated training related to any program offered at the college. This should not be the responsibility of the student. </a:t>
            </a:r>
          </a:p>
          <a:p>
            <a:pPr marL="793750" lvl="1" indent="-457200"/>
            <a:r>
              <a:rPr lang="en-US" dirty="0" smtClean="0"/>
              <a:t>File </a:t>
            </a:r>
            <a:r>
              <a:rPr lang="en-US" dirty="0"/>
              <a:t>significant changes to industry or licensure changes with Admissions and Records prior to the registration period so that they are aware petitions may be submitted. Provide documentation about such changes for the audit record.</a:t>
            </a:r>
          </a:p>
          <a:p>
            <a:pPr marL="457200" indent="-457200">
              <a:buFont typeface="+mj-lt"/>
              <a:buAutoNum type="arabicPeriod"/>
            </a:pPr>
            <a:r>
              <a:rPr lang="en-US" dirty="0" smtClean="0"/>
              <a:t>Provide </a:t>
            </a:r>
            <a:r>
              <a:rPr lang="en-US" dirty="0"/>
              <a:t>access to petition forms in multiple locations/formats. Web-enable the petition process, if possible. </a:t>
            </a:r>
          </a:p>
          <a:p>
            <a:endParaRPr lang="en-US" dirty="0" smtClean="0"/>
          </a:p>
          <a:p>
            <a:pPr marL="0" indent="0">
              <a:buNone/>
            </a:pPr>
            <a:endParaRPr lang="en-US" dirty="0"/>
          </a:p>
        </p:txBody>
      </p:sp>
    </p:spTree>
    <p:extLst>
      <p:ext uri="{BB962C8B-B14F-4D97-AF65-F5344CB8AC3E}">
        <p14:creationId xmlns:p14="http://schemas.microsoft.com/office/powerpoint/2010/main" val="3256413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953735"/>
                </a:solidFill>
              </a:rPr>
              <a:t>Course Repetition – Additional Solutions for CTE</a:t>
            </a:r>
            <a:endParaRPr lang="en-US" sz="3600" dirty="0">
              <a:solidFill>
                <a:srgbClr val="953735"/>
              </a:solidFill>
            </a:endParaRPr>
          </a:p>
        </p:txBody>
      </p:sp>
      <p:sp>
        <p:nvSpPr>
          <p:cNvPr id="3" name="Content Placeholder 2"/>
          <p:cNvSpPr>
            <a:spLocks noGrp="1"/>
          </p:cNvSpPr>
          <p:nvPr>
            <p:ph idx="1"/>
          </p:nvPr>
        </p:nvSpPr>
        <p:spPr>
          <a:xfrm>
            <a:off x="457200" y="1181365"/>
            <a:ext cx="4901429" cy="3923771"/>
          </a:xfrm>
        </p:spPr>
        <p:txBody>
          <a:bodyPr>
            <a:normAutofit fontScale="92500"/>
          </a:bodyPr>
          <a:lstStyle/>
          <a:p>
            <a:r>
              <a:rPr lang="en-US" dirty="0" smtClean="0"/>
              <a:t>CDCP noncredit - noncredit certificates of competency with “parallel” courses comparable credit courses.</a:t>
            </a:r>
          </a:p>
          <a:p>
            <a:pPr lvl="1"/>
            <a:r>
              <a:rPr lang="en-US" dirty="0" smtClean="0"/>
              <a:t>Subject to requirements for approval stated in §55151</a:t>
            </a:r>
          </a:p>
          <a:p>
            <a:r>
              <a:rPr lang="en-US" dirty="0" smtClean="0"/>
              <a:t>Contract Education</a:t>
            </a:r>
          </a:p>
        </p:txBody>
      </p:sp>
      <p:pic>
        <p:nvPicPr>
          <p:cNvPr id="4" name="Picture 3"/>
          <p:cNvPicPr>
            <a:picLocks noChangeAspect="1"/>
          </p:cNvPicPr>
          <p:nvPr/>
        </p:nvPicPr>
        <p:blipFill>
          <a:blip r:embed="rId2"/>
          <a:stretch>
            <a:fillRect/>
          </a:stretch>
        </p:blipFill>
        <p:spPr>
          <a:xfrm>
            <a:off x="5442322" y="1449820"/>
            <a:ext cx="3427808" cy="3391726"/>
          </a:xfrm>
          <a:prstGeom prst="rect">
            <a:avLst/>
          </a:prstGeom>
        </p:spPr>
      </p:pic>
    </p:spTree>
    <p:extLst>
      <p:ext uri="{BB962C8B-B14F-4D97-AF65-F5344CB8AC3E}">
        <p14:creationId xmlns:p14="http://schemas.microsoft.com/office/powerpoint/2010/main" val="23283501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947</Words>
  <Application>Microsoft Macintosh PowerPoint</Application>
  <PresentationFormat>On-screen Show (16:10)</PresentationFormat>
  <Paragraphs>98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Course Repetition Four Years Later </vt:lpstr>
      <vt:lpstr>Welcome!</vt:lpstr>
      <vt:lpstr>Course Repetition?</vt:lpstr>
      <vt:lpstr>Repeatable Courses</vt:lpstr>
      <vt:lpstr>Course Repetition - Regulation Changes</vt:lpstr>
      <vt:lpstr>Course Repetition – Student Options</vt:lpstr>
      <vt:lpstr> Course Repetition in CTE - Solutions</vt:lpstr>
      <vt:lpstr>Course Re-enrollment: Practices from the Field (From May 2015 Rostrum article)</vt:lpstr>
      <vt:lpstr>Course Repetition – Additional Solutions for CTE</vt:lpstr>
      <vt:lpstr>Course Repetition – Additional Solutions</vt:lpstr>
      <vt:lpstr>Course Repetition – Additional Solutions</vt:lpstr>
      <vt:lpstr>Discussion Time </vt:lpstr>
      <vt:lpstr>Resources</vt:lpstr>
      <vt:lpstr>Questions? </vt:lpstr>
    </vt:vector>
  </TitlesOfParts>
  <Company>Los Angeles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Repeatability Five Four Years Later</dc:title>
  <dc:creator>John Freitas</dc:creator>
  <cp:lastModifiedBy>John Freitas</cp:lastModifiedBy>
  <cp:revision>23</cp:revision>
  <dcterms:created xsi:type="dcterms:W3CDTF">2016-06-22T16:10:59Z</dcterms:created>
  <dcterms:modified xsi:type="dcterms:W3CDTF">2016-06-27T17:35:48Z</dcterms:modified>
</cp:coreProperties>
</file>