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5" r:id="rId1"/>
  </p:sldMasterIdLst>
  <p:notesMasterIdLst>
    <p:notesMasterId r:id="rId21"/>
  </p:notesMasterIdLst>
  <p:sldIdLst>
    <p:sldId id="290" r:id="rId2"/>
    <p:sldId id="299" r:id="rId3"/>
    <p:sldId id="308" r:id="rId4"/>
    <p:sldId id="301" r:id="rId5"/>
    <p:sldId id="293" r:id="rId6"/>
    <p:sldId id="304" r:id="rId7"/>
    <p:sldId id="305" r:id="rId8"/>
    <p:sldId id="292" r:id="rId9"/>
    <p:sldId id="295" r:id="rId10"/>
    <p:sldId id="276" r:id="rId11"/>
    <p:sldId id="277" r:id="rId12"/>
    <p:sldId id="307" r:id="rId13"/>
    <p:sldId id="306" r:id="rId14"/>
    <p:sldId id="302" r:id="rId15"/>
    <p:sldId id="296" r:id="rId16"/>
    <p:sldId id="294" r:id="rId17"/>
    <p:sldId id="309" r:id="rId18"/>
    <p:sldId id="297" r:id="rId19"/>
    <p:sldId id="298"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2" d="100"/>
          <a:sy n="112" d="100"/>
        </p:scale>
        <p:origin x="-94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MACB-ASCHENBACH:Users:caschenbach:Desktop:FTESdataforpresentatio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B-ASCHENBACH:Users:caschenbach:Desktop:FTESdataforpresent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1"/>
          <c:order val="0"/>
          <c:tx>
            <c:strRef>
              <c:f>Sheet1!$A$27</c:f>
              <c:strCache>
                <c:ptCount val="1"/>
                <c:pt idx="0">
                  <c:v>Basic Skills</c:v>
                </c:pt>
              </c:strCache>
            </c:strRef>
          </c:tx>
          <c:cat>
            <c:numRef>
              <c:f>Sheet1!$B$25:$J$25</c:f>
              <c:numCache>
                <c:formatCode>General</c:formatCode>
                <c:ptCount val="9"/>
                <c:pt idx="0">
                  <c:v>2006</c:v>
                </c:pt>
                <c:pt idx="1">
                  <c:v>2007</c:v>
                </c:pt>
                <c:pt idx="2">
                  <c:v>2008</c:v>
                </c:pt>
                <c:pt idx="3">
                  <c:v>2009</c:v>
                </c:pt>
                <c:pt idx="4">
                  <c:v>2010</c:v>
                </c:pt>
                <c:pt idx="5">
                  <c:v>2011</c:v>
                </c:pt>
                <c:pt idx="6">
                  <c:v>2012</c:v>
                </c:pt>
                <c:pt idx="7">
                  <c:v>2013</c:v>
                </c:pt>
                <c:pt idx="8">
                  <c:v>2014</c:v>
                </c:pt>
              </c:numCache>
            </c:numRef>
          </c:cat>
          <c:val>
            <c:numRef>
              <c:f>Sheet1!$B$27:$J$27</c:f>
              <c:numCache>
                <c:formatCode>#,##0.00</c:formatCode>
                <c:ptCount val="9"/>
                <c:pt idx="0">
                  <c:v>60234.224190476198</c:v>
                </c:pt>
                <c:pt idx="1">
                  <c:v>62344.13009523807</c:v>
                </c:pt>
                <c:pt idx="2">
                  <c:v>65854.57085714284</c:v>
                </c:pt>
                <c:pt idx="3">
                  <c:v>63689.12304761901</c:v>
                </c:pt>
                <c:pt idx="4">
                  <c:v>62820.186666666668</c:v>
                </c:pt>
                <c:pt idx="5">
                  <c:v>57753.961333333333</c:v>
                </c:pt>
                <c:pt idx="6">
                  <c:v>54749.863428571378</c:v>
                </c:pt>
                <c:pt idx="7">
                  <c:v>56835.753714285667</c:v>
                </c:pt>
                <c:pt idx="8">
                  <c:v>55150.833714285713</c:v>
                </c:pt>
              </c:numCache>
            </c:numRef>
          </c:val>
          <c:smooth val="0"/>
        </c:ser>
        <c:ser>
          <c:idx val="2"/>
          <c:order val="1"/>
          <c:tx>
            <c:strRef>
              <c:f>Sheet1!$A$28</c:f>
              <c:strCache>
                <c:ptCount val="1"/>
                <c:pt idx="0">
                  <c:v>Noncredit</c:v>
                </c:pt>
              </c:strCache>
            </c:strRef>
          </c:tx>
          <c:cat>
            <c:numRef>
              <c:f>Sheet1!$B$25:$J$25</c:f>
              <c:numCache>
                <c:formatCode>General</c:formatCode>
                <c:ptCount val="9"/>
                <c:pt idx="0">
                  <c:v>2006</c:v>
                </c:pt>
                <c:pt idx="1">
                  <c:v>2007</c:v>
                </c:pt>
                <c:pt idx="2">
                  <c:v>2008</c:v>
                </c:pt>
                <c:pt idx="3">
                  <c:v>2009</c:v>
                </c:pt>
                <c:pt idx="4">
                  <c:v>2010</c:v>
                </c:pt>
                <c:pt idx="5">
                  <c:v>2011</c:v>
                </c:pt>
                <c:pt idx="6">
                  <c:v>2012</c:v>
                </c:pt>
                <c:pt idx="7">
                  <c:v>2013</c:v>
                </c:pt>
                <c:pt idx="8">
                  <c:v>2014</c:v>
                </c:pt>
              </c:numCache>
            </c:numRef>
          </c:cat>
          <c:val>
            <c:numRef>
              <c:f>Sheet1!$B$28:$J$28</c:f>
              <c:numCache>
                <c:formatCode>#,##0.00</c:formatCode>
                <c:ptCount val="9"/>
                <c:pt idx="0">
                  <c:v>35533.06209523807</c:v>
                </c:pt>
                <c:pt idx="1">
                  <c:v>35031.101142857078</c:v>
                </c:pt>
                <c:pt idx="2">
                  <c:v>37547.304380952373</c:v>
                </c:pt>
                <c:pt idx="3">
                  <c:v>32813.250095238101</c:v>
                </c:pt>
                <c:pt idx="4">
                  <c:v>28687.968380952359</c:v>
                </c:pt>
                <c:pt idx="5">
                  <c:v>26861.441523809521</c:v>
                </c:pt>
                <c:pt idx="6">
                  <c:v>25056.848190476201</c:v>
                </c:pt>
                <c:pt idx="7">
                  <c:v>24696.893523809511</c:v>
                </c:pt>
                <c:pt idx="8">
                  <c:v>24534.973333333321</c:v>
                </c:pt>
              </c:numCache>
            </c:numRef>
          </c:val>
          <c:smooth val="0"/>
        </c:ser>
        <c:ser>
          <c:idx val="3"/>
          <c:order val="2"/>
          <c:tx>
            <c:strRef>
              <c:f>Sheet1!$A$29</c:f>
              <c:strCache>
                <c:ptCount val="1"/>
                <c:pt idx="0">
                  <c:v>Transfer</c:v>
                </c:pt>
              </c:strCache>
            </c:strRef>
          </c:tx>
          <c:cat>
            <c:numRef>
              <c:f>Sheet1!$B$25:$J$25</c:f>
              <c:numCache>
                <c:formatCode>General</c:formatCode>
                <c:ptCount val="9"/>
                <c:pt idx="0">
                  <c:v>2006</c:v>
                </c:pt>
                <c:pt idx="1">
                  <c:v>2007</c:v>
                </c:pt>
                <c:pt idx="2">
                  <c:v>2008</c:v>
                </c:pt>
                <c:pt idx="3">
                  <c:v>2009</c:v>
                </c:pt>
                <c:pt idx="4">
                  <c:v>2010</c:v>
                </c:pt>
                <c:pt idx="5">
                  <c:v>2011</c:v>
                </c:pt>
                <c:pt idx="6">
                  <c:v>2012</c:v>
                </c:pt>
                <c:pt idx="7">
                  <c:v>2013</c:v>
                </c:pt>
                <c:pt idx="8">
                  <c:v>2014</c:v>
                </c:pt>
              </c:numCache>
            </c:numRef>
          </c:cat>
          <c:val>
            <c:numRef>
              <c:f>Sheet1!$B$29:$J$29</c:f>
              <c:numCache>
                <c:formatCode>#,##0.00</c:formatCode>
                <c:ptCount val="9"/>
                <c:pt idx="0">
                  <c:v>348823.25</c:v>
                </c:pt>
                <c:pt idx="1">
                  <c:v>373013.53</c:v>
                </c:pt>
                <c:pt idx="2">
                  <c:v>400151.13</c:v>
                </c:pt>
                <c:pt idx="3">
                  <c:v>419836.08</c:v>
                </c:pt>
                <c:pt idx="4">
                  <c:v>420532.09</c:v>
                </c:pt>
                <c:pt idx="5">
                  <c:v>394545.1359999993</c:v>
                </c:pt>
                <c:pt idx="6">
                  <c:v>379303.8782857132</c:v>
                </c:pt>
                <c:pt idx="7">
                  <c:v>385640.14552380872</c:v>
                </c:pt>
                <c:pt idx="8">
                  <c:v>382773.2358095232</c:v>
                </c:pt>
              </c:numCache>
            </c:numRef>
          </c:val>
          <c:smooth val="0"/>
        </c:ser>
        <c:ser>
          <c:idx val="4"/>
          <c:order val="3"/>
          <c:tx>
            <c:strRef>
              <c:f>Sheet1!$A$30</c:f>
              <c:strCache>
                <c:ptCount val="1"/>
                <c:pt idx="0">
                  <c:v>CTE</c:v>
                </c:pt>
              </c:strCache>
            </c:strRef>
          </c:tx>
          <c:cat>
            <c:numRef>
              <c:f>Sheet1!$B$25:$J$25</c:f>
              <c:numCache>
                <c:formatCode>General</c:formatCode>
                <c:ptCount val="9"/>
                <c:pt idx="0">
                  <c:v>2006</c:v>
                </c:pt>
                <c:pt idx="1">
                  <c:v>2007</c:v>
                </c:pt>
                <c:pt idx="2">
                  <c:v>2008</c:v>
                </c:pt>
                <c:pt idx="3">
                  <c:v>2009</c:v>
                </c:pt>
                <c:pt idx="4">
                  <c:v>2010</c:v>
                </c:pt>
                <c:pt idx="5">
                  <c:v>2011</c:v>
                </c:pt>
                <c:pt idx="6">
                  <c:v>2012</c:v>
                </c:pt>
                <c:pt idx="7">
                  <c:v>2013</c:v>
                </c:pt>
                <c:pt idx="8">
                  <c:v>2014</c:v>
                </c:pt>
              </c:numCache>
            </c:numRef>
          </c:cat>
          <c:val>
            <c:numRef>
              <c:f>Sheet1!$B$30:$J$30</c:f>
              <c:numCache>
                <c:formatCode>#,##0.00</c:formatCode>
                <c:ptCount val="9"/>
                <c:pt idx="0">
                  <c:v>148060.8588571428</c:v>
                </c:pt>
                <c:pt idx="1">
                  <c:v>158504.80361904751</c:v>
                </c:pt>
                <c:pt idx="2">
                  <c:v>167775.54914285711</c:v>
                </c:pt>
                <c:pt idx="3">
                  <c:v>171297.304</c:v>
                </c:pt>
                <c:pt idx="4">
                  <c:v>167381.17257142859</c:v>
                </c:pt>
                <c:pt idx="5">
                  <c:v>157986.44876190479</c:v>
                </c:pt>
                <c:pt idx="6">
                  <c:v>148280.78495238099</c:v>
                </c:pt>
                <c:pt idx="7">
                  <c:v>149273.6171428572</c:v>
                </c:pt>
                <c:pt idx="8">
                  <c:v>142774.5041904762</c:v>
                </c:pt>
              </c:numCache>
            </c:numRef>
          </c:val>
          <c:smooth val="0"/>
        </c:ser>
        <c:ser>
          <c:idx val="5"/>
          <c:order val="4"/>
          <c:tx>
            <c:strRef>
              <c:f>Sheet1!$A$31</c:f>
              <c:strCache>
                <c:ptCount val="1"/>
                <c:pt idx="0">
                  <c:v>Fine Arts</c:v>
                </c:pt>
              </c:strCache>
            </c:strRef>
          </c:tx>
          <c:cat>
            <c:numRef>
              <c:f>Sheet1!$B$25:$J$25</c:f>
              <c:numCache>
                <c:formatCode>General</c:formatCode>
                <c:ptCount val="9"/>
                <c:pt idx="0">
                  <c:v>2006</c:v>
                </c:pt>
                <c:pt idx="1">
                  <c:v>2007</c:v>
                </c:pt>
                <c:pt idx="2">
                  <c:v>2008</c:v>
                </c:pt>
                <c:pt idx="3">
                  <c:v>2009</c:v>
                </c:pt>
                <c:pt idx="4">
                  <c:v>2010</c:v>
                </c:pt>
                <c:pt idx="5">
                  <c:v>2011</c:v>
                </c:pt>
                <c:pt idx="6">
                  <c:v>2012</c:v>
                </c:pt>
                <c:pt idx="7">
                  <c:v>2013</c:v>
                </c:pt>
                <c:pt idx="8">
                  <c:v>2014</c:v>
                </c:pt>
              </c:numCache>
            </c:numRef>
          </c:cat>
          <c:val>
            <c:numRef>
              <c:f>Sheet1!$B$31:$J$31</c:f>
              <c:numCache>
                <c:formatCode>#,##0.00</c:formatCode>
                <c:ptCount val="9"/>
                <c:pt idx="0">
                  <c:v>42668.769142857127</c:v>
                </c:pt>
                <c:pt idx="1">
                  <c:v>45009.06571428568</c:v>
                </c:pt>
                <c:pt idx="2">
                  <c:v>48562.008571428603</c:v>
                </c:pt>
                <c:pt idx="3">
                  <c:v>50817.364761904762</c:v>
                </c:pt>
                <c:pt idx="4">
                  <c:v>49344.797142857111</c:v>
                </c:pt>
                <c:pt idx="5">
                  <c:v>45435.176571428601</c:v>
                </c:pt>
                <c:pt idx="6">
                  <c:v>42468.589904761917</c:v>
                </c:pt>
                <c:pt idx="7">
                  <c:v>41148.310666666657</c:v>
                </c:pt>
                <c:pt idx="8">
                  <c:v>39900.382476190462</c:v>
                </c:pt>
              </c:numCache>
            </c:numRef>
          </c:val>
          <c:smooth val="0"/>
        </c:ser>
        <c:ser>
          <c:idx val="6"/>
          <c:order val="5"/>
          <c:tx>
            <c:strRef>
              <c:f>Sheet1!$A$32</c:f>
              <c:strCache>
                <c:ptCount val="1"/>
                <c:pt idx="0">
                  <c:v>PE</c:v>
                </c:pt>
              </c:strCache>
            </c:strRef>
          </c:tx>
          <c:cat>
            <c:numRef>
              <c:f>Sheet1!$B$25:$J$25</c:f>
              <c:numCache>
                <c:formatCode>General</c:formatCode>
                <c:ptCount val="9"/>
                <c:pt idx="0">
                  <c:v>2006</c:v>
                </c:pt>
                <c:pt idx="1">
                  <c:v>2007</c:v>
                </c:pt>
                <c:pt idx="2">
                  <c:v>2008</c:v>
                </c:pt>
                <c:pt idx="3">
                  <c:v>2009</c:v>
                </c:pt>
                <c:pt idx="4">
                  <c:v>2010</c:v>
                </c:pt>
                <c:pt idx="5">
                  <c:v>2011</c:v>
                </c:pt>
                <c:pt idx="6">
                  <c:v>2012</c:v>
                </c:pt>
                <c:pt idx="7">
                  <c:v>2013</c:v>
                </c:pt>
                <c:pt idx="8">
                  <c:v>2014</c:v>
                </c:pt>
              </c:numCache>
            </c:numRef>
          </c:cat>
          <c:val>
            <c:numRef>
              <c:f>Sheet1!$B$32:$J$32</c:f>
              <c:numCache>
                <c:formatCode>#,##0.00</c:formatCode>
                <c:ptCount val="9"/>
                <c:pt idx="0">
                  <c:v>28477.42876190475</c:v>
                </c:pt>
                <c:pt idx="1">
                  <c:v>30259.577142857139</c:v>
                </c:pt>
                <c:pt idx="2">
                  <c:v>33079.950285714287</c:v>
                </c:pt>
                <c:pt idx="3">
                  <c:v>34564.399619047617</c:v>
                </c:pt>
                <c:pt idx="4">
                  <c:v>31121.988952380962</c:v>
                </c:pt>
                <c:pt idx="5">
                  <c:v>27301.673714285709</c:v>
                </c:pt>
                <c:pt idx="6">
                  <c:v>24640.59238095237</c:v>
                </c:pt>
                <c:pt idx="7">
                  <c:v>22238.10133333331</c:v>
                </c:pt>
                <c:pt idx="8">
                  <c:v>21109.007047619049</c:v>
                </c:pt>
              </c:numCache>
            </c:numRef>
          </c:val>
          <c:smooth val="0"/>
        </c:ser>
        <c:dLbls>
          <c:showLegendKey val="0"/>
          <c:showVal val="0"/>
          <c:showCatName val="0"/>
          <c:showSerName val="0"/>
          <c:showPercent val="0"/>
          <c:showBubbleSize val="0"/>
        </c:dLbls>
        <c:marker val="1"/>
        <c:smooth val="0"/>
        <c:axId val="25075712"/>
        <c:axId val="25077248"/>
      </c:lineChart>
      <c:catAx>
        <c:axId val="25075712"/>
        <c:scaling>
          <c:orientation val="minMax"/>
        </c:scaling>
        <c:delete val="0"/>
        <c:axPos val="b"/>
        <c:numFmt formatCode="General" sourceLinked="1"/>
        <c:majorTickMark val="out"/>
        <c:minorTickMark val="none"/>
        <c:tickLblPos val="nextTo"/>
        <c:crossAx val="25077248"/>
        <c:crosses val="autoZero"/>
        <c:auto val="1"/>
        <c:lblAlgn val="ctr"/>
        <c:lblOffset val="100"/>
        <c:noMultiLvlLbl val="0"/>
      </c:catAx>
      <c:valAx>
        <c:axId val="25077248"/>
        <c:scaling>
          <c:orientation val="minMax"/>
        </c:scaling>
        <c:delete val="0"/>
        <c:axPos val="l"/>
        <c:majorGridlines/>
        <c:numFmt formatCode="#,##0.00" sourceLinked="1"/>
        <c:majorTickMark val="out"/>
        <c:minorTickMark val="none"/>
        <c:tickLblPos val="nextTo"/>
        <c:crossAx val="2507571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Sheet1!$A$42</c:f>
              <c:strCache>
                <c:ptCount val="1"/>
                <c:pt idx="0">
                  <c:v>Basic Skills</c:v>
                </c:pt>
              </c:strCache>
            </c:strRef>
          </c:tx>
          <c:cat>
            <c:numRef>
              <c:f>Sheet1!$B$41:$J$41</c:f>
              <c:numCache>
                <c:formatCode>General</c:formatCode>
                <c:ptCount val="9"/>
                <c:pt idx="0">
                  <c:v>2006</c:v>
                </c:pt>
                <c:pt idx="1">
                  <c:v>2007</c:v>
                </c:pt>
                <c:pt idx="2">
                  <c:v>2008</c:v>
                </c:pt>
                <c:pt idx="3">
                  <c:v>2009</c:v>
                </c:pt>
                <c:pt idx="4">
                  <c:v>2010</c:v>
                </c:pt>
                <c:pt idx="5">
                  <c:v>2011</c:v>
                </c:pt>
                <c:pt idx="6">
                  <c:v>2012</c:v>
                </c:pt>
                <c:pt idx="7">
                  <c:v>2013</c:v>
                </c:pt>
                <c:pt idx="8">
                  <c:v>2014</c:v>
                </c:pt>
              </c:numCache>
            </c:numRef>
          </c:cat>
          <c:val>
            <c:numRef>
              <c:f>Sheet1!$B$42:$J$42</c:f>
              <c:numCache>
                <c:formatCode>0.00</c:formatCode>
                <c:ptCount val="9"/>
                <c:pt idx="0">
                  <c:v>12.099049211834281</c:v>
                </c:pt>
                <c:pt idx="1">
                  <c:v>11.788637938919599</c:v>
                </c:pt>
                <c:pt idx="2">
                  <c:v>11.668565123827779</c:v>
                </c:pt>
                <c:pt idx="3">
                  <c:v>11.05166222661572</c:v>
                </c:pt>
                <c:pt idx="4">
                  <c:v>11.013534379493899</c:v>
                </c:pt>
                <c:pt idx="5">
                  <c:v>10.720200223648741</c:v>
                </c:pt>
                <c:pt idx="6">
                  <c:v>10.6512355310625</c:v>
                </c:pt>
                <c:pt idx="7">
                  <c:v>10.82773866144624</c:v>
                </c:pt>
                <c:pt idx="8">
                  <c:v>10.640753699286559</c:v>
                </c:pt>
              </c:numCache>
            </c:numRef>
          </c:val>
          <c:smooth val="0"/>
        </c:ser>
        <c:ser>
          <c:idx val="1"/>
          <c:order val="1"/>
          <c:tx>
            <c:strRef>
              <c:f>Sheet1!$A$43</c:f>
              <c:strCache>
                <c:ptCount val="1"/>
                <c:pt idx="0">
                  <c:v>Noncredit</c:v>
                </c:pt>
              </c:strCache>
            </c:strRef>
          </c:tx>
          <c:cat>
            <c:numRef>
              <c:f>Sheet1!$B$41:$J$41</c:f>
              <c:numCache>
                <c:formatCode>General</c:formatCode>
                <c:ptCount val="9"/>
                <c:pt idx="0">
                  <c:v>2006</c:v>
                </c:pt>
                <c:pt idx="1">
                  <c:v>2007</c:v>
                </c:pt>
                <c:pt idx="2">
                  <c:v>2008</c:v>
                </c:pt>
                <c:pt idx="3">
                  <c:v>2009</c:v>
                </c:pt>
                <c:pt idx="4">
                  <c:v>2010</c:v>
                </c:pt>
                <c:pt idx="5">
                  <c:v>2011</c:v>
                </c:pt>
                <c:pt idx="6">
                  <c:v>2012</c:v>
                </c:pt>
                <c:pt idx="7">
                  <c:v>2013</c:v>
                </c:pt>
                <c:pt idx="8">
                  <c:v>2014</c:v>
                </c:pt>
              </c:numCache>
            </c:numRef>
          </c:cat>
          <c:val>
            <c:numRef>
              <c:f>Sheet1!$B$43:$J$43</c:f>
              <c:numCache>
                <c:formatCode>0.00</c:formatCode>
                <c:ptCount val="9"/>
                <c:pt idx="0">
                  <c:v>7.1374085532826372</c:v>
                </c:pt>
                <c:pt idx="1">
                  <c:v>6.624023261595843</c:v>
                </c:pt>
                <c:pt idx="2">
                  <c:v>6.6528892480939437</c:v>
                </c:pt>
                <c:pt idx="3">
                  <c:v>5.6939229064105357</c:v>
                </c:pt>
                <c:pt idx="4">
                  <c:v>5.0295286086614466</c:v>
                </c:pt>
                <c:pt idx="5">
                  <c:v>4.9859788797702951</c:v>
                </c:pt>
                <c:pt idx="6">
                  <c:v>4.8746494517018881</c:v>
                </c:pt>
                <c:pt idx="7">
                  <c:v>4.7049874656304498</c:v>
                </c:pt>
                <c:pt idx="8">
                  <c:v>4.7337563310659156</c:v>
                </c:pt>
              </c:numCache>
            </c:numRef>
          </c:val>
          <c:smooth val="0"/>
        </c:ser>
        <c:ser>
          <c:idx val="2"/>
          <c:order val="2"/>
          <c:tx>
            <c:strRef>
              <c:f>Sheet1!$A$44</c:f>
              <c:strCache>
                <c:ptCount val="1"/>
                <c:pt idx="0">
                  <c:v>Transfer</c:v>
                </c:pt>
              </c:strCache>
            </c:strRef>
          </c:tx>
          <c:cat>
            <c:numRef>
              <c:f>Sheet1!$B$41:$J$41</c:f>
              <c:numCache>
                <c:formatCode>General</c:formatCode>
                <c:ptCount val="9"/>
                <c:pt idx="0">
                  <c:v>2006</c:v>
                </c:pt>
                <c:pt idx="1">
                  <c:v>2007</c:v>
                </c:pt>
                <c:pt idx="2">
                  <c:v>2008</c:v>
                </c:pt>
                <c:pt idx="3">
                  <c:v>2009</c:v>
                </c:pt>
                <c:pt idx="4">
                  <c:v>2010</c:v>
                </c:pt>
                <c:pt idx="5">
                  <c:v>2011</c:v>
                </c:pt>
                <c:pt idx="6">
                  <c:v>2012</c:v>
                </c:pt>
                <c:pt idx="7">
                  <c:v>2013</c:v>
                </c:pt>
                <c:pt idx="8">
                  <c:v>2014</c:v>
                </c:pt>
              </c:numCache>
            </c:numRef>
          </c:cat>
          <c:val>
            <c:numRef>
              <c:f>Sheet1!$B$44:$J$44</c:f>
              <c:numCache>
                <c:formatCode>0.00</c:formatCode>
                <c:ptCount val="9"/>
                <c:pt idx="0">
                  <c:v>70.066971471831067</c:v>
                </c:pt>
                <c:pt idx="1">
                  <c:v>70.53304689264067</c:v>
                </c:pt>
                <c:pt idx="2">
                  <c:v>70.901525270084406</c:v>
                </c:pt>
                <c:pt idx="3">
                  <c:v>72.852102913040014</c:v>
                </c:pt>
                <c:pt idx="4">
                  <c:v>73.727011596942361</c:v>
                </c:pt>
                <c:pt idx="5">
                  <c:v>73.234852770965745</c:v>
                </c:pt>
                <c:pt idx="6">
                  <c:v>73.791141976772025</c:v>
                </c:pt>
                <c:pt idx="7">
                  <c:v>73.468027433660254</c:v>
                </c:pt>
                <c:pt idx="8">
                  <c:v>73.851933880612293</c:v>
                </c:pt>
              </c:numCache>
            </c:numRef>
          </c:val>
          <c:smooth val="0"/>
        </c:ser>
        <c:ser>
          <c:idx val="3"/>
          <c:order val="3"/>
          <c:tx>
            <c:strRef>
              <c:f>Sheet1!$A$45</c:f>
              <c:strCache>
                <c:ptCount val="1"/>
                <c:pt idx="0">
                  <c:v>CTE</c:v>
                </c:pt>
              </c:strCache>
            </c:strRef>
          </c:tx>
          <c:cat>
            <c:numRef>
              <c:f>Sheet1!$B$41:$J$41</c:f>
              <c:numCache>
                <c:formatCode>General</c:formatCode>
                <c:ptCount val="9"/>
                <c:pt idx="0">
                  <c:v>2006</c:v>
                </c:pt>
                <c:pt idx="1">
                  <c:v>2007</c:v>
                </c:pt>
                <c:pt idx="2">
                  <c:v>2008</c:v>
                </c:pt>
                <c:pt idx="3">
                  <c:v>2009</c:v>
                </c:pt>
                <c:pt idx="4">
                  <c:v>2010</c:v>
                </c:pt>
                <c:pt idx="5">
                  <c:v>2011</c:v>
                </c:pt>
                <c:pt idx="6">
                  <c:v>2012</c:v>
                </c:pt>
                <c:pt idx="7">
                  <c:v>2013</c:v>
                </c:pt>
                <c:pt idx="8">
                  <c:v>2014</c:v>
                </c:pt>
              </c:numCache>
            </c:numRef>
          </c:cat>
          <c:val>
            <c:numRef>
              <c:f>Sheet1!$B$45:$J$45</c:f>
              <c:numCache>
                <c:formatCode>0.00</c:formatCode>
                <c:ptCount val="9"/>
                <c:pt idx="0">
                  <c:v>29.74049457322073</c:v>
                </c:pt>
                <c:pt idx="1">
                  <c:v>29.97163868659425</c:v>
                </c:pt>
                <c:pt idx="2">
                  <c:v>29.727624003597271</c:v>
                </c:pt>
                <c:pt idx="3">
                  <c:v>29.72438390653393</c:v>
                </c:pt>
                <c:pt idx="4">
                  <c:v>29.344998740247199</c:v>
                </c:pt>
                <c:pt idx="5">
                  <c:v>29.325198207197879</c:v>
                </c:pt>
                <c:pt idx="6">
                  <c:v>28.847077715895001</c:v>
                </c:pt>
                <c:pt idx="7">
                  <c:v>28.438009700668101</c:v>
                </c:pt>
                <c:pt idx="8">
                  <c:v>27.54678816822835</c:v>
                </c:pt>
              </c:numCache>
            </c:numRef>
          </c:val>
          <c:smooth val="0"/>
        </c:ser>
        <c:ser>
          <c:idx val="4"/>
          <c:order val="4"/>
          <c:tx>
            <c:strRef>
              <c:f>Sheet1!$A$46</c:f>
              <c:strCache>
                <c:ptCount val="1"/>
                <c:pt idx="0">
                  <c:v>Fine Arts</c:v>
                </c:pt>
              </c:strCache>
            </c:strRef>
          </c:tx>
          <c:cat>
            <c:numRef>
              <c:f>Sheet1!$B$41:$J$41</c:f>
              <c:numCache>
                <c:formatCode>General</c:formatCode>
                <c:ptCount val="9"/>
                <c:pt idx="0">
                  <c:v>2006</c:v>
                </c:pt>
                <c:pt idx="1">
                  <c:v>2007</c:v>
                </c:pt>
                <c:pt idx="2">
                  <c:v>2008</c:v>
                </c:pt>
                <c:pt idx="3">
                  <c:v>2009</c:v>
                </c:pt>
                <c:pt idx="4">
                  <c:v>2010</c:v>
                </c:pt>
                <c:pt idx="5">
                  <c:v>2011</c:v>
                </c:pt>
                <c:pt idx="6">
                  <c:v>2012</c:v>
                </c:pt>
                <c:pt idx="7">
                  <c:v>2013</c:v>
                </c:pt>
                <c:pt idx="8">
                  <c:v>2014</c:v>
                </c:pt>
              </c:numCache>
            </c:numRef>
          </c:cat>
          <c:val>
            <c:numRef>
              <c:f>Sheet1!$B$46:$J$46</c:f>
              <c:numCache>
                <c:formatCode>0.00</c:formatCode>
                <c:ptCount val="9"/>
                <c:pt idx="0">
                  <c:v>8.5707344056645258</c:v>
                </c:pt>
                <c:pt idx="1">
                  <c:v>8.5107544024466399</c:v>
                </c:pt>
                <c:pt idx="2">
                  <c:v>8.6045501805610201</c:v>
                </c:pt>
                <c:pt idx="3">
                  <c:v>8.8180889250961485</c:v>
                </c:pt>
                <c:pt idx="4">
                  <c:v>8.6510506991278504</c:v>
                </c:pt>
                <c:pt idx="5">
                  <c:v>8.4336066097933369</c:v>
                </c:pt>
                <c:pt idx="6">
                  <c:v>8.2619923671200475</c:v>
                </c:pt>
                <c:pt idx="7">
                  <c:v>7.8391351419112087</c:v>
                </c:pt>
                <c:pt idx="8">
                  <c:v>7.6983449540581654</c:v>
                </c:pt>
              </c:numCache>
            </c:numRef>
          </c:val>
          <c:smooth val="0"/>
        </c:ser>
        <c:ser>
          <c:idx val="5"/>
          <c:order val="5"/>
          <c:tx>
            <c:strRef>
              <c:f>Sheet1!$A$47</c:f>
              <c:strCache>
                <c:ptCount val="1"/>
                <c:pt idx="0">
                  <c:v>PE</c:v>
                </c:pt>
              </c:strCache>
            </c:strRef>
          </c:tx>
          <c:cat>
            <c:numRef>
              <c:f>Sheet1!$B$41:$J$41</c:f>
              <c:numCache>
                <c:formatCode>General</c:formatCode>
                <c:ptCount val="9"/>
                <c:pt idx="0">
                  <c:v>2006</c:v>
                </c:pt>
                <c:pt idx="1">
                  <c:v>2007</c:v>
                </c:pt>
                <c:pt idx="2">
                  <c:v>2008</c:v>
                </c:pt>
                <c:pt idx="3">
                  <c:v>2009</c:v>
                </c:pt>
                <c:pt idx="4">
                  <c:v>2010</c:v>
                </c:pt>
                <c:pt idx="5">
                  <c:v>2011</c:v>
                </c:pt>
                <c:pt idx="6">
                  <c:v>2012</c:v>
                </c:pt>
                <c:pt idx="7">
                  <c:v>2013</c:v>
                </c:pt>
                <c:pt idx="8">
                  <c:v>2014</c:v>
                </c:pt>
              </c:numCache>
            </c:numRef>
          </c:cat>
          <c:val>
            <c:numRef>
              <c:f>Sheet1!$B$47:$J$47</c:f>
              <c:numCache>
                <c:formatCode>0.00</c:formatCode>
                <c:ptCount val="9"/>
                <c:pt idx="0">
                  <c:v>5.7201668428107384</c:v>
                </c:pt>
                <c:pt idx="1">
                  <c:v>5.7217768309064336</c:v>
                </c:pt>
                <c:pt idx="2">
                  <c:v>5.8613327697355402</c:v>
                </c:pt>
                <c:pt idx="3">
                  <c:v>5.9977913241146403</c:v>
                </c:pt>
                <c:pt idx="4">
                  <c:v>5.4562571917213303</c:v>
                </c:pt>
                <c:pt idx="5">
                  <c:v>5.0676940923348841</c:v>
                </c:pt>
                <c:pt idx="6">
                  <c:v>4.7936695479949938</c:v>
                </c:pt>
                <c:pt idx="7">
                  <c:v>4.2365647295633604</c:v>
                </c:pt>
                <c:pt idx="8">
                  <c:v>4.0727533874440107</c:v>
                </c:pt>
              </c:numCache>
            </c:numRef>
          </c:val>
          <c:smooth val="0"/>
        </c:ser>
        <c:dLbls>
          <c:showLegendKey val="0"/>
          <c:showVal val="0"/>
          <c:showCatName val="0"/>
          <c:showSerName val="0"/>
          <c:showPercent val="0"/>
          <c:showBubbleSize val="0"/>
        </c:dLbls>
        <c:marker val="1"/>
        <c:smooth val="0"/>
        <c:axId val="25196416"/>
        <c:axId val="25197952"/>
      </c:lineChart>
      <c:catAx>
        <c:axId val="25196416"/>
        <c:scaling>
          <c:orientation val="minMax"/>
        </c:scaling>
        <c:delete val="0"/>
        <c:axPos val="b"/>
        <c:numFmt formatCode="General" sourceLinked="1"/>
        <c:majorTickMark val="out"/>
        <c:minorTickMark val="none"/>
        <c:tickLblPos val="nextTo"/>
        <c:crossAx val="25197952"/>
        <c:crosses val="autoZero"/>
        <c:auto val="1"/>
        <c:lblAlgn val="ctr"/>
        <c:lblOffset val="100"/>
        <c:noMultiLvlLbl val="0"/>
      </c:catAx>
      <c:valAx>
        <c:axId val="25197952"/>
        <c:scaling>
          <c:orientation val="minMax"/>
        </c:scaling>
        <c:delete val="0"/>
        <c:axPos val="l"/>
        <c:majorGridlines/>
        <c:numFmt formatCode="0.00" sourceLinked="1"/>
        <c:majorTickMark val="out"/>
        <c:minorTickMark val="none"/>
        <c:tickLblPos val="nextTo"/>
        <c:crossAx val="25196416"/>
        <c:crosses val="autoZero"/>
        <c:crossBetween val="between"/>
      </c:valAx>
    </c:plotArea>
    <c:legend>
      <c:legendPos val="r"/>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EE37F0-7456-9941-B0FC-BF1276D33B07}" type="datetimeFigureOut">
              <a:rPr lang="en-US" smtClean="0"/>
              <a:t>7/2/2015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6ABEE2-C761-B64F-B4B7-9D111CD21AFF}" type="slidenum">
              <a:rPr lang="en-US" smtClean="0"/>
              <a:t>‹#›</a:t>
            </a:fld>
            <a:endParaRPr lang="en-US"/>
          </a:p>
        </p:txBody>
      </p:sp>
    </p:spTree>
    <p:extLst>
      <p:ext uri="{BB962C8B-B14F-4D97-AF65-F5344CB8AC3E}">
        <p14:creationId xmlns:p14="http://schemas.microsoft.com/office/powerpoint/2010/main" val="214648190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Might want to merger auditing</a:t>
            </a:r>
            <a:r>
              <a:rPr lang="en-US" baseline="0" dirty="0" smtClean="0"/>
              <a:t> and the credit service document to one slide</a:t>
            </a:r>
            <a:endParaRPr lang="en-US" dirty="0"/>
          </a:p>
        </p:txBody>
      </p:sp>
      <p:sp>
        <p:nvSpPr>
          <p:cNvPr id="4" name="Slide Number Placeholder 3"/>
          <p:cNvSpPr>
            <a:spLocks noGrp="1"/>
          </p:cNvSpPr>
          <p:nvPr>
            <p:ph type="sldNum" sz="quarter" idx="10"/>
          </p:nvPr>
        </p:nvSpPr>
        <p:spPr/>
        <p:txBody>
          <a:bodyPr/>
          <a:lstStyle/>
          <a:p>
            <a:fld id="{1B6ABEE2-C761-B64F-B4B7-9D111CD21AFF}" type="slidenum">
              <a:rPr lang="en-US" smtClean="0"/>
              <a:t>15</a:t>
            </a:fld>
            <a:endParaRPr lang="en-US"/>
          </a:p>
        </p:txBody>
      </p:sp>
    </p:spTree>
    <p:extLst>
      <p:ext uri="{BB962C8B-B14F-4D97-AF65-F5344CB8AC3E}">
        <p14:creationId xmlns:p14="http://schemas.microsoft.com/office/powerpoint/2010/main" val="3984959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457200" rtl="0" eaLnBrk="1" fontAlgn="auto" latinLnBrk="0" hangingPunct="1">
              <a:lnSpc>
                <a:spcPct val="100000"/>
              </a:lnSpc>
              <a:spcBef>
                <a:spcPts val="0"/>
              </a:spcBef>
              <a:spcAft>
                <a:spcPts val="0"/>
              </a:spcAft>
              <a:buClrTx/>
              <a:buSzTx/>
              <a:buFontTx/>
              <a:buAutoNum type="arabicPeriod"/>
              <a:tabLst/>
              <a:defRPr/>
            </a:pPr>
            <a:r>
              <a:rPr lang="en-US" dirty="0" smtClean="0"/>
              <a:t>if legally mandated or when a significant change to industry or licensure standards occurs. The note should appear in the course catalog as well as the schedule of classes. This ensures that the Curriculum Committee has evaluated the course as eligible for a student to repeat and provides students with information. </a:t>
            </a:r>
          </a:p>
          <a:p>
            <a:pPr marL="0" indent="0">
              <a:buFont typeface="+mj-lt"/>
              <a:buNone/>
            </a:pPr>
            <a:r>
              <a:rPr lang="en-US" dirty="0" smtClean="0"/>
              <a:t>3a. Establish a central point of contact for Admissions and Records for questions on Petitions. </a:t>
            </a:r>
          </a:p>
          <a:p>
            <a:pPr marL="0" indent="0">
              <a:buFont typeface="+mj-lt"/>
              <a:buNone/>
            </a:pPr>
            <a:r>
              <a:rPr lang="en-US" dirty="0" smtClean="0"/>
              <a:t>5b.</a:t>
            </a:r>
            <a:r>
              <a:rPr lang="en-US" baseline="0" dirty="0" smtClean="0"/>
              <a:t> </a:t>
            </a:r>
            <a:r>
              <a:rPr lang="en-US" dirty="0" smtClean="0"/>
              <a:t>Develop a template employer letter to help students gather the appropriate information that will facilitate their petition.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1B6ABEE2-C761-B64F-B4B7-9D111CD21AFF}" type="slidenum">
              <a:rPr lang="en-US" smtClean="0"/>
              <a:t>17</a:t>
            </a:fld>
            <a:endParaRPr lang="en-US"/>
          </a:p>
        </p:txBody>
      </p:sp>
    </p:spTree>
    <p:extLst>
      <p:ext uri="{BB962C8B-B14F-4D97-AF65-F5344CB8AC3E}">
        <p14:creationId xmlns:p14="http://schemas.microsoft.com/office/powerpoint/2010/main" val="203027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3E77AA6-D281-E646-A31B-12927120BE8D}" type="datetimeFigureOut">
              <a:rPr lang="en-US" smtClean="0"/>
              <a:pPr/>
              <a:t>7/2/2015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F5CE407-6216-4202-80E4-A30DC2F709B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E77AA6-D281-E646-A31B-12927120BE8D}" type="datetimeFigureOut">
              <a:rPr lang="en-US" smtClean="0"/>
              <a:pPr/>
              <a:t>7/2/2015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C64B3-2252-8341-9A45-6C49E2981E5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E77AA6-D281-E646-A31B-12927120BE8D}" type="datetimeFigureOut">
              <a:rPr lang="en-US" smtClean="0"/>
              <a:pPr/>
              <a:t>7/2/2015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C64B3-2252-8341-9A45-6C49E2981E5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E77AA6-D281-E646-A31B-12927120BE8D}" type="datetimeFigureOut">
              <a:rPr lang="en-US" smtClean="0"/>
              <a:pPr/>
              <a:t>7/2/2015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C64B3-2252-8341-9A45-6C49E2981E5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3E77AA6-D281-E646-A31B-12927120BE8D}" type="datetimeFigureOut">
              <a:rPr lang="en-US" smtClean="0"/>
              <a:pPr/>
              <a:t>7/2/2015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C64B3-2252-8341-9A45-6C49E2981E5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3E77AA6-D281-E646-A31B-12927120BE8D}" type="datetimeFigureOut">
              <a:rPr lang="en-US" smtClean="0"/>
              <a:pPr/>
              <a:t>7/2/2015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0C64B3-2252-8341-9A45-6C49E2981E5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3E77AA6-D281-E646-A31B-12927120BE8D}" type="datetimeFigureOut">
              <a:rPr lang="en-US" smtClean="0"/>
              <a:pPr/>
              <a:t>7/2/2015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0C64B3-2252-8341-9A45-6C49E2981E5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3E77AA6-D281-E646-A31B-12927120BE8D}" type="datetimeFigureOut">
              <a:rPr lang="en-US" smtClean="0"/>
              <a:pPr/>
              <a:t>7/2/2015</a:t>
            </a:fld>
            <a:endParaRPr lang="en-US"/>
          </a:p>
        </p:txBody>
      </p:sp>
      <p:sp>
        <p:nvSpPr>
          <p:cNvPr id="8" name="Slide Number Placeholder 7"/>
          <p:cNvSpPr>
            <a:spLocks noGrp="1"/>
          </p:cNvSpPr>
          <p:nvPr>
            <p:ph type="sldNum" sz="quarter" idx="11"/>
          </p:nvPr>
        </p:nvSpPr>
        <p:spPr/>
        <p:txBody>
          <a:bodyPr/>
          <a:lstStyle/>
          <a:p>
            <a:fld id="{020C64B3-2252-8341-9A45-6C49E2981E57}"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E77AA6-D281-E646-A31B-12927120BE8D}" type="datetimeFigureOut">
              <a:rPr lang="en-US" smtClean="0"/>
              <a:pPr/>
              <a:t>7/2/2015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0C64B3-2252-8341-9A45-6C49E2981E5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3E77AA6-D281-E646-A31B-12927120BE8D}" type="datetimeFigureOut">
              <a:rPr lang="en-US" smtClean="0"/>
              <a:pPr/>
              <a:t>7/2/2015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3EC526B6-F861-4D54-BBE9-4BB519D3F34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43E77AA6-D281-E646-A31B-12927120BE8D}" type="datetimeFigureOut">
              <a:rPr lang="en-US" smtClean="0"/>
              <a:pPr/>
              <a:t>7/2/2015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0C64B3-2252-8341-9A45-6C49E2981E5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43E77AA6-D281-E646-A31B-12927120BE8D}" type="datetimeFigureOut">
              <a:rPr lang="en-US" smtClean="0"/>
              <a:pPr/>
              <a:t>7/2/2015</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020C64B3-2252-8341-9A45-6C49E2981E5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asccc.org/content/cte-course-re-enrollment-practices-field"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kschenk@dvc.edu" TargetMode="External"/><Relationship Id="rId2" Type="http://schemas.openxmlformats.org/officeDocument/2006/relationships/hyperlink" Target="mailto:mhillman@mtsac.edu" TargetMode="External"/><Relationship Id="rId1" Type="http://schemas.openxmlformats.org/officeDocument/2006/relationships/slideLayout" Target="../slideLayouts/slideLayout2.xml"/><Relationship Id="rId4" Type="http://schemas.openxmlformats.org/officeDocument/2006/relationships/hyperlink" Target="mailto:eshearer@napavalley.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4066" y="2302934"/>
            <a:ext cx="7587098" cy="2194322"/>
          </a:xfrm>
        </p:spPr>
        <p:txBody>
          <a:bodyPr>
            <a:noAutofit/>
          </a:bodyPr>
          <a:lstStyle/>
          <a:p>
            <a:r>
              <a:rPr lang="en-US" sz="3600" dirty="0" smtClean="0"/>
              <a:t>Course Repetition and the Impact of the Regulations</a:t>
            </a:r>
            <a:r>
              <a:rPr lang="en-US" sz="3200" dirty="0"/>
              <a:t/>
            </a:r>
            <a:br>
              <a:rPr lang="en-US" sz="3200" dirty="0"/>
            </a:br>
            <a:r>
              <a:rPr lang="en-US" sz="3200" dirty="0"/>
              <a:t/>
            </a:r>
            <a:br>
              <a:rPr lang="en-US" sz="3200" dirty="0"/>
            </a:br>
            <a:r>
              <a:rPr lang="en-US" sz="3200" dirty="0"/>
              <a:t>ASCCC </a:t>
            </a:r>
            <a:r>
              <a:rPr lang="en-US" sz="3200" dirty="0" smtClean="0"/>
              <a:t> Curriculum Institute 2015</a:t>
            </a:r>
            <a:endParaRPr lang="en-US" sz="3200" dirty="0"/>
          </a:p>
        </p:txBody>
      </p:sp>
      <p:sp>
        <p:nvSpPr>
          <p:cNvPr id="3" name="Subtitle 2"/>
          <p:cNvSpPr>
            <a:spLocks noGrp="1"/>
          </p:cNvSpPr>
          <p:nvPr>
            <p:ph type="subTitle" idx="1"/>
          </p:nvPr>
        </p:nvSpPr>
        <p:spPr>
          <a:xfrm>
            <a:off x="390752" y="4585371"/>
            <a:ext cx="8368602" cy="1535958"/>
          </a:xfrm>
        </p:spPr>
        <p:txBody>
          <a:bodyPr>
            <a:normAutofit fontScale="25000" lnSpcReduction="20000"/>
          </a:bodyPr>
          <a:lstStyle/>
          <a:p>
            <a:r>
              <a:rPr lang="en-US" sz="9600" dirty="0" smtClean="0"/>
              <a:t>Michelle </a:t>
            </a:r>
            <a:r>
              <a:rPr lang="en-US" sz="9600" dirty="0"/>
              <a:t>Grimes-Hillman, ASCCC Curriculum Chair</a:t>
            </a:r>
          </a:p>
          <a:p>
            <a:r>
              <a:rPr lang="en-US" sz="9600" dirty="0" smtClean="0"/>
              <a:t>Kim </a:t>
            </a:r>
            <a:r>
              <a:rPr lang="en-US" sz="9600" dirty="0"/>
              <a:t>Schenk, Senior Dean, Diablo Valley </a:t>
            </a:r>
            <a:r>
              <a:rPr lang="en-US" sz="9600" dirty="0" smtClean="0"/>
              <a:t>College</a:t>
            </a:r>
          </a:p>
          <a:p>
            <a:r>
              <a:rPr lang="en-US" sz="9600" dirty="0" smtClean="0"/>
              <a:t>Erik Shearer, Napa Valley College</a:t>
            </a:r>
            <a:endParaRPr lang="en-US" sz="9600"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5245" y="210608"/>
            <a:ext cx="2466975" cy="1847850"/>
          </a:xfrm>
          <a:prstGeom prst="rect">
            <a:avLst/>
          </a:prstGeom>
        </p:spPr>
      </p:pic>
    </p:spTree>
    <p:extLst>
      <p:ext uri="{BB962C8B-B14F-4D97-AF65-F5344CB8AC3E}">
        <p14:creationId xmlns:p14="http://schemas.microsoft.com/office/powerpoint/2010/main" val="41429504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Fall FTES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04384758"/>
              </p:ext>
            </p:extLst>
          </p:nvPr>
        </p:nvGraphicFramePr>
        <p:xfrm>
          <a:off x="278105" y="1450199"/>
          <a:ext cx="8686800" cy="506795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098671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3244" y="5665480"/>
            <a:ext cx="8042276" cy="1004969"/>
          </a:xfrm>
        </p:spPr>
        <p:txBody>
          <a:bodyPr/>
          <a:lstStyle/>
          <a:p>
            <a:r>
              <a:rPr lang="en-US" dirty="0" smtClean="0">
                <a:solidFill>
                  <a:schemeClr val="accent2"/>
                </a:solidFill>
              </a:rPr>
              <a:t>Percent of Total Fall FTES</a:t>
            </a:r>
            <a:endParaRPr lang="en-US" dirty="0">
              <a:solidFill>
                <a:schemeClr val="accent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90183632"/>
              </p:ext>
            </p:extLst>
          </p:nvPr>
        </p:nvGraphicFramePr>
        <p:xfrm>
          <a:off x="207989" y="185127"/>
          <a:ext cx="8811865" cy="499195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513780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Percent Difference from Peak FTES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13661716"/>
              </p:ext>
            </p:extLst>
          </p:nvPr>
        </p:nvGraphicFramePr>
        <p:xfrm>
          <a:off x="457200" y="1600200"/>
          <a:ext cx="7467600" cy="4490212"/>
        </p:xfrm>
        <a:graphic>
          <a:graphicData uri="http://schemas.openxmlformats.org/drawingml/2006/table">
            <a:tbl>
              <a:tblPr firstRow="1" bandRow="1">
                <a:tableStyleId>{5C22544A-7EE6-4342-B048-85BDC9FD1C3A}</a:tableStyleId>
              </a:tblPr>
              <a:tblGrid>
                <a:gridCol w="1866900"/>
                <a:gridCol w="1866900"/>
                <a:gridCol w="1866900"/>
                <a:gridCol w="1866900"/>
              </a:tblGrid>
              <a:tr h="370840">
                <a:tc>
                  <a:txBody>
                    <a:bodyPr/>
                    <a:lstStyle/>
                    <a:p>
                      <a:endParaRPr lang="en-US" dirty="0"/>
                    </a:p>
                  </a:txBody>
                  <a:tcPr marL="84906" marR="84906"/>
                </a:tc>
                <a:tc>
                  <a:txBody>
                    <a:bodyPr/>
                    <a:lstStyle/>
                    <a:p>
                      <a:pPr algn="r"/>
                      <a:r>
                        <a:rPr lang="en-US" sz="2800" dirty="0" smtClean="0"/>
                        <a:t>Fall 2009</a:t>
                      </a:r>
                      <a:endParaRPr lang="en-US" sz="2800" dirty="0"/>
                    </a:p>
                  </a:txBody>
                  <a:tcPr marL="84906" marR="84906"/>
                </a:tc>
                <a:tc>
                  <a:txBody>
                    <a:bodyPr/>
                    <a:lstStyle/>
                    <a:p>
                      <a:pPr algn="r"/>
                      <a:r>
                        <a:rPr lang="en-US" sz="2800" dirty="0" smtClean="0"/>
                        <a:t>Fall 2014</a:t>
                      </a:r>
                      <a:endParaRPr lang="en-US" sz="2800" dirty="0"/>
                    </a:p>
                  </a:txBody>
                  <a:tcPr marL="84906" marR="84906"/>
                </a:tc>
                <a:tc>
                  <a:txBody>
                    <a:bodyPr/>
                    <a:lstStyle/>
                    <a:p>
                      <a:pPr lvl="1" algn="r"/>
                      <a:r>
                        <a:rPr lang="en-US" sz="2800" dirty="0" smtClean="0"/>
                        <a:t>%</a:t>
                      </a:r>
                      <a:r>
                        <a:rPr lang="en-US" sz="2800" baseline="0" dirty="0" smtClean="0"/>
                        <a:t> Diff</a:t>
                      </a:r>
                      <a:endParaRPr lang="en-US" sz="2800" dirty="0"/>
                    </a:p>
                  </a:txBody>
                  <a:tcPr marL="84906" marR="84906"/>
                </a:tc>
              </a:tr>
              <a:tr h="370840">
                <a:tc>
                  <a:txBody>
                    <a:bodyPr/>
                    <a:lstStyle/>
                    <a:p>
                      <a:pPr algn="l" fontAlgn="b">
                        <a:lnSpc>
                          <a:spcPct val="130000"/>
                        </a:lnSpc>
                      </a:pPr>
                      <a:r>
                        <a:rPr lang="en-US" sz="2800" b="0" i="0" u="none" strike="noStrike" dirty="0">
                          <a:solidFill>
                            <a:srgbClr val="000000"/>
                          </a:solidFill>
                          <a:effectLst/>
                          <a:latin typeface="Calibri"/>
                        </a:rPr>
                        <a:t>Total FTES</a:t>
                      </a:r>
                    </a:p>
                  </a:txBody>
                  <a:tcPr marL="11793" marR="11793" marT="12700" marB="0" anchor="b"/>
                </a:tc>
                <a:tc>
                  <a:txBody>
                    <a:bodyPr/>
                    <a:lstStyle/>
                    <a:p>
                      <a:pPr algn="r" fontAlgn="ctr">
                        <a:lnSpc>
                          <a:spcPct val="130000"/>
                        </a:lnSpc>
                      </a:pPr>
                      <a:r>
                        <a:rPr lang="en-US" sz="2000" b="0" i="0" u="none" strike="noStrike" dirty="0">
                          <a:solidFill>
                            <a:srgbClr val="000000"/>
                          </a:solidFill>
                          <a:effectLst/>
                          <a:latin typeface="Tahoma"/>
                        </a:rPr>
                        <a:t>576,285.46</a:t>
                      </a:r>
                    </a:p>
                  </a:txBody>
                  <a:tcPr marL="11793" marR="11793" marT="12700" marB="0" anchor="ctr"/>
                </a:tc>
                <a:tc>
                  <a:txBody>
                    <a:bodyPr/>
                    <a:lstStyle/>
                    <a:p>
                      <a:pPr algn="r" fontAlgn="ctr">
                        <a:lnSpc>
                          <a:spcPct val="130000"/>
                        </a:lnSpc>
                      </a:pPr>
                      <a:r>
                        <a:rPr lang="en-US" sz="2000" b="0" i="0" u="none" strike="noStrike" dirty="0">
                          <a:solidFill>
                            <a:srgbClr val="000000"/>
                          </a:solidFill>
                          <a:effectLst/>
                          <a:latin typeface="Tahoma"/>
                        </a:rPr>
                        <a:t>518,298.19</a:t>
                      </a:r>
                    </a:p>
                  </a:txBody>
                  <a:tcPr marL="11793" marR="11793" marT="12700" marB="0" anchor="ctr"/>
                </a:tc>
                <a:tc>
                  <a:txBody>
                    <a:bodyPr/>
                    <a:lstStyle/>
                    <a:p>
                      <a:pPr algn="r" fontAlgn="ctr">
                        <a:lnSpc>
                          <a:spcPct val="130000"/>
                        </a:lnSpc>
                      </a:pPr>
                      <a:r>
                        <a:rPr lang="en-US" sz="2400" b="0" i="0" u="none" strike="noStrike" dirty="0" smtClean="0">
                          <a:solidFill>
                            <a:srgbClr val="000000"/>
                          </a:solidFill>
                          <a:effectLst/>
                          <a:latin typeface="Tahoma"/>
                        </a:rPr>
                        <a:t>10.06%</a:t>
                      </a:r>
                      <a:endParaRPr lang="en-US" sz="2400" b="0" i="0" u="none" strike="noStrike" dirty="0">
                        <a:solidFill>
                          <a:srgbClr val="000000"/>
                        </a:solidFill>
                        <a:effectLst/>
                        <a:latin typeface="Tahoma"/>
                      </a:endParaRPr>
                    </a:p>
                  </a:txBody>
                  <a:tcPr marL="11793" marR="11793" marT="12700" marB="0" anchor="ctr"/>
                </a:tc>
              </a:tr>
              <a:tr h="370840">
                <a:tc>
                  <a:txBody>
                    <a:bodyPr/>
                    <a:lstStyle/>
                    <a:p>
                      <a:pPr algn="l" fontAlgn="b">
                        <a:lnSpc>
                          <a:spcPct val="130000"/>
                        </a:lnSpc>
                      </a:pPr>
                      <a:r>
                        <a:rPr lang="en-US" sz="2800" b="0" i="0" u="none" strike="noStrike" dirty="0">
                          <a:solidFill>
                            <a:srgbClr val="000000"/>
                          </a:solidFill>
                          <a:effectLst/>
                          <a:latin typeface="Calibri"/>
                        </a:rPr>
                        <a:t>Basic Skills</a:t>
                      </a:r>
                    </a:p>
                  </a:txBody>
                  <a:tcPr marL="11793" marR="11793" marT="12700" marB="0" anchor="b"/>
                </a:tc>
                <a:tc>
                  <a:txBody>
                    <a:bodyPr/>
                    <a:lstStyle/>
                    <a:p>
                      <a:pPr algn="r" fontAlgn="ctr">
                        <a:lnSpc>
                          <a:spcPct val="130000"/>
                        </a:lnSpc>
                      </a:pPr>
                      <a:r>
                        <a:rPr lang="en-US" sz="2000" b="0" i="0" u="none" strike="noStrike" dirty="0">
                          <a:solidFill>
                            <a:srgbClr val="000000"/>
                          </a:solidFill>
                          <a:effectLst/>
                          <a:latin typeface="Tahoma"/>
                        </a:rPr>
                        <a:t>63,689.12</a:t>
                      </a:r>
                    </a:p>
                  </a:txBody>
                  <a:tcPr marL="11793" marR="11793" marT="12700" marB="0" anchor="ctr"/>
                </a:tc>
                <a:tc>
                  <a:txBody>
                    <a:bodyPr/>
                    <a:lstStyle/>
                    <a:p>
                      <a:pPr algn="r" fontAlgn="ctr">
                        <a:lnSpc>
                          <a:spcPct val="130000"/>
                        </a:lnSpc>
                      </a:pPr>
                      <a:r>
                        <a:rPr lang="en-US" sz="2000" b="0" i="0" u="none" strike="noStrike" dirty="0">
                          <a:solidFill>
                            <a:srgbClr val="000000"/>
                          </a:solidFill>
                          <a:effectLst/>
                          <a:latin typeface="Tahoma"/>
                        </a:rPr>
                        <a:t>55,150.83</a:t>
                      </a:r>
                    </a:p>
                  </a:txBody>
                  <a:tcPr marL="11793" marR="11793" marT="12700" marB="0" anchor="ctr"/>
                </a:tc>
                <a:tc>
                  <a:txBody>
                    <a:bodyPr/>
                    <a:lstStyle/>
                    <a:p>
                      <a:pPr algn="r" fontAlgn="ctr">
                        <a:lnSpc>
                          <a:spcPct val="130000"/>
                        </a:lnSpc>
                      </a:pPr>
                      <a:r>
                        <a:rPr lang="en-US" sz="2400" b="0" i="0" u="none" strike="noStrike" dirty="0" smtClean="0">
                          <a:solidFill>
                            <a:srgbClr val="000000"/>
                          </a:solidFill>
                          <a:effectLst/>
                          <a:latin typeface="Tahoma"/>
                        </a:rPr>
                        <a:t>13.41%</a:t>
                      </a:r>
                      <a:endParaRPr lang="en-US" sz="2400" b="0" i="0" u="none" strike="noStrike" dirty="0">
                        <a:solidFill>
                          <a:srgbClr val="000000"/>
                        </a:solidFill>
                        <a:effectLst/>
                        <a:latin typeface="Tahoma"/>
                      </a:endParaRPr>
                    </a:p>
                  </a:txBody>
                  <a:tcPr marL="11793" marR="11793" marT="12700" marB="0" anchor="ctr"/>
                </a:tc>
              </a:tr>
              <a:tr h="370840">
                <a:tc>
                  <a:txBody>
                    <a:bodyPr/>
                    <a:lstStyle/>
                    <a:p>
                      <a:pPr algn="l" fontAlgn="b">
                        <a:lnSpc>
                          <a:spcPct val="130000"/>
                        </a:lnSpc>
                      </a:pPr>
                      <a:r>
                        <a:rPr lang="en-US" sz="2800" b="0" i="0" u="none" strike="noStrike" dirty="0" smtClean="0">
                          <a:solidFill>
                            <a:srgbClr val="000000"/>
                          </a:solidFill>
                          <a:effectLst/>
                          <a:latin typeface="Calibri"/>
                        </a:rPr>
                        <a:t>Noncredit</a:t>
                      </a:r>
                      <a:endParaRPr lang="en-US" sz="2800" b="0" i="0" u="none" strike="noStrike" dirty="0">
                        <a:solidFill>
                          <a:srgbClr val="000000"/>
                        </a:solidFill>
                        <a:effectLst/>
                        <a:latin typeface="Calibri"/>
                      </a:endParaRPr>
                    </a:p>
                  </a:txBody>
                  <a:tcPr marL="11793" marR="11793" marT="12700" marB="0" anchor="b"/>
                </a:tc>
                <a:tc>
                  <a:txBody>
                    <a:bodyPr/>
                    <a:lstStyle/>
                    <a:p>
                      <a:pPr algn="r" fontAlgn="ctr">
                        <a:lnSpc>
                          <a:spcPct val="130000"/>
                        </a:lnSpc>
                      </a:pPr>
                      <a:r>
                        <a:rPr lang="en-US" sz="2000" b="0" i="0" u="none" strike="noStrike" dirty="0">
                          <a:solidFill>
                            <a:srgbClr val="000000"/>
                          </a:solidFill>
                          <a:effectLst/>
                          <a:latin typeface="Tahoma"/>
                        </a:rPr>
                        <a:t>32,813.25</a:t>
                      </a:r>
                    </a:p>
                  </a:txBody>
                  <a:tcPr marL="11793" marR="11793" marT="12700" marB="0" anchor="ctr"/>
                </a:tc>
                <a:tc>
                  <a:txBody>
                    <a:bodyPr/>
                    <a:lstStyle/>
                    <a:p>
                      <a:pPr algn="r" fontAlgn="ctr">
                        <a:lnSpc>
                          <a:spcPct val="130000"/>
                        </a:lnSpc>
                      </a:pPr>
                      <a:r>
                        <a:rPr lang="en-US" sz="2000" b="0" i="0" u="none" strike="noStrike" dirty="0">
                          <a:solidFill>
                            <a:srgbClr val="000000"/>
                          </a:solidFill>
                          <a:effectLst/>
                          <a:latin typeface="Tahoma"/>
                        </a:rPr>
                        <a:t>24,534.97</a:t>
                      </a:r>
                    </a:p>
                  </a:txBody>
                  <a:tcPr marL="11793" marR="11793" marT="12700" marB="0" anchor="ctr"/>
                </a:tc>
                <a:tc>
                  <a:txBody>
                    <a:bodyPr/>
                    <a:lstStyle/>
                    <a:p>
                      <a:pPr algn="r" fontAlgn="ctr">
                        <a:lnSpc>
                          <a:spcPct val="130000"/>
                        </a:lnSpc>
                      </a:pPr>
                      <a:r>
                        <a:rPr lang="en-US" sz="2400" b="0" i="0" u="none" strike="noStrike" dirty="0" smtClean="0">
                          <a:solidFill>
                            <a:srgbClr val="000000"/>
                          </a:solidFill>
                          <a:effectLst/>
                          <a:latin typeface="Tahoma"/>
                        </a:rPr>
                        <a:t>25.23%</a:t>
                      </a:r>
                      <a:endParaRPr lang="en-US" sz="2400" b="0" i="0" u="none" strike="noStrike" dirty="0">
                        <a:solidFill>
                          <a:srgbClr val="000000"/>
                        </a:solidFill>
                        <a:effectLst/>
                        <a:latin typeface="Tahoma"/>
                      </a:endParaRPr>
                    </a:p>
                  </a:txBody>
                  <a:tcPr marL="11793" marR="11793" marT="12700" marB="0" anchor="ctr"/>
                </a:tc>
              </a:tr>
              <a:tr h="370840">
                <a:tc>
                  <a:txBody>
                    <a:bodyPr/>
                    <a:lstStyle/>
                    <a:p>
                      <a:pPr algn="l" fontAlgn="b">
                        <a:lnSpc>
                          <a:spcPct val="130000"/>
                        </a:lnSpc>
                      </a:pPr>
                      <a:r>
                        <a:rPr lang="en-US" sz="2800" b="0" i="0" u="none" strike="noStrike" dirty="0" smtClean="0">
                          <a:solidFill>
                            <a:srgbClr val="000000"/>
                          </a:solidFill>
                          <a:effectLst/>
                          <a:latin typeface="Calibri"/>
                        </a:rPr>
                        <a:t>Transfer</a:t>
                      </a:r>
                      <a:endParaRPr lang="en-US" sz="2800" b="0" i="0" u="none" strike="noStrike" dirty="0">
                        <a:solidFill>
                          <a:srgbClr val="000000"/>
                        </a:solidFill>
                        <a:effectLst/>
                        <a:latin typeface="Calibri"/>
                      </a:endParaRPr>
                    </a:p>
                  </a:txBody>
                  <a:tcPr marL="11793" marR="11793" marT="12700" marB="0" anchor="b"/>
                </a:tc>
                <a:tc>
                  <a:txBody>
                    <a:bodyPr/>
                    <a:lstStyle/>
                    <a:p>
                      <a:pPr algn="r" fontAlgn="ctr">
                        <a:lnSpc>
                          <a:spcPct val="130000"/>
                        </a:lnSpc>
                      </a:pPr>
                      <a:r>
                        <a:rPr lang="en-US" sz="2000" b="0" i="0" u="none" strike="noStrike" dirty="0">
                          <a:solidFill>
                            <a:srgbClr val="000000"/>
                          </a:solidFill>
                          <a:effectLst/>
                          <a:latin typeface="Tahoma"/>
                        </a:rPr>
                        <a:t>419,836.08</a:t>
                      </a:r>
                    </a:p>
                  </a:txBody>
                  <a:tcPr marL="11793" marR="11793" marT="12700" marB="0" anchor="ctr"/>
                </a:tc>
                <a:tc>
                  <a:txBody>
                    <a:bodyPr/>
                    <a:lstStyle/>
                    <a:p>
                      <a:pPr algn="r" fontAlgn="ctr">
                        <a:lnSpc>
                          <a:spcPct val="130000"/>
                        </a:lnSpc>
                      </a:pPr>
                      <a:r>
                        <a:rPr lang="en-US" sz="2000" b="0" i="0" u="none" strike="noStrike" dirty="0">
                          <a:solidFill>
                            <a:srgbClr val="000000"/>
                          </a:solidFill>
                          <a:effectLst/>
                          <a:latin typeface="Tahoma"/>
                        </a:rPr>
                        <a:t>382,773.24</a:t>
                      </a:r>
                    </a:p>
                  </a:txBody>
                  <a:tcPr marL="11793" marR="11793" marT="12700" marB="0" anchor="ctr"/>
                </a:tc>
                <a:tc>
                  <a:txBody>
                    <a:bodyPr/>
                    <a:lstStyle/>
                    <a:p>
                      <a:pPr algn="r" fontAlgn="ctr">
                        <a:lnSpc>
                          <a:spcPct val="130000"/>
                        </a:lnSpc>
                      </a:pPr>
                      <a:r>
                        <a:rPr lang="en-US" sz="2400" b="0" i="0" u="none" strike="noStrike" dirty="0" smtClean="0">
                          <a:solidFill>
                            <a:srgbClr val="000000"/>
                          </a:solidFill>
                          <a:effectLst/>
                          <a:latin typeface="Tahoma"/>
                        </a:rPr>
                        <a:t>8.83%</a:t>
                      </a:r>
                      <a:endParaRPr lang="en-US" sz="2400" b="0" i="0" u="none" strike="noStrike" dirty="0">
                        <a:solidFill>
                          <a:srgbClr val="000000"/>
                        </a:solidFill>
                        <a:effectLst/>
                        <a:latin typeface="Tahoma"/>
                      </a:endParaRPr>
                    </a:p>
                  </a:txBody>
                  <a:tcPr marL="11793" marR="11793" marT="12700" marB="0" anchor="ctr"/>
                </a:tc>
              </a:tr>
              <a:tr h="370840">
                <a:tc>
                  <a:txBody>
                    <a:bodyPr/>
                    <a:lstStyle/>
                    <a:p>
                      <a:pPr algn="l" fontAlgn="b">
                        <a:lnSpc>
                          <a:spcPct val="130000"/>
                        </a:lnSpc>
                      </a:pPr>
                      <a:r>
                        <a:rPr lang="en-US" sz="2800" b="0" i="0" u="none" strike="noStrike" dirty="0">
                          <a:solidFill>
                            <a:srgbClr val="000000"/>
                          </a:solidFill>
                          <a:effectLst/>
                          <a:latin typeface="Calibri"/>
                        </a:rPr>
                        <a:t>CTE</a:t>
                      </a:r>
                    </a:p>
                  </a:txBody>
                  <a:tcPr marL="11793" marR="11793" marT="12700" marB="0" anchor="b"/>
                </a:tc>
                <a:tc>
                  <a:txBody>
                    <a:bodyPr/>
                    <a:lstStyle/>
                    <a:p>
                      <a:pPr algn="r" fontAlgn="ctr">
                        <a:lnSpc>
                          <a:spcPct val="130000"/>
                        </a:lnSpc>
                      </a:pPr>
                      <a:r>
                        <a:rPr lang="en-US" sz="2000" b="0" i="0" u="none" strike="noStrike" dirty="0">
                          <a:solidFill>
                            <a:srgbClr val="000000"/>
                          </a:solidFill>
                          <a:effectLst/>
                          <a:latin typeface="Tahoma"/>
                        </a:rPr>
                        <a:t>171,297.30</a:t>
                      </a:r>
                    </a:p>
                  </a:txBody>
                  <a:tcPr marL="11793" marR="11793" marT="12700" marB="0" anchor="ctr"/>
                </a:tc>
                <a:tc>
                  <a:txBody>
                    <a:bodyPr/>
                    <a:lstStyle/>
                    <a:p>
                      <a:pPr algn="r" fontAlgn="ctr">
                        <a:lnSpc>
                          <a:spcPct val="130000"/>
                        </a:lnSpc>
                      </a:pPr>
                      <a:r>
                        <a:rPr lang="en-US" sz="2000" b="0" i="0" u="none" strike="noStrike" dirty="0">
                          <a:solidFill>
                            <a:srgbClr val="000000"/>
                          </a:solidFill>
                          <a:effectLst/>
                          <a:latin typeface="Tahoma"/>
                        </a:rPr>
                        <a:t>142,774.50</a:t>
                      </a:r>
                    </a:p>
                  </a:txBody>
                  <a:tcPr marL="11793" marR="11793" marT="12700" marB="0" anchor="ctr"/>
                </a:tc>
                <a:tc>
                  <a:txBody>
                    <a:bodyPr/>
                    <a:lstStyle/>
                    <a:p>
                      <a:pPr algn="r" fontAlgn="ctr">
                        <a:lnSpc>
                          <a:spcPct val="130000"/>
                        </a:lnSpc>
                      </a:pPr>
                      <a:r>
                        <a:rPr lang="en-US" sz="2400" b="0" i="0" u="none" strike="noStrike" dirty="0" smtClean="0">
                          <a:solidFill>
                            <a:srgbClr val="000000"/>
                          </a:solidFill>
                          <a:effectLst/>
                          <a:latin typeface="Tahoma"/>
                        </a:rPr>
                        <a:t>16.65%</a:t>
                      </a:r>
                      <a:endParaRPr lang="en-US" sz="2400" b="0" i="0" u="none" strike="noStrike" dirty="0">
                        <a:solidFill>
                          <a:srgbClr val="000000"/>
                        </a:solidFill>
                        <a:effectLst/>
                        <a:latin typeface="Tahoma"/>
                      </a:endParaRPr>
                    </a:p>
                  </a:txBody>
                  <a:tcPr marL="11793" marR="11793" marT="12700" marB="0" anchor="ctr"/>
                </a:tc>
              </a:tr>
              <a:tr h="370840">
                <a:tc>
                  <a:txBody>
                    <a:bodyPr/>
                    <a:lstStyle/>
                    <a:p>
                      <a:pPr algn="l" fontAlgn="b">
                        <a:lnSpc>
                          <a:spcPct val="130000"/>
                        </a:lnSpc>
                      </a:pPr>
                      <a:r>
                        <a:rPr lang="en-US" sz="2800" b="0" i="0" u="none" strike="noStrike" dirty="0">
                          <a:solidFill>
                            <a:srgbClr val="000000"/>
                          </a:solidFill>
                          <a:effectLst/>
                          <a:latin typeface="Calibri"/>
                        </a:rPr>
                        <a:t>Fine Arts</a:t>
                      </a:r>
                    </a:p>
                  </a:txBody>
                  <a:tcPr marL="11793" marR="11793" marT="12700" marB="0" anchor="b"/>
                </a:tc>
                <a:tc>
                  <a:txBody>
                    <a:bodyPr/>
                    <a:lstStyle/>
                    <a:p>
                      <a:pPr algn="r" fontAlgn="ctr">
                        <a:lnSpc>
                          <a:spcPct val="130000"/>
                        </a:lnSpc>
                      </a:pPr>
                      <a:r>
                        <a:rPr lang="en-US" sz="2000" b="0" i="0" u="none" strike="noStrike" dirty="0">
                          <a:solidFill>
                            <a:srgbClr val="000000"/>
                          </a:solidFill>
                          <a:effectLst/>
                          <a:latin typeface="Tahoma"/>
                        </a:rPr>
                        <a:t>50,817.36</a:t>
                      </a:r>
                    </a:p>
                  </a:txBody>
                  <a:tcPr marL="11793" marR="11793" marT="12700" marB="0" anchor="ctr"/>
                </a:tc>
                <a:tc>
                  <a:txBody>
                    <a:bodyPr/>
                    <a:lstStyle/>
                    <a:p>
                      <a:pPr algn="r" fontAlgn="ctr">
                        <a:lnSpc>
                          <a:spcPct val="130000"/>
                        </a:lnSpc>
                      </a:pPr>
                      <a:r>
                        <a:rPr lang="en-US" sz="2000" b="0" i="0" u="none" strike="noStrike" dirty="0">
                          <a:solidFill>
                            <a:srgbClr val="000000"/>
                          </a:solidFill>
                          <a:effectLst/>
                          <a:latin typeface="Tahoma"/>
                        </a:rPr>
                        <a:t>39,900.38</a:t>
                      </a:r>
                    </a:p>
                  </a:txBody>
                  <a:tcPr marL="11793" marR="11793" marT="12700" marB="0" anchor="ctr"/>
                </a:tc>
                <a:tc>
                  <a:txBody>
                    <a:bodyPr/>
                    <a:lstStyle/>
                    <a:p>
                      <a:pPr algn="r" fontAlgn="ctr">
                        <a:lnSpc>
                          <a:spcPct val="130000"/>
                        </a:lnSpc>
                      </a:pPr>
                      <a:r>
                        <a:rPr lang="en-US" sz="2400" b="0" i="0" u="none" strike="noStrike" dirty="0" smtClean="0">
                          <a:solidFill>
                            <a:srgbClr val="000000"/>
                          </a:solidFill>
                          <a:effectLst/>
                          <a:latin typeface="Tahoma"/>
                        </a:rPr>
                        <a:t>21.48%</a:t>
                      </a:r>
                      <a:endParaRPr lang="en-US" sz="2400" b="0" i="0" u="none" strike="noStrike" dirty="0">
                        <a:solidFill>
                          <a:srgbClr val="000000"/>
                        </a:solidFill>
                        <a:effectLst/>
                        <a:latin typeface="Tahoma"/>
                      </a:endParaRPr>
                    </a:p>
                  </a:txBody>
                  <a:tcPr marL="11793" marR="11793" marT="12700" marB="0" anchor="ctr"/>
                </a:tc>
              </a:tr>
              <a:tr h="370840">
                <a:tc>
                  <a:txBody>
                    <a:bodyPr/>
                    <a:lstStyle/>
                    <a:p>
                      <a:pPr algn="l" fontAlgn="b">
                        <a:lnSpc>
                          <a:spcPct val="130000"/>
                        </a:lnSpc>
                      </a:pPr>
                      <a:r>
                        <a:rPr lang="en-US" sz="2800" b="0" i="0" u="none" strike="noStrike" dirty="0">
                          <a:solidFill>
                            <a:srgbClr val="000000"/>
                          </a:solidFill>
                          <a:effectLst/>
                          <a:latin typeface="Calibri"/>
                        </a:rPr>
                        <a:t>PE</a:t>
                      </a:r>
                    </a:p>
                  </a:txBody>
                  <a:tcPr marL="11793" marR="11793" marT="12700" marB="0" anchor="b"/>
                </a:tc>
                <a:tc>
                  <a:txBody>
                    <a:bodyPr/>
                    <a:lstStyle/>
                    <a:p>
                      <a:pPr algn="r" fontAlgn="ctr">
                        <a:lnSpc>
                          <a:spcPct val="130000"/>
                        </a:lnSpc>
                      </a:pPr>
                      <a:r>
                        <a:rPr lang="en-US" sz="2000" b="0" i="0" u="none" strike="noStrike" dirty="0">
                          <a:solidFill>
                            <a:srgbClr val="000000"/>
                          </a:solidFill>
                          <a:effectLst/>
                          <a:latin typeface="Tahoma"/>
                        </a:rPr>
                        <a:t>34,564.40</a:t>
                      </a:r>
                    </a:p>
                  </a:txBody>
                  <a:tcPr marL="11793" marR="11793" marT="12700" marB="0" anchor="ctr"/>
                </a:tc>
                <a:tc>
                  <a:txBody>
                    <a:bodyPr/>
                    <a:lstStyle/>
                    <a:p>
                      <a:pPr algn="r" fontAlgn="ctr">
                        <a:lnSpc>
                          <a:spcPct val="130000"/>
                        </a:lnSpc>
                      </a:pPr>
                      <a:r>
                        <a:rPr lang="en-US" sz="2000" b="0" i="0" u="none" strike="noStrike" dirty="0">
                          <a:solidFill>
                            <a:srgbClr val="000000"/>
                          </a:solidFill>
                          <a:effectLst/>
                          <a:latin typeface="Tahoma"/>
                        </a:rPr>
                        <a:t>21,109.01</a:t>
                      </a:r>
                    </a:p>
                  </a:txBody>
                  <a:tcPr marL="11793" marR="11793" marT="12700" marB="0" anchor="ctr"/>
                </a:tc>
                <a:tc>
                  <a:txBody>
                    <a:bodyPr/>
                    <a:lstStyle/>
                    <a:p>
                      <a:pPr algn="r" fontAlgn="ctr">
                        <a:lnSpc>
                          <a:spcPct val="130000"/>
                        </a:lnSpc>
                      </a:pPr>
                      <a:r>
                        <a:rPr lang="en-US" sz="2400" b="0" i="0" u="none" strike="noStrike" dirty="0" smtClean="0">
                          <a:solidFill>
                            <a:srgbClr val="000000"/>
                          </a:solidFill>
                          <a:effectLst/>
                          <a:latin typeface="Tahoma"/>
                        </a:rPr>
                        <a:t>38.93%</a:t>
                      </a:r>
                      <a:endParaRPr lang="en-US" sz="2400" b="0" i="0" u="none" strike="noStrike" dirty="0">
                        <a:solidFill>
                          <a:srgbClr val="000000"/>
                        </a:solidFill>
                        <a:effectLst/>
                        <a:latin typeface="Tahoma"/>
                      </a:endParaRPr>
                    </a:p>
                  </a:txBody>
                  <a:tcPr marL="11793" marR="11793" marT="12700" marB="0" anchor="ctr"/>
                </a:tc>
              </a:tr>
            </a:tbl>
          </a:graphicData>
        </a:graphic>
      </p:graphicFrame>
    </p:spTree>
    <p:extLst>
      <p:ext uri="{BB962C8B-B14F-4D97-AF65-F5344CB8AC3E}">
        <p14:creationId xmlns:p14="http://schemas.microsoft.com/office/powerpoint/2010/main" val="30865329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Repeatability Options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a:t>Many believe that there are no circumstances allowing for a student to repeat a class.</a:t>
            </a:r>
          </a:p>
          <a:p>
            <a:r>
              <a:rPr lang="en-US" dirty="0" smtClean="0"/>
              <a:t>However, 55040 establishes instances when a student may repeat a course:</a:t>
            </a:r>
            <a:endParaRPr lang="en-US" dirty="0"/>
          </a:p>
          <a:p>
            <a:pPr marL="742950" lvl="1" indent="-285750">
              <a:buFont typeface="Arial" pitchFamily="34" charset="0"/>
              <a:buChar char="•"/>
            </a:pPr>
            <a:r>
              <a:rPr lang="en-US" dirty="0"/>
              <a:t>Grade remediation</a:t>
            </a:r>
          </a:p>
          <a:p>
            <a:pPr marL="742950" lvl="1" indent="-285750">
              <a:buFont typeface="Arial" pitchFamily="34" charset="0"/>
              <a:buChar char="•"/>
            </a:pPr>
            <a:r>
              <a:rPr lang="en-US" dirty="0"/>
              <a:t>Significant lapse of time</a:t>
            </a:r>
          </a:p>
          <a:p>
            <a:pPr marL="742950" lvl="1" indent="-285750">
              <a:buFont typeface="Arial" pitchFamily="34" charset="0"/>
              <a:buChar char="•"/>
            </a:pPr>
            <a:r>
              <a:rPr lang="en-US" dirty="0" smtClean="0"/>
              <a:t>Extenuating </a:t>
            </a:r>
            <a:r>
              <a:rPr lang="en-US" dirty="0"/>
              <a:t>circumstances</a:t>
            </a:r>
          </a:p>
          <a:p>
            <a:pPr marL="742950" lvl="1" indent="-285750">
              <a:buFont typeface="Arial" pitchFamily="34" charset="0"/>
              <a:buChar char="•"/>
            </a:pPr>
            <a:r>
              <a:rPr lang="en-US" dirty="0"/>
              <a:t>Occupational work experience</a:t>
            </a:r>
          </a:p>
          <a:p>
            <a:pPr marL="742950" lvl="1" indent="-285750">
              <a:buFont typeface="Arial" pitchFamily="34" charset="0"/>
              <a:buChar char="•"/>
            </a:pPr>
            <a:r>
              <a:rPr lang="en-US" dirty="0"/>
              <a:t>Special classes for students with disabilities</a:t>
            </a:r>
          </a:p>
          <a:p>
            <a:pPr marL="742950" lvl="1" indent="-285750">
              <a:buFont typeface="Arial" pitchFamily="34" charset="0"/>
              <a:buChar char="•"/>
            </a:pPr>
            <a:r>
              <a:rPr lang="en-US" dirty="0"/>
              <a:t>Legally mandated</a:t>
            </a:r>
          </a:p>
          <a:p>
            <a:pPr marL="742950" lvl="1" indent="-285750">
              <a:buFont typeface="Arial" pitchFamily="34" charset="0"/>
              <a:buChar char="•"/>
            </a:pPr>
            <a:r>
              <a:rPr lang="en-US" dirty="0"/>
              <a:t>Significant change in industry standard</a:t>
            </a:r>
          </a:p>
          <a:p>
            <a:endParaRPr lang="en-US" dirty="0"/>
          </a:p>
        </p:txBody>
      </p:sp>
    </p:spTree>
    <p:extLst>
      <p:ext uri="{BB962C8B-B14F-4D97-AF65-F5344CB8AC3E}">
        <p14:creationId xmlns:p14="http://schemas.microsoft.com/office/powerpoint/2010/main" val="20827877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Repetition in CTE - Solutions</a:t>
            </a:r>
            <a:endParaRPr lang="en-US" dirty="0"/>
          </a:p>
        </p:txBody>
      </p:sp>
      <p:sp>
        <p:nvSpPr>
          <p:cNvPr id="3" name="Content Placeholder 2"/>
          <p:cNvSpPr>
            <a:spLocks noGrp="1"/>
          </p:cNvSpPr>
          <p:nvPr>
            <p:ph idx="1"/>
          </p:nvPr>
        </p:nvSpPr>
        <p:spPr/>
        <p:txBody>
          <a:bodyPr>
            <a:normAutofit lnSpcReduction="10000"/>
          </a:bodyPr>
          <a:lstStyle/>
          <a:p>
            <a:r>
              <a:rPr lang="en-US" dirty="0"/>
              <a:t>Depending on the discipline, course repetition is permitted under either: </a:t>
            </a:r>
          </a:p>
          <a:p>
            <a:pPr lvl="1"/>
            <a:r>
              <a:rPr lang="en-US" sz="2400" dirty="0"/>
              <a:t>Section 55040 (b) (8) – Legally Mandated Courses</a:t>
            </a:r>
          </a:p>
          <a:p>
            <a:pPr lvl="1"/>
            <a:r>
              <a:rPr lang="en-US" sz="2400" dirty="0"/>
              <a:t>Section 55040 (b) (9) – Significant Change in Industry or Licensure Standards </a:t>
            </a:r>
          </a:p>
          <a:p>
            <a:pPr lvl="1"/>
            <a:endParaRPr lang="en-US" sz="2400" dirty="0"/>
          </a:p>
          <a:p>
            <a:pPr lvl="1"/>
            <a:r>
              <a:rPr lang="en-US" sz="2400" dirty="0"/>
              <a:t>Your board must adopt policies in order to verify student need in these cases.  </a:t>
            </a:r>
            <a:r>
              <a:rPr lang="en-US" sz="2400"/>
              <a:t>If you are being told it cannot be done, the problem may be with your administration’s interpretation of the regulations, not with the regulations themselves.</a:t>
            </a:r>
          </a:p>
          <a:p>
            <a:endParaRPr lang="en-US" dirty="0"/>
          </a:p>
        </p:txBody>
      </p:sp>
    </p:spTree>
    <p:extLst>
      <p:ext uri="{BB962C8B-B14F-4D97-AF65-F5344CB8AC3E}">
        <p14:creationId xmlns:p14="http://schemas.microsoft.com/office/powerpoint/2010/main" val="37762011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Repetition – </a:t>
            </a:r>
            <a:br>
              <a:rPr lang="en-US" dirty="0" smtClean="0"/>
            </a:br>
            <a:r>
              <a:rPr lang="en-US" dirty="0" smtClean="0"/>
              <a:t>Additional Solutions</a:t>
            </a:r>
            <a:endParaRPr lang="en-US" dirty="0"/>
          </a:p>
        </p:txBody>
      </p:sp>
      <p:sp>
        <p:nvSpPr>
          <p:cNvPr id="3" name="Content Placeholder 2"/>
          <p:cNvSpPr>
            <a:spLocks noGrp="1"/>
          </p:cNvSpPr>
          <p:nvPr>
            <p:ph idx="1"/>
          </p:nvPr>
        </p:nvSpPr>
        <p:spPr/>
        <p:txBody>
          <a:bodyPr>
            <a:normAutofit/>
          </a:bodyPr>
          <a:lstStyle/>
          <a:p>
            <a:r>
              <a:rPr lang="en-US" dirty="0" smtClean="0"/>
              <a:t>Chancellor’s Office willing to work on Ed Code changes to increase auditing fees</a:t>
            </a:r>
          </a:p>
          <a:p>
            <a:pPr lvl="1"/>
            <a:r>
              <a:rPr lang="en-US" dirty="0" smtClean="0"/>
              <a:t>Currently $15 – less than 1/3 of credit unit fee</a:t>
            </a:r>
          </a:p>
          <a:p>
            <a:pPr lvl="1"/>
            <a:r>
              <a:rPr lang="en-US" dirty="0" smtClean="0"/>
              <a:t>Not cost effective for colleges now</a:t>
            </a:r>
          </a:p>
          <a:p>
            <a:pPr lvl="1"/>
            <a:r>
              <a:rPr lang="en-US" dirty="0" smtClean="0"/>
              <a:t>Increased auditing fees could make audits more attractive to colleges</a:t>
            </a:r>
          </a:p>
          <a:p>
            <a:pPr lvl="1"/>
            <a:r>
              <a:rPr lang="en-US" dirty="0" smtClean="0"/>
              <a:t>More colleges could utilize audits as a means for students to repeat courses without an impact on overall units </a:t>
            </a:r>
          </a:p>
        </p:txBody>
      </p:sp>
    </p:spTree>
    <p:extLst>
      <p:ext uri="{BB962C8B-B14F-4D97-AF65-F5344CB8AC3E}">
        <p14:creationId xmlns:p14="http://schemas.microsoft.com/office/powerpoint/2010/main" val="7190818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Repetition – </a:t>
            </a:r>
            <a:br>
              <a:rPr lang="en-US" dirty="0" smtClean="0"/>
            </a:br>
            <a:r>
              <a:rPr lang="en-US" dirty="0" smtClean="0"/>
              <a:t>Additional Solutions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Chancellor’s Office willing to work on Title 5 changes to allow community service students in credit instruction</a:t>
            </a:r>
          </a:p>
          <a:p>
            <a:pPr lvl="1"/>
            <a:r>
              <a:rPr lang="en-US" dirty="0" smtClean="0"/>
              <a:t>Would provide another option for students wanting more time/experience in a course (especially for those that need skill building for transfer or employment) </a:t>
            </a:r>
          </a:p>
          <a:p>
            <a:pPr lvl="1"/>
            <a:r>
              <a:rPr lang="en-US" dirty="0" smtClean="0"/>
              <a:t>Would help to fill classes with room remaining even if it doesn’t generate FTES</a:t>
            </a:r>
          </a:p>
          <a:p>
            <a:r>
              <a:rPr lang="en-US" dirty="0" smtClean="0"/>
              <a:t>But what has happened?  No changes yet!</a:t>
            </a:r>
          </a:p>
          <a:p>
            <a:r>
              <a:rPr lang="en-US" dirty="0" smtClean="0"/>
              <a:t>4 complete takes vs. 4 successful takes (PE, visual and performing arts)</a:t>
            </a:r>
            <a:endParaRPr lang="en-US" dirty="0"/>
          </a:p>
        </p:txBody>
      </p:sp>
    </p:spTree>
    <p:extLst>
      <p:ext uri="{BB962C8B-B14F-4D97-AF65-F5344CB8AC3E}">
        <p14:creationId xmlns:p14="http://schemas.microsoft.com/office/powerpoint/2010/main" val="29734508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3466" y="160865"/>
            <a:ext cx="7467600" cy="968905"/>
          </a:xfrm>
        </p:spPr>
        <p:txBody>
          <a:bodyPr>
            <a:normAutofit fontScale="90000"/>
          </a:bodyPr>
          <a:lstStyle/>
          <a:p>
            <a:r>
              <a:rPr lang="en-US" dirty="0" smtClean="0"/>
              <a:t/>
            </a:r>
            <a:br>
              <a:rPr lang="en-US" dirty="0" smtClean="0"/>
            </a:br>
            <a:r>
              <a:rPr lang="en-US" sz="2700" dirty="0">
                <a:hlinkClick r:id="rId3"/>
              </a:rPr>
              <a:t>Rostrum Article: </a:t>
            </a:r>
            <a:r>
              <a:rPr lang="en-US" sz="2700" dirty="0" smtClean="0">
                <a:hlinkClick r:id="rId3"/>
              </a:rPr>
              <a:t/>
            </a:r>
            <a:br>
              <a:rPr lang="en-US" sz="2700" dirty="0" smtClean="0">
                <a:hlinkClick r:id="rId3"/>
              </a:rPr>
            </a:br>
            <a:r>
              <a:rPr lang="en-US" sz="2700" dirty="0" smtClean="0">
                <a:hlinkClick r:id="rId3"/>
              </a:rPr>
              <a:t>CTE </a:t>
            </a:r>
            <a:r>
              <a:rPr lang="en-US" sz="2700" dirty="0">
                <a:hlinkClick r:id="rId3"/>
              </a:rPr>
              <a:t>Course Re-enrollment: Practices from the Field</a:t>
            </a:r>
            <a:endParaRPr lang="en-US" sz="2700" dirty="0"/>
          </a:p>
        </p:txBody>
      </p:sp>
      <p:sp>
        <p:nvSpPr>
          <p:cNvPr id="3" name="Content Placeholder 2"/>
          <p:cNvSpPr>
            <a:spLocks noGrp="1"/>
          </p:cNvSpPr>
          <p:nvPr>
            <p:ph idx="1"/>
          </p:nvPr>
        </p:nvSpPr>
        <p:spPr/>
        <p:txBody>
          <a:bodyPr>
            <a:normAutofit fontScale="70000" lnSpcReduction="20000"/>
          </a:bodyPr>
          <a:lstStyle/>
          <a:p>
            <a:pPr marL="457200" indent="-457200">
              <a:buFont typeface="+mj-lt"/>
              <a:buAutoNum type="arabicPeriod"/>
            </a:pPr>
            <a:r>
              <a:rPr lang="en-US" dirty="0" smtClean="0"/>
              <a:t>Course </a:t>
            </a:r>
            <a:r>
              <a:rPr lang="en-US" dirty="0"/>
              <a:t>outline </a:t>
            </a:r>
            <a:r>
              <a:rPr lang="en-US" dirty="0" smtClean="0"/>
              <a:t>or  </a:t>
            </a:r>
            <a:r>
              <a:rPr lang="en-US" dirty="0"/>
              <a:t>course note indicating that </a:t>
            </a:r>
            <a:r>
              <a:rPr lang="en-US" dirty="0" smtClean="0"/>
              <a:t>the student may be eligible to complete a </a:t>
            </a:r>
            <a:r>
              <a:rPr lang="en-US" dirty="0"/>
              <a:t>“Petition to Repeat” </a:t>
            </a:r>
            <a:endParaRPr lang="en-US" dirty="0" smtClean="0"/>
          </a:p>
          <a:p>
            <a:pPr marL="457200" indent="-457200">
              <a:buFont typeface="+mj-lt"/>
              <a:buAutoNum type="arabicPeriod"/>
            </a:pPr>
            <a:r>
              <a:rPr lang="en-US" dirty="0" smtClean="0"/>
              <a:t>Provide </a:t>
            </a:r>
            <a:r>
              <a:rPr lang="en-US" dirty="0"/>
              <a:t>students with clear instructions regarding how to petition to repeat a course </a:t>
            </a:r>
            <a:endParaRPr lang="en-US" dirty="0" smtClean="0"/>
          </a:p>
          <a:p>
            <a:pPr marL="457200" indent="-457200">
              <a:buFont typeface="+mj-lt"/>
              <a:buAutoNum type="arabicPeriod"/>
            </a:pPr>
            <a:r>
              <a:rPr lang="en-US" dirty="0" smtClean="0"/>
              <a:t>Meet </a:t>
            </a:r>
            <a:r>
              <a:rPr lang="en-US" dirty="0"/>
              <a:t>with Admissions and Records to determine the documentation </a:t>
            </a:r>
            <a:endParaRPr lang="en-US" dirty="0" smtClean="0"/>
          </a:p>
          <a:p>
            <a:pPr marL="301752" lvl="1" indent="0">
              <a:buNone/>
            </a:pPr>
            <a:r>
              <a:rPr lang="en-US" dirty="0" smtClean="0"/>
              <a:t>E</a:t>
            </a:r>
            <a:r>
              <a:rPr lang="en-US" dirty="0" smtClean="0"/>
              <a:t>xample</a:t>
            </a:r>
            <a:r>
              <a:rPr lang="en-US" dirty="0" smtClean="0"/>
              <a:t>s:</a:t>
            </a:r>
            <a:endParaRPr lang="en-US" dirty="0"/>
          </a:p>
          <a:p>
            <a:pPr marL="793750" lvl="1" indent="-457200"/>
            <a:r>
              <a:rPr lang="en-US" dirty="0" smtClean="0"/>
              <a:t>Collect </a:t>
            </a:r>
            <a:r>
              <a:rPr lang="en-US" dirty="0"/>
              <a:t>all statutes that relate to mandated training related to any program offered at the college. This should not be the responsibility of the student. </a:t>
            </a:r>
          </a:p>
          <a:p>
            <a:pPr marL="793750" lvl="1" indent="-457200"/>
            <a:r>
              <a:rPr lang="en-US" dirty="0" smtClean="0"/>
              <a:t>File </a:t>
            </a:r>
            <a:r>
              <a:rPr lang="en-US" dirty="0"/>
              <a:t>significant changes to industry or licensure changes with Admissions and Records prior to the registration period so that they are aware petitions may be submitted. Provide documentation about such changes for the audit record.</a:t>
            </a:r>
          </a:p>
          <a:p>
            <a:pPr marL="457200" indent="-457200">
              <a:buFont typeface="+mj-lt"/>
              <a:buAutoNum type="arabicPeriod"/>
            </a:pPr>
            <a:r>
              <a:rPr lang="en-US" dirty="0" smtClean="0"/>
              <a:t>Provide </a:t>
            </a:r>
            <a:r>
              <a:rPr lang="en-US" dirty="0"/>
              <a:t>access to petition forms in multiple locations/formats. Web-enable the petition process, if possible. </a:t>
            </a:r>
          </a:p>
          <a:p>
            <a:endParaRPr lang="en-US" dirty="0"/>
          </a:p>
        </p:txBody>
      </p:sp>
    </p:spTree>
    <p:extLst>
      <p:ext uri="{BB962C8B-B14F-4D97-AF65-F5344CB8AC3E}">
        <p14:creationId xmlns:p14="http://schemas.microsoft.com/office/powerpoint/2010/main" val="42803608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Repetition – CTE	</a:t>
            </a:r>
            <a:endParaRPr lang="en-US" dirty="0"/>
          </a:p>
        </p:txBody>
      </p:sp>
      <p:sp>
        <p:nvSpPr>
          <p:cNvPr id="3" name="Content Placeholder 2"/>
          <p:cNvSpPr>
            <a:spLocks noGrp="1"/>
          </p:cNvSpPr>
          <p:nvPr>
            <p:ph idx="1"/>
          </p:nvPr>
        </p:nvSpPr>
        <p:spPr/>
        <p:txBody>
          <a:bodyPr/>
          <a:lstStyle/>
          <a:p>
            <a:r>
              <a:rPr lang="en-US" dirty="0" smtClean="0"/>
              <a:t>What else can we do to address student needs in PE, CTE, and fine arts?</a:t>
            </a:r>
          </a:p>
          <a:p>
            <a:r>
              <a:rPr lang="en-US" dirty="0" smtClean="0"/>
              <a:t>What do we need to accomplish what is needed?</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7845" y="3395134"/>
            <a:ext cx="3688913" cy="2454804"/>
          </a:xfrm>
          <a:prstGeom prst="rect">
            <a:avLst/>
          </a:prstGeom>
        </p:spPr>
      </p:pic>
    </p:spTree>
    <p:extLst>
      <p:ext uri="{BB962C8B-B14F-4D97-AF65-F5344CB8AC3E}">
        <p14:creationId xmlns:p14="http://schemas.microsoft.com/office/powerpoint/2010/main" val="8519860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r>
              <a:rPr lang="en-US" dirty="0" smtClean="0"/>
              <a:t>? </a:t>
            </a:r>
            <a:endParaRPr lang="en-US" dirty="0"/>
          </a:p>
        </p:txBody>
      </p:sp>
      <p:sp>
        <p:nvSpPr>
          <p:cNvPr id="3" name="Content Placeholder 2"/>
          <p:cNvSpPr>
            <a:spLocks noGrp="1"/>
          </p:cNvSpPr>
          <p:nvPr>
            <p:ph idx="1"/>
          </p:nvPr>
        </p:nvSpPr>
        <p:spPr/>
        <p:txBody>
          <a:bodyPr/>
          <a:lstStyle/>
          <a:p>
            <a:r>
              <a:rPr lang="en-US" dirty="0" smtClean="0"/>
              <a:t>Michelle </a:t>
            </a:r>
            <a:r>
              <a:rPr lang="en-US" dirty="0" smtClean="0"/>
              <a:t>Grimes-Hillman</a:t>
            </a:r>
            <a:br>
              <a:rPr lang="en-US" dirty="0" smtClean="0"/>
            </a:br>
            <a:r>
              <a:rPr lang="en-US" dirty="0" smtClean="0">
                <a:hlinkClick r:id="rId2"/>
              </a:rPr>
              <a:t>mhillman@mtsac.edu</a:t>
            </a:r>
            <a:endParaRPr lang="en-US" dirty="0" smtClean="0"/>
          </a:p>
          <a:p>
            <a:r>
              <a:rPr lang="en-US" dirty="0" smtClean="0"/>
              <a:t>Kim </a:t>
            </a:r>
            <a:r>
              <a:rPr lang="en-US" dirty="0" smtClean="0"/>
              <a:t>Schenk</a:t>
            </a:r>
            <a:br>
              <a:rPr lang="en-US" dirty="0" smtClean="0"/>
            </a:br>
            <a:r>
              <a:rPr lang="en-US" dirty="0" smtClean="0">
                <a:hlinkClick r:id="rId3"/>
              </a:rPr>
              <a:t>kschenk@dvc.edu</a:t>
            </a:r>
            <a:endParaRPr lang="en-US" dirty="0" smtClean="0"/>
          </a:p>
          <a:p>
            <a:r>
              <a:rPr lang="en-US" dirty="0" smtClean="0"/>
              <a:t>Erik Shearer</a:t>
            </a:r>
            <a:r>
              <a:rPr lang="en-US" dirty="0"/>
              <a:t/>
            </a:r>
            <a:br>
              <a:rPr lang="en-US" dirty="0"/>
            </a:br>
            <a:r>
              <a:rPr lang="en-US" dirty="0" smtClean="0">
                <a:hlinkClick r:id="rId4"/>
              </a:rPr>
              <a:t>eshearer@napavalley.edu</a:t>
            </a:r>
            <a:endParaRPr lang="en-US" dirty="0" smtClean="0"/>
          </a:p>
          <a:p>
            <a:pPr marL="36576" indent="0">
              <a:buNone/>
            </a:pPr>
            <a:endParaRPr lang="en-US" dirty="0"/>
          </a:p>
          <a:p>
            <a:pPr marL="36576" indent="0">
              <a:buNone/>
            </a:pPr>
            <a:endParaRPr lang="en-US" dirty="0" smtClean="0"/>
          </a:p>
        </p:txBody>
      </p:sp>
    </p:spTree>
    <p:extLst>
      <p:ext uri="{BB962C8B-B14F-4D97-AF65-F5344CB8AC3E}">
        <p14:creationId xmlns:p14="http://schemas.microsoft.com/office/powerpoint/2010/main" val="32465494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By now, curriculum committees across the state have completed hurdles to </a:t>
            </a:r>
            <a:r>
              <a:rPr lang="en-US" dirty="0"/>
              <a:t>l</a:t>
            </a:r>
            <a:r>
              <a:rPr lang="en-US" dirty="0" smtClean="0"/>
              <a:t>evel courses and place courses into families. Join us for a candid conversation about the impact these changes have had on your students.  </a:t>
            </a:r>
            <a:endParaRPr lang="en-US" dirty="0" smtClean="0"/>
          </a:p>
          <a:p>
            <a:r>
              <a:rPr lang="en-US" dirty="0" smtClean="0"/>
              <a:t>Outcomes:</a:t>
            </a:r>
          </a:p>
          <a:p>
            <a:pPr lvl="1"/>
            <a:r>
              <a:rPr lang="en-US" dirty="0" smtClean="0"/>
              <a:t>Interpret system FTES data to determine the impact of repetition regulations on CTE, fine arts, and PE</a:t>
            </a:r>
            <a:br>
              <a:rPr lang="en-US" dirty="0" smtClean="0"/>
            </a:br>
            <a:endParaRPr lang="en-US" dirty="0" smtClean="0"/>
          </a:p>
          <a:p>
            <a:pPr lvl="1"/>
            <a:r>
              <a:rPr lang="en-US" dirty="0" smtClean="0"/>
              <a:t>Develop ways to address program needs with academic integrity and attention to Title 5 compliance</a:t>
            </a:r>
          </a:p>
          <a:p>
            <a:pPr marL="0" indent="0">
              <a:buNone/>
            </a:pPr>
            <a:endParaRPr lang="en-US" dirty="0"/>
          </a:p>
          <a:p>
            <a:endParaRPr lang="en-US" dirty="0"/>
          </a:p>
        </p:txBody>
      </p:sp>
    </p:spTree>
    <p:extLst>
      <p:ext uri="{BB962C8B-B14F-4D97-AF65-F5344CB8AC3E}">
        <p14:creationId xmlns:p14="http://schemas.microsoft.com/office/powerpoint/2010/main" val="12638361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Resolution 1</a:t>
            </a:r>
            <a:endParaRPr lang="en-US" dirty="0"/>
          </a:p>
        </p:txBody>
      </p:sp>
      <p:sp>
        <p:nvSpPr>
          <p:cNvPr id="3" name="Content Placeholder 2"/>
          <p:cNvSpPr>
            <a:spLocks noGrp="1"/>
          </p:cNvSpPr>
          <p:nvPr>
            <p:ph idx="1"/>
          </p:nvPr>
        </p:nvSpPr>
        <p:spPr/>
        <p:txBody>
          <a:bodyPr>
            <a:normAutofit fontScale="70000" lnSpcReduction="20000"/>
          </a:bodyPr>
          <a:lstStyle/>
          <a:p>
            <a:r>
              <a:rPr lang="en-US" dirty="0"/>
              <a:t>Impact of Changes to Course Repeatability</a:t>
            </a:r>
          </a:p>
          <a:p>
            <a:endParaRPr lang="en-US" dirty="0" smtClean="0"/>
          </a:p>
          <a:p>
            <a:r>
              <a:rPr lang="en-US" dirty="0" smtClean="0"/>
              <a:t>Fall </a:t>
            </a:r>
            <a:r>
              <a:rPr lang="en-US" dirty="0"/>
              <a:t>2014 Resolution Number: 09.08</a:t>
            </a:r>
          </a:p>
          <a:p>
            <a:r>
              <a:rPr lang="en-US" i="1" dirty="0"/>
              <a:t>Resolved, That the Academic Senate for California Community Colleges gather information from local senates about the impact at the program level of the 2012 changes to the repeatability regulations and hold a breakout at the Spring 2015 Plenary; and</a:t>
            </a:r>
            <a:endParaRPr lang="en-US" dirty="0"/>
          </a:p>
          <a:p>
            <a:pPr marL="36576" indent="0">
              <a:buNone/>
            </a:pPr>
            <a:r>
              <a:rPr lang="en-US" i="1" dirty="0"/>
              <a:t> </a:t>
            </a:r>
            <a:endParaRPr lang="en-US" dirty="0"/>
          </a:p>
          <a:p>
            <a:r>
              <a:rPr lang="en-US" i="1" dirty="0"/>
              <a:t>Resolved, That the Academic Senate for California Community Colleges research the impact at the program level of the 2012 changes to the repeatability regulations, use the research to inform possible future actions or guidance regarding this issue, and present the research at the Spring 2016 Plenary Session.</a:t>
            </a:r>
            <a:endParaRPr lang="en-US" dirty="0"/>
          </a:p>
          <a:p>
            <a:endParaRPr lang="en-US" dirty="0"/>
          </a:p>
        </p:txBody>
      </p:sp>
    </p:spTree>
    <p:extLst>
      <p:ext uri="{BB962C8B-B14F-4D97-AF65-F5344CB8AC3E}">
        <p14:creationId xmlns:p14="http://schemas.microsoft.com/office/powerpoint/2010/main" val="22758575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Resolution 2</a:t>
            </a:r>
            <a:endParaRPr lang="en-US" dirty="0"/>
          </a:p>
        </p:txBody>
      </p:sp>
      <p:sp>
        <p:nvSpPr>
          <p:cNvPr id="3" name="Content Placeholder 2"/>
          <p:cNvSpPr>
            <a:spLocks noGrp="1"/>
          </p:cNvSpPr>
          <p:nvPr>
            <p:ph idx="1"/>
          </p:nvPr>
        </p:nvSpPr>
        <p:spPr/>
        <p:txBody>
          <a:bodyPr>
            <a:normAutofit fontScale="70000" lnSpcReduction="20000"/>
          </a:bodyPr>
          <a:lstStyle/>
          <a:p>
            <a:r>
              <a:rPr lang="en-US" dirty="0"/>
              <a:t>Re-enrollment Information for Admissions and Records Staff </a:t>
            </a:r>
          </a:p>
          <a:p>
            <a:r>
              <a:rPr lang="en-US" dirty="0"/>
              <a:t>Fall 2014 Resolution Number: 07.06</a:t>
            </a:r>
          </a:p>
          <a:p>
            <a:r>
              <a:rPr lang="en-US" dirty="0" smtClean="0"/>
              <a:t>Resolved</a:t>
            </a:r>
            <a:r>
              <a:rPr lang="en-US" dirty="0"/>
              <a:t>, That the Academic Senate for California Community Colleges recommend to the Chancellor’s Office to encourage Admissions and Records staff to permit the students’ re-enrollment into necessary courses as presented in the California Community Colleges Chancellor’s Office document California Community Colleges Guidelines for Title 5 Regulations on Repeats and Withdrawals; and</a:t>
            </a:r>
          </a:p>
          <a:p>
            <a:r>
              <a:rPr lang="en-US" dirty="0"/>
              <a:t>Resolved, That the Academic Senate for California Community Colleges research effective practices used by local districts to re-enroll students that meet the criteria under Title 5 §55040 (b)(9) and §55041(b) and present its findings by 2016 Spring Plenary Session.</a:t>
            </a:r>
          </a:p>
        </p:txBody>
      </p:sp>
    </p:spTree>
    <p:extLst>
      <p:ext uri="{BB962C8B-B14F-4D97-AF65-F5344CB8AC3E}">
        <p14:creationId xmlns:p14="http://schemas.microsoft.com/office/powerpoint/2010/main" val="38778038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Repetition?</a:t>
            </a:r>
            <a:endParaRPr lang="en-US" dirty="0"/>
          </a:p>
        </p:txBody>
      </p:sp>
      <p:sp>
        <p:nvSpPr>
          <p:cNvPr id="3" name="Content Placeholder 2"/>
          <p:cNvSpPr>
            <a:spLocks noGrp="1"/>
          </p:cNvSpPr>
          <p:nvPr>
            <p:ph idx="1"/>
          </p:nvPr>
        </p:nvSpPr>
        <p:spPr/>
        <p:txBody>
          <a:bodyPr>
            <a:normAutofit/>
          </a:bodyPr>
          <a:lstStyle/>
          <a:p>
            <a:r>
              <a:rPr lang="en-US" sz="2800" dirty="0"/>
              <a:t>With the exception of a small category of “Repeatable Courses”, NO courses may designated </a:t>
            </a:r>
            <a:r>
              <a:rPr lang="en-US" sz="2800" dirty="0" smtClean="0"/>
              <a:t>repeatable</a:t>
            </a:r>
            <a:endParaRPr lang="en-US" sz="2800" dirty="0"/>
          </a:p>
          <a:p>
            <a:pPr marL="742950" lvl="1" indent="-285750">
              <a:buFont typeface="Arial" pitchFamily="34" charset="0"/>
              <a:buChar char="•"/>
            </a:pPr>
            <a:r>
              <a:rPr lang="en-US" sz="2400" dirty="0"/>
              <a:t>In addition, further restrictions are applied to: Active participatory courses in physical education, visual arts or performing arts</a:t>
            </a:r>
          </a:p>
          <a:p>
            <a:pPr marL="742950" lvl="1" indent="-285750">
              <a:buFont typeface="Arial" pitchFamily="34" charset="0"/>
              <a:buChar char="•"/>
            </a:pPr>
            <a:r>
              <a:rPr lang="en-US" sz="2400" dirty="0"/>
              <a:t>Students are limited to four course enrollments in courses that have been determined to be “related in content” in these discipline areas</a:t>
            </a:r>
          </a:p>
          <a:p>
            <a:endParaRPr lang="en-US" dirty="0"/>
          </a:p>
        </p:txBody>
      </p:sp>
    </p:spTree>
    <p:extLst>
      <p:ext uri="{BB962C8B-B14F-4D97-AF65-F5344CB8AC3E}">
        <p14:creationId xmlns:p14="http://schemas.microsoft.com/office/powerpoint/2010/main" val="11323116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Repeatable </a:t>
            </a:r>
            <a:r>
              <a:rPr lang="en-US" dirty="0" smtClean="0"/>
              <a:t>Courses</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Which </a:t>
            </a:r>
            <a:r>
              <a:rPr lang="en-US" sz="2800" dirty="0"/>
              <a:t>COURSES may ANY student repeat? </a:t>
            </a:r>
          </a:p>
          <a:p>
            <a:pPr marL="742950" lvl="1" indent="-285750">
              <a:buFont typeface="Arial" pitchFamily="34" charset="0"/>
              <a:buChar char="•"/>
            </a:pPr>
            <a:r>
              <a:rPr lang="en-US" sz="2600" dirty="0"/>
              <a:t>Meets Major Requirements of CSU or UC</a:t>
            </a:r>
          </a:p>
          <a:p>
            <a:pPr marL="742950" lvl="1" indent="-285750">
              <a:buFont typeface="Arial" pitchFamily="34" charset="0"/>
              <a:buChar char="•"/>
            </a:pPr>
            <a:r>
              <a:rPr lang="en-US" sz="2600" dirty="0"/>
              <a:t>Intercollegiate Athletics (including related conditioning courses)</a:t>
            </a:r>
          </a:p>
          <a:p>
            <a:pPr marL="742950" lvl="1" indent="-285750">
              <a:buFont typeface="Arial" pitchFamily="34" charset="0"/>
              <a:buChar char="•"/>
            </a:pPr>
            <a:r>
              <a:rPr lang="en-US" sz="2600" dirty="0"/>
              <a:t>Intercollegiate academic or vocational </a:t>
            </a:r>
            <a:r>
              <a:rPr lang="en-US" sz="2600" dirty="0" smtClean="0"/>
              <a:t>competition</a:t>
            </a:r>
            <a:endParaRPr lang="en-US" sz="2600" dirty="0"/>
          </a:p>
          <a:p>
            <a:r>
              <a:rPr lang="en-US" sz="2800" dirty="0"/>
              <a:t>Must identify courses in catalog</a:t>
            </a:r>
          </a:p>
          <a:p>
            <a:r>
              <a:rPr lang="en-US" sz="2800" dirty="0"/>
              <a:t>All grades </a:t>
            </a:r>
            <a:r>
              <a:rPr lang="en-US" sz="2800" dirty="0" smtClean="0"/>
              <a:t>count and must include repeatable courses in “families</a:t>
            </a:r>
            <a:r>
              <a:rPr lang="en-US" dirty="0" smtClean="0"/>
              <a:t>”</a:t>
            </a:r>
            <a:endParaRPr lang="en-US" dirty="0"/>
          </a:p>
        </p:txBody>
      </p:sp>
    </p:spTree>
    <p:extLst>
      <p:ext uri="{BB962C8B-B14F-4D97-AF65-F5344CB8AC3E}">
        <p14:creationId xmlns:p14="http://schemas.microsoft.com/office/powerpoint/2010/main" val="28565999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Repeatability Regulation Changes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Approved by  Board of Governors July 2012</a:t>
            </a:r>
          </a:p>
          <a:p>
            <a:r>
              <a:rPr lang="en-US" dirty="0" smtClean="0"/>
              <a:t>Effective Fall 2012</a:t>
            </a:r>
          </a:p>
          <a:p>
            <a:r>
              <a:rPr lang="en-US" dirty="0" smtClean="0"/>
              <a:t>Chancellor’s Office Repeatability Guidelines released Nov 2013</a:t>
            </a:r>
          </a:p>
          <a:p>
            <a:r>
              <a:rPr lang="en-US" dirty="0" smtClean="0"/>
              <a:t>Regulations based on 3 principles:</a:t>
            </a:r>
          </a:p>
          <a:p>
            <a:pPr lvl="1"/>
            <a:r>
              <a:rPr lang="en-US" dirty="0" smtClean="0"/>
              <a:t>Credit courses are based on achievement of objectives and outcomes</a:t>
            </a:r>
          </a:p>
          <a:p>
            <a:pPr lvl="1"/>
            <a:r>
              <a:rPr lang="en-US" dirty="0" smtClean="0"/>
              <a:t>Fiscal impact of repeatability for additional experience</a:t>
            </a:r>
          </a:p>
          <a:p>
            <a:pPr lvl="1"/>
            <a:r>
              <a:rPr lang="en-US" dirty="0" smtClean="0"/>
              <a:t>Unnecessary accumulation of student units</a:t>
            </a:r>
            <a:endParaRPr lang="en-US" dirty="0"/>
          </a:p>
        </p:txBody>
      </p:sp>
    </p:spTree>
    <p:extLst>
      <p:ext uri="{BB962C8B-B14F-4D97-AF65-F5344CB8AC3E}">
        <p14:creationId xmlns:p14="http://schemas.microsoft.com/office/powerpoint/2010/main" val="14907720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Enrollment Impacts</a:t>
            </a:r>
            <a:br>
              <a:rPr lang="en-US" dirty="0" smtClean="0"/>
            </a:br>
            <a:r>
              <a:rPr lang="en-US" dirty="0" smtClean="0"/>
              <a:t>2006-2009</a:t>
            </a:r>
            <a:endParaRPr lang="en-US" dirty="0"/>
          </a:p>
        </p:txBody>
      </p:sp>
      <p:sp>
        <p:nvSpPr>
          <p:cNvPr id="3" name="Content Placeholder 2"/>
          <p:cNvSpPr>
            <a:spLocks noGrp="1"/>
          </p:cNvSpPr>
          <p:nvPr>
            <p:ph idx="1"/>
          </p:nvPr>
        </p:nvSpPr>
        <p:spPr/>
        <p:txBody>
          <a:bodyPr/>
          <a:lstStyle/>
          <a:p>
            <a:r>
              <a:rPr lang="en-US" dirty="0"/>
              <a:t>2006 – Chasing </a:t>
            </a:r>
            <a:r>
              <a:rPr lang="en-US" dirty="0" smtClean="0"/>
              <a:t>FTES – FTES begin to climb</a:t>
            </a:r>
            <a:endParaRPr lang="en-US" dirty="0"/>
          </a:p>
          <a:p>
            <a:r>
              <a:rPr lang="en-US" dirty="0"/>
              <a:t>2007 – Basic Skills as a Foundation for Student Success</a:t>
            </a:r>
          </a:p>
          <a:p>
            <a:r>
              <a:rPr lang="en-US" dirty="0"/>
              <a:t>2009 – Peak Enrollment </a:t>
            </a:r>
            <a:r>
              <a:rPr lang="en-US" dirty="0" smtClean="0"/>
              <a:t>System-wide</a:t>
            </a:r>
          </a:p>
          <a:p>
            <a:endParaRPr lang="en-US" dirty="0"/>
          </a:p>
          <a:p>
            <a:r>
              <a:rPr lang="en-US" dirty="0" smtClean="0"/>
              <a:t>Things were looking really good – what happened?</a:t>
            </a:r>
            <a:endParaRPr lang="en-US" dirty="0"/>
          </a:p>
          <a:p>
            <a:endParaRPr lang="en-US" dirty="0"/>
          </a:p>
        </p:txBody>
      </p:sp>
    </p:spTree>
    <p:extLst>
      <p:ext uri="{BB962C8B-B14F-4D97-AF65-F5344CB8AC3E}">
        <p14:creationId xmlns:p14="http://schemas.microsoft.com/office/powerpoint/2010/main" val="10166307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Enrollment Impacts</a:t>
            </a:r>
            <a:br>
              <a:rPr lang="en-US" dirty="0"/>
            </a:br>
            <a:r>
              <a:rPr lang="en-US" dirty="0" smtClean="0"/>
              <a:t>2009-2014</a:t>
            </a:r>
            <a:endParaRPr lang="en-US" dirty="0"/>
          </a:p>
        </p:txBody>
      </p:sp>
      <p:sp>
        <p:nvSpPr>
          <p:cNvPr id="3" name="Content Placeholder 2"/>
          <p:cNvSpPr>
            <a:spLocks noGrp="1"/>
          </p:cNvSpPr>
          <p:nvPr>
            <p:ph idx="1"/>
          </p:nvPr>
        </p:nvSpPr>
        <p:spPr>
          <a:xfrm>
            <a:off x="457200" y="1905000"/>
            <a:ext cx="7467600" cy="4221163"/>
          </a:xfrm>
        </p:spPr>
        <p:txBody>
          <a:bodyPr>
            <a:normAutofit fontScale="85000" lnSpcReduction="20000"/>
          </a:bodyPr>
          <a:lstStyle/>
          <a:p>
            <a:r>
              <a:rPr lang="en-US" dirty="0"/>
              <a:t>2009 – 12 Slash and Burn Economic Downturn</a:t>
            </a:r>
          </a:p>
          <a:p>
            <a:r>
              <a:rPr lang="en-US" dirty="0" smtClean="0"/>
              <a:t>2011- Limitations </a:t>
            </a:r>
            <a:r>
              <a:rPr lang="en-US" dirty="0"/>
              <a:t>on Apportionment </a:t>
            </a:r>
            <a:r>
              <a:rPr lang="en-US" dirty="0" smtClean="0"/>
              <a:t>(Max 3 takes)</a:t>
            </a:r>
            <a:endParaRPr lang="en-US" dirty="0"/>
          </a:p>
          <a:p>
            <a:r>
              <a:rPr lang="en-US" dirty="0"/>
              <a:t>2012 End of Credit Course Repetition in most </a:t>
            </a:r>
            <a:r>
              <a:rPr lang="en-US" dirty="0" smtClean="0"/>
              <a:t>circumstances</a:t>
            </a:r>
          </a:p>
          <a:p>
            <a:r>
              <a:rPr lang="en-US" dirty="0" smtClean="0"/>
              <a:t>Financial Aid limitations on units</a:t>
            </a:r>
          </a:p>
          <a:p>
            <a:pPr marL="0" indent="0">
              <a:buNone/>
            </a:pPr>
            <a:endParaRPr lang="en-US" dirty="0"/>
          </a:p>
          <a:p>
            <a:r>
              <a:rPr lang="en-US" dirty="0" smtClean="0"/>
              <a:t>Where are we now? </a:t>
            </a:r>
            <a:br>
              <a:rPr lang="en-US" dirty="0" smtClean="0"/>
            </a:br>
            <a:r>
              <a:rPr lang="en-US" dirty="0" smtClean="0"/>
              <a:t>Let’s look at some data from the CCCCO </a:t>
            </a:r>
            <a:r>
              <a:rPr lang="en-US" dirty="0" err="1" smtClean="0"/>
              <a:t>Datamart</a:t>
            </a:r>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62133" y="177800"/>
            <a:ext cx="2431185" cy="1605713"/>
          </a:xfrm>
          <a:prstGeom prst="rect">
            <a:avLst/>
          </a:prstGeom>
        </p:spPr>
      </p:pic>
    </p:spTree>
    <p:extLst>
      <p:ext uri="{BB962C8B-B14F-4D97-AF65-F5344CB8AC3E}">
        <p14:creationId xmlns:p14="http://schemas.microsoft.com/office/powerpoint/2010/main" val="98361136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502</TotalTime>
  <Words>1103</Words>
  <Application>Microsoft Office PowerPoint</Application>
  <PresentationFormat>On-screen Show (4:3)</PresentationFormat>
  <Paragraphs>136</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Technic</vt:lpstr>
      <vt:lpstr>Course Repetition and the Impact of the Regulations  ASCCC  Curriculum Institute 2015</vt:lpstr>
      <vt:lpstr>Description</vt:lpstr>
      <vt:lpstr>Resolution 1</vt:lpstr>
      <vt:lpstr>Resolution 2</vt:lpstr>
      <vt:lpstr>Repetition?</vt:lpstr>
      <vt:lpstr>Repeatable Courses</vt:lpstr>
      <vt:lpstr>Repeatability Regulation Changes </vt:lpstr>
      <vt:lpstr>Enrollment Impacts 2006-2009</vt:lpstr>
      <vt:lpstr>Enrollment Impacts 2009-2014</vt:lpstr>
      <vt:lpstr>Total Fall FTES</vt:lpstr>
      <vt:lpstr>Percent of Total Fall FTES</vt:lpstr>
      <vt:lpstr>Percent Difference from Peak FTES</vt:lpstr>
      <vt:lpstr>Student Repeatability Options</vt:lpstr>
      <vt:lpstr> Repetition in CTE - Solutions</vt:lpstr>
      <vt:lpstr>Repetition –  Additional Solutions</vt:lpstr>
      <vt:lpstr>Repetition –  Additional Solutions</vt:lpstr>
      <vt:lpstr> Rostrum Article:  CTE Course Re-enrollment: Practices from the Field</vt:lpstr>
      <vt:lpstr>Repetition – CTE </vt:lpstr>
      <vt:lpstr>Questions? </vt:lpstr>
    </vt:vector>
  </TitlesOfParts>
  <Company>SBCCD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SBVC SBCCD</dc:creator>
  <cp:lastModifiedBy>Grimes-Hillman, Michelle</cp:lastModifiedBy>
  <cp:revision>36</cp:revision>
  <dcterms:created xsi:type="dcterms:W3CDTF">2014-04-07T16:13:58Z</dcterms:created>
  <dcterms:modified xsi:type="dcterms:W3CDTF">2015-07-02T17:27:07Z</dcterms:modified>
</cp:coreProperties>
</file>